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xml" ContentType="application/vnd.openxmlformats-officedocument.presentationml.tags+xml"/>
  <Override PartName="/ppt/notesSlides/notesSlide37.xml" ContentType="application/vnd.openxmlformats-officedocument.presentationml.notesSlide+xml"/>
  <Override PartName="/ppt/tags/tag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147" r:id="rId1"/>
    <p:sldMasterId id="2147484249" r:id="rId2"/>
    <p:sldMasterId id="2147484297" r:id="rId3"/>
    <p:sldMasterId id="2147484349" r:id="rId4"/>
  </p:sldMasterIdLst>
  <p:notesMasterIdLst>
    <p:notesMasterId r:id="rId81"/>
  </p:notesMasterIdLst>
  <p:handoutMasterIdLst>
    <p:handoutMasterId r:id="rId82"/>
  </p:handoutMasterIdLst>
  <p:sldIdLst>
    <p:sldId id="602" r:id="rId5"/>
    <p:sldId id="276" r:id="rId6"/>
    <p:sldId id="294" r:id="rId7"/>
    <p:sldId id="264" r:id="rId8"/>
    <p:sldId id="271" r:id="rId9"/>
    <p:sldId id="268" r:id="rId10"/>
    <p:sldId id="284" r:id="rId11"/>
    <p:sldId id="261" r:id="rId12"/>
    <p:sldId id="262" r:id="rId13"/>
    <p:sldId id="290" r:id="rId14"/>
    <p:sldId id="291" r:id="rId15"/>
    <p:sldId id="292" r:id="rId16"/>
    <p:sldId id="274" r:id="rId17"/>
    <p:sldId id="275" r:id="rId18"/>
    <p:sldId id="257" r:id="rId19"/>
    <p:sldId id="2147483205" r:id="rId20"/>
    <p:sldId id="3436" r:id="rId21"/>
    <p:sldId id="2147483644" r:id="rId22"/>
    <p:sldId id="2147483645" r:id="rId23"/>
    <p:sldId id="3541" r:id="rId24"/>
    <p:sldId id="2147483646" r:id="rId25"/>
    <p:sldId id="2147477306" r:id="rId26"/>
    <p:sldId id="258" r:id="rId27"/>
    <p:sldId id="259" r:id="rId28"/>
    <p:sldId id="263" r:id="rId29"/>
    <p:sldId id="278" r:id="rId30"/>
    <p:sldId id="260" r:id="rId31"/>
    <p:sldId id="281" r:id="rId32"/>
    <p:sldId id="282" r:id="rId33"/>
    <p:sldId id="289" r:id="rId34"/>
    <p:sldId id="283" r:id="rId35"/>
    <p:sldId id="266" r:id="rId36"/>
    <p:sldId id="2147483634" r:id="rId37"/>
    <p:sldId id="319" r:id="rId38"/>
    <p:sldId id="313" r:id="rId39"/>
    <p:sldId id="315" r:id="rId40"/>
    <p:sldId id="316" r:id="rId41"/>
    <p:sldId id="317" r:id="rId42"/>
    <p:sldId id="320" r:id="rId43"/>
    <p:sldId id="296" r:id="rId44"/>
    <p:sldId id="293" r:id="rId45"/>
    <p:sldId id="310" r:id="rId46"/>
    <p:sldId id="321" r:id="rId47"/>
    <p:sldId id="322" r:id="rId48"/>
    <p:sldId id="323" r:id="rId49"/>
    <p:sldId id="280" r:id="rId50"/>
    <p:sldId id="295" r:id="rId51"/>
    <p:sldId id="339" r:id="rId52"/>
    <p:sldId id="340" r:id="rId53"/>
    <p:sldId id="279" r:id="rId54"/>
    <p:sldId id="2147483631" r:id="rId55"/>
    <p:sldId id="2147483629" r:id="rId56"/>
    <p:sldId id="2147483636" r:id="rId57"/>
    <p:sldId id="2147483647" r:id="rId58"/>
    <p:sldId id="2147483635" r:id="rId59"/>
    <p:sldId id="256" r:id="rId60"/>
    <p:sldId id="273" r:id="rId61"/>
    <p:sldId id="2147483562" r:id="rId62"/>
    <p:sldId id="265" r:id="rId63"/>
    <p:sldId id="2147483633" r:id="rId64"/>
    <p:sldId id="2147483640" r:id="rId65"/>
    <p:sldId id="2147483641" r:id="rId66"/>
    <p:sldId id="2147482216" r:id="rId67"/>
    <p:sldId id="287" r:id="rId68"/>
    <p:sldId id="300" r:id="rId69"/>
    <p:sldId id="270" r:id="rId70"/>
    <p:sldId id="2147482306" r:id="rId71"/>
    <p:sldId id="2147482307" r:id="rId72"/>
    <p:sldId id="365" r:id="rId73"/>
    <p:sldId id="2147483605" r:id="rId74"/>
    <p:sldId id="348" r:id="rId75"/>
    <p:sldId id="2147482308" r:id="rId76"/>
    <p:sldId id="2147483632" r:id="rId77"/>
    <p:sldId id="269" r:id="rId78"/>
    <p:sldId id="2147483643" r:id="rId79"/>
    <p:sldId id="626"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F7F54A84-7079-47D5-8A69-F92A8775CD58}">
          <p14:sldIdLst>
            <p14:sldId id="602"/>
            <p14:sldId id="276"/>
          </p14:sldIdLst>
        </p14:section>
        <p14:section name="Hybrid" id="{E65FFF3D-8348-417A-AA7B-4E7D0F551B6D}">
          <p14:sldIdLst>
            <p14:sldId id="294"/>
            <p14:sldId id="264"/>
            <p14:sldId id="271"/>
            <p14:sldId id="268"/>
            <p14:sldId id="284"/>
            <p14:sldId id="261"/>
            <p14:sldId id="262"/>
            <p14:sldId id="290"/>
            <p14:sldId id="291"/>
            <p14:sldId id="292"/>
            <p14:sldId id="274"/>
            <p14:sldId id="275"/>
            <p14:sldId id="257"/>
            <p14:sldId id="2147483205"/>
            <p14:sldId id="3436"/>
            <p14:sldId id="2147483644"/>
            <p14:sldId id="2147483645"/>
            <p14:sldId id="3541"/>
            <p14:sldId id="2147483646"/>
            <p14:sldId id="2147477306"/>
            <p14:sldId id="258"/>
            <p14:sldId id="259"/>
            <p14:sldId id="263"/>
            <p14:sldId id="278"/>
            <p14:sldId id="260"/>
            <p14:sldId id="281"/>
            <p14:sldId id="282"/>
            <p14:sldId id="289"/>
            <p14:sldId id="283"/>
            <p14:sldId id="266"/>
          </p14:sldIdLst>
        </p14:section>
        <p14:section name="Cost Consideration" id="{BEA64F30-C0DD-4C8D-B4A5-9E557BA784FE}">
          <p14:sldIdLst>
            <p14:sldId id="2147483634"/>
            <p14:sldId id="319"/>
            <p14:sldId id="313"/>
            <p14:sldId id="315"/>
            <p14:sldId id="316"/>
            <p14:sldId id="317"/>
            <p14:sldId id="320"/>
          </p14:sldIdLst>
        </p14:section>
        <p14:section name="Cost Optimization - PTU" id="{2B1AF96A-621D-4D43-B2B6-CCB899365753}">
          <p14:sldIdLst>
            <p14:sldId id="296"/>
            <p14:sldId id="293"/>
            <p14:sldId id="310"/>
            <p14:sldId id="321"/>
            <p14:sldId id="322"/>
            <p14:sldId id="323"/>
            <p14:sldId id="280"/>
            <p14:sldId id="295"/>
          </p14:sldIdLst>
        </p14:section>
        <p14:section name="Cost Consideration - APIM" id="{AC8B9A9D-50FF-41E9-B00D-531B53AC85C9}">
          <p14:sldIdLst>
            <p14:sldId id="339"/>
            <p14:sldId id="340"/>
            <p14:sldId id="279"/>
          </p14:sldIdLst>
        </p14:section>
        <p14:section name="Latest Updates" id="{B34DAE54-2CC2-4209-96EE-032FDD0F646A}">
          <p14:sldIdLst>
            <p14:sldId id="2147483631"/>
            <p14:sldId id="2147483629"/>
            <p14:sldId id="2147483636"/>
            <p14:sldId id="2147483647"/>
            <p14:sldId id="2147483635"/>
            <p14:sldId id="256"/>
            <p14:sldId id="273"/>
            <p14:sldId id="2147483562"/>
            <p14:sldId id="265"/>
          </p14:sldIdLst>
        </p14:section>
        <p14:section name="Evaluate" id="{3C1308B0-55F5-43A7-80AF-2325DD9E8064}">
          <p14:sldIdLst>
            <p14:sldId id="2147483633"/>
            <p14:sldId id="2147483640"/>
            <p14:sldId id="2147483641"/>
            <p14:sldId id="2147482216"/>
            <p14:sldId id="287"/>
            <p14:sldId id="300"/>
            <p14:sldId id="270"/>
            <p14:sldId id="2147482306"/>
            <p14:sldId id="2147482307"/>
            <p14:sldId id="365"/>
            <p14:sldId id="2147483605"/>
            <p14:sldId id="348"/>
            <p14:sldId id="2147482308"/>
          </p14:sldIdLst>
        </p14:section>
        <p14:section name="GenAI Security" id="{81DFB7B3-AD10-4A0B-9155-443E76FD3BA6}">
          <p14:sldIdLst>
            <p14:sldId id="2147483632"/>
            <p14:sldId id="269"/>
            <p14:sldId id="2147483643"/>
          </p14:sldIdLst>
        </p14:section>
        <p14:section name="Closing" id="{C850DD47-F3AF-4D62-AC78-5B3FA72BD651}">
          <p14:sldIdLst>
            <p14:sldId id="62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6DF"/>
    <a:srgbClr val="000000"/>
    <a:srgbClr val="E7DFF3"/>
    <a:srgbClr val="FEE9CE"/>
    <a:srgbClr val="DA2E7E"/>
    <a:srgbClr val="B2B2B2"/>
    <a:srgbClr val="F4364C"/>
    <a:srgbClr val="613BA1"/>
    <a:srgbClr val="C03BC4"/>
    <a:srgbClr val="E5E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526B34-95E6-4B61-83E6-7E095F356BC9}" v="195" dt="2024-10-25T08:33:28.499"/>
    <p1510:client id="{807547F0-61D3-4887-AE44-2C386B355036}" v="89" dt="2024-10-24T11:07:07.1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3" autoAdjust="0"/>
    <p:restoredTop sz="94660"/>
  </p:normalViewPr>
  <p:slideViewPr>
    <p:cSldViewPr snapToGrid="0">
      <p:cViewPr varScale="1">
        <p:scale>
          <a:sx n="87" d="100"/>
          <a:sy n="87" d="100"/>
        </p:scale>
        <p:origin x="208" y="248"/>
      </p:cViewPr>
      <p:guideLst/>
    </p:cSldViewPr>
  </p:slideViewPr>
  <p:notesTextViewPr>
    <p:cViewPr>
      <p:scale>
        <a:sx n="3" d="2"/>
        <a:sy n="3" d="2"/>
      </p:scale>
      <p:origin x="0" y="0"/>
    </p:cViewPr>
  </p:notesTextViewPr>
  <p:sorterViewPr>
    <p:cViewPr varScale="1">
      <p:scale>
        <a:sx n="1" d="1"/>
        <a:sy n="1" d="1"/>
      </p:scale>
      <p:origin x="0" y="-170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006091637078743"/>
          <c:y val="0.1921205559723079"/>
          <c:w val="0.54460934765927005"/>
          <c:h val="0.6012797687135879"/>
        </c:manualLayout>
      </c:layout>
      <c:radarChart>
        <c:radarStyle val="marker"/>
        <c:varyColors val="0"/>
        <c:ser>
          <c:idx val="0"/>
          <c:order val="0"/>
          <c:spPr>
            <a:ln w="15875" cap="rnd">
              <a:solidFill>
                <a:schemeClr val="accent1"/>
              </a:solidFill>
              <a:round/>
            </a:ln>
            <a:effectLst/>
          </c:spPr>
          <c:marker>
            <c:symbol val="circle"/>
            <c:size val="4"/>
            <c:spPr>
              <a:solidFill>
                <a:schemeClr val="accent1"/>
              </a:solidFill>
              <a:ln w="9525" cap="flat" cmpd="sng" algn="ctr">
                <a:noFill/>
                <a:round/>
              </a:ln>
              <a:effectLst/>
            </c:spPr>
          </c:marker>
          <c:val>
            <c:numRef>
              <c:f>Sheet1!$B$2:$B$7</c:f>
              <c:numCache>
                <c:formatCode>_(* #,##0.000_);_(* \(#,##0.000\);_(* "-"??_);_(@_)</c:formatCode>
                <c:ptCount val="6"/>
                <c:pt idx="0">
                  <c:v>42.8</c:v>
                </c:pt>
                <c:pt idx="1">
                  <c:v>72.3</c:v>
                </c:pt>
                <c:pt idx="2">
                  <c:v>49.25</c:v>
                </c:pt>
                <c:pt idx="3">
                  <c:v>59.8</c:v>
                </c:pt>
                <c:pt idx="4">
                  <c:v>55.1</c:v>
                </c:pt>
                <c:pt idx="5">
                  <c:v>69.140000000000015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  Gemma-7b  </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Code generation</c:v>
                      </c:pt>
                      <c:pt idx="1">
                        <c:v>Factual Knowledge </c:v>
                      </c:pt>
                      <c:pt idx="2">
                        <c:v>Language Understanding</c:v>
                      </c:pt>
                      <c:pt idx="3">
                        <c:v>Math</c:v>
                      </c:pt>
                      <c:pt idx="4">
                        <c:v>Popular Aggregate Benchmarks</c:v>
                      </c:pt>
                      <c:pt idx="5">
                        <c:v>Reasoning</c:v>
                      </c:pt>
                    </c:strCache>
                  </c:strRef>
                </c15:cat>
              </c15:filteredCategoryTitle>
            </c:ext>
            <c:ext xmlns:c16="http://schemas.microsoft.com/office/drawing/2014/chart" uri="{C3380CC4-5D6E-409C-BE32-E72D297353CC}">
              <c16:uniqueId val="{00000000-7738-DE43-918C-91D0C23C7120}"/>
            </c:ext>
          </c:extLst>
        </c:ser>
        <c:ser>
          <c:idx val="1"/>
          <c:order val="1"/>
          <c:spPr>
            <a:ln w="15875" cap="rnd">
              <a:solidFill>
                <a:schemeClr val="accent2"/>
              </a:solidFill>
              <a:round/>
            </a:ln>
            <a:effectLst/>
          </c:spPr>
          <c:marker>
            <c:symbol val="circle"/>
            <c:size val="4"/>
            <c:spPr>
              <a:solidFill>
                <a:schemeClr val="accent2"/>
              </a:solidFill>
              <a:ln w="9525" cap="flat" cmpd="sng" algn="ctr">
                <a:noFill/>
                <a:round/>
              </a:ln>
              <a:effectLst/>
            </c:spPr>
          </c:marker>
          <c:val>
            <c:numRef>
              <c:f>Sheet1!$C$2:$C$7</c:f>
              <c:numCache>
                <c:formatCode>_(* #,##0.000_);_(* \(#,##0.000\);_(* "-"??_);_(@_)</c:formatCode>
                <c:ptCount val="6"/>
                <c:pt idx="0">
                  <c:v>39.4</c:v>
                </c:pt>
                <c:pt idx="1">
                  <c:v>75.2</c:v>
                </c:pt>
                <c:pt idx="2">
                  <c:v>52.8</c:v>
                </c:pt>
                <c:pt idx="3">
                  <c:v>46.4</c:v>
                </c:pt>
                <c:pt idx="4">
                  <c:v>51.366666666666674</c:v>
                </c:pt>
                <c:pt idx="5">
                  <c:v>70.330000000000013</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  Mistral-7b  </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Code generation</c:v>
                      </c:pt>
                      <c:pt idx="1">
                        <c:v>Factual Knowledge </c:v>
                      </c:pt>
                      <c:pt idx="2">
                        <c:v>Language Understanding</c:v>
                      </c:pt>
                      <c:pt idx="3">
                        <c:v>Math</c:v>
                      </c:pt>
                      <c:pt idx="4">
                        <c:v>Popular Aggregate Benchmarks</c:v>
                      </c:pt>
                      <c:pt idx="5">
                        <c:v>Reasoning</c:v>
                      </c:pt>
                    </c:strCache>
                  </c:strRef>
                </c15:cat>
              </c15:filteredCategoryTitle>
            </c:ext>
            <c:ext xmlns:c16="http://schemas.microsoft.com/office/drawing/2014/chart" uri="{C3380CC4-5D6E-409C-BE32-E72D297353CC}">
              <c16:uniqueId val="{00000001-7738-DE43-918C-91D0C23C7120}"/>
            </c:ext>
          </c:extLst>
        </c:ser>
        <c:ser>
          <c:idx val="2"/>
          <c:order val="2"/>
          <c:spPr>
            <a:ln w="15875" cap="rnd">
              <a:solidFill>
                <a:srgbClr val="49C5B1"/>
              </a:solidFill>
              <a:round/>
            </a:ln>
            <a:effectLst/>
          </c:spPr>
          <c:marker>
            <c:symbol val="circle"/>
            <c:size val="4"/>
            <c:spPr>
              <a:solidFill>
                <a:srgbClr val="49C5B1"/>
              </a:solidFill>
              <a:ln w="9525" cap="flat" cmpd="sng" algn="ctr">
                <a:noFill/>
                <a:round/>
              </a:ln>
              <a:effectLst/>
            </c:spPr>
          </c:marker>
          <c:val>
            <c:numRef>
              <c:f>Sheet1!$D$2:$D$7</c:f>
              <c:numCache>
                <c:formatCode>_(* #,##0.000_);_(* \(#,##0.000\);_(* "-"??_);_(@_)</c:formatCode>
                <c:ptCount val="6"/>
                <c:pt idx="0">
                  <c:v>49</c:v>
                </c:pt>
                <c:pt idx="1">
                  <c:v>82.2</c:v>
                </c:pt>
                <c:pt idx="2">
                  <c:v>62.800000000000004</c:v>
                </c:pt>
                <c:pt idx="3">
                  <c:v>64.7</c:v>
                </c:pt>
                <c:pt idx="4">
                  <c:v>61.800000000000004</c:v>
                </c:pt>
                <c:pt idx="5">
                  <c:v>76.960000000000008</c:v>
                </c:pt>
              </c:numCache>
            </c:numRef>
          </c:val>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  Mixtral-8x7b  </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Code generation</c:v>
                      </c:pt>
                      <c:pt idx="1">
                        <c:v>Factual Knowledge </c:v>
                      </c:pt>
                      <c:pt idx="2">
                        <c:v>Language Understanding</c:v>
                      </c:pt>
                      <c:pt idx="3">
                        <c:v>Math</c:v>
                      </c:pt>
                      <c:pt idx="4">
                        <c:v>Popular Aggregate Benchmarks</c:v>
                      </c:pt>
                      <c:pt idx="5">
                        <c:v>Reasoning</c:v>
                      </c:pt>
                    </c:strCache>
                  </c:strRef>
                </c15:cat>
              </c15:filteredCategoryTitle>
            </c:ext>
            <c:ext xmlns:c16="http://schemas.microsoft.com/office/drawing/2014/chart" uri="{C3380CC4-5D6E-409C-BE32-E72D297353CC}">
              <c16:uniqueId val="{00000002-7738-DE43-918C-91D0C23C7120}"/>
            </c:ext>
          </c:extLst>
        </c:ser>
        <c:ser>
          <c:idx val="3"/>
          <c:order val="3"/>
          <c:spPr>
            <a:ln w="15875" cap="rnd">
              <a:solidFill>
                <a:schemeClr val="accent4"/>
              </a:solidFill>
              <a:round/>
            </a:ln>
            <a:effectLst/>
          </c:spPr>
          <c:marker>
            <c:symbol val="circle"/>
            <c:size val="4"/>
            <c:spPr>
              <a:solidFill>
                <a:schemeClr val="accent4"/>
              </a:solidFill>
              <a:ln w="9525" cap="flat" cmpd="sng" algn="ctr">
                <a:noFill/>
                <a:round/>
              </a:ln>
              <a:effectLst/>
            </c:spPr>
          </c:marker>
          <c:val>
            <c:numRef>
              <c:f>Sheet1!$E$2:$E$7</c:f>
              <c:numCache>
                <c:formatCode>_(* #,##0.000_);_(* \(#,##0.000\);_(* "-"??_);_(@_)</c:formatCode>
                <c:ptCount val="6"/>
                <c:pt idx="0">
                  <c:v>64.05</c:v>
                </c:pt>
                <c:pt idx="1">
                  <c:v>67.7</c:v>
                </c:pt>
                <c:pt idx="2">
                  <c:v>64.199999999999989</c:v>
                </c:pt>
                <c:pt idx="3">
                  <c:v>77.400000000000006</c:v>
                </c:pt>
                <c:pt idx="4">
                  <c:v>53.333333333333336</c:v>
                </c:pt>
                <c:pt idx="5">
                  <c:v>75.700000000000017</c:v>
                </c:pt>
              </c:numCache>
            </c:numRef>
          </c:val>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  Llama-3-8B-In  </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Code generation</c:v>
                      </c:pt>
                      <c:pt idx="1">
                        <c:v>Factual Knowledge </c:v>
                      </c:pt>
                      <c:pt idx="2">
                        <c:v>Language Understanding</c:v>
                      </c:pt>
                      <c:pt idx="3">
                        <c:v>Math</c:v>
                      </c:pt>
                      <c:pt idx="4">
                        <c:v>Popular Aggregate Benchmarks</c:v>
                      </c:pt>
                      <c:pt idx="5">
                        <c:v>Reasoning</c:v>
                      </c:pt>
                    </c:strCache>
                  </c:strRef>
                </c15:cat>
              </c15:filteredCategoryTitle>
            </c:ext>
            <c:ext xmlns:c16="http://schemas.microsoft.com/office/drawing/2014/chart" uri="{C3380CC4-5D6E-409C-BE32-E72D297353CC}">
              <c16:uniqueId val="{00000003-7738-DE43-918C-91D0C23C7120}"/>
            </c:ext>
          </c:extLst>
        </c:ser>
        <c:ser>
          <c:idx val="4"/>
          <c:order val="4"/>
          <c:spPr>
            <a:ln w="15875" cap="rnd">
              <a:solidFill>
                <a:schemeClr val="accent5"/>
              </a:solidFill>
              <a:round/>
            </a:ln>
            <a:effectLst/>
          </c:spPr>
          <c:marker>
            <c:symbol val="circle"/>
            <c:size val="4"/>
            <c:spPr>
              <a:solidFill>
                <a:schemeClr val="tx1">
                  <a:lumMod val="85000"/>
                  <a:lumOff val="15000"/>
                </a:schemeClr>
              </a:solidFill>
              <a:ln w="9525" cap="flat" cmpd="sng" algn="ctr">
                <a:noFill/>
                <a:round/>
              </a:ln>
              <a:effectLst/>
            </c:spPr>
          </c:marker>
          <c:val>
            <c:numRef>
              <c:f>Sheet1!$F$2:$F$7</c:f>
              <c:numCache>
                <c:formatCode>_(* #,##0.000_);_(* \(#,##0.000\);_(* "-"??_);_(@_)</c:formatCode>
                <c:ptCount val="6"/>
                <c:pt idx="0">
                  <c:v>56.45</c:v>
                </c:pt>
                <c:pt idx="1">
                  <c:v>64</c:v>
                </c:pt>
                <c:pt idx="2">
                  <c:v>64.75</c:v>
                </c:pt>
                <c:pt idx="3">
                  <c:v>82.5</c:v>
                </c:pt>
                <c:pt idx="4">
                  <c:v>59.333333333333336</c:v>
                </c:pt>
                <c:pt idx="5">
                  <c:v>77.09</c:v>
                </c:pt>
              </c:numCache>
            </c:numRef>
          </c:val>
          <c:extLst>
            <c:ext xmlns:c15="http://schemas.microsoft.com/office/drawing/2012/chart" uri="{02D57815-91ED-43cb-92C2-25804820EDAC}">
              <c15:filteredSeriesTitle>
                <c15:tx>
                  <c:strRef>
                    <c:extLst>
                      <c:ext uri="{02D57815-91ED-43cb-92C2-25804820EDAC}">
                        <c15:formulaRef>
                          <c15:sqref>Sheet1!$F$1</c15:sqref>
                        </c15:formulaRef>
                      </c:ext>
                    </c:extLst>
                    <c:strCache>
                      <c:ptCount val="1"/>
                      <c:pt idx="0">
                        <c:v>  Phi-3-Mini-4K-In  </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Code generation</c:v>
                      </c:pt>
                      <c:pt idx="1">
                        <c:v>Factual Knowledge </c:v>
                      </c:pt>
                      <c:pt idx="2">
                        <c:v>Language Understanding</c:v>
                      </c:pt>
                      <c:pt idx="3">
                        <c:v>Math</c:v>
                      </c:pt>
                      <c:pt idx="4">
                        <c:v>Popular Aggregate Benchmarks</c:v>
                      </c:pt>
                      <c:pt idx="5">
                        <c:v>Reasoning</c:v>
                      </c:pt>
                    </c:strCache>
                  </c:strRef>
                </c15:cat>
              </c15:filteredCategoryTitle>
            </c:ext>
            <c:ext xmlns:c16="http://schemas.microsoft.com/office/drawing/2014/chart" uri="{C3380CC4-5D6E-409C-BE32-E72D297353CC}">
              <c16:uniqueId val="{00000004-7738-DE43-918C-91D0C23C7120}"/>
            </c:ext>
          </c:extLst>
        </c:ser>
        <c:ser>
          <c:idx val="5"/>
          <c:order val="5"/>
          <c:spPr>
            <a:ln w="15875" cap="rnd">
              <a:solidFill>
                <a:schemeClr val="accent6"/>
              </a:solidFill>
              <a:round/>
            </a:ln>
            <a:effectLst/>
          </c:spPr>
          <c:marker>
            <c:symbol val="circle"/>
            <c:size val="4"/>
            <c:spPr>
              <a:solidFill>
                <a:schemeClr val="accent6"/>
              </a:solidFill>
              <a:ln w="9525" cap="flat" cmpd="sng" algn="ctr">
                <a:noFill/>
                <a:round/>
              </a:ln>
              <a:effectLst/>
            </c:spPr>
          </c:marker>
          <c:val>
            <c:numRef>
              <c:f>Sheet1!$G$2:$G$7</c:f>
              <c:numCache>
                <c:formatCode>General</c:formatCode>
                <c:ptCount val="6"/>
                <c:pt idx="0">
                  <c:v>66.349999999999994</c:v>
                </c:pt>
                <c:pt idx="1">
                  <c:v>58.1</c:v>
                </c:pt>
                <c:pt idx="2">
                  <c:v>67.55</c:v>
                </c:pt>
                <c:pt idx="3">
                  <c:v>89.6</c:v>
                </c:pt>
                <c:pt idx="4">
                  <c:v>66.632999999999996</c:v>
                </c:pt>
                <c:pt idx="5">
                  <c:v>82.37</c:v>
                </c:pt>
              </c:numCache>
            </c:numRef>
          </c:val>
          <c:extLst>
            <c:ext xmlns:c15="http://schemas.microsoft.com/office/drawing/2012/chart" uri="{02D57815-91ED-43cb-92C2-25804820EDAC}">
              <c15:filteredSeriesTitle>
                <c15:tx>
                  <c:strRef>
                    <c:extLst>
                      <c:ext uri="{02D57815-91ED-43cb-92C2-25804820EDAC}">
                        <c15:formulaRef>
                          <c15:sqref>Sheet1!$G$1</c15:sqref>
                        </c15:formulaRef>
                      </c:ext>
                    </c:extLst>
                    <c:strCache>
                      <c:ptCount val="1"/>
                      <c:pt idx="0">
                        <c:v>  Phi-3-Small-8K-In  </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Code generation</c:v>
                      </c:pt>
                      <c:pt idx="1">
                        <c:v>Factual Knowledge </c:v>
                      </c:pt>
                      <c:pt idx="2">
                        <c:v>Language Understanding</c:v>
                      </c:pt>
                      <c:pt idx="3">
                        <c:v>Math</c:v>
                      </c:pt>
                      <c:pt idx="4">
                        <c:v>Popular Aggregate Benchmarks</c:v>
                      </c:pt>
                      <c:pt idx="5">
                        <c:v>Reasoning</c:v>
                      </c:pt>
                    </c:strCache>
                  </c:strRef>
                </c15:cat>
              </c15:filteredCategoryTitle>
            </c:ext>
            <c:ext xmlns:c16="http://schemas.microsoft.com/office/drawing/2014/chart" uri="{C3380CC4-5D6E-409C-BE32-E72D297353CC}">
              <c16:uniqueId val="{00000005-7738-DE43-918C-91D0C23C7120}"/>
            </c:ext>
          </c:extLst>
        </c:ser>
        <c:dLbls>
          <c:showLegendKey val="0"/>
          <c:showVal val="0"/>
          <c:showCatName val="0"/>
          <c:showSerName val="0"/>
          <c:showPercent val="0"/>
          <c:showBubbleSize val="0"/>
        </c:dLbls>
        <c:axId val="1174469280"/>
        <c:axId val="1174469760"/>
      </c:radarChart>
      <c:catAx>
        <c:axId val="1174469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j-lt"/>
                <a:ea typeface="+mn-ea"/>
                <a:cs typeface="+mn-cs"/>
              </a:defRPr>
            </a:pPr>
            <a:endParaRPr lang="en-US"/>
          </a:p>
        </c:txPr>
        <c:crossAx val="1174469760"/>
        <c:crosses val="autoZero"/>
        <c:auto val="1"/>
        <c:lblAlgn val="ctr"/>
        <c:lblOffset val="100"/>
        <c:noMultiLvlLbl val="0"/>
      </c:catAx>
      <c:valAx>
        <c:axId val="1174469760"/>
        <c:scaling>
          <c:orientation val="minMax"/>
        </c:scaling>
        <c:delete val="1"/>
        <c:axPos val="l"/>
        <c:majorGridlines>
          <c:spPr>
            <a:ln w="9525" cap="flat" cmpd="sng" algn="ctr">
              <a:solidFill>
                <a:schemeClr val="tx1">
                  <a:lumMod val="15000"/>
                  <a:lumOff val="85000"/>
                </a:schemeClr>
              </a:solidFill>
              <a:round/>
            </a:ln>
            <a:effectLst/>
          </c:spPr>
        </c:majorGridlines>
        <c:numFmt formatCode="_(* #,##0.000_);_(* \(#,##0.000\);_(* &quot;-&quot;??_);_(@_)" sourceLinked="1"/>
        <c:majorTickMark val="none"/>
        <c:minorTickMark val="none"/>
        <c:tickLblPos val="nextTo"/>
        <c:crossAx val="1174469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8B60A6-42F6-F788-5BEF-346BC82429D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Segoe UI Semibold" panose="020B0702040204020203" pitchFamily="34" charset="0"/>
            </a:endParaRPr>
          </a:p>
        </p:txBody>
      </p:sp>
      <p:sp>
        <p:nvSpPr>
          <p:cNvPr id="3" name="Date Placeholder 2">
            <a:extLst>
              <a:ext uri="{FF2B5EF4-FFF2-40B4-BE49-F238E27FC236}">
                <a16:creationId xmlns:a16="http://schemas.microsoft.com/office/drawing/2014/main" id="{526C1FDF-3562-1A01-9CBB-548629CEAAE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1328B3-951F-4D7A-ACB2-408D3F6459CD}" type="datetimeFigureOut">
              <a:rPr lang="en-US" smtClean="0">
                <a:latin typeface="Segoe UI Semibold" panose="020B0702040204020203" pitchFamily="34" charset="0"/>
              </a:rPr>
              <a:t>10/25/2024</a:t>
            </a:fld>
            <a:endParaRPr lang="en-US">
              <a:latin typeface="Segoe UI Semibold" panose="020B0702040204020203" pitchFamily="34" charset="0"/>
            </a:endParaRPr>
          </a:p>
        </p:txBody>
      </p:sp>
      <p:sp>
        <p:nvSpPr>
          <p:cNvPr id="4" name="Footer Placeholder 3">
            <a:extLst>
              <a:ext uri="{FF2B5EF4-FFF2-40B4-BE49-F238E27FC236}">
                <a16:creationId xmlns:a16="http://schemas.microsoft.com/office/drawing/2014/main" id="{92B768E5-63F9-2AD1-386C-046997D79F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Segoe UI Semibold" panose="020B0702040204020203" pitchFamily="34" charset="0"/>
            </a:endParaRPr>
          </a:p>
        </p:txBody>
      </p:sp>
      <p:sp>
        <p:nvSpPr>
          <p:cNvPr id="5" name="Slide Number Placeholder 4">
            <a:extLst>
              <a:ext uri="{FF2B5EF4-FFF2-40B4-BE49-F238E27FC236}">
                <a16:creationId xmlns:a16="http://schemas.microsoft.com/office/drawing/2014/main" id="{6B50B1E1-9211-AB0F-5449-25561172C44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C4F807-B935-4F96-ADDE-87A476A40C91}" type="slidenum">
              <a:rPr lang="en-US" smtClean="0">
                <a:latin typeface="Segoe UI Semibold" panose="020B0702040204020203" pitchFamily="34" charset="0"/>
              </a:rPr>
              <a:t>‹#›</a:t>
            </a:fld>
            <a:endParaRPr lang="en-US">
              <a:latin typeface="Segoe UI Semibold" panose="020B0702040204020203" pitchFamily="34" charset="0"/>
            </a:endParaRPr>
          </a:p>
        </p:txBody>
      </p:sp>
    </p:spTree>
    <p:extLst>
      <p:ext uri="{BB962C8B-B14F-4D97-AF65-F5344CB8AC3E}">
        <p14:creationId xmlns:p14="http://schemas.microsoft.com/office/powerpoint/2010/main" val="1898925385"/>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Semibold" panose="020B0702040204020203" pitchFamily="34" charset="0"/>
              </a:defRPr>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Semibold" panose="020B0702040204020203" pitchFamily="34" charset="0"/>
              </a:defRPr>
            </a:lvl1pPr>
          </a:lstStyle>
          <a:p>
            <a:fld id="{4629D69E-E9B4-4596-857E-1B0947150A74}" type="datetimeFigureOut">
              <a:rPr lang="en-CA" smtClean="0"/>
              <a:pPr/>
              <a:t>2024-10-25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Semibold" panose="020B0702040204020203" pitchFamily="34" charset="0"/>
              </a:defRPr>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Semibold" panose="020B0702040204020203" pitchFamily="34" charset="0"/>
              </a:defRPr>
            </a:lvl1pPr>
          </a:lstStyle>
          <a:p>
            <a:fld id="{91693F4B-43B3-47F5-B39A-44296E61D28D}" type="slidenum">
              <a:rPr lang="en-CA" smtClean="0"/>
              <a:pPr/>
              <a:t>‹#›</a:t>
            </a:fld>
            <a:endParaRPr lang="en-CA"/>
          </a:p>
        </p:txBody>
      </p:sp>
    </p:spTree>
    <p:extLst>
      <p:ext uri="{BB962C8B-B14F-4D97-AF65-F5344CB8AC3E}">
        <p14:creationId xmlns:p14="http://schemas.microsoft.com/office/powerpoint/2010/main" val="2001734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Segoe UI Semibold" panose="020B0702040204020203" pitchFamily="34" charset="0"/>
        <a:ea typeface="+mn-ea"/>
        <a:cs typeface="+mn-cs"/>
      </a:defRPr>
    </a:lvl1pPr>
    <a:lvl2pPr marL="457200" algn="l" defTabSz="914400" rtl="0" eaLnBrk="1" latinLnBrk="0" hangingPunct="1">
      <a:defRPr sz="1200" kern="1200">
        <a:solidFill>
          <a:schemeClr val="tx1"/>
        </a:solidFill>
        <a:latin typeface="Segoe UI Semibold" panose="020B0702040204020203" pitchFamily="34" charset="0"/>
        <a:ea typeface="+mn-ea"/>
        <a:cs typeface="+mn-cs"/>
      </a:defRPr>
    </a:lvl2pPr>
    <a:lvl3pPr marL="914400" algn="l" defTabSz="914400" rtl="0" eaLnBrk="1" latinLnBrk="0" hangingPunct="1">
      <a:defRPr sz="1200" kern="1200">
        <a:solidFill>
          <a:schemeClr val="tx1"/>
        </a:solidFill>
        <a:latin typeface="Segoe UI Semibold" panose="020B0702040204020203" pitchFamily="34" charset="0"/>
        <a:ea typeface="+mn-ea"/>
        <a:cs typeface="+mn-cs"/>
      </a:defRPr>
    </a:lvl3pPr>
    <a:lvl4pPr marL="1371600" algn="l" defTabSz="914400" rtl="0" eaLnBrk="1" latinLnBrk="0" hangingPunct="1">
      <a:defRPr sz="1200" kern="1200">
        <a:solidFill>
          <a:schemeClr val="tx1"/>
        </a:solidFill>
        <a:latin typeface="Segoe UI Semibold" panose="020B0702040204020203" pitchFamily="34" charset="0"/>
        <a:ea typeface="+mn-ea"/>
        <a:cs typeface="+mn-cs"/>
      </a:defRPr>
    </a:lvl4pPr>
    <a:lvl5pPr marL="1828800" algn="l" defTabSz="914400" rtl="0" eaLnBrk="1" latinLnBrk="0" hangingPunct="1">
      <a:defRPr sz="1200" kern="1200">
        <a:solidFill>
          <a:schemeClr val="tx1"/>
        </a:solidFill>
        <a:latin typeface="Segoe UI Semibold" panose="020B07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693F4B-43B3-47F5-B39A-44296E61D28D}" type="slidenum">
              <a:rPr lang="en-CA" smtClean="0"/>
              <a:pPr/>
              <a:t>1</a:t>
            </a:fld>
            <a:endParaRPr lang="en-CA"/>
          </a:p>
        </p:txBody>
      </p:sp>
    </p:spTree>
    <p:extLst>
      <p:ext uri="{BB962C8B-B14F-4D97-AF65-F5344CB8AC3E}">
        <p14:creationId xmlns:p14="http://schemas.microsoft.com/office/powerpoint/2010/main" val="1505826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693F4B-43B3-47F5-B39A-44296E61D28D}" type="slidenum">
              <a:rPr lang="en-CA" smtClean="0"/>
              <a:pPr/>
              <a:t>15</a:t>
            </a:fld>
            <a:endParaRPr lang="en-CA"/>
          </a:p>
        </p:txBody>
      </p:sp>
    </p:spTree>
    <p:extLst>
      <p:ext uri="{BB962C8B-B14F-4D97-AF65-F5344CB8AC3E}">
        <p14:creationId xmlns:p14="http://schemas.microsoft.com/office/powerpoint/2010/main" val="3705444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730591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B50EE9-837C-4F00-A470-B5401D3DA7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7978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13A8-807D-4B92-A99C-5D15DBFC4D9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7390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722ABB9-B630-497A-BA42-CE824C29C6EF}"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Notes Placeholder 5">
            <a:extLst>
              <a:ext uri="{FF2B5EF4-FFF2-40B4-BE49-F238E27FC236}">
                <a16:creationId xmlns:a16="http://schemas.microsoft.com/office/drawing/2014/main" id="{B6C285FC-7A93-4247-F13A-1BE0058C11F9}"/>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56239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7FC920B1-C536-C4E2-472A-5C45F052196A}"/>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772860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FF831045-DD4B-0ADF-3F32-C93CE69925A1}"/>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919458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0DA49C04-F85C-A75A-80AA-CFD189DB80C5}"/>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794801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61DCB492-D0AA-D0DC-91FA-6711D1B3CA47}"/>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853853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95188D94-3520-3F9D-063E-7B5566D35FC3}"/>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733896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10/25/2024 6:47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9" name="Notes Placeholder 8">
            <a:extLst>
              <a:ext uri="{FF2B5EF4-FFF2-40B4-BE49-F238E27FC236}">
                <a16:creationId xmlns:a16="http://schemas.microsoft.com/office/drawing/2014/main" id="{3A472D93-0481-8C05-1913-1F24A46A430C}"/>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483714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722ABB9-B630-497A-BA42-CE824C29C6EF}"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Notes Placeholder 5">
            <a:extLst>
              <a:ext uri="{FF2B5EF4-FFF2-40B4-BE49-F238E27FC236}">
                <a16:creationId xmlns:a16="http://schemas.microsoft.com/office/drawing/2014/main" id="{4762E3E5-625C-639D-1A8B-07D50D4E1990}"/>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653274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10/25/2024 6:47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
        <p:nvSpPr>
          <p:cNvPr id="9" name="Notes Placeholder 8">
            <a:extLst>
              <a:ext uri="{FF2B5EF4-FFF2-40B4-BE49-F238E27FC236}">
                <a16:creationId xmlns:a16="http://schemas.microsoft.com/office/drawing/2014/main" id="{3C9BC3A6-A838-C368-31A0-59897B342B66}"/>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541084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D16B6-F6C1-4997-8170-36D9A538018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Notes Placeholder 5">
            <a:extLst>
              <a:ext uri="{FF2B5EF4-FFF2-40B4-BE49-F238E27FC236}">
                <a16:creationId xmlns:a16="http://schemas.microsoft.com/office/drawing/2014/main" id="{55213066-ACEA-5112-8506-528B8303C4B5}"/>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987786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719D5E-D269-4D91-B677-E3CCA2DB7D7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Notes Placeholder 5">
            <a:extLst>
              <a:ext uri="{FF2B5EF4-FFF2-40B4-BE49-F238E27FC236}">
                <a16:creationId xmlns:a16="http://schemas.microsoft.com/office/drawing/2014/main" id="{209F628E-756B-A063-502C-CA1A629B592F}"/>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4129612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0B641-096B-5CB5-7E72-F9A852D6C5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82663C-2E7C-079B-B654-28076637E6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3E52BC-C113-5B8A-4E76-E49492B7379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E8CF327-78A6-9CF2-A45C-CBB217F3A05B}"/>
              </a:ext>
            </a:extLst>
          </p:cNvPr>
          <p:cNvSpPr>
            <a:spLocks noGrp="1"/>
          </p:cNvSpPr>
          <p:nvPr>
            <p:ph type="sldNum" sz="quarter" idx="5"/>
          </p:nvPr>
        </p:nvSpPr>
        <p:spPr/>
        <p:txBody>
          <a:bodyPr/>
          <a:lstStyle/>
          <a:p>
            <a:fld id="{91693F4B-43B3-47F5-B39A-44296E61D28D}" type="slidenum">
              <a:rPr lang="en-CA" smtClean="0"/>
              <a:t>33</a:t>
            </a:fld>
            <a:endParaRPr lang="en-CA"/>
          </a:p>
        </p:txBody>
      </p:sp>
    </p:spTree>
    <p:extLst>
      <p:ext uri="{BB962C8B-B14F-4D97-AF65-F5344CB8AC3E}">
        <p14:creationId xmlns:p14="http://schemas.microsoft.com/office/powerpoint/2010/main" val="2506321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D5B09E-434C-A44A-DD64-852D1A765E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76C93-C0AF-8805-EB31-F2A7821F0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EC9758-AC9D-7DD2-4543-8545ED188F0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94B1FDED-324C-B8D8-26BC-EA5578138E6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79EAB80-DF4B-99BD-A841-13F3EB53B9B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F3A0C62-5385-AA66-0FE9-D40D6CEDE22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964E5CB-BED7-8690-0A56-C12D604CF19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9299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3FF257-0A24-5F37-1856-85EDC951E3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3B47D-5661-4984-637D-A90C0F01AD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F19E87-049C-2D60-AF1C-E435168C6CB3}"/>
              </a:ext>
            </a:extLst>
          </p:cNvPr>
          <p:cNvSpPr>
            <a:spLocks noGrp="1"/>
          </p:cNvSpPr>
          <p:nvPr>
            <p:ph type="body" idx="1"/>
          </p:nvPr>
        </p:nvSpPr>
        <p:spPr/>
        <p:txBody>
          <a:bodyPr/>
          <a:lstStyle/>
          <a:p>
            <a:endParaRPr lang="en-AU"/>
          </a:p>
        </p:txBody>
      </p:sp>
      <p:sp>
        <p:nvSpPr>
          <p:cNvPr id="4" name="Header Placeholder 3">
            <a:extLst>
              <a:ext uri="{FF2B5EF4-FFF2-40B4-BE49-F238E27FC236}">
                <a16:creationId xmlns:a16="http://schemas.microsoft.com/office/drawing/2014/main" id="{504A8152-7C48-5A73-A5F8-F1977525158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3D71F1A-E44F-AD79-6AFF-98BD49EC3D5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04C4D1B-D025-C0FE-07F6-88E53DBE610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BE46F2F-0A7F-1C73-AD3B-9F38CE8A9BB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9805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53F1A-D802-FCC9-F341-875B69C86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284CC-416E-1784-2C7A-2F1A359EA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E23E1-F43B-FB79-E3EB-88A40B998872}"/>
              </a:ext>
            </a:extLst>
          </p:cNvPr>
          <p:cNvSpPr>
            <a:spLocks noGrp="1"/>
          </p:cNvSpPr>
          <p:nvPr>
            <p:ph type="body" idx="1"/>
          </p:nvPr>
        </p:nvSpPr>
        <p:spPr/>
        <p:txBody>
          <a:bodyPr/>
          <a:lstStyle/>
          <a:p>
            <a:endParaRPr lang="en-AU"/>
          </a:p>
        </p:txBody>
      </p:sp>
      <p:sp>
        <p:nvSpPr>
          <p:cNvPr id="4" name="Header Placeholder 3">
            <a:extLst>
              <a:ext uri="{FF2B5EF4-FFF2-40B4-BE49-F238E27FC236}">
                <a16:creationId xmlns:a16="http://schemas.microsoft.com/office/drawing/2014/main" id="{F4BC0C6E-17CE-E757-44CF-FA8EEB99A04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ED91F55-9C86-410A-0BBF-537F3ED250F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9B72E43-F60D-678D-049B-D27306825B6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55666E2-893D-B9FD-85A2-442EA2DDBA9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791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C313-2EB5-4E8F-DC73-CFD6B9C296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81325-E045-538B-BE9F-D20FB8DC2B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18916-C92E-E41F-EAC9-51A34FE913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4D029B2-D995-2D18-F795-F15A78884D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7670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A41D0-81A7-54BB-D1C1-9C935233B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A2B2C-6CC5-351B-8B44-0399DC66E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2CB65-99F5-55E0-591E-DDF2FE1FC673}"/>
              </a:ext>
            </a:extLst>
          </p:cNvPr>
          <p:cNvSpPr>
            <a:spLocks noGrp="1"/>
          </p:cNvSpPr>
          <p:nvPr>
            <p:ph type="body" idx="1"/>
          </p:nvPr>
        </p:nvSpPr>
        <p:spPr/>
        <p:txBody>
          <a:bodyPr/>
          <a:lstStyle/>
          <a:p>
            <a:endParaRPr lang="en-AU"/>
          </a:p>
        </p:txBody>
      </p:sp>
      <p:sp>
        <p:nvSpPr>
          <p:cNvPr id="4" name="Header Placeholder 3">
            <a:extLst>
              <a:ext uri="{FF2B5EF4-FFF2-40B4-BE49-F238E27FC236}">
                <a16:creationId xmlns:a16="http://schemas.microsoft.com/office/drawing/2014/main" id="{36681EAA-2A9C-5BF7-3102-826CB554CE0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24CB0F8-CBA1-0253-983F-4B06CFBCF5B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353039-1915-4668-41E3-E73ED5A4B23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4A5951C-8242-118C-F213-CF4611835FF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46332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10/25/2024 6:47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9" name="Notes Placeholder 8">
            <a:extLst>
              <a:ext uri="{FF2B5EF4-FFF2-40B4-BE49-F238E27FC236}">
                <a16:creationId xmlns:a16="http://schemas.microsoft.com/office/drawing/2014/main" id="{6F7CC340-A1DC-173A-42B4-7D287F59775D}"/>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41693256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9326B1-B063-40F6-AC68-20C1A678E6B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806669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83B2-9E1D-40E7-A177-21ADA22504D4}"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7120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B17A-C6DF-E541-AEBD-D16B2194A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527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69072-60DA-CB7E-FF2C-274752C12F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21549-671D-ABD2-24C7-E2E2B4C24F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1E85C-A124-E5CF-F940-07CC06DD1C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6C4FBF-99BE-F075-62AE-E0158DC25342}"/>
              </a:ext>
            </a:extLst>
          </p:cNvPr>
          <p:cNvSpPr>
            <a:spLocks noGrp="1"/>
          </p:cNvSpPr>
          <p:nvPr>
            <p:ph type="sldNum" sz="quarter" idx="5"/>
          </p:nvPr>
        </p:nvSpPr>
        <p:spPr/>
        <p:txBody>
          <a:bodyPr/>
          <a:lstStyle/>
          <a:p>
            <a:fld id="{91693F4B-43B3-47F5-B39A-44296E61D28D}" type="slidenum">
              <a:rPr lang="en-CA" smtClean="0"/>
              <a:t>51</a:t>
            </a:fld>
            <a:endParaRPr lang="en-CA"/>
          </a:p>
        </p:txBody>
      </p:sp>
    </p:spTree>
    <p:extLst>
      <p:ext uri="{BB962C8B-B14F-4D97-AF65-F5344CB8AC3E}">
        <p14:creationId xmlns:p14="http://schemas.microsoft.com/office/powerpoint/2010/main" val="1030406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FDF437-7087-4403-A2B0-CCA7DC340CE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5285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FD5A6-5DEE-4E2D-BEB0-F3BDBFAD6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62621B-6E1F-5082-D80C-5CB4355E75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49FB3-795C-9E5E-D77C-2DC15493CB2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92B274-4949-7BFD-7CF0-8DC5857F09FC}"/>
              </a:ext>
            </a:extLst>
          </p:cNvPr>
          <p:cNvSpPr>
            <a:spLocks noGrp="1"/>
          </p:cNvSpPr>
          <p:nvPr>
            <p:ph type="sldNum" sz="quarter" idx="5"/>
          </p:nvPr>
        </p:nvSpPr>
        <p:spPr/>
        <p:txBody>
          <a:bodyPr/>
          <a:lstStyle/>
          <a:p>
            <a:fld id="{91693F4B-43B3-47F5-B39A-44296E61D28D}" type="slidenum">
              <a:rPr lang="en-CA" smtClean="0"/>
              <a:t>60</a:t>
            </a:fld>
            <a:endParaRPr lang="en-CA"/>
          </a:p>
        </p:txBody>
      </p:sp>
    </p:spTree>
    <p:extLst>
      <p:ext uri="{BB962C8B-B14F-4D97-AF65-F5344CB8AC3E}">
        <p14:creationId xmlns:p14="http://schemas.microsoft.com/office/powerpoint/2010/main" val="3928124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4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83B2-9E1D-40E7-A177-21ADA22504D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356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340"/>
              </a:spcAft>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228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5937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859BAB-C71C-5948-B622-39FF4D2AFBD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107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A0D00C-D97D-4D9F-A1A5-E7BA88B48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Notes Placeholder 5">
            <a:extLst>
              <a:ext uri="{FF2B5EF4-FFF2-40B4-BE49-F238E27FC236}">
                <a16:creationId xmlns:a16="http://schemas.microsoft.com/office/drawing/2014/main" id="{FA8CED7F-E95D-785C-3458-A22F68BF09DF}"/>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806385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A859BAB-C71C-5948-B622-39FF4D2AFBD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1258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E44962-B122-432F-958F-3283580460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7549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7C709-B2D7-F601-EB00-059726E943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DEA177-6B43-DE94-A05F-C4D028FB68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F30B8E-31CF-1AA6-BE9D-EBE80CCDA8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680C34-AC2E-1489-476C-9956988A8B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A0D00C-D97D-4D9F-A1A5-E7BA88B482E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01864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86E45-5770-91EC-3F0E-359DCE886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FEFA70-F8A8-2CE8-10F8-1478F2B1CF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6E2F74-9A85-E172-18A3-D5BFAB5D130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2803BDC-A6C4-62CC-8D4D-3D0FF695C51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CBB8DAC5-8ADF-7B5B-174E-7409762C769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AA90723-48BE-F53A-5E56-0C6DC5C72AA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5BC0BD80-CBB2-5634-8BA4-DA20100FF68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1046127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CEC07-9ED0-7F48-AAEF-C6CDB81E2A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9A7596-C3A7-9350-2D5C-8320F9A509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CD7FD1-E93C-5AF0-D605-C2AEDB38D6C0}"/>
              </a:ext>
            </a:extLst>
          </p:cNvPr>
          <p:cNvSpPr>
            <a:spLocks noGrp="1"/>
          </p:cNvSpPr>
          <p:nvPr>
            <p:ph type="body" idx="1"/>
          </p:nvPr>
        </p:nvSpPr>
        <p:spPr/>
        <p:txBody>
          <a:bodyPr/>
          <a:lstStyle/>
          <a:p>
            <a:endParaRPr lang="en-NL"/>
          </a:p>
        </p:txBody>
      </p:sp>
      <p:sp>
        <p:nvSpPr>
          <p:cNvPr id="4" name="Header Placeholder 3">
            <a:extLst>
              <a:ext uri="{FF2B5EF4-FFF2-40B4-BE49-F238E27FC236}">
                <a16:creationId xmlns:a16="http://schemas.microsoft.com/office/drawing/2014/main" id="{E483DB29-65AE-1ECC-78A3-B912263BD95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ECD8D26-3F10-C85B-3629-8F62DBC1172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875C9B6-A826-8DC7-29C9-98E37609D7C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8746AC-0A66-640B-1B1C-707FE2C90B4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3941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A0EDD-5EEC-F5C3-FFCA-6EE10FC08A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7C9AA3-26EA-423F-195B-3184A41BA0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108D16-DB80-7B0B-A1EA-F784B6950A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F24B14-16BA-D725-E0A0-0E3CE6859C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E44962-B122-432F-958F-32835804608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8625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3D2BD-645C-07D5-8F25-A8C7A6211D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36315-D001-D848-B184-533D4ED7D9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5ACF3-E1E1-EC5A-8972-3720A42CF3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B0C07F-7D93-F4B5-A67F-C1840F83CC2A}"/>
              </a:ext>
            </a:extLst>
          </p:cNvPr>
          <p:cNvSpPr>
            <a:spLocks noGrp="1"/>
          </p:cNvSpPr>
          <p:nvPr>
            <p:ph type="sldNum" sz="quarter" idx="5"/>
          </p:nvPr>
        </p:nvSpPr>
        <p:spPr/>
        <p:txBody>
          <a:bodyPr/>
          <a:lstStyle/>
          <a:p>
            <a:fld id="{91693F4B-43B3-47F5-B39A-44296E61D28D}" type="slidenum">
              <a:rPr lang="en-CA" smtClean="0"/>
              <a:t>73</a:t>
            </a:fld>
            <a:endParaRPr lang="en-CA"/>
          </a:p>
        </p:txBody>
      </p:sp>
    </p:spTree>
    <p:extLst>
      <p:ext uri="{BB962C8B-B14F-4D97-AF65-F5344CB8AC3E}">
        <p14:creationId xmlns:p14="http://schemas.microsoft.com/office/powerpoint/2010/main" val="11184902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693F4B-43B3-47F5-B39A-44296E61D28D}" type="slidenum">
              <a:rPr lang="en-CA" smtClean="0"/>
              <a:pPr/>
              <a:t>76</a:t>
            </a:fld>
            <a:endParaRPr lang="en-CA"/>
          </a:p>
        </p:txBody>
      </p:sp>
    </p:spTree>
    <p:extLst>
      <p:ext uri="{BB962C8B-B14F-4D97-AF65-F5344CB8AC3E}">
        <p14:creationId xmlns:p14="http://schemas.microsoft.com/office/powerpoint/2010/main" val="2969550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9D9831B3-279B-B1C5-3E4E-C37B62F5CC71}"/>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3358139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A07D1-70EA-2089-C4EB-2D9F4923EA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E31E7-AE61-23C2-A24A-03BC9A3308B7}"/>
              </a:ext>
            </a:extLst>
          </p:cNvPr>
          <p:cNvSpPr>
            <a:spLocks noGrp="1" noRot="1" noChangeAspect="1"/>
          </p:cNvSpPr>
          <p:nvPr>
            <p:ph type="sldImg"/>
          </p:nvPr>
        </p:nvSpPr>
        <p:spPr/>
      </p:sp>
      <p:sp>
        <p:nvSpPr>
          <p:cNvPr id="4" name="Header Placeholder 3">
            <a:extLst>
              <a:ext uri="{FF2B5EF4-FFF2-40B4-BE49-F238E27FC236}">
                <a16:creationId xmlns:a16="http://schemas.microsoft.com/office/drawing/2014/main" id="{08C2C913-0B1E-FBBC-73F0-2DCAEBB5397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1934FF4-4AF0-053F-71E2-639ACF5329A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44135F6-E60A-9544-119E-C527FFE83E1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62C6570-404C-D47E-A582-B48BE65FDF0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E85D028D-E299-C6A0-0922-F5B323AEE127}"/>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2903154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9B98C57A-2595-8989-6E9A-C2189F00D5EA}"/>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15864839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9" name="Notes Placeholder 8">
            <a:extLst>
              <a:ext uri="{FF2B5EF4-FFF2-40B4-BE49-F238E27FC236}">
                <a16:creationId xmlns:a16="http://schemas.microsoft.com/office/drawing/2014/main" id="{D6ED745B-2E4A-C698-12FF-E260C803B72F}"/>
              </a:ext>
            </a:extLst>
          </p:cNvPr>
          <p:cNvSpPr>
            <a:spLocks noGrp="1"/>
          </p:cNvSpPr>
          <p:nvPr>
            <p:ph type="body" sz="quarter" idx="3"/>
          </p:nvPr>
        </p:nvSpPr>
        <p:spPr/>
        <p:txBody>
          <a:bodyPr/>
          <a:lstStyle/>
          <a:p>
            <a:endParaRPr lang="en-GB"/>
          </a:p>
        </p:txBody>
      </p:sp>
    </p:spTree>
    <p:extLst>
      <p:ext uri="{BB962C8B-B14F-4D97-AF65-F5344CB8AC3E}">
        <p14:creationId xmlns:p14="http://schemas.microsoft.com/office/powerpoint/2010/main" val="4214250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6:47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1249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emf"/><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1.png"/><Relationship Id="rId5" Type="http://schemas.microsoft.com/office/2007/relationships/hdphoto" Target="../media/hdphoto2.wdp"/><Relationship Id="rId4"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3.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3.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60.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3.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3.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66.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4.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4.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4.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5.png"/><Relationship Id="rId5" Type="http://schemas.microsoft.com/office/2007/relationships/hdphoto" Target="../media/hdphoto2.wdp"/><Relationship Id="rId4" Type="http://schemas.openxmlformats.org/officeDocument/2006/relationships/image" Target="../media/image17.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3.xml"/><Relationship Id="rId4" Type="http://schemas.openxmlformats.org/officeDocument/2006/relationships/image" Target="../media/image60.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5.jpeg"/><Relationship Id="rId1" Type="http://schemas.openxmlformats.org/officeDocument/2006/relationships/slideMaster" Target="../slideMasters/slideMaster3.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3.xml"/><Relationship Id="rId4" Type="http://schemas.openxmlformats.org/officeDocument/2006/relationships/image" Target="../media/image66.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ata and AI Cover">
    <p:spTree>
      <p:nvGrpSpPr>
        <p:cNvPr id="1" name=""/>
        <p:cNvGrpSpPr/>
        <p:nvPr/>
      </p:nvGrpSpPr>
      <p:grpSpPr>
        <a:xfrm>
          <a:off x="0" y="0"/>
          <a:ext cx="0" cy="0"/>
          <a:chOff x="0" y="0"/>
          <a:chExt cx="0" cy="0"/>
        </a:xfrm>
      </p:grpSpPr>
      <p:pic>
        <p:nvPicPr>
          <p:cNvPr id="18" name="Picture 17" descr="A purple lines and dots&#10;&#10;Description automatically generated">
            <a:extLst>
              <a:ext uri="{FF2B5EF4-FFF2-40B4-BE49-F238E27FC236}">
                <a16:creationId xmlns:a16="http://schemas.microsoft.com/office/drawing/2014/main" id="{40674C9E-06B1-63A1-500F-0E910B3E1052}"/>
              </a:ext>
            </a:extLst>
          </p:cNvPr>
          <p:cNvPicPr>
            <a:picLocks noChangeAspect="1"/>
          </p:cNvPicPr>
          <p:nvPr/>
        </p:nvPicPr>
        <p:blipFill rotWithShape="1">
          <a:blip r:embed="rId2" cstate="print">
            <a:alphaModFix amt="24000"/>
            <a:extLst>
              <a:ext uri="{28A0092B-C50C-407E-A947-70E740481C1C}">
                <a14:useLocalDpi xmlns:a14="http://schemas.microsoft.com/office/drawing/2010/main"/>
              </a:ext>
            </a:extLst>
          </a:blip>
          <a:srcRect r="-3427" b="-4407"/>
          <a:stretch/>
        </p:blipFill>
        <p:spPr>
          <a:xfrm>
            <a:off x="0" y="0"/>
            <a:ext cx="7411166" cy="6858000"/>
          </a:xfrm>
          <a:prstGeom prst="rect">
            <a:avLst/>
          </a:prstGeom>
        </p:spPr>
      </p:pic>
      <p:grpSp>
        <p:nvGrpSpPr>
          <p:cNvPr id="20" name="Group 19">
            <a:extLst>
              <a:ext uri="{FF2B5EF4-FFF2-40B4-BE49-F238E27FC236}">
                <a16:creationId xmlns:a16="http://schemas.microsoft.com/office/drawing/2014/main" id="{FA9B5982-7F3E-C7D3-4517-F7D0EA368C80}"/>
              </a:ext>
            </a:extLst>
          </p:cNvPr>
          <p:cNvGrpSpPr/>
          <p:nvPr userDrawn="1"/>
        </p:nvGrpSpPr>
        <p:grpSpPr>
          <a:xfrm>
            <a:off x="5827222" y="445248"/>
            <a:ext cx="5920389" cy="6212577"/>
            <a:chOff x="5827222" y="445248"/>
            <a:chExt cx="5920389" cy="6212577"/>
          </a:xfrm>
        </p:grpSpPr>
        <p:grpSp>
          <p:nvGrpSpPr>
            <p:cNvPr id="21" name="Group 20">
              <a:extLst>
                <a:ext uri="{FF2B5EF4-FFF2-40B4-BE49-F238E27FC236}">
                  <a16:creationId xmlns:a16="http://schemas.microsoft.com/office/drawing/2014/main" id="{C57468D6-2E52-7743-3B4B-8C0DC34AD696}"/>
                </a:ext>
              </a:extLst>
            </p:cNvPr>
            <p:cNvGrpSpPr/>
            <p:nvPr/>
          </p:nvGrpSpPr>
          <p:grpSpPr>
            <a:xfrm>
              <a:off x="6740403" y="1461101"/>
              <a:ext cx="4137812" cy="4137813"/>
              <a:chOff x="7121255" y="1594869"/>
              <a:chExt cx="4470400" cy="4470401"/>
            </a:xfrm>
          </p:grpSpPr>
          <p:sp>
            <p:nvSpPr>
              <p:cNvPr id="37" name="Arc 36">
                <a:extLst>
                  <a:ext uri="{FF2B5EF4-FFF2-40B4-BE49-F238E27FC236}">
                    <a16:creationId xmlns:a16="http://schemas.microsoft.com/office/drawing/2014/main" id="{E996CF0D-3252-D7C0-29B0-B520FF98B25D}"/>
                  </a:ext>
                </a:extLst>
              </p:cNvPr>
              <p:cNvSpPr/>
              <p:nvPr/>
            </p:nvSpPr>
            <p:spPr bwMode="auto">
              <a:xfrm>
                <a:off x="7121255" y="1594869"/>
                <a:ext cx="4470400" cy="4470401"/>
              </a:xfrm>
              <a:prstGeom prst="arc">
                <a:avLst>
                  <a:gd name="adj1" fmla="val 6290451"/>
                  <a:gd name="adj2" fmla="val 4338560"/>
                </a:avLst>
              </a:prstGeom>
              <a:noFill/>
              <a:ln w="317500">
                <a:gradFill>
                  <a:gsLst>
                    <a:gs pos="82000">
                      <a:srgbClr val="C03BC4">
                        <a:alpha val="18897"/>
                      </a:srgbClr>
                    </a:gs>
                    <a:gs pos="30000">
                      <a:schemeClr val="accent1"/>
                    </a:gs>
                  </a:gsLst>
                  <a:lin ang="5400000" scaled="0"/>
                </a:grad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8" name="Arc 37">
                <a:extLst>
                  <a:ext uri="{FF2B5EF4-FFF2-40B4-BE49-F238E27FC236}">
                    <a16:creationId xmlns:a16="http://schemas.microsoft.com/office/drawing/2014/main" id="{5D233F25-98BE-F5F0-F186-597383007385}"/>
                  </a:ext>
                </a:extLst>
              </p:cNvPr>
              <p:cNvSpPr/>
              <p:nvPr/>
            </p:nvSpPr>
            <p:spPr bwMode="auto">
              <a:xfrm>
                <a:off x="7121255" y="1594869"/>
                <a:ext cx="4470400" cy="4470400"/>
              </a:xfrm>
              <a:prstGeom prst="arc">
                <a:avLst>
                  <a:gd name="adj1" fmla="val 6458622"/>
                  <a:gd name="adj2" fmla="val 3876126"/>
                </a:avLst>
              </a:prstGeom>
              <a:noFill/>
              <a:ln w="63500">
                <a:gradFill>
                  <a:gsLst>
                    <a:gs pos="31000">
                      <a:schemeClr val="accent1">
                        <a:lumMod val="20000"/>
                        <a:lumOff val="80000"/>
                      </a:schemeClr>
                    </a:gs>
                    <a:gs pos="100000">
                      <a:schemeClr val="accent2">
                        <a:lumMod val="60000"/>
                        <a:lumOff val="40000"/>
                        <a:alpha val="30672"/>
                      </a:schemeClr>
                    </a:gs>
                  </a:gsLst>
                  <a:lin ang="5400000" scaled="1"/>
                </a:gradFill>
                <a:headEnd type="none" w="med" len="med"/>
                <a:tailEnd type="none" w="med" len="med"/>
              </a:ln>
              <a:effectLst>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sp>
          <p:nvSpPr>
            <p:cNvPr id="22" name="Oval 21">
              <a:extLst>
                <a:ext uri="{FF2B5EF4-FFF2-40B4-BE49-F238E27FC236}">
                  <a16:creationId xmlns:a16="http://schemas.microsoft.com/office/drawing/2014/main" id="{BA5E2501-CC59-C8DC-6C72-971F03C4E564}"/>
                </a:ext>
              </a:extLst>
            </p:cNvPr>
            <p:cNvSpPr/>
            <p:nvPr/>
          </p:nvSpPr>
          <p:spPr bwMode="auto">
            <a:xfrm>
              <a:off x="7305217" y="2237903"/>
              <a:ext cx="4419922" cy="4419922"/>
            </a:xfrm>
            <a:prstGeom prst="ellipse">
              <a:avLst/>
            </a:prstGeom>
            <a:solidFill>
              <a:schemeClr val="accent1">
                <a:lumMod val="75000"/>
              </a:schemeClr>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756536EA-9074-8CBF-7B86-4A3DCEE7605D}"/>
                </a:ext>
              </a:extLst>
            </p:cNvPr>
            <p:cNvSpPr/>
            <p:nvPr/>
          </p:nvSpPr>
          <p:spPr bwMode="auto">
            <a:xfrm>
              <a:off x="5827222" y="445248"/>
              <a:ext cx="4419922" cy="4419922"/>
            </a:xfrm>
            <a:prstGeom prst="ellipse">
              <a:avLst/>
            </a:prstGeom>
            <a:solidFill>
              <a:schemeClr val="accent2">
                <a:lumMod val="60000"/>
                <a:lumOff val="40000"/>
              </a:schemeClr>
            </a:solidFill>
            <a:ln>
              <a:noFill/>
              <a:headEnd type="none" w="med" len="med"/>
              <a:tailEnd type="none" w="med" len="med"/>
            </a:ln>
            <a:effectLst>
              <a:softEdge rad="1225221"/>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69D61008-444D-019F-746A-7E99F875F882}"/>
                </a:ext>
              </a:extLst>
            </p:cNvPr>
            <p:cNvSpPr/>
            <p:nvPr/>
          </p:nvSpPr>
          <p:spPr bwMode="auto">
            <a:xfrm>
              <a:off x="6202616" y="3375659"/>
              <a:ext cx="2255590" cy="2255590"/>
            </a:xfrm>
            <a:prstGeom prst="ellipse">
              <a:avLst/>
            </a:prstGeom>
            <a:solidFill>
              <a:schemeClr val="accent2">
                <a:lumMod val="60000"/>
                <a:lumOff val="40000"/>
                <a:alpha val="32340"/>
              </a:schemeClr>
            </a:solidFill>
            <a:ln>
              <a:noFill/>
              <a:headEnd type="none" w="med" len="med"/>
              <a:tailEnd type="none" w="med" len="med"/>
            </a:ln>
            <a:effectLst>
              <a:softEdge rad="726611"/>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7E491A30-7D13-77E5-4CFD-D6C0B6E8771A}"/>
                </a:ext>
              </a:extLst>
            </p:cNvPr>
            <p:cNvSpPr/>
            <p:nvPr/>
          </p:nvSpPr>
          <p:spPr bwMode="auto">
            <a:xfrm>
              <a:off x="9104601" y="1355301"/>
              <a:ext cx="2520502" cy="2520502"/>
            </a:xfrm>
            <a:prstGeom prst="ellipse">
              <a:avLst/>
            </a:prstGeom>
            <a:solidFill>
              <a:schemeClr val="accent2">
                <a:alpha val="40442"/>
              </a:schemeClr>
            </a:solidFill>
            <a:ln>
              <a:noFill/>
              <a:headEnd type="none" w="med" len="med"/>
              <a:tailEnd type="none" w="med" len="med"/>
            </a:ln>
            <a:effectLst>
              <a:softEdge rad="743569"/>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26" name="Picture 25" descr="A purple rectangular object with lines and dots&#10;&#10;Description automatically generated">
              <a:extLst>
                <a:ext uri="{FF2B5EF4-FFF2-40B4-BE49-F238E27FC236}">
                  <a16:creationId xmlns:a16="http://schemas.microsoft.com/office/drawing/2014/main" id="{DC8313A2-6630-D62C-9134-F6F0DC712F7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07365" y="809170"/>
              <a:ext cx="4591806" cy="5283380"/>
            </a:xfrm>
            <a:prstGeom prst="rect">
              <a:avLst/>
            </a:prstGeom>
            <a:effectLst>
              <a:outerShdw blurRad="508000" dist="355600" dir="2700000" algn="tl" rotWithShape="0">
                <a:prstClr val="black">
                  <a:alpha val="34858"/>
                </a:prstClr>
              </a:outerShdw>
            </a:effectLst>
          </p:spPr>
        </p:pic>
        <p:pic>
          <p:nvPicPr>
            <p:cNvPr id="27" name="Picture 26" descr="A purple globe with dots&#10;&#10;Description automatically generated">
              <a:extLst>
                <a:ext uri="{FF2B5EF4-FFF2-40B4-BE49-F238E27FC236}">
                  <a16:creationId xmlns:a16="http://schemas.microsoft.com/office/drawing/2014/main" id="{46388217-56BD-1FF6-8428-7E7B38D5B57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47692" y="570752"/>
              <a:ext cx="5842000" cy="5842000"/>
            </a:xfrm>
            <a:prstGeom prst="rect">
              <a:avLst/>
            </a:prstGeom>
            <a:effectLst>
              <a:outerShdw blurRad="773367" dist="1819850" dir="3780000" sx="76000" sy="76000" algn="tl" rotWithShape="0">
                <a:prstClr val="black">
                  <a:alpha val="77703"/>
                </a:prstClr>
              </a:outerShdw>
            </a:effectLst>
          </p:spPr>
        </p:pic>
        <p:grpSp>
          <p:nvGrpSpPr>
            <p:cNvPr id="28" name="Group 27">
              <a:extLst>
                <a:ext uri="{FF2B5EF4-FFF2-40B4-BE49-F238E27FC236}">
                  <a16:creationId xmlns:a16="http://schemas.microsoft.com/office/drawing/2014/main" id="{3A3403E2-3F7C-8C06-ED63-208A5281460D}"/>
                </a:ext>
              </a:extLst>
            </p:cNvPr>
            <p:cNvGrpSpPr/>
            <p:nvPr/>
          </p:nvGrpSpPr>
          <p:grpSpPr>
            <a:xfrm>
              <a:off x="6254478" y="955330"/>
              <a:ext cx="5149354" cy="5149354"/>
              <a:chOff x="7121255" y="1594869"/>
              <a:chExt cx="4470400" cy="4470401"/>
            </a:xfrm>
          </p:grpSpPr>
          <p:sp>
            <p:nvSpPr>
              <p:cNvPr id="35" name="Arc 34">
                <a:extLst>
                  <a:ext uri="{FF2B5EF4-FFF2-40B4-BE49-F238E27FC236}">
                    <a16:creationId xmlns:a16="http://schemas.microsoft.com/office/drawing/2014/main" id="{B8E5D0A8-338B-77DE-50DE-85133251C7E3}"/>
                  </a:ext>
                </a:extLst>
              </p:cNvPr>
              <p:cNvSpPr/>
              <p:nvPr/>
            </p:nvSpPr>
            <p:spPr bwMode="auto">
              <a:xfrm>
                <a:off x="7121255" y="1594869"/>
                <a:ext cx="4470400" cy="4470401"/>
              </a:xfrm>
              <a:prstGeom prst="arc">
                <a:avLst>
                  <a:gd name="adj1" fmla="val 13611846"/>
                  <a:gd name="adj2" fmla="val 667597"/>
                </a:avLst>
              </a:prstGeom>
              <a:noFill/>
              <a:ln w="317500" cap="rnd">
                <a:gradFill>
                  <a:gsLst>
                    <a:gs pos="82000">
                      <a:srgbClr val="C03BC4">
                        <a:alpha val="18897"/>
                      </a:srgbClr>
                    </a:gs>
                    <a:gs pos="30000">
                      <a:schemeClr val="accent1"/>
                    </a:gs>
                  </a:gsLst>
                  <a:lin ang="5400000" scaled="0"/>
                </a:grad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Arc 35">
                <a:extLst>
                  <a:ext uri="{FF2B5EF4-FFF2-40B4-BE49-F238E27FC236}">
                    <a16:creationId xmlns:a16="http://schemas.microsoft.com/office/drawing/2014/main" id="{B9566D48-1B23-84D6-1979-88B69DCB55DE}"/>
                  </a:ext>
                </a:extLst>
              </p:cNvPr>
              <p:cNvSpPr/>
              <p:nvPr/>
            </p:nvSpPr>
            <p:spPr bwMode="auto">
              <a:xfrm>
                <a:off x="7121255" y="1594869"/>
                <a:ext cx="4470400" cy="4470400"/>
              </a:xfrm>
              <a:prstGeom prst="arc">
                <a:avLst>
                  <a:gd name="adj1" fmla="val 13612771"/>
                  <a:gd name="adj2" fmla="val 908549"/>
                </a:avLst>
              </a:prstGeom>
              <a:noFill/>
              <a:ln w="63500">
                <a:gradFill>
                  <a:gsLst>
                    <a:gs pos="31000">
                      <a:schemeClr val="accent1">
                        <a:lumMod val="20000"/>
                        <a:lumOff val="80000"/>
                      </a:schemeClr>
                    </a:gs>
                    <a:gs pos="100000">
                      <a:schemeClr val="accent2">
                        <a:lumMod val="60000"/>
                        <a:lumOff val="40000"/>
                        <a:alpha val="30672"/>
                      </a:schemeClr>
                    </a:gs>
                  </a:gsLst>
                  <a:lin ang="5400000" scaled="1"/>
                </a:gradFill>
                <a:headEnd type="none" w="med" len="med"/>
                <a:tailEnd type="none" w="med" len="med"/>
              </a:ln>
              <a:effectLst>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50005484-9BDD-AC19-BE8F-4D222762DF29}"/>
                </a:ext>
              </a:extLst>
            </p:cNvPr>
            <p:cNvGrpSpPr/>
            <p:nvPr/>
          </p:nvGrpSpPr>
          <p:grpSpPr>
            <a:xfrm rot="9591308">
              <a:off x="6416775" y="1117627"/>
              <a:ext cx="4824760" cy="4824760"/>
              <a:chOff x="7121255" y="1594869"/>
              <a:chExt cx="4470400" cy="4470401"/>
            </a:xfrm>
          </p:grpSpPr>
          <p:sp>
            <p:nvSpPr>
              <p:cNvPr id="33" name="Arc 32">
                <a:extLst>
                  <a:ext uri="{FF2B5EF4-FFF2-40B4-BE49-F238E27FC236}">
                    <a16:creationId xmlns:a16="http://schemas.microsoft.com/office/drawing/2014/main" id="{5FE40346-3B8D-D712-6F4C-CB451FF2C181}"/>
                  </a:ext>
                </a:extLst>
              </p:cNvPr>
              <p:cNvSpPr/>
              <p:nvPr/>
            </p:nvSpPr>
            <p:spPr bwMode="auto">
              <a:xfrm>
                <a:off x="7121255" y="1594869"/>
                <a:ext cx="4470400" cy="4470401"/>
              </a:xfrm>
              <a:prstGeom prst="arc">
                <a:avLst>
                  <a:gd name="adj1" fmla="val 13611846"/>
                  <a:gd name="adj2" fmla="val 667597"/>
                </a:avLst>
              </a:prstGeom>
              <a:noFill/>
              <a:ln w="317500" cap="rnd">
                <a:gradFill>
                  <a:gsLst>
                    <a:gs pos="82000">
                      <a:srgbClr val="C03BC4">
                        <a:alpha val="18897"/>
                      </a:srgbClr>
                    </a:gs>
                    <a:gs pos="30000">
                      <a:schemeClr val="accent1"/>
                    </a:gs>
                  </a:gsLst>
                  <a:lin ang="5400000" scaled="0"/>
                </a:grad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4" name="Arc 33">
                <a:extLst>
                  <a:ext uri="{FF2B5EF4-FFF2-40B4-BE49-F238E27FC236}">
                    <a16:creationId xmlns:a16="http://schemas.microsoft.com/office/drawing/2014/main" id="{6926704A-05FE-29FE-BBFA-69CAF7AC02BD}"/>
                  </a:ext>
                </a:extLst>
              </p:cNvPr>
              <p:cNvSpPr/>
              <p:nvPr/>
            </p:nvSpPr>
            <p:spPr bwMode="auto">
              <a:xfrm>
                <a:off x="7121255" y="1594869"/>
                <a:ext cx="4470400" cy="4470400"/>
              </a:xfrm>
              <a:prstGeom prst="arc">
                <a:avLst>
                  <a:gd name="adj1" fmla="val 13683162"/>
                  <a:gd name="adj2" fmla="val 908549"/>
                </a:avLst>
              </a:prstGeom>
              <a:noFill/>
              <a:ln w="63500" cap="rnd">
                <a:gradFill>
                  <a:gsLst>
                    <a:gs pos="31000">
                      <a:schemeClr val="accent1">
                        <a:lumMod val="20000"/>
                        <a:lumOff val="80000"/>
                      </a:schemeClr>
                    </a:gs>
                    <a:gs pos="100000">
                      <a:schemeClr val="accent2">
                        <a:lumMod val="60000"/>
                        <a:lumOff val="40000"/>
                        <a:alpha val="30672"/>
                      </a:schemeClr>
                    </a:gs>
                  </a:gsLst>
                  <a:lin ang="5400000" scaled="1"/>
                </a:gradFill>
                <a:headEnd type="none" w="med" len="med"/>
                <a:tailEnd type="none" w="med" len="med"/>
              </a:ln>
              <a:effectLst>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242EC59C-D988-D429-BB8B-50C128802E5F}"/>
                </a:ext>
              </a:extLst>
            </p:cNvPr>
            <p:cNvGrpSpPr/>
            <p:nvPr/>
          </p:nvGrpSpPr>
          <p:grpSpPr>
            <a:xfrm rot="7518216">
              <a:off x="5910699" y="611551"/>
              <a:ext cx="5836912" cy="5836912"/>
              <a:chOff x="7121255" y="1594869"/>
              <a:chExt cx="4470400" cy="4470401"/>
            </a:xfrm>
          </p:grpSpPr>
          <p:sp>
            <p:nvSpPr>
              <p:cNvPr id="31" name="Arc 30">
                <a:extLst>
                  <a:ext uri="{FF2B5EF4-FFF2-40B4-BE49-F238E27FC236}">
                    <a16:creationId xmlns:a16="http://schemas.microsoft.com/office/drawing/2014/main" id="{BFCF5C36-D0E2-7DB3-8540-4B194176E410}"/>
                  </a:ext>
                </a:extLst>
              </p:cNvPr>
              <p:cNvSpPr/>
              <p:nvPr/>
            </p:nvSpPr>
            <p:spPr bwMode="auto">
              <a:xfrm>
                <a:off x="7121255" y="1594869"/>
                <a:ext cx="4470400" cy="4470401"/>
              </a:xfrm>
              <a:prstGeom prst="arc">
                <a:avLst>
                  <a:gd name="adj1" fmla="val 13611846"/>
                  <a:gd name="adj2" fmla="val 667597"/>
                </a:avLst>
              </a:prstGeom>
              <a:noFill/>
              <a:ln w="317500" cap="rnd">
                <a:gradFill>
                  <a:gsLst>
                    <a:gs pos="82000">
                      <a:srgbClr val="C03BC4">
                        <a:alpha val="18897"/>
                      </a:srgbClr>
                    </a:gs>
                    <a:gs pos="30000">
                      <a:schemeClr val="accent1"/>
                    </a:gs>
                  </a:gsLst>
                  <a:lin ang="5400000" scaled="0"/>
                </a:gradFill>
                <a:headEnd type="oval" w="sm" len="sm"/>
                <a:tailEnd type="none" w="sm" len="sm"/>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2" name="Arc 31">
                <a:extLst>
                  <a:ext uri="{FF2B5EF4-FFF2-40B4-BE49-F238E27FC236}">
                    <a16:creationId xmlns:a16="http://schemas.microsoft.com/office/drawing/2014/main" id="{D822A69C-6D57-DB47-1FB0-8751CC7BAF0B}"/>
                  </a:ext>
                </a:extLst>
              </p:cNvPr>
              <p:cNvSpPr/>
              <p:nvPr/>
            </p:nvSpPr>
            <p:spPr bwMode="auto">
              <a:xfrm>
                <a:off x="7121255" y="1594869"/>
                <a:ext cx="4470400" cy="4470400"/>
              </a:xfrm>
              <a:prstGeom prst="arc">
                <a:avLst>
                  <a:gd name="adj1" fmla="val 13628097"/>
                  <a:gd name="adj2" fmla="val 908549"/>
                </a:avLst>
              </a:prstGeom>
              <a:noFill/>
              <a:ln w="63500">
                <a:gradFill>
                  <a:gsLst>
                    <a:gs pos="31000">
                      <a:schemeClr val="accent1">
                        <a:lumMod val="20000"/>
                        <a:lumOff val="80000"/>
                      </a:schemeClr>
                    </a:gs>
                    <a:gs pos="100000">
                      <a:schemeClr val="accent2">
                        <a:lumMod val="60000"/>
                        <a:lumOff val="40000"/>
                        <a:alpha val="30672"/>
                      </a:schemeClr>
                    </a:gs>
                  </a:gsLst>
                  <a:lin ang="5400000" scaled="1"/>
                </a:gradFill>
                <a:headEnd type="oval" w="sm" len="sm"/>
                <a:tailEnd type="none" w="sm" len="sm"/>
              </a:ln>
              <a:effectLst>
                <a:softEdge rad="25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grpSp>
      <p:pic>
        <p:nvPicPr>
          <p:cNvPr id="39" name="Picture 38" descr="A black and white logo&#10;&#10;Description automatically generated">
            <a:extLst>
              <a:ext uri="{FF2B5EF4-FFF2-40B4-BE49-F238E27FC236}">
                <a16:creationId xmlns:a16="http://schemas.microsoft.com/office/drawing/2014/main" id="{06FF55E9-5CF2-5393-5996-86166C0EBF0A}"/>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97018" y="5832409"/>
            <a:ext cx="1740236" cy="429510"/>
          </a:xfrm>
          <a:prstGeom prst="rect">
            <a:avLst/>
          </a:prstGeom>
        </p:spPr>
      </p:pic>
      <p:pic>
        <p:nvPicPr>
          <p:cNvPr id="6" name="MS logo gray - EMF" descr="Microsoft logo, gray text version">
            <a:extLst>
              <a:ext uri="{FF2B5EF4-FFF2-40B4-BE49-F238E27FC236}">
                <a16:creationId xmlns:a16="http://schemas.microsoft.com/office/drawing/2014/main" id="{41353AE9-E04C-40CF-FD0F-462C449F3FC7}"/>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 Placeholder 4">
            <a:extLst>
              <a:ext uri="{FF2B5EF4-FFF2-40B4-BE49-F238E27FC236}">
                <a16:creationId xmlns:a16="http://schemas.microsoft.com/office/drawing/2014/main" id="{80D1AB02-4148-7AF8-FB06-C75FD86000B3}"/>
              </a:ext>
            </a:extLst>
          </p:cNvPr>
          <p:cNvSpPr>
            <a:spLocks noGrp="1"/>
          </p:cNvSpPr>
          <p:nvPr>
            <p:ph type="body" sz="quarter" idx="13" hasCustomPrompt="1"/>
          </p:nvPr>
        </p:nvSpPr>
        <p:spPr>
          <a:xfrm>
            <a:off x="584200" y="4168775"/>
            <a:ext cx="5670278" cy="307777"/>
          </a:xfrm>
          <a:prstGeom prst="rect">
            <a:avLst/>
          </a:prstGeom>
          <a:noFill/>
          <a:effectLst/>
        </p:spPr>
        <p:txBody>
          <a:bodyPr wrap="square" lIns="0" tIns="0" rIns="0" bIns="0" rtlCol="0" anchor="t">
            <a:noAutofit/>
          </a:bodyPr>
          <a:lstStyle>
            <a:lvl1pPr marL="0" indent="0">
              <a:buNone/>
              <a:defRPr lang="en-US" sz="2000">
                <a:solidFill>
                  <a:schemeClr val="tx1"/>
                </a:solidFill>
                <a:cs typeface="+mn-cs"/>
              </a:defRPr>
            </a:lvl1pPr>
          </a:lstStyle>
          <a:p>
            <a:pPr marL="0" lvl="0" defTabSz="914400"/>
            <a:r>
              <a:rPr lang="en-US"/>
              <a:t>Speaker name or subtitle text</a:t>
            </a:r>
          </a:p>
        </p:txBody>
      </p:sp>
      <p:sp>
        <p:nvSpPr>
          <p:cNvPr id="4" name="Title 1">
            <a:extLst>
              <a:ext uri="{FF2B5EF4-FFF2-40B4-BE49-F238E27FC236}">
                <a16:creationId xmlns:a16="http://schemas.microsoft.com/office/drawing/2014/main" id="{7D729144-62EF-4AD0-2D4B-09EDB4BF980A}"/>
              </a:ext>
            </a:extLst>
          </p:cNvPr>
          <p:cNvSpPr>
            <a:spLocks noGrp="1"/>
          </p:cNvSpPr>
          <p:nvPr>
            <p:ph type="title"/>
          </p:nvPr>
        </p:nvSpPr>
        <p:spPr>
          <a:xfrm>
            <a:off x="584200" y="1749163"/>
            <a:ext cx="5701894" cy="2314402"/>
          </a:xfrm>
          <a:noFill/>
          <a:effectLst/>
        </p:spPr>
        <p:txBody>
          <a:bodyPr wrap="square" lIns="0" tIns="0" rIns="0" bIns="0" rtlCol="0" anchor="b">
            <a:noAutofit/>
          </a:bodyPr>
          <a:lstStyle>
            <a:lvl1pPr>
              <a:defRPr lang="en-US" sz="5400" dirty="0">
                <a:solidFill>
                  <a:schemeClr val="tx1"/>
                </a:solidFill>
                <a:cs typeface="+mn-cs"/>
              </a:defRPr>
            </a:lvl1pPr>
          </a:lstStyle>
          <a:p>
            <a:pPr marL="0" lvl="0" defTabSz="914400"/>
            <a:r>
              <a:rPr lang="en-US"/>
              <a:t>Click to edit Master title style</a:t>
            </a:r>
          </a:p>
        </p:txBody>
      </p:sp>
    </p:spTree>
    <p:extLst>
      <p:ext uri="{BB962C8B-B14F-4D97-AF65-F5344CB8AC3E}">
        <p14:creationId xmlns:p14="http://schemas.microsoft.com/office/powerpoint/2010/main" val="3801115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iles Images ">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AA1DF3-3D8B-1D19-A5F0-07D8458E5CCE}"/>
              </a:ext>
            </a:extLst>
          </p:cNvPr>
          <p:cNvGrpSpPr/>
          <p:nvPr userDrawn="1"/>
        </p:nvGrpSpPr>
        <p:grpSpPr>
          <a:xfrm>
            <a:off x="0" y="0"/>
            <a:ext cx="12192000" cy="6858001"/>
            <a:chOff x="4370161" y="276711"/>
            <a:chExt cx="12192000" cy="6858001"/>
          </a:xfrm>
        </p:grpSpPr>
        <p:pic>
          <p:nvPicPr>
            <p:cNvPr id="5" name="Picture 4">
              <a:extLst>
                <a:ext uri="{FF2B5EF4-FFF2-40B4-BE49-F238E27FC236}">
                  <a16:creationId xmlns:a16="http://schemas.microsoft.com/office/drawing/2014/main" id="{0067F352-8599-CBFA-32EE-E4417D626214}"/>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63000"/>
                      </a14:imgEffect>
                    </a14:imgLayer>
                  </a14:imgProps>
                </a:ext>
                <a:ext uri="{28A0092B-C50C-407E-A947-70E740481C1C}">
                  <a14:useLocalDpi xmlns:a14="http://schemas.microsoft.com/office/drawing/2010/main"/>
                </a:ext>
              </a:extLst>
            </a:blip>
            <a:srcRect/>
            <a:stretch/>
          </p:blipFill>
          <p:spPr>
            <a:xfrm>
              <a:off x="7578687" y="276711"/>
              <a:ext cx="8983474" cy="6858000"/>
            </a:xfrm>
            <a:prstGeom prst="rect">
              <a:avLst/>
            </a:prstGeom>
          </p:spPr>
        </p:pic>
        <p:sp>
          <p:nvSpPr>
            <p:cNvPr id="6" name="Rectangle 5">
              <a:extLst>
                <a:ext uri="{FF2B5EF4-FFF2-40B4-BE49-F238E27FC236}">
                  <a16:creationId xmlns:a16="http://schemas.microsoft.com/office/drawing/2014/main" id="{6F3C634E-925B-7609-F1A6-FB50C5BD821D}"/>
                </a:ext>
              </a:extLst>
            </p:cNvPr>
            <p:cNvSpPr>
              <a:spLocks/>
            </p:cNvSpPr>
            <p:nvPr userDrawn="1"/>
          </p:nvSpPr>
          <p:spPr bwMode="auto">
            <a:xfrm>
              <a:off x="4370161" y="276711"/>
              <a:ext cx="12192000" cy="6858001"/>
            </a:xfrm>
            <a:prstGeom prst="rect">
              <a:avLst/>
            </a:prstGeom>
            <a:gradFill flip="none" rotWithShape="1">
              <a:gsLst>
                <a:gs pos="34000">
                  <a:schemeClr val="accent2">
                    <a:lumMod val="50000"/>
                    <a:alpha val="0"/>
                  </a:schemeClr>
                </a:gs>
                <a:gs pos="100000">
                  <a:schemeClr val="bg1">
                    <a:alpha val="7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pic>
        <p:nvPicPr>
          <p:cNvPr id="7" name="Picture 6" descr="A black rectangles on a black background&#10;&#10;Description automatically generated">
            <a:extLst>
              <a:ext uri="{FF2B5EF4-FFF2-40B4-BE49-F238E27FC236}">
                <a16:creationId xmlns:a16="http://schemas.microsoft.com/office/drawing/2014/main" id="{536707DA-DA61-3B2C-46CC-EDDC85A575BF}"/>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2800349" y="0"/>
            <a:ext cx="9391651" cy="6858000"/>
          </a:xfrm>
          <a:prstGeom prst="rect">
            <a:avLst/>
          </a:prstGeom>
        </p:spPr>
      </p:pic>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594784" y="2043756"/>
            <a:ext cx="5044845" cy="669971"/>
          </a:xfrm>
        </p:spPr>
        <p:txBody>
          <a:bodyPr anchor="b">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cap="none" spc="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Arial" panose="020B0604020202020204" pitchFamily="34" charset="0"/>
              <a:buNone/>
              <a:tabLst/>
            </a:pPr>
            <a:r>
              <a:rPr lang="en-US"/>
              <a:t>Add heading here</a:t>
            </a:r>
          </a:p>
        </p:txBody>
      </p:sp>
      <p:pic>
        <p:nvPicPr>
          <p:cNvPr id="19" name="Picture 18" descr="A purple rectangular object with lines and dots&#10;&#10;Description automatically generated">
            <a:extLst>
              <a:ext uri="{FF2B5EF4-FFF2-40B4-BE49-F238E27FC236}">
                <a16:creationId xmlns:a16="http://schemas.microsoft.com/office/drawing/2014/main" id="{577F1B2A-D2B4-D706-D152-3CFFBB0049F5}"/>
              </a:ext>
            </a:extLst>
          </p:cNvPr>
          <p:cNvPicPr>
            <a:picLocks/>
          </p:cNvPicPr>
          <p:nvPr userDrawn="1"/>
        </p:nvPicPr>
        <p:blipFill>
          <a:blip r:embed="rId6" cstate="print">
            <a:extLst>
              <a:ext uri="{28A0092B-C50C-407E-A947-70E740481C1C}">
                <a14:useLocalDpi xmlns:a14="http://schemas.microsoft.com/office/drawing/2010/main"/>
              </a:ext>
            </a:extLst>
          </a:blip>
          <a:stretch>
            <a:fillRect/>
          </a:stretch>
        </p:blipFill>
        <p:spPr>
          <a:xfrm>
            <a:off x="7932922" y="620858"/>
            <a:ext cx="4881140" cy="5616283"/>
          </a:xfrm>
          <a:prstGeom prst="rect">
            <a:avLst/>
          </a:prstGeom>
          <a:effectLst>
            <a:outerShdw blurRad="508000" dist="355600" dir="2700000" algn="tl" rotWithShape="0">
              <a:prstClr val="black">
                <a:alpha val="34858"/>
              </a:prstClr>
            </a:outerShdw>
          </a:effectLst>
        </p:spPr>
      </p:pic>
      <p:sp>
        <p:nvSpPr>
          <p:cNvPr id="45" name="Text Placeholder 21">
            <a:extLst>
              <a:ext uri="{FF2B5EF4-FFF2-40B4-BE49-F238E27FC236}">
                <a16:creationId xmlns:a16="http://schemas.microsoft.com/office/drawing/2014/main" id="{D43B73F8-6835-C9A2-D369-51EF0215546F}"/>
              </a:ext>
            </a:extLst>
          </p:cNvPr>
          <p:cNvSpPr>
            <a:spLocks noGrp="1"/>
          </p:cNvSpPr>
          <p:nvPr userDrawn="1">
            <p:ph type="body" sz="quarter" idx="10" hasCustomPrompt="1"/>
          </p:nvPr>
        </p:nvSpPr>
        <p:spPr>
          <a:xfrm>
            <a:off x="594784" y="2856959"/>
            <a:ext cx="5036074" cy="1513028"/>
          </a:xfrm>
          <a:prstGeom prst="rect">
            <a:avLst/>
          </a:prstGeom>
        </p:spPr>
        <p:txBody>
          <a:bodyPr lIns="0" tIns="0" rIns="0" bIns="0" anchor="t"/>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4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36" name="Picture Placeholder 35">
            <a:extLst>
              <a:ext uri="{FF2B5EF4-FFF2-40B4-BE49-F238E27FC236}">
                <a16:creationId xmlns:a16="http://schemas.microsoft.com/office/drawing/2014/main" id="{719FF4BB-FBBC-4CC1-DF70-BD7772532EAC}"/>
              </a:ext>
            </a:extLst>
          </p:cNvPr>
          <p:cNvSpPr>
            <a:spLocks noGrp="1"/>
          </p:cNvSpPr>
          <p:nvPr>
            <p:ph type="pic" sz="quarter" idx="27"/>
          </p:nvPr>
        </p:nvSpPr>
        <p:spPr>
          <a:xfrm>
            <a:off x="9376177" y="4250618"/>
            <a:ext cx="2571584" cy="2344934"/>
          </a:xfrm>
          <a:custGeom>
            <a:avLst/>
            <a:gdLst>
              <a:gd name="connsiteX0" fmla="*/ 1029915 w 2571585"/>
              <a:gd name="connsiteY0" fmla="*/ 0 h 2344934"/>
              <a:gd name="connsiteX1" fmla="*/ 2464562 w 2571585"/>
              <a:gd name="connsiteY1" fmla="*/ 0 h 2344934"/>
              <a:gd name="connsiteX2" fmla="*/ 2563449 w 2571585"/>
              <a:gd name="connsiteY2" fmla="*/ 147860 h 2344934"/>
              <a:gd name="connsiteX3" fmla="*/ 2383374 w 2571585"/>
              <a:gd name="connsiteY3" fmla="*/ 586234 h 2344934"/>
              <a:gd name="connsiteX4" fmla="*/ 2142597 w 2571585"/>
              <a:gd name="connsiteY4" fmla="*/ 1172467 h 2344934"/>
              <a:gd name="connsiteX5" fmla="*/ 1901820 w 2571585"/>
              <a:gd name="connsiteY5" fmla="*/ 1758700 h 2344934"/>
              <a:gd name="connsiteX6" fmla="*/ 1706457 w 2571585"/>
              <a:gd name="connsiteY6" fmla="*/ 2234341 h 2344934"/>
              <a:gd name="connsiteX7" fmla="*/ 1541670 w 2571585"/>
              <a:gd name="connsiteY7" fmla="*/ 2344934 h 2344934"/>
              <a:gd name="connsiteX8" fmla="*/ 107023 w 2571585"/>
              <a:gd name="connsiteY8" fmla="*/ 2344934 h 2344934"/>
              <a:gd name="connsiteX9" fmla="*/ 8137 w 2571585"/>
              <a:gd name="connsiteY9" fmla="*/ 2197074 h 2344934"/>
              <a:gd name="connsiteX10" fmla="*/ 188211 w 2571585"/>
              <a:gd name="connsiteY10" fmla="*/ 1758700 h 2344934"/>
              <a:gd name="connsiteX11" fmla="*/ 428989 w 2571585"/>
              <a:gd name="connsiteY11" fmla="*/ 1172467 h 2344934"/>
              <a:gd name="connsiteX12" fmla="*/ 669766 w 2571585"/>
              <a:gd name="connsiteY12" fmla="*/ 586234 h 2344934"/>
              <a:gd name="connsiteX13" fmla="*/ 865130 w 2571585"/>
              <a:gd name="connsiteY13" fmla="*/ 110593 h 2344934"/>
              <a:gd name="connsiteX14" fmla="*/ 1029915 w 2571585"/>
              <a:gd name="connsiteY14" fmla="*/ 0 h 234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1585" h="2344934">
                <a:moveTo>
                  <a:pt x="1029915" y="0"/>
                </a:moveTo>
                <a:lnTo>
                  <a:pt x="2464562" y="0"/>
                </a:lnTo>
                <a:cubicBezTo>
                  <a:pt x="2540629" y="0"/>
                  <a:pt x="2592369" y="77401"/>
                  <a:pt x="2563449" y="147860"/>
                </a:cubicBezTo>
                <a:lnTo>
                  <a:pt x="2383374" y="586234"/>
                </a:lnTo>
                <a:lnTo>
                  <a:pt x="2142597" y="1172467"/>
                </a:lnTo>
                <a:lnTo>
                  <a:pt x="1901820" y="1758700"/>
                </a:lnTo>
                <a:lnTo>
                  <a:pt x="1706457" y="2234341"/>
                </a:lnTo>
                <a:cubicBezTo>
                  <a:pt x="1678967" y="2301255"/>
                  <a:pt x="1613896" y="2344934"/>
                  <a:pt x="1541670" y="2344934"/>
                </a:cubicBezTo>
                <a:lnTo>
                  <a:pt x="107023" y="2344934"/>
                </a:lnTo>
                <a:cubicBezTo>
                  <a:pt x="30957" y="2344934"/>
                  <a:pt x="-20784" y="2267534"/>
                  <a:pt x="8137" y="2197074"/>
                </a:cubicBezTo>
                <a:lnTo>
                  <a:pt x="188211" y="1758700"/>
                </a:lnTo>
                <a:lnTo>
                  <a:pt x="428989" y="1172467"/>
                </a:lnTo>
                <a:lnTo>
                  <a:pt x="669766" y="586234"/>
                </a:lnTo>
                <a:lnTo>
                  <a:pt x="865130" y="110593"/>
                </a:lnTo>
                <a:cubicBezTo>
                  <a:pt x="892619" y="43679"/>
                  <a:pt x="957690" y="0"/>
                  <a:pt x="1029915" y="0"/>
                </a:cubicBezTo>
                <a:close/>
              </a:path>
            </a:pathLst>
          </a:custGeom>
          <a:gradFill>
            <a:gsLst>
              <a:gs pos="0">
                <a:schemeClr val="accent2"/>
              </a:gs>
              <a:gs pos="100000">
                <a:schemeClr val="accent2">
                  <a:lumMod val="75000"/>
                </a:schemeClr>
              </a:gs>
            </a:gsLst>
            <a:lin ang="16200000" scaled="1"/>
          </a:gradFill>
          <a:effectLst>
            <a:outerShdw blurRad="421414" dist="344588" dir="2700000" algn="tl" rotWithShape="0">
              <a:prstClr val="black">
                <a:alpha val="35000"/>
              </a:prstClr>
            </a:outerShdw>
          </a:effectLst>
        </p:spPr>
        <p:txBody>
          <a:bodyPr wrap="square" bIns="1152000" anchor="ctr">
            <a:noAutofit/>
          </a:bodyPr>
          <a:lstStyle>
            <a:lvl1pPr marL="0" indent="0" algn="ctr">
              <a:buNone/>
              <a:defRPr sz="1100">
                <a:solidFill>
                  <a:schemeClr val="bg1"/>
                </a:solidFill>
              </a:defRPr>
            </a:lvl1pPr>
          </a:lstStyle>
          <a:p>
            <a:endParaRPr lang="en-US"/>
          </a:p>
        </p:txBody>
      </p:sp>
      <p:sp>
        <p:nvSpPr>
          <p:cNvPr id="18" name="Picture Placeholder 21">
            <a:extLst>
              <a:ext uri="{FF2B5EF4-FFF2-40B4-BE49-F238E27FC236}">
                <a16:creationId xmlns:a16="http://schemas.microsoft.com/office/drawing/2014/main" id="{44EE0CF3-033B-A98C-4739-56C666C000A5}"/>
              </a:ext>
            </a:extLst>
          </p:cNvPr>
          <p:cNvSpPr>
            <a:spLocks noGrp="1"/>
          </p:cNvSpPr>
          <p:nvPr>
            <p:ph type="pic" sz="quarter" idx="28"/>
          </p:nvPr>
        </p:nvSpPr>
        <p:spPr>
          <a:xfrm>
            <a:off x="7780755" y="1015124"/>
            <a:ext cx="4208962" cy="4849592"/>
          </a:xfrm>
          <a:custGeom>
            <a:avLst/>
            <a:gdLst>
              <a:gd name="connsiteX0" fmla="*/ 2501882 w 5053417"/>
              <a:gd name="connsiteY0" fmla="*/ 0 h 5822581"/>
              <a:gd name="connsiteX1" fmla="*/ 4876294 w 5053417"/>
              <a:gd name="connsiteY1" fmla="*/ 0 h 5822581"/>
              <a:gd name="connsiteX2" fmla="*/ 5039920 w 5053417"/>
              <a:gd name="connsiteY2" fmla="*/ 244765 h 5822581"/>
              <a:gd name="connsiteX3" fmla="*/ 2824281 w 5053417"/>
              <a:gd name="connsiteY3" fmla="*/ 5639514 h 5822581"/>
              <a:gd name="connsiteX4" fmla="*/ 2551536 w 5053417"/>
              <a:gd name="connsiteY4" fmla="*/ 5822581 h 5822581"/>
              <a:gd name="connsiteX5" fmla="*/ 2551637 w 5053417"/>
              <a:gd name="connsiteY5" fmla="*/ 5822480 h 5822581"/>
              <a:gd name="connsiteX6" fmla="*/ 177125 w 5053417"/>
              <a:gd name="connsiteY6" fmla="*/ 5822480 h 5822581"/>
              <a:gd name="connsiteX7" fmla="*/ 13498 w 5053417"/>
              <a:gd name="connsiteY7" fmla="*/ 5577716 h 5822581"/>
              <a:gd name="connsiteX8" fmla="*/ 2229136 w 5053417"/>
              <a:gd name="connsiteY8" fmla="*/ 183067 h 5822581"/>
              <a:gd name="connsiteX9" fmla="*/ 2501882 w 5053417"/>
              <a:gd name="connsiteY9" fmla="*/ 0 h 5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3417" h="5822581">
                <a:moveTo>
                  <a:pt x="2501882" y="0"/>
                </a:moveTo>
                <a:lnTo>
                  <a:pt x="4876294" y="0"/>
                </a:lnTo>
                <a:cubicBezTo>
                  <a:pt x="5002200" y="0"/>
                  <a:pt x="5087856" y="128056"/>
                  <a:pt x="5039920" y="244765"/>
                </a:cubicBezTo>
                <a:lnTo>
                  <a:pt x="2824281" y="5639514"/>
                </a:lnTo>
                <a:cubicBezTo>
                  <a:pt x="2778773" y="5750247"/>
                  <a:pt x="2671071" y="5822581"/>
                  <a:pt x="2551536" y="5822581"/>
                </a:cubicBezTo>
                <a:lnTo>
                  <a:pt x="2551637" y="5822480"/>
                </a:lnTo>
                <a:lnTo>
                  <a:pt x="177125" y="5822480"/>
                </a:lnTo>
                <a:cubicBezTo>
                  <a:pt x="51219" y="5822480"/>
                  <a:pt x="-34438" y="5694425"/>
                  <a:pt x="13498" y="5577716"/>
                </a:cubicBezTo>
                <a:lnTo>
                  <a:pt x="2229136" y="183067"/>
                </a:lnTo>
                <a:cubicBezTo>
                  <a:pt x="2274645" y="72336"/>
                  <a:pt x="2382347" y="0"/>
                  <a:pt x="2501882" y="0"/>
                </a:cubicBezTo>
                <a:close/>
              </a:path>
            </a:pathLst>
          </a:custGeom>
          <a:gradFill flip="none" rotWithShape="1">
            <a:gsLst>
              <a:gs pos="0">
                <a:schemeClr val="accent1"/>
              </a:gs>
              <a:gs pos="100000">
                <a:schemeClr val="accent2">
                  <a:lumMod val="75000"/>
                </a:schemeClr>
              </a:gs>
            </a:gsLst>
            <a:lin ang="5400000" scaled="1"/>
            <a:tileRect/>
          </a:gradFill>
          <a:effectLst>
            <a:outerShdw blurRad="421414" dist="344588" dir="2700000" algn="tl" rotWithShape="0">
              <a:prstClr val="black">
                <a:alpha val="35000"/>
              </a:prstClr>
            </a:outerShdw>
          </a:effectLst>
        </p:spPr>
        <p:txBody>
          <a:bodyPr wrap="square" bIns="1152000" anchor="ctr">
            <a:noAutofit/>
          </a:bodyPr>
          <a:lstStyle>
            <a:lvl1pPr marL="0" indent="0" algn="ctr">
              <a:buNone/>
              <a:defRPr>
                <a:solidFill>
                  <a:schemeClr val="bg1"/>
                </a:solidFill>
              </a:defRPr>
            </a:lvl1pPr>
          </a:lstStyle>
          <a:p>
            <a:endParaRPr lang="en-US"/>
          </a:p>
        </p:txBody>
      </p:sp>
      <p:sp>
        <p:nvSpPr>
          <p:cNvPr id="31" name="Picture Placeholder 30">
            <a:extLst>
              <a:ext uri="{FF2B5EF4-FFF2-40B4-BE49-F238E27FC236}">
                <a16:creationId xmlns:a16="http://schemas.microsoft.com/office/drawing/2014/main" id="{DC247DF2-0DAA-3136-60CC-2ED4CEE739EC}"/>
              </a:ext>
            </a:extLst>
          </p:cNvPr>
          <p:cNvSpPr>
            <a:spLocks noGrp="1"/>
          </p:cNvSpPr>
          <p:nvPr>
            <p:ph type="pic" sz="quarter" idx="24"/>
          </p:nvPr>
        </p:nvSpPr>
        <p:spPr>
          <a:xfrm>
            <a:off x="8021432" y="1453457"/>
            <a:ext cx="1817072" cy="573073"/>
          </a:xfrm>
          <a:custGeom>
            <a:avLst/>
            <a:gdLst>
              <a:gd name="connsiteX0" fmla="*/ 302231 w 1817072"/>
              <a:gd name="connsiteY0" fmla="*/ 0 h 573073"/>
              <a:gd name="connsiteX1" fmla="*/ 1711912 w 1817072"/>
              <a:gd name="connsiteY1" fmla="*/ 0 h 573073"/>
              <a:gd name="connsiteX2" fmla="*/ 1809078 w 1817072"/>
              <a:gd name="connsiteY2" fmla="*/ 144541 h 573073"/>
              <a:gd name="connsiteX3" fmla="*/ 1676761 w 1817072"/>
              <a:gd name="connsiteY3" fmla="*/ 464963 h 573073"/>
              <a:gd name="connsiteX4" fmla="*/ 1514842 w 1817072"/>
              <a:gd name="connsiteY4" fmla="*/ 573073 h 573073"/>
              <a:gd name="connsiteX5" fmla="*/ 105161 w 1817072"/>
              <a:gd name="connsiteY5" fmla="*/ 573073 h 573073"/>
              <a:gd name="connsiteX6" fmla="*/ 7995 w 1817072"/>
              <a:gd name="connsiteY6" fmla="*/ 428532 h 573073"/>
              <a:gd name="connsiteX7" fmla="*/ 140312 w 1817072"/>
              <a:gd name="connsiteY7" fmla="*/ 108110 h 573073"/>
              <a:gd name="connsiteX8" fmla="*/ 302231 w 1817072"/>
              <a:gd name="connsiteY8" fmla="*/ 0 h 57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7072" h="573073">
                <a:moveTo>
                  <a:pt x="302231" y="0"/>
                </a:moveTo>
                <a:lnTo>
                  <a:pt x="1711912" y="0"/>
                </a:lnTo>
                <a:cubicBezTo>
                  <a:pt x="1786655" y="0"/>
                  <a:pt x="1837495" y="75662"/>
                  <a:pt x="1809078" y="144541"/>
                </a:cubicBezTo>
                <a:lnTo>
                  <a:pt x="1676761" y="464963"/>
                </a:lnTo>
                <a:cubicBezTo>
                  <a:pt x="1649749" y="530374"/>
                  <a:pt x="1585811" y="573073"/>
                  <a:pt x="1514842" y="573073"/>
                </a:cubicBezTo>
                <a:lnTo>
                  <a:pt x="105161" y="573073"/>
                </a:lnTo>
                <a:cubicBezTo>
                  <a:pt x="30418" y="573073"/>
                  <a:pt x="-20422" y="497411"/>
                  <a:pt x="7995" y="428532"/>
                </a:cubicBezTo>
                <a:lnTo>
                  <a:pt x="140312" y="108110"/>
                </a:lnTo>
                <a:cubicBezTo>
                  <a:pt x="167324" y="42699"/>
                  <a:pt x="231262" y="0"/>
                  <a:pt x="302231" y="0"/>
                </a:cubicBezTo>
                <a:close/>
              </a:path>
            </a:pathLst>
          </a:custGeom>
          <a:gradFill>
            <a:gsLst>
              <a:gs pos="0">
                <a:schemeClr val="accent2"/>
              </a:gs>
              <a:gs pos="100000">
                <a:schemeClr val="accent2">
                  <a:lumMod val="75000"/>
                </a:schemeClr>
              </a:gs>
            </a:gsLst>
            <a:lin ang="16200000" scaled="1"/>
          </a:gradFill>
          <a:effectLst>
            <a:outerShdw blurRad="421414" dist="344588" dir="2700000" algn="tl" rotWithShape="0">
              <a:prstClr val="black">
                <a:alpha val="50000"/>
              </a:prstClr>
            </a:outerShdw>
          </a:effectLst>
        </p:spPr>
        <p:txBody>
          <a:bodyPr wrap="square" tIns="0" bIns="468000" anchor="ctr">
            <a:noAutofit/>
          </a:bodyPr>
          <a:lstStyle>
            <a:lvl1pPr marL="0" indent="0" algn="ctr">
              <a:buNone/>
              <a:defRPr sz="1100">
                <a:solidFill>
                  <a:schemeClr val="bg1"/>
                </a:solidFill>
              </a:defRPr>
            </a:lvl1pPr>
          </a:lstStyle>
          <a:p>
            <a:endParaRPr lang="en-US"/>
          </a:p>
        </p:txBody>
      </p:sp>
      <p:sp>
        <p:nvSpPr>
          <p:cNvPr id="33" name="Picture Placeholder 32">
            <a:extLst>
              <a:ext uri="{FF2B5EF4-FFF2-40B4-BE49-F238E27FC236}">
                <a16:creationId xmlns:a16="http://schemas.microsoft.com/office/drawing/2014/main" id="{BE95C54B-0122-7B1B-DAA7-45DC2752E548}"/>
              </a:ext>
            </a:extLst>
          </p:cNvPr>
          <p:cNvSpPr>
            <a:spLocks noGrp="1"/>
          </p:cNvSpPr>
          <p:nvPr>
            <p:ph type="pic" sz="quarter" idx="25"/>
          </p:nvPr>
        </p:nvSpPr>
        <p:spPr>
          <a:xfrm>
            <a:off x="6998626" y="2181899"/>
            <a:ext cx="2571585" cy="2344934"/>
          </a:xfrm>
          <a:custGeom>
            <a:avLst/>
            <a:gdLst>
              <a:gd name="connsiteX0" fmla="*/ 1029915 w 2571585"/>
              <a:gd name="connsiteY0" fmla="*/ 0 h 2344934"/>
              <a:gd name="connsiteX1" fmla="*/ 2464562 w 2571585"/>
              <a:gd name="connsiteY1" fmla="*/ 0 h 2344934"/>
              <a:gd name="connsiteX2" fmla="*/ 2563449 w 2571585"/>
              <a:gd name="connsiteY2" fmla="*/ 147860 h 2344934"/>
              <a:gd name="connsiteX3" fmla="*/ 2383374 w 2571585"/>
              <a:gd name="connsiteY3" fmla="*/ 586234 h 2344934"/>
              <a:gd name="connsiteX4" fmla="*/ 2142597 w 2571585"/>
              <a:gd name="connsiteY4" fmla="*/ 1172467 h 2344934"/>
              <a:gd name="connsiteX5" fmla="*/ 1901820 w 2571585"/>
              <a:gd name="connsiteY5" fmla="*/ 1758700 h 2344934"/>
              <a:gd name="connsiteX6" fmla="*/ 1706457 w 2571585"/>
              <a:gd name="connsiteY6" fmla="*/ 2234341 h 2344934"/>
              <a:gd name="connsiteX7" fmla="*/ 1541670 w 2571585"/>
              <a:gd name="connsiteY7" fmla="*/ 2344934 h 2344934"/>
              <a:gd name="connsiteX8" fmla="*/ 107023 w 2571585"/>
              <a:gd name="connsiteY8" fmla="*/ 2344934 h 2344934"/>
              <a:gd name="connsiteX9" fmla="*/ 8137 w 2571585"/>
              <a:gd name="connsiteY9" fmla="*/ 2197074 h 2344934"/>
              <a:gd name="connsiteX10" fmla="*/ 188211 w 2571585"/>
              <a:gd name="connsiteY10" fmla="*/ 1758700 h 2344934"/>
              <a:gd name="connsiteX11" fmla="*/ 428989 w 2571585"/>
              <a:gd name="connsiteY11" fmla="*/ 1172467 h 2344934"/>
              <a:gd name="connsiteX12" fmla="*/ 669766 w 2571585"/>
              <a:gd name="connsiteY12" fmla="*/ 586234 h 2344934"/>
              <a:gd name="connsiteX13" fmla="*/ 865130 w 2571585"/>
              <a:gd name="connsiteY13" fmla="*/ 110593 h 2344934"/>
              <a:gd name="connsiteX14" fmla="*/ 1029915 w 2571585"/>
              <a:gd name="connsiteY14" fmla="*/ 0 h 234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1585" h="2344934">
                <a:moveTo>
                  <a:pt x="1029915" y="0"/>
                </a:moveTo>
                <a:lnTo>
                  <a:pt x="2464562" y="0"/>
                </a:lnTo>
                <a:cubicBezTo>
                  <a:pt x="2540629" y="0"/>
                  <a:pt x="2592369" y="77401"/>
                  <a:pt x="2563449" y="147860"/>
                </a:cubicBezTo>
                <a:lnTo>
                  <a:pt x="2383374" y="586234"/>
                </a:lnTo>
                <a:lnTo>
                  <a:pt x="2142597" y="1172467"/>
                </a:lnTo>
                <a:lnTo>
                  <a:pt x="1901820" y="1758700"/>
                </a:lnTo>
                <a:lnTo>
                  <a:pt x="1706457" y="2234341"/>
                </a:lnTo>
                <a:cubicBezTo>
                  <a:pt x="1678967" y="2301255"/>
                  <a:pt x="1613896" y="2344934"/>
                  <a:pt x="1541670" y="2344934"/>
                </a:cubicBezTo>
                <a:lnTo>
                  <a:pt x="107023" y="2344934"/>
                </a:lnTo>
                <a:cubicBezTo>
                  <a:pt x="30957" y="2344934"/>
                  <a:pt x="-20784" y="2267534"/>
                  <a:pt x="8137" y="2197074"/>
                </a:cubicBezTo>
                <a:lnTo>
                  <a:pt x="188211" y="1758700"/>
                </a:lnTo>
                <a:lnTo>
                  <a:pt x="428989" y="1172467"/>
                </a:lnTo>
                <a:lnTo>
                  <a:pt x="669766" y="586234"/>
                </a:lnTo>
                <a:lnTo>
                  <a:pt x="865130" y="110593"/>
                </a:lnTo>
                <a:cubicBezTo>
                  <a:pt x="892619" y="43679"/>
                  <a:pt x="957690" y="0"/>
                  <a:pt x="1029915" y="0"/>
                </a:cubicBezTo>
                <a:close/>
              </a:path>
            </a:pathLst>
          </a:custGeom>
          <a:gradFill>
            <a:gsLst>
              <a:gs pos="0">
                <a:schemeClr val="accent2"/>
              </a:gs>
              <a:gs pos="100000">
                <a:schemeClr val="accent2">
                  <a:lumMod val="75000"/>
                </a:schemeClr>
              </a:gs>
            </a:gsLst>
            <a:lin ang="16200000" scaled="1"/>
          </a:gradFill>
          <a:effectLst>
            <a:outerShdw blurRad="421414" dist="344588" dir="2700000" algn="tl" rotWithShape="0">
              <a:prstClr val="black">
                <a:alpha val="50000"/>
              </a:prstClr>
            </a:outerShdw>
          </a:effectLst>
        </p:spPr>
        <p:txBody>
          <a:bodyPr wrap="square" bIns="1152000" anchor="ctr">
            <a:noAutofit/>
          </a:bodyPr>
          <a:lstStyle>
            <a:lvl1pPr marL="0" indent="0" algn="ctr">
              <a:buNone/>
              <a:defRPr sz="1100">
                <a:solidFill>
                  <a:schemeClr val="bg1"/>
                </a:solidFill>
              </a:defRPr>
            </a:lvl1pPr>
          </a:lstStyle>
          <a:p>
            <a:endParaRPr lang="en-US"/>
          </a:p>
        </p:txBody>
      </p:sp>
      <p:sp>
        <p:nvSpPr>
          <p:cNvPr id="35" name="Picture Placeholder 34">
            <a:extLst>
              <a:ext uri="{FF2B5EF4-FFF2-40B4-BE49-F238E27FC236}">
                <a16:creationId xmlns:a16="http://schemas.microsoft.com/office/drawing/2014/main" id="{5C0E8027-A72B-A242-5334-1BED705F775B}"/>
              </a:ext>
            </a:extLst>
          </p:cNvPr>
          <p:cNvSpPr>
            <a:spLocks noGrp="1"/>
          </p:cNvSpPr>
          <p:nvPr>
            <p:ph type="pic" sz="quarter" idx="26"/>
          </p:nvPr>
        </p:nvSpPr>
        <p:spPr>
          <a:xfrm>
            <a:off x="5824577" y="4025211"/>
            <a:ext cx="2696266" cy="1513029"/>
          </a:xfrm>
          <a:custGeom>
            <a:avLst/>
            <a:gdLst>
              <a:gd name="connsiteX0" fmla="*/ 707419 w 2696266"/>
              <a:gd name="connsiteY0" fmla="*/ 0 h 1513029"/>
              <a:gd name="connsiteX1" fmla="*/ 2558200 w 2696266"/>
              <a:gd name="connsiteY1" fmla="*/ 0 h 1513029"/>
              <a:gd name="connsiteX2" fmla="*/ 2685770 w 2696266"/>
              <a:gd name="connsiteY2" fmla="*/ 190808 h 1513029"/>
              <a:gd name="connsiteX3" fmla="*/ 2453463 w 2696266"/>
              <a:gd name="connsiteY3" fmla="*/ 756515 h 1513029"/>
              <a:gd name="connsiteX4" fmla="*/ 2201433 w 2696266"/>
              <a:gd name="connsiteY4" fmla="*/ 1370312 h 1513029"/>
              <a:gd name="connsiteX5" fmla="*/ 1988849 w 2696266"/>
              <a:gd name="connsiteY5" fmla="*/ 1513029 h 1513029"/>
              <a:gd name="connsiteX6" fmla="*/ 138067 w 2696266"/>
              <a:gd name="connsiteY6" fmla="*/ 1513029 h 1513029"/>
              <a:gd name="connsiteX7" fmla="*/ 10497 w 2696266"/>
              <a:gd name="connsiteY7" fmla="*/ 1322221 h 1513029"/>
              <a:gd name="connsiteX8" fmla="*/ 242804 w 2696266"/>
              <a:gd name="connsiteY8" fmla="*/ 756515 h 1513029"/>
              <a:gd name="connsiteX9" fmla="*/ 494835 w 2696266"/>
              <a:gd name="connsiteY9" fmla="*/ 142717 h 1513029"/>
              <a:gd name="connsiteX10" fmla="*/ 707419 w 2696266"/>
              <a:gd name="connsiteY10" fmla="*/ 0 h 1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6266" h="1513029">
                <a:moveTo>
                  <a:pt x="707419" y="0"/>
                </a:moveTo>
                <a:lnTo>
                  <a:pt x="2558200" y="0"/>
                </a:lnTo>
                <a:cubicBezTo>
                  <a:pt x="2656331" y="0"/>
                  <a:pt x="2723080" y="99883"/>
                  <a:pt x="2685770" y="190808"/>
                </a:cubicBezTo>
                <a:lnTo>
                  <a:pt x="2453463" y="756515"/>
                </a:lnTo>
                <a:lnTo>
                  <a:pt x="2201433" y="1370312"/>
                </a:lnTo>
                <a:cubicBezTo>
                  <a:pt x="2165969" y="1456663"/>
                  <a:pt x="2082025" y="1513029"/>
                  <a:pt x="1988849" y="1513029"/>
                </a:cubicBezTo>
                <a:lnTo>
                  <a:pt x="138067" y="1513029"/>
                </a:lnTo>
                <a:cubicBezTo>
                  <a:pt x="39936" y="1513029"/>
                  <a:pt x="-26812" y="1413147"/>
                  <a:pt x="10497" y="1322221"/>
                </a:cubicBezTo>
                <a:lnTo>
                  <a:pt x="242804" y="756515"/>
                </a:lnTo>
                <a:lnTo>
                  <a:pt x="494835" y="142717"/>
                </a:lnTo>
                <a:cubicBezTo>
                  <a:pt x="530297" y="56367"/>
                  <a:pt x="614243" y="0"/>
                  <a:pt x="707419" y="0"/>
                </a:cubicBezTo>
                <a:close/>
              </a:path>
            </a:pathLst>
          </a:custGeom>
          <a:gradFill>
            <a:gsLst>
              <a:gs pos="0">
                <a:schemeClr val="accent2"/>
              </a:gs>
              <a:gs pos="100000">
                <a:schemeClr val="accent2">
                  <a:lumMod val="75000"/>
                </a:schemeClr>
              </a:gs>
            </a:gsLst>
            <a:lin ang="16200000" scaled="1"/>
          </a:gradFill>
          <a:effectLst>
            <a:outerShdw blurRad="421414" dist="344588" dir="2700000" algn="tl" rotWithShape="0">
              <a:prstClr val="black">
                <a:alpha val="50000"/>
              </a:prstClr>
            </a:outerShdw>
          </a:effectLst>
        </p:spPr>
        <p:txBody>
          <a:bodyPr wrap="square" bIns="1152000" anchor="ctr">
            <a:noAutofit/>
          </a:bodyPr>
          <a:lstStyle>
            <a:lvl1pPr marL="0" indent="0" algn="ctr">
              <a:buNone/>
              <a:defRPr sz="1100">
                <a:solidFill>
                  <a:schemeClr val="bg1"/>
                </a:solidFill>
              </a:defRPr>
            </a:lvl1pPr>
          </a:lstStyle>
          <a:p>
            <a:endParaRPr lang="en-US"/>
          </a:p>
        </p:txBody>
      </p:sp>
      <p:grpSp>
        <p:nvGrpSpPr>
          <p:cNvPr id="14" name="Group 13">
            <a:extLst>
              <a:ext uri="{FF2B5EF4-FFF2-40B4-BE49-F238E27FC236}">
                <a16:creationId xmlns:a16="http://schemas.microsoft.com/office/drawing/2014/main" id="{3D32714D-04DA-EEC2-77F1-507B4D6BE509}"/>
              </a:ext>
            </a:extLst>
          </p:cNvPr>
          <p:cNvGrpSpPr/>
          <p:nvPr userDrawn="1"/>
        </p:nvGrpSpPr>
        <p:grpSpPr>
          <a:xfrm>
            <a:off x="11105148" y="4896537"/>
            <a:ext cx="1086852" cy="1961463"/>
            <a:chOff x="11105148" y="4896537"/>
            <a:chExt cx="1086852" cy="1961463"/>
          </a:xfrm>
        </p:grpSpPr>
        <p:pic>
          <p:nvPicPr>
            <p:cNvPr id="16" name="Picture 15" descr="A purple rectangular object with lines and dots&#10;&#10;Description automatically generated">
              <a:extLst>
                <a:ext uri="{FF2B5EF4-FFF2-40B4-BE49-F238E27FC236}">
                  <a16:creationId xmlns:a16="http://schemas.microsoft.com/office/drawing/2014/main" id="{8F2B9D4D-8F74-3415-A224-55E2147BD466}"/>
                </a:ext>
              </a:extLst>
            </p:cNvPr>
            <p:cNvPicPr>
              <a:picLocks noChangeAspect="1"/>
            </p:cNvPicPr>
            <p:nvPr userDrawn="1"/>
          </p:nvPicPr>
          <p:blipFill rotWithShape="1">
            <a:blip r:embed="rId7" cstate="print">
              <a:alphaModFix amt="64000"/>
              <a:extLst>
                <a:ext uri="{28A0092B-C50C-407E-A947-70E740481C1C}">
                  <a14:useLocalDpi xmlns:a14="http://schemas.microsoft.com/office/drawing/2010/main"/>
                </a:ext>
              </a:extLst>
            </a:blip>
            <a:srcRect/>
            <a:stretch/>
          </p:blipFill>
          <p:spPr>
            <a:xfrm>
              <a:off x="11351299" y="4896537"/>
              <a:ext cx="840701" cy="1961462"/>
            </a:xfrm>
            <a:prstGeom prst="rect">
              <a:avLst/>
            </a:prstGeom>
            <a:effectLst/>
          </p:spPr>
        </p:pic>
        <p:pic>
          <p:nvPicPr>
            <p:cNvPr id="17" name="Picture 16">
              <a:extLst>
                <a:ext uri="{FF2B5EF4-FFF2-40B4-BE49-F238E27FC236}">
                  <a16:creationId xmlns:a16="http://schemas.microsoft.com/office/drawing/2014/main" id="{0BE6519B-0D63-16A1-5AF4-9C97CB3530BD}"/>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a:stretch/>
          </p:blipFill>
          <p:spPr>
            <a:xfrm rot="10800000">
              <a:off x="11105148" y="5761329"/>
              <a:ext cx="1086851" cy="1096671"/>
            </a:xfrm>
            <a:prstGeom prst="rect">
              <a:avLst/>
            </a:prstGeom>
          </p:spPr>
        </p:pic>
      </p:grpSp>
    </p:spTree>
    <p:extLst>
      <p:ext uri="{BB962C8B-B14F-4D97-AF65-F5344CB8AC3E}">
        <p14:creationId xmlns:p14="http://schemas.microsoft.com/office/powerpoint/2010/main" val="2598170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6" presetClass="emph" presetSubtype="0" accel="100000" autoRev="1" fill="hold" grpId="1" nodeType="withEffect">
                                  <p:stCondLst>
                                    <p:cond delay="0"/>
                                  </p:stCondLst>
                                  <p:childTnLst>
                                    <p:animScale>
                                      <p:cBhvr>
                                        <p:cTn id="9" dur="500" fill="hold"/>
                                        <p:tgtEl>
                                          <p:spTgt spid="18"/>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extLst>
    <p:ext uri="{DCECCB84-F9BA-43D5-87BE-67443E8EF086}">
      <p15:sldGuideLst xmlns:p15="http://schemas.microsoft.com/office/powerpoint/2012/main">
        <p15:guide id="24" pos="6123">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77940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36056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0723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867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47237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970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67770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3328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14885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75828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lIns="0" tIns="0" rIns="0" bIns="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4322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15352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044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2140912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220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58197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8614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813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5358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746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689369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a:prstGeom prst="rect">
            <a:avLst/>
          </a:prstGeom>
        </p:spPr>
        <p:txBody>
          <a:bodyPr wrap="square" lIns="0" tIns="0" rIns="0" bIns="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5986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5214744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65092156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43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6803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839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437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4262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281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450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0005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4219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2146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7825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2525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26188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6770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9046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67001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3983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19915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 Image and 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lvl1pPr>
              <a:defRPr>
                <a:solidFill>
                  <a:schemeClr val="tx1"/>
                </a:solidFill>
              </a:defRPr>
            </a:lvl1pPr>
          </a:lstStyle>
          <a:p>
            <a:r>
              <a:rPr lang="en-US"/>
              <a:t>Click to edit Master title style</a:t>
            </a:r>
          </a:p>
        </p:txBody>
      </p:sp>
      <p:sp>
        <p:nvSpPr>
          <p:cNvPr id="5" name="Picture Placeholder 7" descr="Image placeholder">
            <a:extLst>
              <a:ext uri="{FF2B5EF4-FFF2-40B4-BE49-F238E27FC236}">
                <a16:creationId xmlns:a16="http://schemas.microsoft.com/office/drawing/2014/main" id="{54B25B4C-CBC6-C8E5-C474-8CB0C455F2C1}"/>
              </a:ext>
            </a:extLst>
          </p:cNvPr>
          <p:cNvSpPr>
            <a:spLocks noGrp="1"/>
          </p:cNvSpPr>
          <p:nvPr>
            <p:ph type="pic" sz="quarter" idx="10" hasCustomPrompt="1"/>
          </p:nvPr>
        </p:nvSpPr>
        <p:spPr bwMode="ltGray">
          <a:xfrm>
            <a:off x="8127999" y="0"/>
            <a:ext cx="4063999" cy="685800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31025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05598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451841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51839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55282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95232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02728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233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35343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972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78502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363275" cy="1107996"/>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3AFE3C10-2183-FDFC-BB0C-1CDFF373D5B4}"/>
              </a:ext>
            </a:extLst>
          </p:cNvPr>
          <p:cNvSpPr>
            <a:spLocks noGrp="1"/>
          </p:cNvSpPr>
          <p:nvPr>
            <p:ph type="body" sz="quarter" idx="21"/>
          </p:nvPr>
        </p:nvSpPr>
        <p:spPr>
          <a:xfrm>
            <a:off x="588963" y="1929947"/>
            <a:ext cx="5362575" cy="4209596"/>
          </a:xfrm>
          <a:prstGeom prst="rect">
            <a:avLst/>
          </a:prstGeom>
        </p:spPr>
        <p:txBody>
          <a:bodyPr lIns="0" tIns="0" rIns="0" bIns="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7" descr="Image placeholder">
            <a:extLst>
              <a:ext uri="{FF2B5EF4-FFF2-40B4-BE49-F238E27FC236}">
                <a16:creationId xmlns:a16="http://schemas.microsoft.com/office/drawing/2014/main" id="{CA6B974F-B76C-07B7-3448-A84548022437}"/>
              </a:ext>
            </a:extLst>
          </p:cNvPr>
          <p:cNvSpPr>
            <a:spLocks noGrp="1"/>
          </p:cNvSpPr>
          <p:nvPr>
            <p:ph type="pic" sz="quarter" idx="10" hasCustomPrompt="1"/>
          </p:nvPr>
        </p:nvSpPr>
        <p:spPr bwMode="ltGray">
          <a:xfrm>
            <a:off x="6095999" y="0"/>
            <a:ext cx="6096000" cy="6858000"/>
          </a:xfrm>
          <a:prstGeom prst="rect">
            <a:avLst/>
          </a:prstGeom>
          <a:blipFill>
            <a:blip r:embed="rId2" cstate="print">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65702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9848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93089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23294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99318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3935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8785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657051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045245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86598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3416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19B72B1D-CA80-0D87-8D11-1226D0ACC3AE}"/>
              </a:ext>
            </a:extLst>
          </p:cNvPr>
          <p:cNvSpPr>
            <a:spLocks noGrp="1" noChangeAspect="1"/>
          </p:cNvSpPr>
          <p:nvPr>
            <p:ph type="pic" sz="quarter" idx="11"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9" name="Text Placeholder 8">
            <a:extLst>
              <a:ext uri="{FF2B5EF4-FFF2-40B4-BE49-F238E27FC236}">
                <a16:creationId xmlns:a16="http://schemas.microsoft.com/office/drawing/2014/main" id="{94759ED7-7BF7-8298-AE08-3A85593B2AF1}"/>
              </a:ext>
            </a:extLst>
          </p:cNvPr>
          <p:cNvSpPr>
            <a:spLocks noGrp="1"/>
          </p:cNvSpPr>
          <p:nvPr>
            <p:ph type="body" sz="quarter" idx="12"/>
          </p:nvPr>
        </p:nvSpPr>
        <p:spPr>
          <a:xfrm>
            <a:off x="0" y="3683000"/>
            <a:ext cx="12192000" cy="3175001"/>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6200000" scaled="1"/>
            <a:tileRect/>
          </a:gradFill>
        </p:spPr>
        <p:txBody>
          <a:bodyPr lIns="548640" tIns="2286000" bIns="365760" anchor="b"/>
          <a:lstStyle>
            <a:lvl1pPr marL="0" indent="0">
              <a:buNone/>
              <a:defRPr sz="36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799554845"/>
      </p:ext>
    </p:extLst>
  </p:cSld>
  <p:clrMapOvr>
    <a:masterClrMapping/>
  </p:clrMapOvr>
  <p:transition>
    <p:fade/>
  </p:transition>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2621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815584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4556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2143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262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034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3639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34783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82595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857122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4A36F897-85C1-27BD-5B62-644FC6A49907}"/>
              </a:ext>
            </a:extLst>
          </p:cNvPr>
          <p:cNvSpPr>
            <a:spLocks noGrp="1" noChangeAspect="1"/>
          </p:cNvSpPr>
          <p:nvPr>
            <p:ph type="pic" sz="quarter" idx="11"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91203" cy="6858000"/>
          </a:xfr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0" scaled="1"/>
            <a:tileRect/>
          </a:gradFill>
        </p:spPr>
        <p:txBody>
          <a:bodyPr lIns="585216" tIns="585216" rIns="2286000" bIns="585216" anchor="ctr">
            <a:noAutofit/>
          </a:bodyPr>
          <a:lstStyle>
            <a:lvl1pPr>
              <a:spcBef>
                <a:spcPts val="1200"/>
              </a:spcBef>
              <a:defRPr lang="en-US" sz="3600" kern="1200" spc="0" baseline="0" dirty="0">
                <a:solidFill>
                  <a:schemeClr val="bg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a:t>
            </a:r>
            <a:br>
              <a:rPr lang="en-US"/>
            </a:br>
            <a:r>
              <a:rPr lang="en-US"/>
              <a:t>Master title style</a:t>
            </a:r>
          </a:p>
        </p:txBody>
      </p:sp>
    </p:spTree>
    <p:extLst>
      <p:ext uri="{BB962C8B-B14F-4D97-AF65-F5344CB8AC3E}">
        <p14:creationId xmlns:p14="http://schemas.microsoft.com/office/powerpoint/2010/main" val="2600308329"/>
      </p:ext>
    </p:extLst>
  </p:cSld>
  <p:clrMapOvr>
    <a:masterClrMapping/>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223FAC7E-E748-1FB0-6B5A-3FB1D579F676}"/>
              </a:ext>
            </a:extLst>
          </p:cNvPr>
          <p:cNvSpPr>
            <a:spLocks noGrp="1" noChangeAspect="1"/>
          </p:cNvSpPr>
          <p:nvPr>
            <p:ph type="pic" sz="quarter" idx="11"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16688" y="0"/>
            <a:ext cx="5675312" cy="6858000"/>
          </a:xfr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0800000" scaled="1"/>
            <a:tileRect/>
          </a:gradFill>
        </p:spPr>
        <p:txBody>
          <a:bodyPr vert="horz" wrap="square" lIns="182880" tIns="585216" rIns="585216" bIns="585216" rtlCol="0" anchor="ctr">
            <a:noAutofit/>
          </a:bodyPr>
          <a:lstStyle>
            <a:lvl1pPr algn="r">
              <a:defRPr lang="en-US" spc="0">
                <a:solidFill>
                  <a:schemeClr val="tx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a:t>
            </a:r>
            <a:br>
              <a:rPr lang="en-US"/>
            </a:br>
            <a:r>
              <a:rPr lang="en-US"/>
              <a:t>Master title style</a:t>
            </a:r>
          </a:p>
        </p:txBody>
      </p:sp>
    </p:spTree>
    <p:extLst>
      <p:ext uri="{BB962C8B-B14F-4D97-AF65-F5344CB8AC3E}">
        <p14:creationId xmlns:p14="http://schemas.microsoft.com/office/powerpoint/2010/main" val="2327018552"/>
      </p:ext>
    </p:extLst>
  </p:cSld>
  <p:clrMapOvr>
    <a:masterClrMapping/>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Content">
    <p:spTree>
      <p:nvGrpSpPr>
        <p:cNvPr id="1" name=""/>
        <p:cNvGrpSpPr/>
        <p:nvPr/>
      </p:nvGrpSpPr>
      <p:grpSpPr>
        <a:xfrm>
          <a:off x="0" y="0"/>
          <a:ext cx="0" cy="0"/>
          <a:chOff x="0" y="0"/>
          <a:chExt cx="0" cy="0"/>
        </a:xfrm>
      </p:grpSpPr>
      <p:sp>
        <p:nvSpPr>
          <p:cNvPr id="15" name="Rounded Rectangle 12">
            <a:extLst>
              <a:ext uri="{FF2B5EF4-FFF2-40B4-BE49-F238E27FC236}">
                <a16:creationId xmlns:a16="http://schemas.microsoft.com/office/drawing/2014/main" id="{5842FFEF-62C5-7044-F20E-7CD96E629E99}"/>
              </a:ext>
              <a:ext uri="{C183D7F6-B498-43B3-948B-1728B52AA6E4}">
                <adec:decorative xmlns:adec="http://schemas.microsoft.com/office/drawing/2017/decorative" val="1"/>
              </a:ext>
            </a:extLst>
          </p:cNvPr>
          <p:cNvSpPr>
            <a:spLocks/>
          </p:cNvSpPr>
          <p:nvPr userDrawn="1"/>
        </p:nvSpPr>
        <p:spPr bwMode="auto">
          <a:xfrm>
            <a:off x="8234926" y="1553498"/>
            <a:ext cx="3371858" cy="4437676"/>
          </a:xfrm>
          <a:prstGeom prst="roundRect">
            <a:avLst>
              <a:gd name="adj" fmla="val 3969"/>
            </a:avLst>
          </a:prstGeom>
          <a:noFill/>
          <a:ln w="1270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err="1">
              <a:gradFill>
                <a:gsLst>
                  <a:gs pos="41958">
                    <a:srgbClr val="FFFFFF"/>
                  </a:gs>
                  <a:gs pos="63000">
                    <a:srgbClr val="FFFFFF"/>
                  </a:gs>
                </a:gsLst>
                <a:lin ang="0" scaled="0"/>
              </a:gradFill>
              <a:latin typeface="Segoe UI Semibold" panose="020B0702040204020203" pitchFamily="34" charset="0"/>
            </a:endParaRPr>
          </a:p>
        </p:txBody>
      </p:sp>
      <p:sp>
        <p:nvSpPr>
          <p:cNvPr id="12" name="Rounded Rectangle 12">
            <a:extLst>
              <a:ext uri="{FF2B5EF4-FFF2-40B4-BE49-F238E27FC236}">
                <a16:creationId xmlns:a16="http://schemas.microsoft.com/office/drawing/2014/main" id="{D7A7011D-7FA3-F02A-0A27-4C7DEF357BB6}"/>
              </a:ext>
              <a:ext uri="{C183D7F6-B498-43B3-948B-1728B52AA6E4}">
                <adec:decorative xmlns:adec="http://schemas.microsoft.com/office/drawing/2017/decorative" val="1"/>
              </a:ext>
            </a:extLst>
          </p:cNvPr>
          <p:cNvSpPr>
            <a:spLocks/>
          </p:cNvSpPr>
          <p:nvPr userDrawn="1"/>
        </p:nvSpPr>
        <p:spPr bwMode="auto">
          <a:xfrm>
            <a:off x="4410071" y="1553498"/>
            <a:ext cx="3371858" cy="4437676"/>
          </a:xfrm>
          <a:prstGeom prst="roundRect">
            <a:avLst>
              <a:gd name="adj" fmla="val 3969"/>
            </a:avLst>
          </a:prstGeom>
          <a:noFill/>
          <a:ln w="1270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err="1">
              <a:gradFill>
                <a:gsLst>
                  <a:gs pos="41958">
                    <a:srgbClr val="FFFFFF"/>
                  </a:gs>
                  <a:gs pos="63000">
                    <a:srgbClr val="FFFFFF"/>
                  </a:gs>
                </a:gsLst>
                <a:lin ang="0" scaled="0"/>
              </a:gradFill>
              <a:latin typeface="Segoe UI Semibold" panose="020B0702040204020203" pitchFamily="34" charset="0"/>
            </a:endParaRPr>
          </a:p>
        </p:txBody>
      </p:sp>
      <p:sp>
        <p:nvSpPr>
          <p:cNvPr id="6" name="Rounded Rectangle 12">
            <a:extLst>
              <a:ext uri="{FF2B5EF4-FFF2-40B4-BE49-F238E27FC236}">
                <a16:creationId xmlns:a16="http://schemas.microsoft.com/office/drawing/2014/main" id="{46D48B77-B5A0-DDF0-5E7F-D25E74B96045}"/>
              </a:ext>
              <a:ext uri="{C183D7F6-B498-43B3-948B-1728B52AA6E4}">
                <adec:decorative xmlns:adec="http://schemas.microsoft.com/office/drawing/2017/decorative" val="1"/>
              </a:ext>
            </a:extLst>
          </p:cNvPr>
          <p:cNvSpPr>
            <a:spLocks/>
          </p:cNvSpPr>
          <p:nvPr userDrawn="1"/>
        </p:nvSpPr>
        <p:spPr bwMode="auto">
          <a:xfrm>
            <a:off x="585217" y="1553498"/>
            <a:ext cx="3371858" cy="4437676"/>
          </a:xfrm>
          <a:prstGeom prst="roundRect">
            <a:avLst>
              <a:gd name="adj" fmla="val 3969"/>
            </a:avLst>
          </a:prstGeom>
          <a:noFill/>
          <a:ln w="1270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err="1">
              <a:gradFill>
                <a:gsLst>
                  <a:gs pos="41958">
                    <a:srgbClr val="FFFFFF"/>
                  </a:gs>
                  <a:gs pos="63000">
                    <a:srgbClr val="FFFFFF"/>
                  </a:gs>
                </a:gsLst>
                <a:lin ang="0" scaled="0"/>
              </a:gradFill>
              <a:latin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104" name="Content Placeholder 10">
            <a:extLst>
              <a:ext uri="{FF2B5EF4-FFF2-40B4-BE49-F238E27FC236}">
                <a16:creationId xmlns:a16="http://schemas.microsoft.com/office/drawing/2014/main" id="{5410BD2B-F5E0-DB10-9E40-802B5A560C50}"/>
              </a:ext>
            </a:extLst>
          </p:cNvPr>
          <p:cNvSpPr>
            <a:spLocks noGrp="1"/>
          </p:cNvSpPr>
          <p:nvPr userDrawn="1">
            <p:ph sz="quarter" idx="18" hasCustomPrompt="1"/>
          </p:nvPr>
        </p:nvSpPr>
        <p:spPr>
          <a:xfrm>
            <a:off x="770720" y="1723563"/>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12" name="Text Placeholder 57">
            <a:extLst>
              <a:ext uri="{FF2B5EF4-FFF2-40B4-BE49-F238E27FC236}">
                <a16:creationId xmlns:a16="http://schemas.microsoft.com/office/drawing/2014/main" id="{6EBCEC40-0155-B16A-FEEE-2415DF1DFA6E}"/>
              </a:ext>
            </a:extLst>
          </p:cNvPr>
          <p:cNvSpPr>
            <a:spLocks noGrp="1"/>
          </p:cNvSpPr>
          <p:nvPr userDrawn="1">
            <p:ph type="body" sz="quarter" idx="31" hasCustomPrompt="1"/>
          </p:nvPr>
        </p:nvSpPr>
        <p:spPr>
          <a:xfrm>
            <a:off x="585217" y="2635770"/>
            <a:ext cx="3357219" cy="306387"/>
          </a:xfrm>
          <a:prstGeom prst="rect">
            <a:avLst/>
          </a:prstGeom>
        </p:spPr>
        <p:txBody>
          <a:bodyPr lIns="182880" rIns="182880" anchor="ctr"/>
          <a:lstStyle>
            <a:lvl1pPr marL="0" indent="0">
              <a:buNone/>
              <a:defRPr lang="en-US" sz="1800" b="0" kern="1200" cap="none" spc="-50" baseline="0" dirty="0">
                <a:ln w="3175">
                  <a:noFill/>
                </a:ln>
                <a:solidFill>
                  <a:schemeClr val="tx1"/>
                </a:solidFill>
                <a:effectLst/>
                <a:latin typeface="+mj-lt"/>
                <a:ea typeface="+mn-ea"/>
                <a:cs typeface="+mn-cs"/>
              </a:defRPr>
            </a:lvl1pPr>
          </a:lstStyle>
          <a:p>
            <a:pPr lvl="0"/>
            <a:r>
              <a:rPr lang="en-US"/>
              <a:t>Insert heading here</a:t>
            </a:r>
          </a:p>
        </p:txBody>
      </p:sp>
      <p:sp>
        <p:nvSpPr>
          <p:cNvPr id="119" name="Text Placeholder 8">
            <a:extLst>
              <a:ext uri="{FF2B5EF4-FFF2-40B4-BE49-F238E27FC236}">
                <a16:creationId xmlns:a16="http://schemas.microsoft.com/office/drawing/2014/main" id="{DE09FF1C-B908-D1F6-0DDD-A0512D82ED5A}"/>
              </a:ext>
            </a:extLst>
          </p:cNvPr>
          <p:cNvSpPr>
            <a:spLocks noGrp="1"/>
          </p:cNvSpPr>
          <p:nvPr userDrawn="1">
            <p:ph type="body" sz="quarter" idx="27"/>
          </p:nvPr>
        </p:nvSpPr>
        <p:spPr>
          <a:xfrm>
            <a:off x="585217" y="3267075"/>
            <a:ext cx="3368811"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8" name="Content Placeholder 10">
            <a:extLst>
              <a:ext uri="{FF2B5EF4-FFF2-40B4-BE49-F238E27FC236}">
                <a16:creationId xmlns:a16="http://schemas.microsoft.com/office/drawing/2014/main" id="{E81EC152-DDA0-028D-CBF1-43B40A5EB1A2}"/>
              </a:ext>
            </a:extLst>
          </p:cNvPr>
          <p:cNvSpPr>
            <a:spLocks noGrp="1"/>
          </p:cNvSpPr>
          <p:nvPr userDrawn="1">
            <p:ph sz="quarter" idx="24" hasCustomPrompt="1"/>
          </p:nvPr>
        </p:nvSpPr>
        <p:spPr>
          <a:xfrm>
            <a:off x="4580049" y="1723563"/>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3" name="Text Placeholder 57">
            <a:extLst>
              <a:ext uri="{FF2B5EF4-FFF2-40B4-BE49-F238E27FC236}">
                <a16:creationId xmlns:a16="http://schemas.microsoft.com/office/drawing/2014/main" id="{BA9D2F74-69F6-A133-CB18-53788C568D46}"/>
              </a:ext>
            </a:extLst>
          </p:cNvPr>
          <p:cNvSpPr>
            <a:spLocks noGrp="1"/>
          </p:cNvSpPr>
          <p:nvPr userDrawn="1">
            <p:ph type="body" sz="quarter" idx="32" hasCustomPrompt="1"/>
          </p:nvPr>
        </p:nvSpPr>
        <p:spPr>
          <a:xfrm>
            <a:off x="4410071" y="2635770"/>
            <a:ext cx="3357219" cy="306387"/>
          </a:xfrm>
          <a:prstGeom prst="rect">
            <a:avLst/>
          </a:prstGeom>
        </p:spPr>
        <p:txBody>
          <a:bodyPr lIns="182880" rIns="182880" anchor="ctr"/>
          <a:lstStyle>
            <a:lvl1pPr marL="0" indent="0">
              <a:buNone/>
              <a:defRPr lang="en-US" sz="1800" b="0" kern="1200" cap="none" spc="-50" baseline="0" dirty="0">
                <a:ln w="3175">
                  <a:noFill/>
                </a:ln>
                <a:solidFill>
                  <a:schemeClr val="tx1"/>
                </a:solidFill>
                <a:effectLst/>
                <a:latin typeface="+mj-lt"/>
                <a:ea typeface="+mn-ea"/>
                <a:cs typeface="+mn-cs"/>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Insert heading here</a:t>
            </a:r>
          </a:p>
        </p:txBody>
      </p:sp>
      <p:sp>
        <p:nvSpPr>
          <p:cNvPr id="137" name="Text Placeholder 8">
            <a:extLst>
              <a:ext uri="{FF2B5EF4-FFF2-40B4-BE49-F238E27FC236}">
                <a16:creationId xmlns:a16="http://schemas.microsoft.com/office/drawing/2014/main" id="{37A432BD-331B-EBA5-EFF0-45F63AF3C87B}"/>
              </a:ext>
            </a:extLst>
          </p:cNvPr>
          <p:cNvSpPr>
            <a:spLocks noGrp="1"/>
          </p:cNvSpPr>
          <p:nvPr userDrawn="1">
            <p:ph type="body" sz="quarter" idx="28"/>
          </p:nvPr>
        </p:nvSpPr>
        <p:spPr>
          <a:xfrm>
            <a:off x="4410071" y="3267075"/>
            <a:ext cx="3371857"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 name="Content Placeholder 10">
            <a:extLst>
              <a:ext uri="{FF2B5EF4-FFF2-40B4-BE49-F238E27FC236}">
                <a16:creationId xmlns:a16="http://schemas.microsoft.com/office/drawing/2014/main" id="{092E086C-3D5C-B14B-09C9-B825E36A958E}"/>
              </a:ext>
            </a:extLst>
          </p:cNvPr>
          <p:cNvSpPr>
            <a:spLocks noGrp="1"/>
          </p:cNvSpPr>
          <p:nvPr userDrawn="1">
            <p:ph sz="quarter" idx="26" hasCustomPrompt="1"/>
          </p:nvPr>
        </p:nvSpPr>
        <p:spPr>
          <a:xfrm>
            <a:off x="8405318" y="1723563"/>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45" name="Text Placeholder 57">
            <a:extLst>
              <a:ext uri="{FF2B5EF4-FFF2-40B4-BE49-F238E27FC236}">
                <a16:creationId xmlns:a16="http://schemas.microsoft.com/office/drawing/2014/main" id="{C70BF8AF-7692-5CBD-EF9C-E43B2E523E11}"/>
              </a:ext>
            </a:extLst>
          </p:cNvPr>
          <p:cNvSpPr>
            <a:spLocks noGrp="1"/>
          </p:cNvSpPr>
          <p:nvPr userDrawn="1">
            <p:ph type="body" sz="quarter" idx="33" hasCustomPrompt="1"/>
          </p:nvPr>
        </p:nvSpPr>
        <p:spPr>
          <a:xfrm>
            <a:off x="8234926" y="2635770"/>
            <a:ext cx="3357219" cy="306387"/>
          </a:xfrm>
          <a:prstGeom prst="rect">
            <a:avLst/>
          </a:prstGeom>
        </p:spPr>
        <p:txBody>
          <a:bodyPr lIns="182880" rIns="182880" anchor="ctr"/>
          <a:lstStyle>
            <a:lvl1pPr marL="0" indent="0">
              <a:buNone/>
              <a:defRPr lang="en-US" sz="1800" b="0" kern="1200" cap="none" spc="-50" baseline="0" dirty="0">
                <a:ln w="3175">
                  <a:noFill/>
                </a:ln>
                <a:solidFill>
                  <a:schemeClr val="tx1"/>
                </a:solidFill>
                <a:effectLst/>
                <a:latin typeface="+mj-lt"/>
                <a:ea typeface="+mn-ea"/>
                <a:cs typeface="+mn-cs"/>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Insert heading here</a:t>
            </a:r>
          </a:p>
        </p:txBody>
      </p:sp>
      <p:sp>
        <p:nvSpPr>
          <p:cNvPr id="146" name="Text Placeholder 8">
            <a:extLst>
              <a:ext uri="{FF2B5EF4-FFF2-40B4-BE49-F238E27FC236}">
                <a16:creationId xmlns:a16="http://schemas.microsoft.com/office/drawing/2014/main" id="{09C7AA90-B224-2507-1A31-AC9823836702}"/>
              </a:ext>
            </a:extLst>
          </p:cNvPr>
          <p:cNvSpPr>
            <a:spLocks noGrp="1"/>
          </p:cNvSpPr>
          <p:nvPr userDrawn="1">
            <p:ph type="body" sz="quarter" idx="30"/>
          </p:nvPr>
        </p:nvSpPr>
        <p:spPr>
          <a:xfrm>
            <a:off x="8234926" y="3267075"/>
            <a:ext cx="3368811"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26485"/>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B51787-699D-4B04-4FDC-C66EA88B028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5400000" flipV="1">
            <a:off x="7046548" y="1712548"/>
            <a:ext cx="5794756" cy="4496147"/>
          </a:xfrm>
          <a:prstGeom prst="rect">
            <a:avLst/>
          </a:prstGeom>
        </p:spPr>
      </p:pic>
      <p:pic>
        <p:nvPicPr>
          <p:cNvPr id="14" name="Picture 13" descr="A purple lines and dots&#10;&#10;Description automatically generated">
            <a:extLst>
              <a:ext uri="{FF2B5EF4-FFF2-40B4-BE49-F238E27FC236}">
                <a16:creationId xmlns:a16="http://schemas.microsoft.com/office/drawing/2014/main" id="{600285A0-F764-A0E2-EE0A-FE1BF51EB0B0}"/>
              </a:ext>
            </a:extLst>
          </p:cNvPr>
          <p:cNvPicPr>
            <a:picLocks noChangeAspect="1"/>
          </p:cNvPicPr>
          <p:nvPr userDrawn="1"/>
        </p:nvPicPr>
        <p:blipFill rotWithShape="1">
          <a:blip r:embed="rId3" cstate="print">
            <a:alphaModFix amt="30000"/>
            <a:extLst>
              <a:ext uri="{28A0092B-C50C-407E-A947-70E740481C1C}">
                <a14:useLocalDpi xmlns:a14="http://schemas.microsoft.com/office/drawing/2010/main"/>
              </a:ext>
            </a:extLst>
          </a:blip>
          <a:srcRect/>
          <a:stretch/>
        </p:blipFill>
        <p:spPr>
          <a:xfrm rot="4748393">
            <a:off x="1440882" y="-3035715"/>
            <a:ext cx="9032291" cy="12982756"/>
          </a:xfrm>
          <a:custGeom>
            <a:avLst/>
            <a:gdLst>
              <a:gd name="connsiteX0" fmla="*/ 0 w 9032291"/>
              <a:gd name="connsiteY0" fmla="*/ 11690628 h 12982756"/>
              <a:gd name="connsiteX1" fmla="*/ 2242821 w 9032291"/>
              <a:gd name="connsiteY1" fmla="*/ 0 h 12982756"/>
              <a:gd name="connsiteX2" fmla="*/ 3772321 w 9032291"/>
              <a:gd name="connsiteY2" fmla="*/ 0 h 12982756"/>
              <a:gd name="connsiteX3" fmla="*/ 9032291 w 9032291"/>
              <a:gd name="connsiteY3" fmla="*/ 1009114 h 12982756"/>
              <a:gd name="connsiteX4" fmla="*/ 6735173 w 9032291"/>
              <a:gd name="connsiteY4" fmla="*/ 12982756 h 1298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2291" h="12982756">
                <a:moveTo>
                  <a:pt x="0" y="11690628"/>
                </a:moveTo>
                <a:lnTo>
                  <a:pt x="2242821" y="0"/>
                </a:lnTo>
                <a:lnTo>
                  <a:pt x="3772321" y="0"/>
                </a:lnTo>
                <a:lnTo>
                  <a:pt x="9032291" y="1009114"/>
                </a:lnTo>
                <a:lnTo>
                  <a:pt x="6735173" y="12982756"/>
                </a:lnTo>
                <a:close/>
              </a:path>
            </a:pathLst>
          </a:custGeom>
        </p:spPr>
      </p:pic>
      <p:pic>
        <p:nvPicPr>
          <p:cNvPr id="12" name="Picture 11" descr="A purple spiral object on a black background&#10;&#10;Description automatically generated">
            <a:extLst>
              <a:ext uri="{FF2B5EF4-FFF2-40B4-BE49-F238E27FC236}">
                <a16:creationId xmlns:a16="http://schemas.microsoft.com/office/drawing/2014/main" id="{AF3CF67C-1E95-6C4A-D4F6-5F9260C5EB0F}"/>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13" name="Rectangle 12">
            <a:extLst>
              <a:ext uri="{FF2B5EF4-FFF2-40B4-BE49-F238E27FC236}">
                <a16:creationId xmlns:a16="http://schemas.microsoft.com/office/drawing/2014/main" id="{6280D673-D6D9-13CC-F816-51C9A1646210}"/>
              </a:ext>
            </a:extLst>
          </p:cNvPr>
          <p:cNvSpPr/>
          <p:nvPr userDrawn="1"/>
        </p:nvSpPr>
        <p:spPr bwMode="auto">
          <a:xfrm>
            <a:off x="0" y="0"/>
            <a:ext cx="12192000" cy="6858000"/>
          </a:xfrm>
          <a:prstGeom prst="rect">
            <a:avLst/>
          </a:prstGeom>
          <a:gradFill flip="none" rotWithShape="1">
            <a:gsLst>
              <a:gs pos="0">
                <a:schemeClr val="bg1">
                  <a:alpha val="0"/>
                </a:schemeClr>
              </a:gs>
              <a:gs pos="98131">
                <a:schemeClr val="bg1">
                  <a:alpha val="0"/>
                </a:schemeClr>
              </a:gs>
              <a:gs pos="37365">
                <a:srgbClr val="FFFFFF">
                  <a:alpha val="61000"/>
                </a:srgbClr>
              </a:gs>
              <a:gs pos="68209">
                <a:srgbClr val="FFFFFF">
                  <a:alpha val="58000"/>
                </a:srgbClr>
              </a:gs>
              <a:gs pos="53000">
                <a:schemeClr val="bg1">
                  <a:alpha val="8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4" name="Title 1">
            <a:extLst>
              <a:ext uri="{FF2B5EF4-FFF2-40B4-BE49-F238E27FC236}">
                <a16:creationId xmlns:a16="http://schemas.microsoft.com/office/drawing/2014/main" id="{485A3F76-B4CA-4F12-E7CB-D0B67D348FE4}"/>
              </a:ext>
            </a:extLst>
          </p:cNvPr>
          <p:cNvSpPr>
            <a:spLocks noGrp="1"/>
          </p:cNvSpPr>
          <p:nvPr userDrawn="1">
            <p:ph type="title" hasCustomPrompt="1"/>
          </p:nvPr>
        </p:nvSpPr>
        <p:spPr>
          <a:xfrm>
            <a:off x="1628144" y="3831598"/>
            <a:ext cx="9001756" cy="669971"/>
          </a:xfrm>
        </p:spPr>
        <p:txBody>
          <a:bodyPr anchor="b">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4800" b="0" kern="1200" cap="none" spc="0" baseline="0" dirty="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Pct val="90000"/>
              <a:buFont typeface="Arial" panose="020B0604020202020204" pitchFamily="34" charset="0"/>
              <a:buNone/>
              <a:tabLst/>
            </a:pPr>
            <a:r>
              <a:rPr lang="en-US"/>
              <a:t>Add heading here</a:t>
            </a:r>
          </a:p>
        </p:txBody>
      </p:sp>
      <p:sp>
        <p:nvSpPr>
          <p:cNvPr id="106" name="Text Placeholder 21">
            <a:extLst>
              <a:ext uri="{FF2B5EF4-FFF2-40B4-BE49-F238E27FC236}">
                <a16:creationId xmlns:a16="http://schemas.microsoft.com/office/drawing/2014/main" id="{F7F1C79C-36ED-8B7B-23F5-892CD242B221}"/>
              </a:ext>
            </a:extLst>
          </p:cNvPr>
          <p:cNvSpPr>
            <a:spLocks noGrp="1"/>
          </p:cNvSpPr>
          <p:nvPr userDrawn="1">
            <p:ph type="body" sz="quarter" idx="10" hasCustomPrompt="1"/>
          </p:nvPr>
        </p:nvSpPr>
        <p:spPr>
          <a:xfrm>
            <a:off x="1628144" y="4564359"/>
            <a:ext cx="9001756" cy="1255870"/>
          </a:xfrm>
          <a:prstGeom prst="rect">
            <a:avLst/>
          </a:prstGeom>
        </p:spPr>
        <p:txBody>
          <a:bodyPr lIns="0" tIns="0" rIns="0" bIns="0" anchor="t"/>
          <a:lstStyle>
            <a:lvl1pPr marL="0" indent="0" algn="ctr">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29" name="Picture 28" descr="Microsoft logo">
            <a:extLst>
              <a:ext uri="{FF2B5EF4-FFF2-40B4-BE49-F238E27FC236}">
                <a16:creationId xmlns:a16="http://schemas.microsoft.com/office/drawing/2014/main" id="{C482E961-214D-9DFA-8D8A-D6D505A1218E}"/>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287518" y="289524"/>
            <a:ext cx="1967956" cy="882052"/>
          </a:xfrm>
          <a:prstGeom prst="rect">
            <a:avLst/>
          </a:prstGeom>
        </p:spPr>
      </p:pic>
      <p:pic>
        <p:nvPicPr>
          <p:cNvPr id="3" name="Picture 2" descr="AI letter graphic">
            <a:extLst>
              <a:ext uri="{FF2B5EF4-FFF2-40B4-BE49-F238E27FC236}">
                <a16:creationId xmlns:a16="http://schemas.microsoft.com/office/drawing/2014/main" id="{C263BD61-A7BD-F913-972D-F6E9B0E934A9}"/>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3788229" y="494620"/>
            <a:ext cx="4615542" cy="3515744"/>
          </a:xfrm>
          <a:prstGeom prst="rect">
            <a:avLst/>
          </a:prstGeom>
          <a:effectLst>
            <a:outerShdw blurRad="122834" dist="38100" dir="5400000" algn="t" rotWithShape="0">
              <a:prstClr val="black">
                <a:alpha val="50110"/>
              </a:prstClr>
            </a:outerShdw>
          </a:effectLst>
        </p:spPr>
      </p:pic>
    </p:spTree>
    <p:extLst>
      <p:ext uri="{BB962C8B-B14F-4D97-AF65-F5344CB8AC3E}">
        <p14:creationId xmlns:p14="http://schemas.microsoft.com/office/powerpoint/2010/main" val="29187078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Column Content">
    <p:spTree>
      <p:nvGrpSpPr>
        <p:cNvPr id="1" name=""/>
        <p:cNvGrpSpPr/>
        <p:nvPr/>
      </p:nvGrpSpPr>
      <p:grpSpPr>
        <a:xfrm>
          <a:off x="0" y="0"/>
          <a:ext cx="0" cy="0"/>
          <a:chOff x="0" y="0"/>
          <a:chExt cx="0" cy="0"/>
        </a:xfrm>
      </p:grpSpPr>
      <p:sp>
        <p:nvSpPr>
          <p:cNvPr id="8" name="Rounded Rectangle 12">
            <a:extLst>
              <a:ext uri="{FF2B5EF4-FFF2-40B4-BE49-F238E27FC236}">
                <a16:creationId xmlns:a16="http://schemas.microsoft.com/office/drawing/2014/main" id="{BD23192C-A515-0DD9-57A6-B46B6B173075}"/>
              </a:ext>
              <a:ext uri="{C183D7F6-B498-43B3-948B-1728B52AA6E4}">
                <adec:decorative xmlns:adec="http://schemas.microsoft.com/office/drawing/2017/decorative" val="1"/>
              </a:ext>
            </a:extLst>
          </p:cNvPr>
          <p:cNvSpPr>
            <a:spLocks/>
          </p:cNvSpPr>
          <p:nvPr userDrawn="1"/>
        </p:nvSpPr>
        <p:spPr bwMode="auto">
          <a:xfrm>
            <a:off x="3444046" y="1553498"/>
            <a:ext cx="2445080" cy="4437676"/>
          </a:xfrm>
          <a:prstGeom prst="roundRect">
            <a:avLst>
              <a:gd name="adj" fmla="val 6034"/>
            </a:avLst>
          </a:prstGeom>
          <a:noFill/>
          <a:ln w="1270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10" name="Rounded Rectangle 12">
            <a:extLst>
              <a:ext uri="{FF2B5EF4-FFF2-40B4-BE49-F238E27FC236}">
                <a16:creationId xmlns:a16="http://schemas.microsoft.com/office/drawing/2014/main" id="{A4850460-ED92-7758-0E23-8CB094B401B0}"/>
              </a:ext>
              <a:ext uri="{C183D7F6-B498-43B3-948B-1728B52AA6E4}">
                <adec:decorative xmlns:adec="http://schemas.microsoft.com/office/drawing/2017/decorative" val="1"/>
              </a:ext>
            </a:extLst>
          </p:cNvPr>
          <p:cNvSpPr>
            <a:spLocks/>
          </p:cNvSpPr>
          <p:nvPr userDrawn="1"/>
        </p:nvSpPr>
        <p:spPr bwMode="auto">
          <a:xfrm>
            <a:off x="6302875" y="1553498"/>
            <a:ext cx="2445080" cy="4437676"/>
          </a:xfrm>
          <a:prstGeom prst="roundRect">
            <a:avLst>
              <a:gd name="adj" fmla="val 6034"/>
            </a:avLst>
          </a:prstGeom>
          <a:noFill/>
          <a:ln w="1270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12" name="Rounded Rectangle 12">
            <a:extLst>
              <a:ext uri="{FF2B5EF4-FFF2-40B4-BE49-F238E27FC236}">
                <a16:creationId xmlns:a16="http://schemas.microsoft.com/office/drawing/2014/main" id="{D34392B0-7F58-BBD0-B5DC-11661F98D564}"/>
              </a:ext>
              <a:ext uri="{C183D7F6-B498-43B3-948B-1728B52AA6E4}">
                <adec:decorative xmlns:adec="http://schemas.microsoft.com/office/drawing/2017/decorative" val="1"/>
              </a:ext>
            </a:extLst>
          </p:cNvPr>
          <p:cNvSpPr>
            <a:spLocks/>
          </p:cNvSpPr>
          <p:nvPr userDrawn="1"/>
        </p:nvSpPr>
        <p:spPr bwMode="auto">
          <a:xfrm>
            <a:off x="9161703" y="1553498"/>
            <a:ext cx="2445080" cy="4437676"/>
          </a:xfrm>
          <a:prstGeom prst="roundRect">
            <a:avLst>
              <a:gd name="adj" fmla="val 6034"/>
            </a:avLst>
          </a:prstGeom>
          <a:noFill/>
          <a:ln w="1270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15" name="Rounded Rectangle 12">
            <a:extLst>
              <a:ext uri="{FF2B5EF4-FFF2-40B4-BE49-F238E27FC236}">
                <a16:creationId xmlns:a16="http://schemas.microsoft.com/office/drawing/2014/main" id="{ADF453BD-5182-DDC2-3B25-7D3651BDB6D7}"/>
              </a:ext>
              <a:ext uri="{C183D7F6-B498-43B3-948B-1728B52AA6E4}">
                <adec:decorative xmlns:adec="http://schemas.microsoft.com/office/drawing/2017/decorative" val="1"/>
              </a:ext>
            </a:extLst>
          </p:cNvPr>
          <p:cNvSpPr>
            <a:spLocks/>
          </p:cNvSpPr>
          <p:nvPr userDrawn="1"/>
        </p:nvSpPr>
        <p:spPr bwMode="auto">
          <a:xfrm>
            <a:off x="585217" y="1553498"/>
            <a:ext cx="2445080" cy="4437676"/>
          </a:xfrm>
          <a:prstGeom prst="roundRect">
            <a:avLst>
              <a:gd name="adj" fmla="val 6034"/>
            </a:avLst>
          </a:prstGeom>
          <a:noFill/>
          <a:ln w="12700"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r>
              <a:rPr lang="en-IN" sz="2400">
                <a:gradFill>
                  <a:gsLst>
                    <a:gs pos="41958">
                      <a:srgbClr val="FFFFFF"/>
                    </a:gs>
                    <a:gs pos="63000">
                      <a:srgbClr val="FFFFFF"/>
                    </a:gs>
                  </a:gsLst>
                  <a:lin ang="0" scaled="0"/>
                </a:gradFill>
                <a:latin typeface="Segoe UI Semibold" panose="020B0702040204020203" pitchFamily="34" charset="0"/>
              </a:rPr>
              <a:t>C</a:t>
            </a: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a:defRPr>
                <a:solidFill>
                  <a:schemeClr val="tx1"/>
                </a:solidFill>
              </a:defRPr>
            </a:lvl1pPr>
          </a:lstStyle>
          <a:p>
            <a:r>
              <a:rPr lang="en-US"/>
              <a:t>Click to edit Master title style</a:t>
            </a:r>
          </a:p>
        </p:txBody>
      </p:sp>
      <p:sp>
        <p:nvSpPr>
          <p:cNvPr id="120" name="Content Placeholder 10">
            <a:extLst>
              <a:ext uri="{FF2B5EF4-FFF2-40B4-BE49-F238E27FC236}">
                <a16:creationId xmlns:a16="http://schemas.microsoft.com/office/drawing/2014/main" id="{22E61415-56A5-6A69-38A0-E1288374D70A}"/>
              </a:ext>
            </a:extLst>
          </p:cNvPr>
          <p:cNvSpPr>
            <a:spLocks noGrp="1"/>
          </p:cNvSpPr>
          <p:nvPr>
            <p:ph sz="quarter" idx="18" hasCustomPrompt="1"/>
          </p:nvPr>
        </p:nvSpPr>
        <p:spPr>
          <a:xfrm>
            <a:off x="770720"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1" name="Text Placeholder 57">
            <a:extLst>
              <a:ext uri="{FF2B5EF4-FFF2-40B4-BE49-F238E27FC236}">
                <a16:creationId xmlns:a16="http://schemas.microsoft.com/office/drawing/2014/main" id="{ED026B52-2D8E-3688-C955-1B87EBF8E3D6}"/>
              </a:ext>
            </a:extLst>
          </p:cNvPr>
          <p:cNvSpPr>
            <a:spLocks noGrp="1"/>
          </p:cNvSpPr>
          <p:nvPr>
            <p:ph type="body" sz="quarter" idx="32" hasCustomPrompt="1"/>
          </p:nvPr>
        </p:nvSpPr>
        <p:spPr>
          <a:xfrm>
            <a:off x="585217" y="2635770"/>
            <a:ext cx="2445080"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41" name="Text Placeholder 8">
            <a:extLst>
              <a:ext uri="{FF2B5EF4-FFF2-40B4-BE49-F238E27FC236}">
                <a16:creationId xmlns:a16="http://schemas.microsoft.com/office/drawing/2014/main" id="{58389DC0-324A-45DF-E81B-BE1FC8906A2D}"/>
              </a:ext>
            </a:extLst>
          </p:cNvPr>
          <p:cNvSpPr>
            <a:spLocks noGrp="1"/>
          </p:cNvSpPr>
          <p:nvPr>
            <p:ph type="body" sz="quarter" idx="24"/>
          </p:nvPr>
        </p:nvSpPr>
        <p:spPr>
          <a:xfrm>
            <a:off x="585539"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0" name="Content Placeholder 10">
            <a:extLst>
              <a:ext uri="{FF2B5EF4-FFF2-40B4-BE49-F238E27FC236}">
                <a16:creationId xmlns:a16="http://schemas.microsoft.com/office/drawing/2014/main" id="{CF08C09F-D2F8-CB51-2C4C-E4866F35171F}"/>
              </a:ext>
            </a:extLst>
          </p:cNvPr>
          <p:cNvSpPr>
            <a:spLocks noGrp="1"/>
          </p:cNvSpPr>
          <p:nvPr>
            <p:ph sz="quarter" idx="21" hasCustomPrompt="1"/>
          </p:nvPr>
        </p:nvSpPr>
        <p:spPr>
          <a:xfrm>
            <a:off x="3626669"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58" name="Text Placeholder 57">
            <a:extLst>
              <a:ext uri="{FF2B5EF4-FFF2-40B4-BE49-F238E27FC236}">
                <a16:creationId xmlns:a16="http://schemas.microsoft.com/office/drawing/2014/main" id="{F6FB328D-71C6-19EE-0CDB-D2274777F603}"/>
              </a:ext>
            </a:extLst>
          </p:cNvPr>
          <p:cNvSpPr>
            <a:spLocks noGrp="1"/>
          </p:cNvSpPr>
          <p:nvPr>
            <p:ph type="body" sz="quarter" idx="33" hasCustomPrompt="1"/>
          </p:nvPr>
        </p:nvSpPr>
        <p:spPr>
          <a:xfrm>
            <a:off x="3441165" y="2635770"/>
            <a:ext cx="2445080"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65" name="Text Placeholder 8">
            <a:extLst>
              <a:ext uri="{FF2B5EF4-FFF2-40B4-BE49-F238E27FC236}">
                <a16:creationId xmlns:a16="http://schemas.microsoft.com/office/drawing/2014/main" id="{8AD82BAA-5A9B-8AB8-32E8-8F616CBF4691}"/>
              </a:ext>
            </a:extLst>
          </p:cNvPr>
          <p:cNvSpPr>
            <a:spLocks noGrp="1"/>
          </p:cNvSpPr>
          <p:nvPr>
            <p:ph type="body" sz="quarter" idx="25"/>
          </p:nvPr>
        </p:nvSpPr>
        <p:spPr>
          <a:xfrm>
            <a:off x="3438286"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1" name="Content Placeholder 10">
            <a:extLst>
              <a:ext uri="{FF2B5EF4-FFF2-40B4-BE49-F238E27FC236}">
                <a16:creationId xmlns:a16="http://schemas.microsoft.com/office/drawing/2014/main" id="{1E9E455C-B5A4-BB4E-F6B2-105997E69486}"/>
              </a:ext>
            </a:extLst>
          </p:cNvPr>
          <p:cNvSpPr>
            <a:spLocks noGrp="1"/>
          </p:cNvSpPr>
          <p:nvPr>
            <p:ph sz="quarter" idx="22" hasCustomPrompt="1"/>
          </p:nvPr>
        </p:nvSpPr>
        <p:spPr>
          <a:xfrm>
            <a:off x="6491258"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76" name="Text Placeholder 57">
            <a:extLst>
              <a:ext uri="{FF2B5EF4-FFF2-40B4-BE49-F238E27FC236}">
                <a16:creationId xmlns:a16="http://schemas.microsoft.com/office/drawing/2014/main" id="{67DB78FB-FC09-FB28-578A-FD483750FF81}"/>
              </a:ext>
            </a:extLst>
          </p:cNvPr>
          <p:cNvSpPr>
            <a:spLocks noGrp="1"/>
          </p:cNvSpPr>
          <p:nvPr>
            <p:ph type="body" sz="quarter" idx="34" hasCustomPrompt="1"/>
          </p:nvPr>
        </p:nvSpPr>
        <p:spPr>
          <a:xfrm>
            <a:off x="6305754" y="2635770"/>
            <a:ext cx="2445080"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80" name="Text Placeholder 8">
            <a:extLst>
              <a:ext uri="{FF2B5EF4-FFF2-40B4-BE49-F238E27FC236}">
                <a16:creationId xmlns:a16="http://schemas.microsoft.com/office/drawing/2014/main" id="{4FCB7EB4-C216-3406-8582-83296A048D65}"/>
              </a:ext>
            </a:extLst>
          </p:cNvPr>
          <p:cNvSpPr>
            <a:spLocks noGrp="1"/>
          </p:cNvSpPr>
          <p:nvPr>
            <p:ph type="body" sz="quarter" idx="26"/>
          </p:nvPr>
        </p:nvSpPr>
        <p:spPr>
          <a:xfrm>
            <a:off x="6302875"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 name="Content Placeholder 10">
            <a:extLst>
              <a:ext uri="{FF2B5EF4-FFF2-40B4-BE49-F238E27FC236}">
                <a16:creationId xmlns:a16="http://schemas.microsoft.com/office/drawing/2014/main" id="{54291D80-DD0B-A64B-CFE4-4325282F4967}"/>
              </a:ext>
            </a:extLst>
          </p:cNvPr>
          <p:cNvSpPr>
            <a:spLocks noGrp="1"/>
          </p:cNvSpPr>
          <p:nvPr>
            <p:ph sz="quarter" idx="23" hasCustomPrompt="1"/>
          </p:nvPr>
        </p:nvSpPr>
        <p:spPr>
          <a:xfrm>
            <a:off x="9346885"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88" name="Text Placeholder 57">
            <a:extLst>
              <a:ext uri="{FF2B5EF4-FFF2-40B4-BE49-F238E27FC236}">
                <a16:creationId xmlns:a16="http://schemas.microsoft.com/office/drawing/2014/main" id="{74EF00B9-3D58-FBED-8811-3D8BC90B8D78}"/>
              </a:ext>
            </a:extLst>
          </p:cNvPr>
          <p:cNvSpPr>
            <a:spLocks noGrp="1"/>
          </p:cNvSpPr>
          <p:nvPr>
            <p:ph type="body" sz="quarter" idx="35" hasCustomPrompt="1"/>
          </p:nvPr>
        </p:nvSpPr>
        <p:spPr>
          <a:xfrm>
            <a:off x="9161381" y="2635770"/>
            <a:ext cx="2445080"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89" name="Text Placeholder 8">
            <a:extLst>
              <a:ext uri="{FF2B5EF4-FFF2-40B4-BE49-F238E27FC236}">
                <a16:creationId xmlns:a16="http://schemas.microsoft.com/office/drawing/2014/main" id="{5AEA2078-1981-9043-308A-ACD70400B2FB}"/>
              </a:ext>
            </a:extLst>
          </p:cNvPr>
          <p:cNvSpPr>
            <a:spLocks noGrp="1"/>
          </p:cNvSpPr>
          <p:nvPr>
            <p:ph type="body" sz="quarter" idx="27"/>
          </p:nvPr>
        </p:nvSpPr>
        <p:spPr>
          <a:xfrm>
            <a:off x="9158502"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2721410"/>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9508335-DC66-7A4B-AACA-071AD55FCCE9}"/>
              </a:ext>
            </a:extLst>
          </p:cNvPr>
          <p:cNvPicPr>
            <a:picLocks noChangeAspect="1"/>
          </p:cNvPicPr>
          <p:nvPr userDrawn="1"/>
        </p:nvPicPr>
        <p:blipFill>
          <a:blip r:embed="rId2">
            <a:extLst>
              <a:ext uri="{96DAC541-7B7A-43D3-8B79-37D633B846F1}">
                <asvg:svgBlip xmlns:asvg="http://schemas.microsoft.com/office/drawing/2016/SVG/main" r:embed="rId3"/>
              </a:ext>
            </a:extLst>
          </a:blip>
          <a:srcRect r="50941" b="8015"/>
          <a:stretch>
            <a:fillRect/>
          </a:stretch>
        </p:blipFill>
        <p:spPr>
          <a:xfrm>
            <a:off x="9108714" y="445248"/>
            <a:ext cx="3083287" cy="6412752"/>
          </a:xfrm>
          <a:custGeom>
            <a:avLst/>
            <a:gdLst>
              <a:gd name="connsiteX0" fmla="*/ 0 w 3083287"/>
              <a:gd name="connsiteY0" fmla="*/ 0 h 6412752"/>
              <a:gd name="connsiteX1" fmla="*/ 3083287 w 3083287"/>
              <a:gd name="connsiteY1" fmla="*/ 0 h 6412752"/>
              <a:gd name="connsiteX2" fmla="*/ 3083287 w 3083287"/>
              <a:gd name="connsiteY2" fmla="*/ 6412752 h 6412752"/>
              <a:gd name="connsiteX3" fmla="*/ 0 w 3083287"/>
              <a:gd name="connsiteY3" fmla="*/ 6412752 h 6412752"/>
            </a:gdLst>
            <a:ahLst/>
            <a:cxnLst>
              <a:cxn ang="0">
                <a:pos x="connsiteX0" y="connsiteY0"/>
              </a:cxn>
              <a:cxn ang="0">
                <a:pos x="connsiteX1" y="connsiteY1"/>
              </a:cxn>
              <a:cxn ang="0">
                <a:pos x="connsiteX2" y="connsiteY2"/>
              </a:cxn>
              <a:cxn ang="0">
                <a:pos x="connsiteX3" y="connsiteY3"/>
              </a:cxn>
            </a:cxnLst>
            <a:rect l="l" t="t" r="r" b="b"/>
            <a:pathLst>
              <a:path w="3083287" h="6412752">
                <a:moveTo>
                  <a:pt x="0" y="0"/>
                </a:moveTo>
                <a:lnTo>
                  <a:pt x="3083287" y="0"/>
                </a:lnTo>
                <a:lnTo>
                  <a:pt x="3083287" y="6412752"/>
                </a:lnTo>
                <a:lnTo>
                  <a:pt x="0" y="6412752"/>
                </a:lnTo>
                <a:close/>
              </a:path>
            </a:pathLst>
          </a:custGeom>
        </p:spPr>
      </p:pic>
      <p:sp>
        <p:nvSpPr>
          <p:cNvPr id="72" name="Title 71">
            <a:extLst>
              <a:ext uri="{FF2B5EF4-FFF2-40B4-BE49-F238E27FC236}">
                <a16:creationId xmlns:a16="http://schemas.microsoft.com/office/drawing/2014/main" id="{816BC325-7134-0098-B03D-C061644419DC}"/>
              </a:ext>
            </a:extLst>
          </p:cNvPr>
          <p:cNvSpPr>
            <a:spLocks noGrp="1"/>
          </p:cNvSpPr>
          <p:nvPr userDrawn="1">
            <p:ph type="title"/>
          </p:nvPr>
        </p:nvSpPr>
        <p:spPr/>
        <p:txBody>
          <a:bodyPr/>
          <a:lstStyle/>
          <a:p>
            <a:r>
              <a:rPr lang="en-US"/>
              <a:t>Click to edit Master title style</a:t>
            </a:r>
          </a:p>
        </p:txBody>
      </p:sp>
      <p:grpSp>
        <p:nvGrpSpPr>
          <p:cNvPr id="77" name="Graphic 34" descr="Open quotation mark">
            <a:extLst>
              <a:ext uri="{FF2B5EF4-FFF2-40B4-BE49-F238E27FC236}">
                <a16:creationId xmlns:a16="http://schemas.microsoft.com/office/drawing/2014/main" id="{FDC9337B-CBCA-BA6B-974F-8099C1C65CCB}"/>
              </a:ext>
            </a:extLst>
          </p:cNvPr>
          <p:cNvGrpSpPr/>
          <p:nvPr userDrawn="1"/>
        </p:nvGrpSpPr>
        <p:grpSpPr>
          <a:xfrm flipH="1">
            <a:off x="584200" y="1504205"/>
            <a:ext cx="656323" cy="451026"/>
            <a:chOff x="592532" y="1649150"/>
            <a:chExt cx="656323" cy="451026"/>
          </a:xfrm>
          <a:gradFill flip="none" rotWithShape="1">
            <a:gsLst>
              <a:gs pos="80000">
                <a:srgbClr val="D4318D"/>
              </a:gs>
              <a:gs pos="100000">
                <a:srgbClr val="F3213A"/>
              </a:gs>
              <a:gs pos="58000">
                <a:schemeClr val="accent2"/>
              </a:gs>
              <a:gs pos="19000">
                <a:schemeClr val="accent1"/>
              </a:gs>
            </a:gsLst>
            <a:path path="circle">
              <a:fillToRect l="100000" b="100000"/>
            </a:path>
            <a:tileRect t="-100000" r="-100000"/>
          </a:gradFill>
        </p:grpSpPr>
        <p:sp>
          <p:nvSpPr>
            <p:cNvPr id="78" name="Freeform: Shape 77">
              <a:extLst>
                <a:ext uri="{FF2B5EF4-FFF2-40B4-BE49-F238E27FC236}">
                  <a16:creationId xmlns:a16="http://schemas.microsoft.com/office/drawing/2014/main" id="{1D010913-3CFA-EF85-EAFE-2FCC477D8E32}"/>
                </a:ext>
              </a:extLst>
            </p:cNvPr>
            <p:cNvSpPr/>
            <p:nvPr/>
          </p:nvSpPr>
          <p:spPr>
            <a:xfrm>
              <a:off x="592532" y="1649150"/>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noAutofit/>
            </a:bodyPr>
            <a:lstStyle/>
            <a:p>
              <a:pPr lvl="0" algn="ctr" defTabSz="540123" fontAlgn="base">
                <a:spcBef>
                  <a:spcPct val="0"/>
                </a:spcBef>
                <a:spcAft>
                  <a:spcPct val="0"/>
                </a:spcAft>
              </a:pPr>
              <a:endParaRPr lang="en-US" sz="2400">
                <a:solidFill>
                  <a:schemeClr val="lt1"/>
                </a:solidFill>
                <a:latin typeface="Segoe UI Semibold" panose="020B0702040204020203" pitchFamily="34" charset="0"/>
                <a:cs typeface="Segoe UI" pitchFamily="34" charset="0"/>
              </a:endParaRPr>
            </a:p>
          </p:txBody>
        </p:sp>
        <p:sp>
          <p:nvSpPr>
            <p:cNvPr id="79" name="Freeform: Shape 78">
              <a:extLst>
                <a:ext uri="{FF2B5EF4-FFF2-40B4-BE49-F238E27FC236}">
                  <a16:creationId xmlns:a16="http://schemas.microsoft.com/office/drawing/2014/main" id="{CF7C13D3-9965-87CA-ACEE-0385B1FF15DA}"/>
                </a:ext>
              </a:extLst>
            </p:cNvPr>
            <p:cNvSpPr/>
            <p:nvPr/>
          </p:nvSpPr>
          <p:spPr>
            <a:xfrm>
              <a:off x="949884" y="1649150"/>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noAutofit/>
            </a:bodyPr>
            <a:lstStyle/>
            <a:p>
              <a:pPr lvl="0" algn="ctr" defTabSz="540123" fontAlgn="base">
                <a:spcBef>
                  <a:spcPct val="0"/>
                </a:spcBef>
                <a:spcAft>
                  <a:spcPct val="0"/>
                </a:spcAft>
              </a:pPr>
              <a:endParaRPr lang="en-US" sz="2400">
                <a:solidFill>
                  <a:schemeClr val="lt1"/>
                </a:solidFill>
                <a:latin typeface="Segoe UI Semibold" panose="020B0702040204020203" pitchFamily="34" charset="0"/>
                <a:cs typeface="Segoe UI" pitchFamily="34" charset="0"/>
              </a:endParaRPr>
            </a:p>
          </p:txBody>
        </p:sp>
      </p:grpSp>
      <p:sp>
        <p:nvSpPr>
          <p:cNvPr id="82" name="Text Placeholder 75">
            <a:extLst>
              <a:ext uri="{FF2B5EF4-FFF2-40B4-BE49-F238E27FC236}">
                <a16:creationId xmlns:a16="http://schemas.microsoft.com/office/drawing/2014/main" id="{21883C09-59B2-7D46-9A8F-ECA74AD0E236}"/>
              </a:ext>
            </a:extLst>
          </p:cNvPr>
          <p:cNvSpPr>
            <a:spLocks noGrp="1"/>
          </p:cNvSpPr>
          <p:nvPr userDrawn="1">
            <p:ph type="body" sz="quarter" idx="12" hasCustomPrompt="1"/>
          </p:nvPr>
        </p:nvSpPr>
        <p:spPr>
          <a:xfrm>
            <a:off x="606425" y="2130649"/>
            <a:ext cx="6286500" cy="2095380"/>
          </a:xfrm>
          <a:prstGeom prst="rect">
            <a:avLst/>
          </a:prstGeom>
        </p:spPr>
        <p:txBody>
          <a:bodyPr lIns="0" tIns="0" rIns="0" bIns="0"/>
          <a:lstStyle>
            <a:lvl1pPr marL="0" indent="0">
              <a:buNone/>
              <a:defRPr sz="2400"/>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83" name="Text Placeholder 40">
            <a:extLst>
              <a:ext uri="{FF2B5EF4-FFF2-40B4-BE49-F238E27FC236}">
                <a16:creationId xmlns:a16="http://schemas.microsoft.com/office/drawing/2014/main" id="{47C2AF4C-0BDE-AF49-1444-92381645A20A}"/>
              </a:ext>
            </a:extLst>
          </p:cNvPr>
          <p:cNvSpPr>
            <a:spLocks noGrp="1"/>
          </p:cNvSpPr>
          <p:nvPr userDrawn="1">
            <p:ph type="body" sz="quarter" idx="10" hasCustomPrompt="1"/>
          </p:nvPr>
        </p:nvSpPr>
        <p:spPr>
          <a:xfrm>
            <a:off x="584200" y="4477092"/>
            <a:ext cx="6308725" cy="581025"/>
          </a:xfrm>
          <a:prstGeom prst="rect">
            <a:avLst/>
          </a:prstGeom>
        </p:spPr>
        <p:txBody>
          <a:bodyPr lIns="0" tIns="0" rIns="0" bIns="0" anchor="b"/>
          <a:lstStyle>
            <a:lvl1pPr marL="0" indent="0" algn="r" defTabSz="914400" rtl="0" eaLnBrk="1" latinLnBrk="0" hangingPunct="1">
              <a:buFontTx/>
              <a:buNone/>
              <a:defRPr lang="en-US" sz="2400" b="0" kern="1200" cap="none" spc="-50" baseline="0" dirty="0">
                <a:ln w="3175">
                  <a:noFill/>
                </a:ln>
                <a:solidFill>
                  <a:schemeClr val="tx1"/>
                </a:solidFill>
                <a:effectLst/>
                <a:latin typeface="+mj-lt"/>
                <a:ea typeface="+mn-ea"/>
                <a:cs typeface="+mn-cs"/>
              </a:defRPr>
            </a:lvl1pPr>
          </a:lstStyle>
          <a:p>
            <a:pPr lvl="0"/>
            <a:r>
              <a:rPr lang="en-US"/>
              <a:t>– Author Name</a:t>
            </a:r>
          </a:p>
        </p:txBody>
      </p:sp>
      <p:sp>
        <p:nvSpPr>
          <p:cNvPr id="85" name="Text Placeholder 40">
            <a:extLst>
              <a:ext uri="{FF2B5EF4-FFF2-40B4-BE49-F238E27FC236}">
                <a16:creationId xmlns:a16="http://schemas.microsoft.com/office/drawing/2014/main" id="{149667E4-2249-51CB-D2EE-572C2F3D460A}"/>
              </a:ext>
            </a:extLst>
          </p:cNvPr>
          <p:cNvSpPr>
            <a:spLocks noGrp="1"/>
          </p:cNvSpPr>
          <p:nvPr userDrawn="1">
            <p:ph type="body" sz="quarter" idx="11" hasCustomPrompt="1"/>
          </p:nvPr>
        </p:nvSpPr>
        <p:spPr>
          <a:xfrm>
            <a:off x="584200" y="5117530"/>
            <a:ext cx="6308725" cy="581025"/>
          </a:xfrm>
          <a:prstGeom prst="rect">
            <a:avLst/>
          </a:prstGeom>
        </p:spPr>
        <p:txBody>
          <a:bodyPr lIns="0" tIns="0" rIns="0" bIns="0"/>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n-lt"/>
                <a:ea typeface="+mn-ea"/>
                <a:cs typeface="Segoe UI" panose="020B0502040204020203" pitchFamily="34" charset="0"/>
              </a:defRPr>
            </a:lvl1pPr>
          </a:lstStyle>
          <a:p>
            <a:pPr lvl="0"/>
            <a:r>
              <a:rPr lang="en-US"/>
              <a:t>Company Name</a:t>
            </a:r>
          </a:p>
        </p:txBody>
      </p:sp>
    </p:spTree>
    <p:extLst>
      <p:ext uri="{BB962C8B-B14F-4D97-AF65-F5344CB8AC3E}">
        <p14:creationId xmlns:p14="http://schemas.microsoft.com/office/powerpoint/2010/main" val="3529302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lide with Logo/Image">
    <p:spTree>
      <p:nvGrpSpPr>
        <p:cNvPr id="1" name=""/>
        <p:cNvGrpSpPr/>
        <p:nvPr/>
      </p:nvGrpSpPr>
      <p:grpSpPr>
        <a:xfrm>
          <a:off x="0" y="0"/>
          <a:ext cx="0" cy="0"/>
          <a:chOff x="0" y="0"/>
          <a:chExt cx="0" cy="0"/>
        </a:xfrm>
      </p:grpSpPr>
      <p:grpSp>
        <p:nvGrpSpPr>
          <p:cNvPr id="72" name="Graphic 34" descr="Open quotation mark">
            <a:extLst>
              <a:ext uri="{FF2B5EF4-FFF2-40B4-BE49-F238E27FC236}">
                <a16:creationId xmlns:a16="http://schemas.microsoft.com/office/drawing/2014/main" id="{02FEF4EC-2F3B-4398-6C75-8813D649E4F9}"/>
              </a:ext>
            </a:extLst>
          </p:cNvPr>
          <p:cNvGrpSpPr/>
          <p:nvPr userDrawn="1"/>
        </p:nvGrpSpPr>
        <p:grpSpPr>
          <a:xfrm flipH="1">
            <a:off x="584200" y="1085105"/>
            <a:ext cx="656323" cy="451026"/>
            <a:chOff x="592532" y="1649150"/>
            <a:chExt cx="656323" cy="451026"/>
          </a:xfrm>
          <a:gradFill flip="none" rotWithShape="1">
            <a:gsLst>
              <a:gs pos="80000">
                <a:srgbClr val="D4318D"/>
              </a:gs>
              <a:gs pos="100000">
                <a:srgbClr val="F3213A"/>
              </a:gs>
              <a:gs pos="58000">
                <a:schemeClr val="accent2"/>
              </a:gs>
              <a:gs pos="19000">
                <a:schemeClr val="accent1"/>
              </a:gs>
            </a:gsLst>
            <a:path path="circle">
              <a:fillToRect l="100000" b="100000"/>
            </a:path>
            <a:tileRect t="-100000" r="-100000"/>
          </a:gradFill>
        </p:grpSpPr>
        <p:sp>
          <p:nvSpPr>
            <p:cNvPr id="73" name="Freeform: Shape 72">
              <a:extLst>
                <a:ext uri="{FF2B5EF4-FFF2-40B4-BE49-F238E27FC236}">
                  <a16:creationId xmlns:a16="http://schemas.microsoft.com/office/drawing/2014/main" id="{045DAF68-B992-7FF2-DE52-DBC7CAF82C9A}"/>
                </a:ext>
              </a:extLst>
            </p:cNvPr>
            <p:cNvSpPr/>
            <p:nvPr/>
          </p:nvSpPr>
          <p:spPr>
            <a:xfrm>
              <a:off x="592532" y="1649150"/>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noAutofit/>
            </a:bodyPr>
            <a:lstStyle/>
            <a:p>
              <a:pPr lvl="0" algn="ctr" defTabSz="540123" fontAlgn="base">
                <a:spcBef>
                  <a:spcPct val="0"/>
                </a:spcBef>
                <a:spcAft>
                  <a:spcPct val="0"/>
                </a:spcAft>
              </a:pPr>
              <a:endParaRPr lang="en-US" sz="2400">
                <a:latin typeface="Segoe UI Semibold" panose="020B0702040204020203" pitchFamily="34" charset="0"/>
                <a:cs typeface="Segoe UI" pitchFamily="34" charset="0"/>
              </a:endParaRPr>
            </a:p>
          </p:txBody>
        </p:sp>
        <p:sp>
          <p:nvSpPr>
            <p:cNvPr id="74" name="Freeform: Shape 73">
              <a:extLst>
                <a:ext uri="{FF2B5EF4-FFF2-40B4-BE49-F238E27FC236}">
                  <a16:creationId xmlns:a16="http://schemas.microsoft.com/office/drawing/2014/main" id="{E14D76DF-7B48-492C-7801-36981BA56D3A}"/>
                </a:ext>
              </a:extLst>
            </p:cNvPr>
            <p:cNvSpPr/>
            <p:nvPr/>
          </p:nvSpPr>
          <p:spPr>
            <a:xfrm>
              <a:off x="949884" y="1649150"/>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noAutofit/>
            </a:bodyPr>
            <a:lstStyle/>
            <a:p>
              <a:pPr lvl="0" algn="ctr" defTabSz="540123" fontAlgn="base">
                <a:spcBef>
                  <a:spcPct val="0"/>
                </a:spcBef>
                <a:spcAft>
                  <a:spcPct val="0"/>
                </a:spcAft>
              </a:pPr>
              <a:endParaRPr lang="en-US" sz="2400">
                <a:latin typeface="Segoe UI Semibold" panose="020B0702040204020203" pitchFamily="34" charset="0"/>
                <a:cs typeface="Segoe UI" pitchFamily="34" charset="0"/>
              </a:endParaRPr>
            </a:p>
          </p:txBody>
        </p:sp>
      </p:grpSp>
      <p:sp>
        <p:nvSpPr>
          <p:cNvPr id="80" name="Text Placeholder 75">
            <a:extLst>
              <a:ext uri="{FF2B5EF4-FFF2-40B4-BE49-F238E27FC236}">
                <a16:creationId xmlns:a16="http://schemas.microsoft.com/office/drawing/2014/main" id="{B18F04C7-9A65-F8A7-D727-4247C8E1B78F}"/>
              </a:ext>
            </a:extLst>
          </p:cNvPr>
          <p:cNvSpPr>
            <a:spLocks noGrp="1"/>
          </p:cNvSpPr>
          <p:nvPr>
            <p:ph type="body" sz="quarter" idx="13" hasCustomPrompt="1"/>
          </p:nvPr>
        </p:nvSpPr>
        <p:spPr>
          <a:xfrm>
            <a:off x="606424" y="1711549"/>
            <a:ext cx="7554125" cy="2095380"/>
          </a:xfrm>
          <a:prstGeom prst="rect">
            <a:avLst/>
          </a:prstGeom>
        </p:spPr>
        <p:txBody>
          <a:bodyPr lIns="0" tIns="0" rIns="0" bIns="0"/>
          <a:lstStyle>
            <a:lvl1pPr marL="0" indent="0">
              <a:buNone/>
              <a:defRPr sz="2400"/>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95" name="Picture Placeholder 2">
            <a:extLst>
              <a:ext uri="{FF2B5EF4-FFF2-40B4-BE49-F238E27FC236}">
                <a16:creationId xmlns:a16="http://schemas.microsoft.com/office/drawing/2014/main" id="{2C30406F-FC79-4CD7-9E36-BE0A311DB69F}"/>
              </a:ext>
            </a:extLst>
          </p:cNvPr>
          <p:cNvSpPr>
            <a:spLocks noGrp="1"/>
          </p:cNvSpPr>
          <p:nvPr>
            <p:ph type="pic" sz="quarter" idx="12" hasCustomPrompt="1"/>
          </p:nvPr>
        </p:nvSpPr>
        <p:spPr>
          <a:xfrm>
            <a:off x="543149" y="3982347"/>
            <a:ext cx="1473200" cy="1419649"/>
          </a:xfrm>
          <a:prstGeom prst="roundRect">
            <a:avLst>
              <a:gd name="adj" fmla="val 8908"/>
            </a:avLst>
          </a:prstGeom>
          <a:solidFill>
            <a:schemeClr val="accent1">
              <a:lumMod val="20000"/>
              <a:lumOff val="80000"/>
            </a:schemeClr>
          </a:solidFill>
          <a:ln w="12700">
            <a:solidFill>
              <a:schemeClr val="bg1"/>
            </a:solidFill>
            <a:headEnd type="none" w="med" len="med"/>
            <a:tailEnd type="none" w="med" len="med"/>
          </a:ln>
          <a:effectLst>
            <a:outerShdw blurRad="190313" dist="90544"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lvl1pPr>
              <a:defRPr lang="en-US" sz="1200">
                <a:solidFill>
                  <a:schemeClr val="tx1"/>
                </a:solidFill>
                <a:cs typeface="Segoe UI" pitchFamily="34" charset="0"/>
              </a:defRPr>
            </a:lvl1pPr>
          </a:lstStyle>
          <a:p>
            <a:pPr marL="0" lvl="0" indent="0" algn="ctr" defTabSz="932472" fontAlgn="base">
              <a:spcBef>
                <a:spcPct val="0"/>
              </a:spcBef>
              <a:spcAft>
                <a:spcPct val="0"/>
              </a:spcAft>
              <a:buNone/>
            </a:pPr>
            <a:r>
              <a:rPr lang="en-US"/>
              <a:t>Insert logo/image here</a:t>
            </a:r>
          </a:p>
        </p:txBody>
      </p:sp>
      <p:sp>
        <p:nvSpPr>
          <p:cNvPr id="96" name="Text Placeholder 40">
            <a:extLst>
              <a:ext uri="{FF2B5EF4-FFF2-40B4-BE49-F238E27FC236}">
                <a16:creationId xmlns:a16="http://schemas.microsoft.com/office/drawing/2014/main" id="{CE120D29-F951-2475-8E1E-E70FD512EC16}"/>
              </a:ext>
            </a:extLst>
          </p:cNvPr>
          <p:cNvSpPr>
            <a:spLocks noGrp="1"/>
          </p:cNvSpPr>
          <p:nvPr>
            <p:ph type="body" sz="quarter" idx="10" hasCustomPrompt="1"/>
          </p:nvPr>
        </p:nvSpPr>
        <p:spPr>
          <a:xfrm>
            <a:off x="2417965" y="4057992"/>
            <a:ext cx="5742584" cy="581025"/>
          </a:xfrm>
          <a:prstGeom prst="rect">
            <a:avLst/>
          </a:prstGeom>
        </p:spPr>
        <p:txBody>
          <a:bodyPr lIns="0" tIns="0" rIns="0" bIns="0" anchor="b"/>
          <a:lstStyle>
            <a:lvl1pPr marL="0" indent="0" algn="l" defTabSz="914400" rtl="0" eaLnBrk="1" latinLnBrk="0" hangingPunct="1">
              <a:buFontTx/>
              <a:buNone/>
              <a:defRPr lang="en-US" sz="2400" b="0" kern="1200" cap="none" spc="-50" baseline="0" dirty="0">
                <a:ln w="3175">
                  <a:noFill/>
                </a:ln>
                <a:solidFill>
                  <a:schemeClr val="tx1"/>
                </a:solidFill>
                <a:effectLst/>
                <a:latin typeface="+mj-lt"/>
                <a:ea typeface="+mn-ea"/>
                <a:cs typeface="+mn-cs"/>
              </a:defRPr>
            </a:lvl1pPr>
          </a:lstStyle>
          <a:p>
            <a:pPr lvl="0"/>
            <a:r>
              <a:rPr lang="en-US"/>
              <a:t>– Author Name</a:t>
            </a:r>
          </a:p>
        </p:txBody>
      </p:sp>
      <p:sp>
        <p:nvSpPr>
          <p:cNvPr id="97" name="Text Placeholder 40">
            <a:extLst>
              <a:ext uri="{FF2B5EF4-FFF2-40B4-BE49-F238E27FC236}">
                <a16:creationId xmlns:a16="http://schemas.microsoft.com/office/drawing/2014/main" id="{0D8767CF-6332-339E-E6FA-031E1CD67831}"/>
              </a:ext>
            </a:extLst>
          </p:cNvPr>
          <p:cNvSpPr>
            <a:spLocks noGrp="1"/>
          </p:cNvSpPr>
          <p:nvPr>
            <p:ph type="body" sz="quarter" idx="11" hasCustomPrompt="1"/>
          </p:nvPr>
        </p:nvSpPr>
        <p:spPr>
          <a:xfrm>
            <a:off x="2417965" y="4698430"/>
            <a:ext cx="5742584" cy="581025"/>
          </a:xfrm>
          <a:prstGeom prst="rect">
            <a:avLst/>
          </a:prstGeom>
        </p:spPr>
        <p:txBody>
          <a:bodyPr lIns="0" tIns="0" rIns="0" b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n-lt"/>
                <a:ea typeface="+mn-ea"/>
                <a:cs typeface="Segoe UI" panose="020B0502040204020203" pitchFamily="34" charset="0"/>
              </a:defRPr>
            </a:lvl1pPr>
          </a:lstStyle>
          <a:p>
            <a:pPr lvl="0"/>
            <a:r>
              <a:rPr lang="en-US"/>
              <a:t>Company Name</a:t>
            </a:r>
          </a:p>
        </p:txBody>
      </p:sp>
      <p:pic>
        <p:nvPicPr>
          <p:cNvPr id="2" name="Graphic 1">
            <a:extLst>
              <a:ext uri="{FF2B5EF4-FFF2-40B4-BE49-F238E27FC236}">
                <a16:creationId xmlns:a16="http://schemas.microsoft.com/office/drawing/2014/main" id="{6E2D4B7E-C536-8B96-F4A6-CF88E5919436}"/>
              </a:ext>
            </a:extLst>
          </p:cNvPr>
          <p:cNvPicPr>
            <a:picLocks noChangeAspect="1"/>
          </p:cNvPicPr>
          <p:nvPr userDrawn="1"/>
        </p:nvPicPr>
        <p:blipFill>
          <a:blip r:embed="rId2">
            <a:extLst>
              <a:ext uri="{96DAC541-7B7A-43D3-8B79-37D633B846F1}">
                <asvg:svgBlip xmlns:asvg="http://schemas.microsoft.com/office/drawing/2016/SVG/main" r:embed="rId3"/>
              </a:ext>
            </a:extLst>
          </a:blip>
          <a:srcRect r="50941" b="8015"/>
          <a:stretch>
            <a:fillRect/>
          </a:stretch>
        </p:blipFill>
        <p:spPr>
          <a:xfrm>
            <a:off x="9108714" y="445248"/>
            <a:ext cx="3083287" cy="6412752"/>
          </a:xfrm>
          <a:custGeom>
            <a:avLst/>
            <a:gdLst>
              <a:gd name="connsiteX0" fmla="*/ 0 w 3083287"/>
              <a:gd name="connsiteY0" fmla="*/ 0 h 6412752"/>
              <a:gd name="connsiteX1" fmla="*/ 3083287 w 3083287"/>
              <a:gd name="connsiteY1" fmla="*/ 0 h 6412752"/>
              <a:gd name="connsiteX2" fmla="*/ 3083287 w 3083287"/>
              <a:gd name="connsiteY2" fmla="*/ 6412752 h 6412752"/>
              <a:gd name="connsiteX3" fmla="*/ 0 w 3083287"/>
              <a:gd name="connsiteY3" fmla="*/ 6412752 h 6412752"/>
            </a:gdLst>
            <a:ahLst/>
            <a:cxnLst>
              <a:cxn ang="0">
                <a:pos x="connsiteX0" y="connsiteY0"/>
              </a:cxn>
              <a:cxn ang="0">
                <a:pos x="connsiteX1" y="connsiteY1"/>
              </a:cxn>
              <a:cxn ang="0">
                <a:pos x="connsiteX2" y="connsiteY2"/>
              </a:cxn>
              <a:cxn ang="0">
                <a:pos x="connsiteX3" y="connsiteY3"/>
              </a:cxn>
            </a:cxnLst>
            <a:rect l="l" t="t" r="r" b="b"/>
            <a:pathLst>
              <a:path w="3083287" h="6412752">
                <a:moveTo>
                  <a:pt x="0" y="0"/>
                </a:moveTo>
                <a:lnTo>
                  <a:pt x="3083287" y="0"/>
                </a:lnTo>
                <a:lnTo>
                  <a:pt x="3083287" y="6412752"/>
                </a:lnTo>
                <a:lnTo>
                  <a:pt x="0" y="6412752"/>
                </a:lnTo>
                <a:close/>
              </a:path>
            </a:pathLst>
          </a:custGeom>
        </p:spPr>
      </p:pic>
    </p:spTree>
    <p:extLst>
      <p:ext uri="{BB962C8B-B14F-4D97-AF65-F5344CB8AC3E}">
        <p14:creationId xmlns:p14="http://schemas.microsoft.com/office/powerpoint/2010/main" val="2269435207"/>
      </p:ext>
    </p:extLst>
  </p:cSld>
  <p:clrMapOvr>
    <a:masterClrMapping/>
  </p:clrMapOvr>
  <p:transition>
    <p:fade/>
  </p:transition>
  <p:extLst>
    <p:ext uri="{DCECCB84-F9BA-43D5-87BE-67443E8EF086}">
      <p15:sldGuideLst xmlns:p15="http://schemas.microsoft.com/office/powerpoint/2012/main">
        <p15:guide id="28" orient="horz" pos="912">
          <p15:clr>
            <a:srgbClr val="5ACBF0"/>
          </p15:clr>
        </p15:guide>
        <p15:guide id="29" orient="horz" pos="127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7285A-2652-47E8-3809-663D405D42EF}"/>
              </a:ext>
              <a:ext uri="{C183D7F6-B498-43B3-948B-1728B52AA6E4}">
                <adec:decorative xmlns:adec="http://schemas.microsoft.com/office/drawing/2017/decorative" val="1"/>
              </a:ext>
            </a:extLst>
          </p:cNvPr>
          <p:cNvSpPr/>
          <p:nvPr userDrawn="1"/>
        </p:nvSpPr>
        <p:spPr bwMode="auto">
          <a:xfrm>
            <a:off x="6986014" y="0"/>
            <a:ext cx="5205986" cy="6858000"/>
          </a:xfrm>
          <a:prstGeom prst="rect">
            <a:avLst/>
          </a:prstGeom>
          <a:solidFill>
            <a:schemeClr val="tx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0" name="Rectangle 9">
            <a:extLst>
              <a:ext uri="{FF2B5EF4-FFF2-40B4-BE49-F238E27FC236}">
                <a16:creationId xmlns:a16="http://schemas.microsoft.com/office/drawing/2014/main" id="{A4BDF701-60BE-64FE-2B5D-A6C15E9550F7}"/>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chemeClr val="bg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1" name="Text Placeholder 4" descr="This layout should only be used for developer code. The font used is a monospace font which is ideal for showing code.">
            <a:extLst>
              <a:ext uri="{FF2B5EF4-FFF2-40B4-BE49-F238E27FC236}">
                <a16:creationId xmlns:a16="http://schemas.microsoft.com/office/drawing/2014/main" id="{4BA94B2E-B759-EE5A-3E78-22AC58CA3CE4}"/>
              </a:ext>
            </a:extLst>
          </p:cNvPr>
          <p:cNvSpPr>
            <a:spLocks noGrp="1"/>
          </p:cNvSpPr>
          <p:nvPr>
            <p:ph type="body" sz="quarter" idx="11" hasCustomPrompt="1"/>
          </p:nvPr>
        </p:nvSpPr>
        <p:spPr>
          <a:xfrm>
            <a:off x="584199" y="1336675"/>
            <a:ext cx="5819775" cy="369332"/>
          </a:xfrm>
          <a:prstGeom prst="rect">
            <a:avLst/>
          </a:prstGeom>
        </p:spPr>
        <p:txBody>
          <a:bodyPr lIns="0" rIns="0"/>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1FD406B9-A7A8-C806-4E2B-70DCC27BA931}"/>
              </a:ext>
            </a:extLst>
          </p:cNvPr>
          <p:cNvSpPr>
            <a:spLocks noGrp="1"/>
          </p:cNvSpPr>
          <p:nvPr>
            <p:ph type="body" sz="quarter" idx="10" hasCustomPrompt="1"/>
          </p:nvPr>
        </p:nvSpPr>
        <p:spPr>
          <a:xfrm>
            <a:off x="7575550" y="1336675"/>
            <a:ext cx="4033838" cy="461665"/>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bg1"/>
                </a:solidFill>
                <a:latin typeface="+mn-lt"/>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13" name="Title 12">
            <a:extLst>
              <a:ext uri="{FF2B5EF4-FFF2-40B4-BE49-F238E27FC236}">
                <a16:creationId xmlns:a16="http://schemas.microsoft.com/office/drawing/2014/main" id="{56CAEE5C-AA7E-951A-DC99-94F8293818DB}"/>
              </a:ext>
            </a:extLst>
          </p:cNvPr>
          <p:cNvSpPr>
            <a:spLocks noGrp="1"/>
          </p:cNvSpPr>
          <p:nvPr>
            <p:ph type="title"/>
          </p:nvPr>
        </p:nvSpPr>
        <p:spPr>
          <a:xfrm>
            <a:off x="588263" y="457200"/>
            <a:ext cx="6189908" cy="553998"/>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42320549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16" name="Picture 15" descr="A purple lines and dots&#10;&#10;Description automatically generated">
            <a:extLst>
              <a:ext uri="{FF2B5EF4-FFF2-40B4-BE49-F238E27FC236}">
                <a16:creationId xmlns:a16="http://schemas.microsoft.com/office/drawing/2014/main" id="{583FF3A7-145F-8A36-72F8-B56E47E14926}"/>
              </a:ext>
            </a:extLst>
          </p:cNvPr>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rot="9900000">
            <a:off x="2801885" y="-1461950"/>
            <a:ext cx="10069754" cy="9322501"/>
          </a:xfrm>
          <a:custGeom>
            <a:avLst/>
            <a:gdLst>
              <a:gd name="connsiteX0" fmla="*/ 10069754 w 10069754"/>
              <a:gd name="connsiteY0" fmla="*/ 9322501 h 9322501"/>
              <a:gd name="connsiteX1" fmla="*/ 0 w 10069754"/>
              <a:gd name="connsiteY1" fmla="*/ 6624319 h 9322501"/>
              <a:gd name="connsiteX2" fmla="*/ 1774981 w 10069754"/>
              <a:gd name="connsiteY2" fmla="*/ 0 h 9322501"/>
              <a:gd name="connsiteX3" fmla="*/ 10069754 w 10069754"/>
              <a:gd name="connsiteY3" fmla="*/ 2222577 h 9322501"/>
            </a:gdLst>
            <a:ahLst/>
            <a:cxnLst>
              <a:cxn ang="0">
                <a:pos x="connsiteX0" y="connsiteY0"/>
              </a:cxn>
              <a:cxn ang="0">
                <a:pos x="connsiteX1" y="connsiteY1"/>
              </a:cxn>
              <a:cxn ang="0">
                <a:pos x="connsiteX2" y="connsiteY2"/>
              </a:cxn>
              <a:cxn ang="0">
                <a:pos x="connsiteX3" y="connsiteY3"/>
              </a:cxn>
            </a:cxnLst>
            <a:rect l="l" t="t" r="r" b="b"/>
            <a:pathLst>
              <a:path w="10069754" h="9322501">
                <a:moveTo>
                  <a:pt x="10069754" y="9322501"/>
                </a:moveTo>
                <a:lnTo>
                  <a:pt x="0" y="6624319"/>
                </a:lnTo>
                <a:lnTo>
                  <a:pt x="1774981" y="0"/>
                </a:lnTo>
                <a:lnTo>
                  <a:pt x="10069754" y="2222577"/>
                </a:lnTo>
                <a:close/>
              </a:path>
            </a:pathLst>
          </a:custGeom>
        </p:spPr>
      </p:pic>
      <p:pic>
        <p:nvPicPr>
          <p:cNvPr id="13" name="Picture 12" descr="A purple spiral object on a black background&#10;&#10;Description automatically generated">
            <a:extLst>
              <a:ext uri="{FF2B5EF4-FFF2-40B4-BE49-F238E27FC236}">
                <a16:creationId xmlns:a16="http://schemas.microsoft.com/office/drawing/2014/main" id="{8B2DEECF-8E56-B620-80DB-01BB4A928E03}"/>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0800000">
            <a:off x="2803035" y="-1"/>
            <a:ext cx="9388965" cy="6858000"/>
          </a:xfrm>
          <a:custGeom>
            <a:avLst/>
            <a:gdLst>
              <a:gd name="connsiteX0" fmla="*/ 9388965 w 9388965"/>
              <a:gd name="connsiteY0" fmla="*/ 6858000 h 6858000"/>
              <a:gd name="connsiteX1" fmla="*/ 0 w 9388965"/>
              <a:gd name="connsiteY1" fmla="*/ 6858000 h 6858000"/>
              <a:gd name="connsiteX2" fmla="*/ 0 w 9388965"/>
              <a:gd name="connsiteY2" fmla="*/ 0 h 6858000"/>
              <a:gd name="connsiteX3" fmla="*/ 9388965 w 9388965"/>
              <a:gd name="connsiteY3" fmla="*/ 0 h 6858000"/>
            </a:gdLst>
            <a:ahLst/>
            <a:cxnLst>
              <a:cxn ang="0">
                <a:pos x="connsiteX0" y="connsiteY0"/>
              </a:cxn>
              <a:cxn ang="0">
                <a:pos x="connsiteX1" y="connsiteY1"/>
              </a:cxn>
              <a:cxn ang="0">
                <a:pos x="connsiteX2" y="connsiteY2"/>
              </a:cxn>
              <a:cxn ang="0">
                <a:pos x="connsiteX3" y="connsiteY3"/>
              </a:cxn>
            </a:cxnLst>
            <a:rect l="l" t="t" r="r" b="b"/>
            <a:pathLst>
              <a:path w="9388965" h="6858000">
                <a:moveTo>
                  <a:pt x="9388965" y="6858000"/>
                </a:moveTo>
                <a:lnTo>
                  <a:pt x="0" y="6858000"/>
                </a:lnTo>
                <a:lnTo>
                  <a:pt x="0" y="0"/>
                </a:lnTo>
                <a:lnTo>
                  <a:pt x="9388965" y="0"/>
                </a:lnTo>
                <a:close/>
              </a:path>
            </a:pathLst>
          </a:custGeom>
        </p:spPr>
      </p:pic>
      <p:sp>
        <p:nvSpPr>
          <p:cNvPr id="6" name="Rectangle 5">
            <a:extLst>
              <a:ext uri="{FF2B5EF4-FFF2-40B4-BE49-F238E27FC236}">
                <a16:creationId xmlns:a16="http://schemas.microsoft.com/office/drawing/2014/main" id="{019C0847-1751-0079-3B0C-A7CA3E2C6A87}"/>
              </a:ext>
            </a:extLst>
          </p:cNvPr>
          <p:cNvSpPr/>
          <p:nvPr userDrawn="1"/>
        </p:nvSpPr>
        <p:spPr bwMode="auto">
          <a:xfrm flipH="1">
            <a:off x="0" y="0"/>
            <a:ext cx="12192000" cy="6858000"/>
          </a:xfrm>
          <a:prstGeom prst="rect">
            <a:avLst/>
          </a:prstGeom>
          <a:gradFill flip="none" rotWithShape="1">
            <a:gsLst>
              <a:gs pos="69000">
                <a:schemeClr val="bg1"/>
              </a:gs>
              <a:gs pos="44000">
                <a:srgbClr val="FFFFFF">
                  <a:alpha val="46000"/>
                </a:srgbClr>
              </a:gs>
              <a:gs pos="13000">
                <a:schemeClr val="bg1">
                  <a:alpha val="0"/>
                </a:schemeClr>
              </a:gs>
              <a:gs pos="57000">
                <a:schemeClr val="bg1">
                  <a:alpha val="8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A51E7A93-CEDC-5951-0930-268E32291A2D}"/>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rot="5400000" flipH="1" flipV="1">
            <a:off x="7046548" y="649305"/>
            <a:ext cx="5794756" cy="4496147"/>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tx1"/>
                </a:soli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54188CBC-59D1-EFC1-1D12-9D301EA8F6BD}"/>
              </a:ext>
            </a:extLst>
          </p:cNvPr>
          <p:cNvSpPr txBox="1"/>
          <p:nvPr userDrawn="1"/>
        </p:nvSpPr>
        <p:spPr>
          <a:xfrm>
            <a:off x="584200" y="3059668"/>
            <a:ext cx="4282553" cy="738664"/>
          </a:xfrm>
          <a:prstGeom prst="rect">
            <a:avLst/>
          </a:prstGeom>
          <a:noFill/>
        </p:spPr>
        <p:txBody>
          <a:bodyPr wrap="square" lIns="0" tIns="0" rIns="0" bIns="0" rtlCol="0">
            <a:spAutoFit/>
          </a:bodyPr>
          <a:lstStyle/>
          <a:p>
            <a:pPr marL="0" algn="l" defTabSz="914400" rtl="0" eaLnBrk="1" latinLnBrk="0" hangingPunct="1"/>
            <a:r>
              <a:rPr lang="en-IN" sz="4800" b="0" kern="1200" cap="none" spc="-50" baseline="0">
                <a:ln w="3175">
                  <a:noFill/>
                </a:ln>
                <a:solidFill>
                  <a:schemeClr val="tx1"/>
                </a:solidFill>
                <a:effectLst/>
                <a:latin typeface="+mj-lt"/>
                <a:ea typeface="+mn-ea"/>
                <a:cs typeface="+mn-cs"/>
              </a:rPr>
              <a:t>Thank you</a:t>
            </a:r>
            <a:endParaRPr lang="en-US" sz="4800" b="0" kern="1200" cap="none" spc="-50" baseline="0">
              <a:ln w="3175">
                <a:noFill/>
              </a:ln>
              <a:solidFill>
                <a:schemeClr val="tx1"/>
              </a:solidFill>
              <a:effectLst/>
              <a:latin typeface="+mj-lt"/>
              <a:ea typeface="+mn-ea"/>
              <a:cs typeface="+mn-cs"/>
            </a:endParaRPr>
          </a:p>
        </p:txBody>
      </p:sp>
      <p:pic>
        <p:nvPicPr>
          <p:cNvPr id="9" name="MS logo gray - EMF" descr="Microsoft logo, gray text version">
            <a:extLst>
              <a:ext uri="{FF2B5EF4-FFF2-40B4-BE49-F238E27FC236}">
                <a16:creationId xmlns:a16="http://schemas.microsoft.com/office/drawing/2014/main" id="{5546A68D-35FA-C9DF-DBE4-A75D5368330F}"/>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274848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44945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7168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9580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1767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1028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3" name="Picture 12" descr="A purple lines and dots&#10;&#10;Description automatically generated">
            <a:extLst>
              <a:ext uri="{FF2B5EF4-FFF2-40B4-BE49-F238E27FC236}">
                <a16:creationId xmlns:a16="http://schemas.microsoft.com/office/drawing/2014/main" id="{971F6CB9-F24B-63AD-1CDD-319A8B94A040}"/>
              </a:ext>
            </a:extLst>
          </p:cNvPr>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rot="10800000">
            <a:off x="0" y="0"/>
            <a:ext cx="5752539" cy="6858000"/>
          </a:xfrm>
          <a:custGeom>
            <a:avLst/>
            <a:gdLst>
              <a:gd name="connsiteX0" fmla="*/ 5752539 w 5752539"/>
              <a:gd name="connsiteY0" fmla="*/ 6858000 h 6858000"/>
              <a:gd name="connsiteX1" fmla="*/ 0 w 5752539"/>
              <a:gd name="connsiteY1" fmla="*/ 6858000 h 6858000"/>
              <a:gd name="connsiteX2" fmla="*/ 0 w 5752539"/>
              <a:gd name="connsiteY2" fmla="*/ 0 h 6858000"/>
              <a:gd name="connsiteX3" fmla="*/ 5752539 w 5752539"/>
              <a:gd name="connsiteY3" fmla="*/ 0 h 6858000"/>
            </a:gdLst>
            <a:ahLst/>
            <a:cxnLst>
              <a:cxn ang="0">
                <a:pos x="connsiteX0" y="connsiteY0"/>
              </a:cxn>
              <a:cxn ang="0">
                <a:pos x="connsiteX1" y="connsiteY1"/>
              </a:cxn>
              <a:cxn ang="0">
                <a:pos x="connsiteX2" y="connsiteY2"/>
              </a:cxn>
              <a:cxn ang="0">
                <a:pos x="connsiteX3" y="connsiteY3"/>
              </a:cxn>
            </a:cxnLst>
            <a:rect l="l" t="t" r="r" b="b"/>
            <a:pathLst>
              <a:path w="5752539" h="6858000">
                <a:moveTo>
                  <a:pt x="5752539" y="6858000"/>
                </a:moveTo>
                <a:lnTo>
                  <a:pt x="0" y="6858000"/>
                </a:lnTo>
                <a:lnTo>
                  <a:pt x="0" y="0"/>
                </a:lnTo>
                <a:lnTo>
                  <a:pt x="5752539" y="0"/>
                </a:lnTo>
                <a:close/>
              </a:path>
            </a:pathLst>
          </a:custGeom>
        </p:spPr>
      </p:pic>
      <p:pic>
        <p:nvPicPr>
          <p:cNvPr id="10" name="Picture 9" descr="A purple spiral object on a black background&#10;&#10;Description automatically generated">
            <a:extLst>
              <a:ext uri="{FF2B5EF4-FFF2-40B4-BE49-F238E27FC236}">
                <a16:creationId xmlns:a16="http://schemas.microsoft.com/office/drawing/2014/main" id="{2A0D5D44-FEFE-71ED-9438-957F32F5B93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flipH="1">
            <a:off x="0" y="0"/>
            <a:ext cx="8591550" cy="6858000"/>
          </a:xfrm>
          <a:custGeom>
            <a:avLst/>
            <a:gdLst>
              <a:gd name="connsiteX0" fmla="*/ 8591550 w 8591550"/>
              <a:gd name="connsiteY0" fmla="*/ 0 h 6858000"/>
              <a:gd name="connsiteX1" fmla="*/ 0 w 8591550"/>
              <a:gd name="connsiteY1" fmla="*/ 0 h 6858000"/>
              <a:gd name="connsiteX2" fmla="*/ 0 w 8591550"/>
              <a:gd name="connsiteY2" fmla="*/ 6858000 h 6858000"/>
              <a:gd name="connsiteX3" fmla="*/ 8591550 w 85915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91550" h="6858000">
                <a:moveTo>
                  <a:pt x="8591550" y="0"/>
                </a:moveTo>
                <a:lnTo>
                  <a:pt x="0" y="0"/>
                </a:lnTo>
                <a:lnTo>
                  <a:pt x="0" y="6858000"/>
                </a:lnTo>
                <a:lnTo>
                  <a:pt x="8591550" y="6858000"/>
                </a:lnTo>
                <a:close/>
              </a:path>
            </a:pathLst>
          </a:custGeom>
        </p:spPr>
      </p:pic>
      <p:sp>
        <p:nvSpPr>
          <p:cNvPr id="5" name="Rectangle 4">
            <a:extLst>
              <a:ext uri="{FF2B5EF4-FFF2-40B4-BE49-F238E27FC236}">
                <a16:creationId xmlns:a16="http://schemas.microsoft.com/office/drawing/2014/main" id="{7FB63521-CCD9-B42D-7CAA-B9B60FB3D424}"/>
              </a:ext>
            </a:extLst>
          </p:cNvPr>
          <p:cNvSpPr/>
          <p:nvPr userDrawn="1"/>
        </p:nvSpPr>
        <p:spPr bwMode="auto">
          <a:xfrm>
            <a:off x="0" y="0"/>
            <a:ext cx="12192000" cy="6858000"/>
          </a:xfrm>
          <a:prstGeom prst="rect">
            <a:avLst/>
          </a:prstGeom>
          <a:gradFill flip="none" rotWithShape="1">
            <a:gsLst>
              <a:gs pos="69000">
                <a:schemeClr val="bg1"/>
              </a:gs>
              <a:gs pos="44000">
                <a:srgbClr val="FFFFFF">
                  <a:alpha val="46000"/>
                </a:srgbClr>
              </a:gs>
              <a:gs pos="13000">
                <a:schemeClr val="bg1">
                  <a:alpha val="75000"/>
                </a:schemeClr>
              </a:gs>
              <a:gs pos="57000">
                <a:schemeClr val="bg1">
                  <a:alpha val="8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D47AD28F-EB52-D546-CE4E-EDD330021061}"/>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rot="16200000" flipV="1">
            <a:off x="-649304" y="649305"/>
            <a:ext cx="5794756" cy="449614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3" y="2495550"/>
            <a:ext cx="3664423" cy="1866900"/>
          </a:xfrm>
        </p:spPr>
        <p:txBody>
          <a:bodyPr anchor="ctr">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6000" kern="1200" dirty="0">
                <a:solidFill>
                  <a:schemeClr val="tx1"/>
                </a:solidFill>
                <a:latin typeface="+mj-lt"/>
                <a:ea typeface="+mn-ea"/>
                <a:cs typeface="+mn-cs"/>
              </a:defRPr>
            </a:lvl1pPr>
          </a:lstStyle>
          <a:p>
            <a:r>
              <a:rPr lang="en-US"/>
              <a:t>Add Title here</a:t>
            </a:r>
          </a:p>
        </p:txBody>
      </p:sp>
      <p:sp>
        <p:nvSpPr>
          <p:cNvPr id="57" name="Text Placeholder 43">
            <a:extLst>
              <a:ext uri="{FF2B5EF4-FFF2-40B4-BE49-F238E27FC236}">
                <a16:creationId xmlns:a16="http://schemas.microsoft.com/office/drawing/2014/main" id="{58EFF3BA-D5B5-C20A-1727-192BA90F9A0A}"/>
              </a:ext>
            </a:extLst>
          </p:cNvPr>
          <p:cNvSpPr>
            <a:spLocks noGrp="1"/>
          </p:cNvSpPr>
          <p:nvPr userDrawn="1">
            <p:ph type="body" sz="quarter" idx="21" hasCustomPrompt="1"/>
          </p:nvPr>
        </p:nvSpPr>
        <p:spPr>
          <a:xfrm>
            <a:off x="4691858" y="1218214"/>
            <a:ext cx="523876" cy="523876"/>
          </a:xfrm>
          <a:prstGeom prst="ellipse">
            <a:avLst/>
          </a:prstGeom>
          <a:gradFill>
            <a:gsLst>
              <a:gs pos="80000">
                <a:srgbClr val="D4318D"/>
              </a:gs>
              <a:gs pos="100000">
                <a:srgbClr val="F3213A"/>
              </a:gs>
              <a:gs pos="58000">
                <a:schemeClr val="accent2"/>
              </a:gs>
              <a:gs pos="19000">
                <a:schemeClr val="accent1">
                  <a:lumMod val="75000"/>
                </a:schemeClr>
              </a:gs>
            </a:gsLst>
            <a:path path="circle">
              <a:fillToRect r="100000" b="100000"/>
            </a:path>
          </a:gradFill>
          <a:ln w="3175">
            <a:noFill/>
            <a:headEnd type="none" w="med" len="med"/>
            <a:tailEnd type="none" w="med" len="med"/>
          </a:ln>
          <a:effectLst>
            <a:outerShdw blurRad="1778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70" name="Text Placeholder 52">
            <a:extLst>
              <a:ext uri="{FF2B5EF4-FFF2-40B4-BE49-F238E27FC236}">
                <a16:creationId xmlns:a16="http://schemas.microsoft.com/office/drawing/2014/main" id="{3365F255-61E9-4FDE-79C5-55F6229FD7E3}"/>
              </a:ext>
            </a:extLst>
          </p:cNvPr>
          <p:cNvSpPr>
            <a:spLocks noGrp="1"/>
          </p:cNvSpPr>
          <p:nvPr userDrawn="1">
            <p:ph type="body" sz="quarter" idx="17" hasCustomPrompt="1"/>
          </p:nvPr>
        </p:nvSpPr>
        <p:spPr>
          <a:xfrm>
            <a:off x="5516563" y="1274231"/>
            <a:ext cx="6086475" cy="430888"/>
          </a:xfrm>
          <a:prstGeom prst="rect">
            <a:avLst/>
          </a:prstGeom>
        </p:spPr>
        <p:txBody>
          <a:bodyPr lIns="0" tIns="0" rIns="0" bIns="0" anchor="ctr"/>
          <a:lstStyle>
            <a:lvl1pPr marL="0" indent="0">
              <a:buNone/>
              <a:defRPr lang="en-US" sz="16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80" name="Text Placeholder 43">
            <a:extLst>
              <a:ext uri="{FF2B5EF4-FFF2-40B4-BE49-F238E27FC236}">
                <a16:creationId xmlns:a16="http://schemas.microsoft.com/office/drawing/2014/main" id="{42094ABF-7215-BA7D-BB78-DACB163876D8}"/>
              </a:ext>
            </a:extLst>
          </p:cNvPr>
          <p:cNvSpPr>
            <a:spLocks noGrp="1"/>
          </p:cNvSpPr>
          <p:nvPr userDrawn="1">
            <p:ph type="body" sz="quarter" idx="22" hasCustomPrompt="1"/>
          </p:nvPr>
        </p:nvSpPr>
        <p:spPr>
          <a:xfrm>
            <a:off x="4691858" y="2545296"/>
            <a:ext cx="523876" cy="523876"/>
          </a:xfrm>
          <a:prstGeom prst="ellipse">
            <a:avLst/>
          </a:prstGeom>
          <a:gradFill>
            <a:gsLst>
              <a:gs pos="80000">
                <a:srgbClr val="D4318D"/>
              </a:gs>
              <a:gs pos="100000">
                <a:srgbClr val="F3213A"/>
              </a:gs>
              <a:gs pos="58000">
                <a:schemeClr val="accent2"/>
              </a:gs>
              <a:gs pos="19000">
                <a:schemeClr val="accent1">
                  <a:lumMod val="75000"/>
                </a:schemeClr>
              </a:gs>
            </a:gsLst>
            <a:path path="circle">
              <a:fillToRect r="100000" b="100000"/>
            </a:path>
          </a:gradFill>
          <a:ln w="3175">
            <a:noFill/>
            <a:headEnd type="none" w="med" len="med"/>
            <a:tailEnd type="none" w="med" len="med"/>
          </a:ln>
          <a:effectLst>
            <a:outerShdw blurRad="1778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83" name="Text Placeholder 52">
            <a:extLst>
              <a:ext uri="{FF2B5EF4-FFF2-40B4-BE49-F238E27FC236}">
                <a16:creationId xmlns:a16="http://schemas.microsoft.com/office/drawing/2014/main" id="{4EF2B609-E25B-CA5A-56BB-E39AE799F66E}"/>
              </a:ext>
            </a:extLst>
          </p:cNvPr>
          <p:cNvSpPr>
            <a:spLocks noGrp="1"/>
          </p:cNvSpPr>
          <p:nvPr userDrawn="1">
            <p:ph type="body" sz="quarter" idx="18" hasCustomPrompt="1"/>
          </p:nvPr>
        </p:nvSpPr>
        <p:spPr>
          <a:xfrm>
            <a:off x="5516563" y="2588112"/>
            <a:ext cx="6086475" cy="430888"/>
          </a:xfrm>
          <a:prstGeom prst="rect">
            <a:avLst/>
          </a:prstGeom>
        </p:spPr>
        <p:txBody>
          <a:bodyPr lIns="0" tIns="0" rIns="0" bIns="0" anchor="ctr"/>
          <a:lstStyle>
            <a:lvl1pPr marL="0" indent="0">
              <a:buNone/>
              <a:defRPr lang="en-US" sz="16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0" name="Text Placeholder 43">
            <a:extLst>
              <a:ext uri="{FF2B5EF4-FFF2-40B4-BE49-F238E27FC236}">
                <a16:creationId xmlns:a16="http://schemas.microsoft.com/office/drawing/2014/main" id="{126B8FBE-6FFD-D708-4310-3DB30CC027B4}"/>
              </a:ext>
            </a:extLst>
          </p:cNvPr>
          <p:cNvSpPr>
            <a:spLocks noGrp="1"/>
          </p:cNvSpPr>
          <p:nvPr userDrawn="1">
            <p:ph type="body" sz="quarter" idx="23" hasCustomPrompt="1"/>
          </p:nvPr>
        </p:nvSpPr>
        <p:spPr>
          <a:xfrm>
            <a:off x="4691858" y="3852576"/>
            <a:ext cx="523876" cy="523876"/>
          </a:xfrm>
          <a:prstGeom prst="ellipse">
            <a:avLst/>
          </a:prstGeom>
          <a:gradFill>
            <a:gsLst>
              <a:gs pos="80000">
                <a:srgbClr val="D4318D"/>
              </a:gs>
              <a:gs pos="100000">
                <a:srgbClr val="F3213A"/>
              </a:gs>
              <a:gs pos="58000">
                <a:schemeClr val="accent2"/>
              </a:gs>
              <a:gs pos="19000">
                <a:schemeClr val="accent1">
                  <a:lumMod val="75000"/>
                </a:schemeClr>
              </a:gs>
            </a:gsLst>
            <a:path path="circle">
              <a:fillToRect r="100000" b="100000"/>
            </a:path>
          </a:gradFill>
          <a:ln w="3175">
            <a:noFill/>
            <a:headEnd type="none" w="med" len="med"/>
            <a:tailEnd type="none" w="med" len="med"/>
          </a:ln>
          <a:effectLst>
            <a:outerShdw blurRad="1778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92" name="Text Placeholder 52">
            <a:extLst>
              <a:ext uri="{FF2B5EF4-FFF2-40B4-BE49-F238E27FC236}">
                <a16:creationId xmlns:a16="http://schemas.microsoft.com/office/drawing/2014/main" id="{E17864FF-4A50-DC7B-BB07-29F1C7EDA9E0}"/>
              </a:ext>
            </a:extLst>
          </p:cNvPr>
          <p:cNvSpPr>
            <a:spLocks noGrp="1"/>
          </p:cNvSpPr>
          <p:nvPr userDrawn="1">
            <p:ph type="body" sz="quarter" idx="19" hasCustomPrompt="1"/>
          </p:nvPr>
        </p:nvSpPr>
        <p:spPr>
          <a:xfrm>
            <a:off x="5516563" y="3901993"/>
            <a:ext cx="6086475" cy="430888"/>
          </a:xfrm>
          <a:prstGeom prst="rect">
            <a:avLst/>
          </a:prstGeom>
        </p:spPr>
        <p:txBody>
          <a:bodyPr lIns="0" tIns="0" rIns="0" bIns="0" anchor="ctr"/>
          <a:lstStyle>
            <a:lvl1pPr marL="0" indent="0">
              <a:buNone/>
              <a:defRPr lang="en-US" sz="16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6" name="Text Placeholder 43">
            <a:extLst>
              <a:ext uri="{FF2B5EF4-FFF2-40B4-BE49-F238E27FC236}">
                <a16:creationId xmlns:a16="http://schemas.microsoft.com/office/drawing/2014/main" id="{E853F263-D870-2A56-1FC8-7D52B8128F4A}"/>
              </a:ext>
            </a:extLst>
          </p:cNvPr>
          <p:cNvSpPr>
            <a:spLocks noGrp="1"/>
          </p:cNvSpPr>
          <p:nvPr userDrawn="1">
            <p:ph type="body" sz="quarter" idx="24" hasCustomPrompt="1"/>
          </p:nvPr>
        </p:nvSpPr>
        <p:spPr>
          <a:xfrm>
            <a:off x="4691858" y="5159855"/>
            <a:ext cx="523876" cy="523876"/>
          </a:xfrm>
          <a:prstGeom prst="ellipse">
            <a:avLst/>
          </a:prstGeom>
          <a:gradFill>
            <a:gsLst>
              <a:gs pos="80000">
                <a:srgbClr val="D4318D"/>
              </a:gs>
              <a:gs pos="100000">
                <a:srgbClr val="F3213A"/>
              </a:gs>
              <a:gs pos="58000">
                <a:schemeClr val="accent2"/>
              </a:gs>
              <a:gs pos="19000">
                <a:schemeClr val="accent1">
                  <a:lumMod val="75000"/>
                </a:schemeClr>
              </a:gs>
            </a:gsLst>
            <a:path path="circle">
              <a:fillToRect r="100000" b="100000"/>
            </a:path>
          </a:gradFill>
          <a:ln w="3175">
            <a:noFill/>
            <a:headEnd type="none" w="med" len="med"/>
            <a:tailEnd type="none" w="med" len="med"/>
          </a:ln>
          <a:effectLst>
            <a:outerShdw blurRad="177800" algn="ctr"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99" name="Text Placeholder 52">
            <a:extLst>
              <a:ext uri="{FF2B5EF4-FFF2-40B4-BE49-F238E27FC236}">
                <a16:creationId xmlns:a16="http://schemas.microsoft.com/office/drawing/2014/main" id="{78CA5F0D-349B-7C23-E229-ABC4D186660D}"/>
              </a:ext>
            </a:extLst>
          </p:cNvPr>
          <p:cNvSpPr>
            <a:spLocks noGrp="1"/>
          </p:cNvSpPr>
          <p:nvPr userDrawn="1">
            <p:ph type="body" sz="quarter" idx="20" hasCustomPrompt="1"/>
          </p:nvPr>
        </p:nvSpPr>
        <p:spPr>
          <a:xfrm>
            <a:off x="5516563" y="5215875"/>
            <a:ext cx="6086475" cy="430888"/>
          </a:xfrm>
          <a:prstGeom prst="rect">
            <a:avLst/>
          </a:prstGeom>
        </p:spPr>
        <p:txBody>
          <a:bodyPr lIns="0" tIns="0" rIns="0" bIns="0" anchor="ctr"/>
          <a:lstStyle>
            <a:lvl1pPr marL="0" indent="0">
              <a:buNone/>
              <a:defRPr lang="en-US" sz="16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Tree>
    <p:extLst>
      <p:ext uri="{BB962C8B-B14F-4D97-AF65-F5344CB8AC3E}">
        <p14:creationId xmlns:p14="http://schemas.microsoft.com/office/powerpoint/2010/main" val="4054410204"/>
      </p:ext>
    </p:extLst>
  </p:cSld>
  <p:clrMapOvr>
    <a:masterClrMapping/>
  </p:clrMapOvr>
  <p:transition>
    <p:fade/>
  </p:transition>
  <p:extLst>
    <p:ext uri="{DCECCB84-F9BA-43D5-87BE-67443E8EF086}">
      <p15:sldGuideLst xmlns:p15="http://schemas.microsoft.com/office/powerpoint/2012/main">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173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43471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02000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01056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5958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102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810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408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134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3875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20" name="Picture 19" descr="A purple lines and dots&#10;&#10;Description automatically generated">
            <a:extLst>
              <a:ext uri="{FF2B5EF4-FFF2-40B4-BE49-F238E27FC236}">
                <a16:creationId xmlns:a16="http://schemas.microsoft.com/office/drawing/2014/main" id="{9ED57A30-39FF-412E-04BD-1BFCB36D1D84}"/>
              </a:ext>
            </a:extLst>
          </p:cNvPr>
          <p:cNvPicPr>
            <a:picLocks noChangeAspect="1"/>
          </p:cNvPicPr>
          <p:nvPr userDrawn="1"/>
        </p:nvPicPr>
        <p:blipFill rotWithShape="1">
          <a:blip r:embed="rId2" cstate="print">
            <a:lum bright="70000" contrast="-70000"/>
            <a:extLst>
              <a:ext uri="{28A0092B-C50C-407E-A947-70E740481C1C}">
                <a14:useLocalDpi xmlns:a14="http://schemas.microsoft.com/office/drawing/2010/main"/>
              </a:ext>
            </a:extLst>
          </a:blip>
          <a:srcRect/>
          <a:stretch/>
        </p:blipFill>
        <p:spPr>
          <a:xfrm rot="5400000">
            <a:off x="2667000" y="-2667000"/>
            <a:ext cx="6858000" cy="12192000"/>
          </a:xfrm>
          <a:custGeom>
            <a:avLst/>
            <a:gdLst>
              <a:gd name="connsiteX0" fmla="*/ 0 w 6858000"/>
              <a:gd name="connsiteY0" fmla="*/ 12192000 h 12192000"/>
              <a:gd name="connsiteX1" fmla="*/ 0 w 6858000"/>
              <a:gd name="connsiteY1" fmla="*/ 10825316 h 12192000"/>
              <a:gd name="connsiteX2" fmla="*/ 0 w 6858000"/>
              <a:gd name="connsiteY2" fmla="*/ 1366684 h 12192000"/>
              <a:gd name="connsiteX3" fmla="*/ 0 w 6858000"/>
              <a:gd name="connsiteY3" fmla="*/ 0 h 12192000"/>
              <a:gd name="connsiteX4" fmla="*/ 6858000 w 6858000"/>
              <a:gd name="connsiteY4" fmla="*/ 0 h 12192000"/>
              <a:gd name="connsiteX5" fmla="*/ 6858000 w 6858000"/>
              <a:gd name="connsiteY5" fmla="*/ 1366684 h 12192000"/>
              <a:gd name="connsiteX6" fmla="*/ 6858000 w 6858000"/>
              <a:gd name="connsiteY6" fmla="*/ 10825316 h 12192000"/>
              <a:gd name="connsiteX7" fmla="*/ 6858000 w 6858000"/>
              <a:gd name="connsiteY7"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12192000">
                <a:moveTo>
                  <a:pt x="0" y="12192000"/>
                </a:moveTo>
                <a:lnTo>
                  <a:pt x="0" y="10825316"/>
                </a:lnTo>
                <a:lnTo>
                  <a:pt x="0" y="1366684"/>
                </a:lnTo>
                <a:lnTo>
                  <a:pt x="0" y="0"/>
                </a:lnTo>
                <a:lnTo>
                  <a:pt x="6858000" y="0"/>
                </a:lnTo>
                <a:lnTo>
                  <a:pt x="6858000" y="1366684"/>
                </a:lnTo>
                <a:lnTo>
                  <a:pt x="6858000" y="10825316"/>
                </a:lnTo>
                <a:lnTo>
                  <a:pt x="6858000" y="12192000"/>
                </a:lnTo>
                <a:close/>
              </a:path>
            </a:pathLst>
          </a:custGeom>
        </p:spPr>
      </p:pic>
      <p:pic>
        <p:nvPicPr>
          <p:cNvPr id="13" name="Picture 12" descr="A purple spiral object on a black background&#10;&#10;Description automatically generated">
            <a:extLst>
              <a:ext uri="{FF2B5EF4-FFF2-40B4-BE49-F238E27FC236}">
                <a16:creationId xmlns:a16="http://schemas.microsoft.com/office/drawing/2014/main" id="{F07B89A8-901B-26DA-AFE8-843CE172496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5400000">
            <a:off x="3217208" y="-2116791"/>
            <a:ext cx="6858000" cy="11091583"/>
          </a:xfrm>
          <a:custGeom>
            <a:avLst/>
            <a:gdLst>
              <a:gd name="connsiteX0" fmla="*/ 0 w 6858000"/>
              <a:gd name="connsiteY0" fmla="*/ 11091583 h 11091583"/>
              <a:gd name="connsiteX1" fmla="*/ 0 w 6858000"/>
              <a:gd name="connsiteY1" fmla="*/ 0 h 11091583"/>
              <a:gd name="connsiteX2" fmla="*/ 1755058 w 6858000"/>
              <a:gd name="connsiteY2" fmla="*/ 0 h 11091583"/>
              <a:gd name="connsiteX3" fmla="*/ 5102942 w 6858000"/>
              <a:gd name="connsiteY3" fmla="*/ 0 h 11091583"/>
              <a:gd name="connsiteX4" fmla="*/ 6858000 w 6858000"/>
              <a:gd name="connsiteY4" fmla="*/ 0 h 11091583"/>
              <a:gd name="connsiteX5" fmla="*/ 6858000 w 6858000"/>
              <a:gd name="connsiteY5" fmla="*/ 11091583 h 11091583"/>
              <a:gd name="connsiteX6" fmla="*/ 5102942 w 6858000"/>
              <a:gd name="connsiteY6" fmla="*/ 11091583 h 11091583"/>
              <a:gd name="connsiteX7" fmla="*/ 1755058 w 6858000"/>
              <a:gd name="connsiteY7" fmla="*/ 11091583 h 1109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0" h="11091583">
                <a:moveTo>
                  <a:pt x="0" y="11091583"/>
                </a:moveTo>
                <a:lnTo>
                  <a:pt x="0" y="0"/>
                </a:lnTo>
                <a:lnTo>
                  <a:pt x="1755058" y="0"/>
                </a:lnTo>
                <a:lnTo>
                  <a:pt x="5102942" y="0"/>
                </a:lnTo>
                <a:lnTo>
                  <a:pt x="6858000" y="0"/>
                </a:lnTo>
                <a:lnTo>
                  <a:pt x="6858000" y="11091583"/>
                </a:lnTo>
                <a:lnTo>
                  <a:pt x="5102942" y="11091583"/>
                </a:lnTo>
                <a:lnTo>
                  <a:pt x="1755058" y="11091583"/>
                </a:lnTo>
                <a:close/>
              </a:path>
            </a:pathLst>
          </a:custGeom>
          <a:effectLst>
            <a:outerShdw blurRad="1016000" dist="292100" dir="8100000" algn="tr" rotWithShape="0">
              <a:srgbClr val="3A113B">
                <a:alpha val="18000"/>
              </a:srgbClr>
            </a:outerShdw>
          </a:effectLst>
        </p:spPr>
      </p:pic>
      <p:pic>
        <p:nvPicPr>
          <p:cNvPr id="14" name="Picture 13">
            <a:extLst>
              <a:ext uri="{FF2B5EF4-FFF2-40B4-BE49-F238E27FC236}">
                <a16:creationId xmlns:a16="http://schemas.microsoft.com/office/drawing/2014/main" id="{110378AE-58DD-E815-A700-C7EE94C0368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6397244" y="2361854"/>
            <a:ext cx="5794756" cy="4496147"/>
          </a:xfrm>
          <a:prstGeom prst="rect">
            <a:avLst/>
          </a:prstGeom>
        </p:spPr>
      </p:pic>
      <p:pic>
        <p:nvPicPr>
          <p:cNvPr id="6" name="Picture 5" descr="A purple rectangular object with lines and dots&#10;&#10;Description automatically generated">
            <a:extLst>
              <a:ext uri="{FF2B5EF4-FFF2-40B4-BE49-F238E27FC236}">
                <a16:creationId xmlns:a16="http://schemas.microsoft.com/office/drawing/2014/main" id="{1FF17B3E-ED25-7B43-4F9E-31C104F98833}"/>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8890748" y="3428999"/>
            <a:ext cx="2200835" cy="2532304"/>
          </a:xfrm>
          <a:prstGeom prst="rect">
            <a:avLst/>
          </a:prstGeom>
          <a:effectLst>
            <a:outerShdw blurRad="508000" dist="355600" dir="2700000" algn="tl" rotWithShape="0">
              <a:prstClr val="black">
                <a:alpha val="34858"/>
              </a:prstClr>
            </a:outerShdw>
          </a:effectLst>
        </p:spPr>
      </p:pic>
      <p:sp>
        <p:nvSpPr>
          <p:cNvPr id="17" name="Title 1">
            <a:extLst>
              <a:ext uri="{FF2B5EF4-FFF2-40B4-BE49-F238E27FC236}">
                <a16:creationId xmlns:a16="http://schemas.microsoft.com/office/drawing/2014/main" id="{1D0B0DC5-DCA1-534C-5544-BDFA0567781A}"/>
              </a:ext>
            </a:extLst>
          </p:cNvPr>
          <p:cNvSpPr>
            <a:spLocks noGrp="1"/>
          </p:cNvSpPr>
          <p:nvPr>
            <p:ph type="title" hasCustomPrompt="1"/>
          </p:nvPr>
        </p:nvSpPr>
        <p:spPr>
          <a:xfrm>
            <a:off x="584200" y="2598008"/>
            <a:ext cx="5153409" cy="1661993"/>
          </a:xfrm>
          <a:noFill/>
        </p:spPr>
        <p:txBody>
          <a:bodyPr wrap="square" lIns="0" tIns="0" rIns="0" bIns="0" anchor="ctr" anchorCtr="0">
            <a:spAutoFit/>
          </a:bodyPr>
          <a:lstStyle>
            <a:lvl1pPr marL="0" algn="l" defTabSz="914400" rtl="0" eaLnBrk="1" fontAlgn="base" latinLnBrk="0" hangingPunct="1">
              <a:spcBef>
                <a:spcPct val="0"/>
              </a:spcBef>
              <a:spcAft>
                <a:spcPct val="0"/>
              </a:spcAft>
              <a:defRPr lang="en-US" sz="5400" b="0" kern="1200" cap="none" spc="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Pct val="90000"/>
              <a:buFont typeface="Arial" panose="020B0604020202020204" pitchFamily="34" charset="0"/>
              <a:buNone/>
              <a:tabLst/>
            </a:pPr>
            <a:r>
              <a:rPr lang="en-US"/>
              <a:t>Section Divider Title Goes Here</a:t>
            </a:r>
          </a:p>
        </p:txBody>
      </p:sp>
      <p:sp>
        <p:nvSpPr>
          <p:cNvPr id="22" name="Picture Placeholder 21">
            <a:extLst>
              <a:ext uri="{FF2B5EF4-FFF2-40B4-BE49-F238E27FC236}">
                <a16:creationId xmlns:a16="http://schemas.microsoft.com/office/drawing/2014/main" id="{0A409594-A9A3-7FE9-9F9F-8997F7A155B6}"/>
              </a:ext>
            </a:extLst>
          </p:cNvPr>
          <p:cNvSpPr>
            <a:spLocks noGrp="1"/>
          </p:cNvSpPr>
          <p:nvPr>
            <p:ph type="pic" sz="quarter" idx="10"/>
          </p:nvPr>
        </p:nvSpPr>
        <p:spPr>
          <a:xfrm>
            <a:off x="6498228" y="517708"/>
            <a:ext cx="5053417" cy="5822581"/>
          </a:xfrm>
          <a:custGeom>
            <a:avLst/>
            <a:gdLst>
              <a:gd name="connsiteX0" fmla="*/ 2501882 w 5053417"/>
              <a:gd name="connsiteY0" fmla="*/ 0 h 5822581"/>
              <a:gd name="connsiteX1" fmla="*/ 4876294 w 5053417"/>
              <a:gd name="connsiteY1" fmla="*/ 0 h 5822581"/>
              <a:gd name="connsiteX2" fmla="*/ 5039920 w 5053417"/>
              <a:gd name="connsiteY2" fmla="*/ 244765 h 5822581"/>
              <a:gd name="connsiteX3" fmla="*/ 2824281 w 5053417"/>
              <a:gd name="connsiteY3" fmla="*/ 5639514 h 5822581"/>
              <a:gd name="connsiteX4" fmla="*/ 2551536 w 5053417"/>
              <a:gd name="connsiteY4" fmla="*/ 5822581 h 5822581"/>
              <a:gd name="connsiteX5" fmla="*/ 2551637 w 5053417"/>
              <a:gd name="connsiteY5" fmla="*/ 5822480 h 5822581"/>
              <a:gd name="connsiteX6" fmla="*/ 177125 w 5053417"/>
              <a:gd name="connsiteY6" fmla="*/ 5822480 h 5822581"/>
              <a:gd name="connsiteX7" fmla="*/ 13498 w 5053417"/>
              <a:gd name="connsiteY7" fmla="*/ 5577716 h 5822581"/>
              <a:gd name="connsiteX8" fmla="*/ 2229136 w 5053417"/>
              <a:gd name="connsiteY8" fmla="*/ 183067 h 5822581"/>
              <a:gd name="connsiteX9" fmla="*/ 2501882 w 5053417"/>
              <a:gd name="connsiteY9" fmla="*/ 0 h 5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3417" h="5822581">
                <a:moveTo>
                  <a:pt x="2501882" y="0"/>
                </a:moveTo>
                <a:lnTo>
                  <a:pt x="4876294" y="0"/>
                </a:lnTo>
                <a:cubicBezTo>
                  <a:pt x="5002200" y="0"/>
                  <a:pt x="5087856" y="128056"/>
                  <a:pt x="5039920" y="244765"/>
                </a:cubicBezTo>
                <a:lnTo>
                  <a:pt x="2824281" y="5639514"/>
                </a:lnTo>
                <a:cubicBezTo>
                  <a:pt x="2778773" y="5750247"/>
                  <a:pt x="2671071" y="5822581"/>
                  <a:pt x="2551536" y="5822581"/>
                </a:cubicBezTo>
                <a:lnTo>
                  <a:pt x="2551637" y="5822480"/>
                </a:lnTo>
                <a:lnTo>
                  <a:pt x="177125" y="5822480"/>
                </a:lnTo>
                <a:cubicBezTo>
                  <a:pt x="51219" y="5822480"/>
                  <a:pt x="-34438" y="5694425"/>
                  <a:pt x="13498" y="5577716"/>
                </a:cubicBezTo>
                <a:lnTo>
                  <a:pt x="2229136" y="183067"/>
                </a:lnTo>
                <a:cubicBezTo>
                  <a:pt x="2274645" y="72336"/>
                  <a:pt x="2382347" y="0"/>
                  <a:pt x="2501882" y="0"/>
                </a:cubicBezTo>
                <a:close/>
              </a:path>
            </a:pathLst>
          </a:custGeom>
          <a:gradFill flip="none" rotWithShape="1">
            <a:gsLst>
              <a:gs pos="0">
                <a:schemeClr val="accent1"/>
              </a:gs>
              <a:gs pos="100000">
                <a:schemeClr val="accent2">
                  <a:lumMod val="75000"/>
                </a:schemeClr>
              </a:gs>
            </a:gsLst>
            <a:lin ang="5400000" scaled="1"/>
            <a:tileRect/>
          </a:gradFill>
          <a:effectLst>
            <a:outerShdw blurRad="421414" dist="344588" dir="2700000" algn="tl" rotWithShape="0">
              <a:prstClr val="black">
                <a:alpha val="35000"/>
              </a:prstClr>
            </a:outerShdw>
          </a:effectLst>
        </p:spPr>
        <p:txBody>
          <a:bodyPr wrap="square" bIns="1152000" anchor="ctr">
            <a:noAutofit/>
          </a:bodyPr>
          <a:lstStyle>
            <a:lvl1pPr marL="0" indent="0" algn="ctr">
              <a:buNone/>
              <a:defRPr>
                <a:solidFill>
                  <a:schemeClr val="bg1"/>
                </a:solidFill>
              </a:defRPr>
            </a:lvl1pPr>
          </a:lstStyle>
          <a:p>
            <a:endParaRPr lang="en-US"/>
          </a:p>
        </p:txBody>
      </p:sp>
    </p:spTree>
    <p:extLst>
      <p:ext uri="{BB962C8B-B14F-4D97-AF65-F5344CB8AC3E}">
        <p14:creationId xmlns:p14="http://schemas.microsoft.com/office/powerpoint/2010/main" val="291300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338966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0574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61989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03004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9400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223252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80706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2917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0470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418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pic>
        <p:nvPicPr>
          <p:cNvPr id="14" name="Picture 13" descr="A purple lines and dots&#10;&#10;Description automatically generated">
            <a:extLst>
              <a:ext uri="{FF2B5EF4-FFF2-40B4-BE49-F238E27FC236}">
                <a16:creationId xmlns:a16="http://schemas.microsoft.com/office/drawing/2014/main" id="{DBCA77CE-3DCE-0218-005A-87DEC387AC61}"/>
              </a:ext>
            </a:extLst>
          </p:cNvPr>
          <p:cNvPicPr>
            <a:picLocks noChangeAspect="1"/>
          </p:cNvPicPr>
          <p:nvPr userDrawn="1"/>
        </p:nvPicPr>
        <p:blipFill rotWithShape="1">
          <a:blip r:embed="rId2" cstate="print">
            <a:lum bright="70000" contrast="-70000"/>
            <a:alphaModFix/>
            <a:extLst>
              <a:ext uri="{28A0092B-C50C-407E-A947-70E740481C1C}">
                <a14:useLocalDpi xmlns:a14="http://schemas.microsoft.com/office/drawing/2010/main"/>
              </a:ext>
            </a:extLst>
          </a:blip>
          <a:srcRect/>
          <a:stretch/>
        </p:blipFill>
        <p:spPr>
          <a:xfrm rot="4748393">
            <a:off x="1440882" y="-3035715"/>
            <a:ext cx="9032291" cy="12982756"/>
          </a:xfrm>
          <a:custGeom>
            <a:avLst/>
            <a:gdLst>
              <a:gd name="connsiteX0" fmla="*/ 0 w 9032291"/>
              <a:gd name="connsiteY0" fmla="*/ 11690628 h 12982756"/>
              <a:gd name="connsiteX1" fmla="*/ 2242821 w 9032291"/>
              <a:gd name="connsiteY1" fmla="*/ 0 h 12982756"/>
              <a:gd name="connsiteX2" fmla="*/ 3772321 w 9032291"/>
              <a:gd name="connsiteY2" fmla="*/ 0 h 12982756"/>
              <a:gd name="connsiteX3" fmla="*/ 9032291 w 9032291"/>
              <a:gd name="connsiteY3" fmla="*/ 1009114 h 12982756"/>
              <a:gd name="connsiteX4" fmla="*/ 6735173 w 9032291"/>
              <a:gd name="connsiteY4" fmla="*/ 12982756 h 1298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2291" h="12982756">
                <a:moveTo>
                  <a:pt x="0" y="11690628"/>
                </a:moveTo>
                <a:lnTo>
                  <a:pt x="2242821" y="0"/>
                </a:lnTo>
                <a:lnTo>
                  <a:pt x="3772321" y="0"/>
                </a:lnTo>
                <a:lnTo>
                  <a:pt x="9032291" y="1009114"/>
                </a:lnTo>
                <a:lnTo>
                  <a:pt x="6735173" y="12982756"/>
                </a:lnTo>
                <a:close/>
              </a:path>
            </a:pathLst>
          </a:custGeom>
        </p:spPr>
      </p:pic>
      <p:pic>
        <p:nvPicPr>
          <p:cNvPr id="8" name="Picture 7">
            <a:extLst>
              <a:ext uri="{FF2B5EF4-FFF2-40B4-BE49-F238E27FC236}">
                <a16:creationId xmlns:a16="http://schemas.microsoft.com/office/drawing/2014/main" id="{1C84C3B1-6262-6BD9-5D0C-784BE71D6DD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5400000" flipV="1">
            <a:off x="7046548" y="1712548"/>
            <a:ext cx="5794756" cy="4496147"/>
          </a:xfrm>
          <a:prstGeom prst="rect">
            <a:avLst/>
          </a:prstGeom>
        </p:spPr>
      </p:pic>
      <p:pic>
        <p:nvPicPr>
          <p:cNvPr id="11" name="Picture 10" descr="A purple spiral object on a black background&#10;&#10;Description automatically generated">
            <a:extLst>
              <a:ext uri="{FF2B5EF4-FFF2-40B4-BE49-F238E27FC236}">
                <a16:creationId xmlns:a16="http://schemas.microsoft.com/office/drawing/2014/main" id="{BB77A361-E279-289B-E70B-337DD4B52F5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0 h 12192000"/>
              <a:gd name="connsiteX3" fmla="*/ 6858000 w 6858000"/>
              <a:gd name="connsiteY3" fmla="*/ 1219200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0" y="12192000"/>
                </a:moveTo>
                <a:lnTo>
                  <a:pt x="0" y="0"/>
                </a:lnTo>
                <a:lnTo>
                  <a:pt x="6858000" y="0"/>
                </a:lnTo>
                <a:lnTo>
                  <a:pt x="6858000" y="12192000"/>
                </a:lnTo>
                <a:close/>
              </a:path>
            </a:pathLst>
          </a:custGeom>
        </p:spPr>
      </p:pic>
      <p:sp>
        <p:nvSpPr>
          <p:cNvPr id="4" name="Rectangle 3">
            <a:extLst>
              <a:ext uri="{FF2B5EF4-FFF2-40B4-BE49-F238E27FC236}">
                <a16:creationId xmlns:a16="http://schemas.microsoft.com/office/drawing/2014/main" id="{EFDAF589-7CCD-5513-82FD-E5881ED3E0F6}"/>
              </a:ext>
            </a:extLst>
          </p:cNvPr>
          <p:cNvSpPr/>
          <p:nvPr userDrawn="1"/>
        </p:nvSpPr>
        <p:spPr bwMode="auto">
          <a:xfrm>
            <a:off x="0" y="0"/>
            <a:ext cx="12192000" cy="6858000"/>
          </a:xfrm>
          <a:prstGeom prst="rect">
            <a:avLst/>
          </a:prstGeom>
          <a:gradFill flip="none" rotWithShape="1">
            <a:gsLst>
              <a:gs pos="0">
                <a:schemeClr val="bg1">
                  <a:alpha val="0"/>
                </a:schemeClr>
              </a:gs>
              <a:gs pos="98131">
                <a:schemeClr val="bg1">
                  <a:alpha val="0"/>
                </a:schemeClr>
              </a:gs>
              <a:gs pos="37365">
                <a:srgbClr val="FFFFFF">
                  <a:alpha val="61000"/>
                </a:srgbClr>
              </a:gs>
              <a:gs pos="68209">
                <a:srgbClr val="FFFFFF">
                  <a:alpha val="58000"/>
                </a:srgbClr>
              </a:gs>
              <a:gs pos="53000">
                <a:schemeClr val="bg1">
                  <a:alpha val="82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7" name="Title 1">
            <a:extLst>
              <a:ext uri="{FF2B5EF4-FFF2-40B4-BE49-F238E27FC236}">
                <a16:creationId xmlns:a16="http://schemas.microsoft.com/office/drawing/2014/main" id="{1D0B0DC5-DCA1-534C-5544-BDFA0567781A}"/>
              </a:ext>
            </a:extLst>
          </p:cNvPr>
          <p:cNvSpPr>
            <a:spLocks noGrp="1"/>
          </p:cNvSpPr>
          <p:nvPr userDrawn="1">
            <p:ph type="title" hasCustomPrompt="1"/>
          </p:nvPr>
        </p:nvSpPr>
        <p:spPr>
          <a:xfrm>
            <a:off x="1514856" y="3190938"/>
            <a:ext cx="9162288" cy="830997"/>
          </a:xfrm>
          <a:noFill/>
        </p:spPr>
        <p:txBody>
          <a:bodyPr wrap="square" lIns="0" tIns="0" rIns="0" bIns="0" anchor="ctr" anchorCtr="0">
            <a:spAutoFit/>
          </a:bodyPr>
          <a:lstStyle>
            <a:lvl1pPr marL="0" algn="ctr" defTabSz="914400" rtl="0" eaLnBrk="1" fontAlgn="base" latinLnBrk="0" hangingPunct="1">
              <a:spcBef>
                <a:spcPct val="0"/>
              </a:spcBef>
              <a:spcAft>
                <a:spcPct val="0"/>
              </a:spcAft>
              <a:defRPr lang="en-US" sz="5400" kern="1200" spc="-50" dirty="0">
                <a:ln w="3175">
                  <a:noFill/>
                </a:ln>
                <a:solidFill>
                  <a:schemeClr val="tx1"/>
                </a:solidFill>
                <a:latin typeface="+mj-lt"/>
                <a:ea typeface="+mn-ea"/>
                <a:cs typeface="+mn-cs"/>
              </a:defRPr>
            </a:lvl1pPr>
          </a:lstStyle>
          <a:p>
            <a:r>
              <a:rPr lang="en-US"/>
              <a:t>Section Divider</a:t>
            </a:r>
          </a:p>
        </p:txBody>
      </p:sp>
    </p:spTree>
    <p:extLst>
      <p:ext uri="{BB962C8B-B14F-4D97-AF65-F5344CB8AC3E}">
        <p14:creationId xmlns:p14="http://schemas.microsoft.com/office/powerpoint/2010/main" val="271303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8662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82809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14435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3657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4356100" y="2331720"/>
            <a:ext cx="0" cy="219456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5737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02331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413312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78383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542423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306093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11018520" cy="553998"/>
          </a:xfrm>
        </p:spPr>
        <p:txBody>
          <a:bodyPr/>
          <a:lstStyle>
            <a:lvl1pPr marL="0" algn="l" defTabSz="914400" rtl="0" eaLnBrk="1" fontAlgn="base" latinLnBrk="0" hangingPunct="1">
              <a:lnSpc>
                <a:spcPct val="100000"/>
              </a:lnSpc>
              <a:spcBef>
                <a:spcPct val="0"/>
              </a:spcBef>
              <a:spcAft>
                <a:spcPct val="0"/>
              </a:spcAft>
              <a:buNone/>
              <a:defRPr lang="en-US" sz="3600" b="0" kern="1200" cap="none" spc="-50" baseline="0" dirty="0">
                <a:ln w="3175">
                  <a:noFill/>
                </a:ln>
                <a:solidFill>
                  <a:schemeClr val="tx1"/>
                </a:solidFill>
                <a:effectLst/>
                <a:latin typeface="+mj-lt"/>
                <a:ea typeface="+mn-ea"/>
                <a:cs typeface="+mn-cs"/>
              </a:defRPr>
            </a:lvl1pPr>
          </a:lstStyle>
          <a:p>
            <a:r>
              <a:rPr lang="en-US"/>
              <a:t>Click to edit Master title style</a:t>
            </a:r>
          </a:p>
        </p:txBody>
      </p:sp>
    </p:spTree>
    <p:extLst>
      <p:ext uri="{BB962C8B-B14F-4D97-AF65-F5344CB8AC3E}">
        <p14:creationId xmlns:p14="http://schemas.microsoft.com/office/powerpoint/2010/main" val="36024892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20944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85989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7679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7954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859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257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7802660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0747652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2188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590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entered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6E4DC8-9D68-FE52-1353-2C17AB76D02C}"/>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411248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8774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52900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3772630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50422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0791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66408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80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51254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0338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479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les Arc Image and Content with Icon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AD71C2-FFD3-A613-A5CB-096568C1499F}"/>
              </a:ext>
            </a:extLst>
          </p:cNvPr>
          <p:cNvGrpSpPr/>
          <p:nvPr userDrawn="1"/>
        </p:nvGrpSpPr>
        <p:grpSpPr>
          <a:xfrm>
            <a:off x="0" y="0"/>
            <a:ext cx="12192000" cy="6858001"/>
            <a:chOff x="4370161" y="276711"/>
            <a:chExt cx="12192000" cy="6858001"/>
          </a:xfrm>
        </p:grpSpPr>
        <p:pic>
          <p:nvPicPr>
            <p:cNvPr id="13" name="Picture 12">
              <a:extLst>
                <a:ext uri="{FF2B5EF4-FFF2-40B4-BE49-F238E27FC236}">
                  <a16:creationId xmlns:a16="http://schemas.microsoft.com/office/drawing/2014/main" id="{A2E42301-A631-F842-B2BE-617D3B035E17}"/>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39000"/>
                      </a14:imgEffect>
                    </a14:imgLayer>
                  </a14:imgProps>
                </a:ext>
                <a:ext uri="{28A0092B-C50C-407E-A947-70E740481C1C}">
                  <a14:useLocalDpi xmlns:a14="http://schemas.microsoft.com/office/drawing/2010/main"/>
                </a:ext>
              </a:extLst>
            </a:blip>
            <a:srcRect/>
            <a:stretch/>
          </p:blipFill>
          <p:spPr>
            <a:xfrm>
              <a:off x="7578687" y="276711"/>
              <a:ext cx="8983474" cy="6858000"/>
            </a:xfrm>
            <a:prstGeom prst="rect">
              <a:avLst/>
            </a:prstGeom>
          </p:spPr>
        </p:pic>
        <p:sp>
          <p:nvSpPr>
            <p:cNvPr id="14" name="Rectangle 13">
              <a:extLst>
                <a:ext uri="{FF2B5EF4-FFF2-40B4-BE49-F238E27FC236}">
                  <a16:creationId xmlns:a16="http://schemas.microsoft.com/office/drawing/2014/main" id="{B48B1DDF-D37B-536B-6F3A-AB487C1E5E1A}"/>
                </a:ext>
              </a:extLst>
            </p:cNvPr>
            <p:cNvSpPr>
              <a:spLocks/>
            </p:cNvSpPr>
            <p:nvPr userDrawn="1"/>
          </p:nvSpPr>
          <p:spPr bwMode="auto">
            <a:xfrm>
              <a:off x="4370161" y="276711"/>
              <a:ext cx="12192000" cy="6858001"/>
            </a:xfrm>
            <a:prstGeom prst="rect">
              <a:avLst/>
            </a:prstGeom>
            <a:gradFill flip="none" rotWithShape="1">
              <a:gsLst>
                <a:gs pos="34000">
                  <a:schemeClr val="accent2">
                    <a:lumMod val="50000"/>
                    <a:alpha val="0"/>
                  </a:schemeClr>
                </a:gs>
                <a:gs pos="100000">
                  <a:schemeClr val="accent2">
                    <a:lumMod val="50000"/>
                    <a:alpha val="11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pic>
        <p:nvPicPr>
          <p:cNvPr id="15" name="Picture 14" descr="A black rectangles on a black background&#10;&#10;Description automatically generated">
            <a:extLst>
              <a:ext uri="{FF2B5EF4-FFF2-40B4-BE49-F238E27FC236}">
                <a16:creationId xmlns:a16="http://schemas.microsoft.com/office/drawing/2014/main" id="{F6CD88EF-8DAC-333D-6AE6-90B5A09A728E}"/>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2800349" y="0"/>
            <a:ext cx="9391651"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197" name="Picture Placeholder 171">
            <a:extLst>
              <a:ext uri="{FF2B5EF4-FFF2-40B4-BE49-F238E27FC236}">
                <a16:creationId xmlns:a16="http://schemas.microsoft.com/office/drawing/2014/main" id="{326B4284-A551-6C6D-001A-7E8474AE9D0F}"/>
              </a:ext>
            </a:extLst>
          </p:cNvPr>
          <p:cNvSpPr>
            <a:spLocks noGrp="1"/>
          </p:cNvSpPr>
          <p:nvPr>
            <p:ph type="pic" sz="quarter" idx="26" hasCustomPrompt="1"/>
          </p:nvPr>
        </p:nvSpPr>
        <p:spPr>
          <a:xfrm>
            <a:off x="588264" y="1925461"/>
            <a:ext cx="684688" cy="691696"/>
          </a:xfrm>
          <a:prstGeom prst="rect">
            <a:avLst/>
          </a:prstGeom>
        </p:spPr>
        <p:txBody>
          <a:bodyPr/>
          <a:lstStyle>
            <a:lvl1pPr marL="0" indent="0" algn="ctr">
              <a:buNone/>
              <a:defRPr sz="1200"/>
            </a:lvl1pPr>
          </a:lstStyle>
          <a:p>
            <a:r>
              <a:rPr lang="en-US" dirty="0"/>
              <a:t>Icon here</a:t>
            </a:r>
          </a:p>
        </p:txBody>
      </p:sp>
      <p:sp>
        <p:nvSpPr>
          <p:cNvPr id="200" name="Text Placeholder 21">
            <a:extLst>
              <a:ext uri="{FF2B5EF4-FFF2-40B4-BE49-F238E27FC236}">
                <a16:creationId xmlns:a16="http://schemas.microsoft.com/office/drawing/2014/main" id="{C7071CF5-E163-0D46-38EB-E4ECDDE88A49}"/>
              </a:ext>
            </a:extLst>
          </p:cNvPr>
          <p:cNvSpPr>
            <a:spLocks noGrp="1"/>
          </p:cNvSpPr>
          <p:nvPr>
            <p:ph type="body" sz="quarter" idx="10" hasCustomPrompt="1"/>
          </p:nvPr>
        </p:nvSpPr>
        <p:spPr>
          <a:xfrm>
            <a:off x="1349829" y="1611086"/>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45" name="Picture Placeholder 171">
            <a:extLst>
              <a:ext uri="{FF2B5EF4-FFF2-40B4-BE49-F238E27FC236}">
                <a16:creationId xmlns:a16="http://schemas.microsoft.com/office/drawing/2014/main" id="{B10D5212-073D-F607-2664-A06F0ADAFE47}"/>
              </a:ext>
            </a:extLst>
          </p:cNvPr>
          <p:cNvSpPr>
            <a:spLocks noGrp="1"/>
          </p:cNvSpPr>
          <p:nvPr>
            <p:ph type="pic" sz="quarter" idx="27" hasCustomPrompt="1"/>
          </p:nvPr>
        </p:nvSpPr>
        <p:spPr>
          <a:xfrm>
            <a:off x="588264" y="3486023"/>
            <a:ext cx="684688" cy="691696"/>
          </a:xfrm>
          <a:prstGeom prst="rect">
            <a:avLst/>
          </a:prstGeom>
        </p:spPr>
        <p:txBody>
          <a:bodyPr/>
          <a:lstStyle>
            <a:lvl1pPr marL="0" indent="0" algn="ctr">
              <a:buNone/>
              <a:defRPr sz="1200"/>
            </a:lvl1pPr>
          </a:lstStyle>
          <a:p>
            <a:r>
              <a:rPr lang="en-US"/>
              <a:t>Icon here</a:t>
            </a:r>
          </a:p>
        </p:txBody>
      </p:sp>
      <p:sp>
        <p:nvSpPr>
          <p:cNvPr id="247" name="Text Placeholder 21">
            <a:extLst>
              <a:ext uri="{FF2B5EF4-FFF2-40B4-BE49-F238E27FC236}">
                <a16:creationId xmlns:a16="http://schemas.microsoft.com/office/drawing/2014/main" id="{33793460-8DE2-A0E6-E7A8-6533A4F9BEEB}"/>
              </a:ext>
            </a:extLst>
          </p:cNvPr>
          <p:cNvSpPr>
            <a:spLocks noGrp="1"/>
          </p:cNvSpPr>
          <p:nvPr>
            <p:ph type="body" sz="quarter" idx="21" hasCustomPrompt="1"/>
          </p:nvPr>
        </p:nvSpPr>
        <p:spPr>
          <a:xfrm>
            <a:off x="1349829" y="3171648"/>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89" name="Picture Placeholder 171">
            <a:extLst>
              <a:ext uri="{FF2B5EF4-FFF2-40B4-BE49-F238E27FC236}">
                <a16:creationId xmlns:a16="http://schemas.microsoft.com/office/drawing/2014/main" id="{2801ED35-B0A2-50EC-00FE-8251F1363E5C}"/>
              </a:ext>
            </a:extLst>
          </p:cNvPr>
          <p:cNvSpPr>
            <a:spLocks noGrp="1"/>
          </p:cNvSpPr>
          <p:nvPr>
            <p:ph type="pic" sz="quarter" idx="28" hasCustomPrompt="1"/>
          </p:nvPr>
        </p:nvSpPr>
        <p:spPr>
          <a:xfrm>
            <a:off x="588264" y="5046585"/>
            <a:ext cx="684688" cy="691696"/>
          </a:xfrm>
          <a:prstGeom prst="rect">
            <a:avLst/>
          </a:prstGeom>
        </p:spPr>
        <p:txBody>
          <a:bodyPr/>
          <a:lstStyle>
            <a:lvl1pPr marL="0" indent="0" algn="ctr">
              <a:buNone/>
              <a:defRPr sz="1200"/>
            </a:lvl1pPr>
          </a:lstStyle>
          <a:p>
            <a:r>
              <a:rPr lang="en-US"/>
              <a:t>Icon here</a:t>
            </a:r>
          </a:p>
        </p:txBody>
      </p:sp>
      <p:sp>
        <p:nvSpPr>
          <p:cNvPr id="290" name="Text Placeholder 21">
            <a:extLst>
              <a:ext uri="{FF2B5EF4-FFF2-40B4-BE49-F238E27FC236}">
                <a16:creationId xmlns:a16="http://schemas.microsoft.com/office/drawing/2014/main" id="{D2A6CACC-90B0-9493-5D41-AD32E3B5649F}"/>
              </a:ext>
            </a:extLst>
          </p:cNvPr>
          <p:cNvSpPr>
            <a:spLocks noGrp="1"/>
          </p:cNvSpPr>
          <p:nvPr>
            <p:ph type="body" sz="quarter" idx="22" hasCustomPrompt="1"/>
          </p:nvPr>
        </p:nvSpPr>
        <p:spPr>
          <a:xfrm>
            <a:off x="1349829" y="4732210"/>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19" name="Picture 18" descr="A purple rectangular object with lines and dots&#10;&#10;Description automatically generated">
            <a:extLst>
              <a:ext uri="{FF2B5EF4-FFF2-40B4-BE49-F238E27FC236}">
                <a16:creationId xmlns:a16="http://schemas.microsoft.com/office/drawing/2014/main" id="{E84719FF-F8F1-C0F1-BFC3-9A19CE96601E}"/>
              </a:ext>
            </a:extLst>
          </p:cNvPr>
          <p:cNvPicPr>
            <a:picLocks/>
          </p:cNvPicPr>
          <p:nvPr userDrawn="1"/>
        </p:nvPicPr>
        <p:blipFill>
          <a:blip r:embed="rId6" cstate="print">
            <a:extLst>
              <a:ext uri="{28A0092B-C50C-407E-A947-70E740481C1C}">
                <a14:useLocalDpi xmlns:a14="http://schemas.microsoft.com/office/drawing/2010/main"/>
              </a:ext>
            </a:extLst>
          </a:blip>
          <a:stretch>
            <a:fillRect/>
          </a:stretch>
        </p:blipFill>
        <p:spPr>
          <a:xfrm>
            <a:off x="9303085" y="3854051"/>
            <a:ext cx="2200836" cy="2532304"/>
          </a:xfrm>
          <a:prstGeom prst="rect">
            <a:avLst/>
          </a:prstGeom>
          <a:effectLst>
            <a:outerShdw blurRad="508000" dist="355600" dir="2700000" algn="tl" rotWithShape="0">
              <a:prstClr val="black">
                <a:alpha val="34858"/>
              </a:prstClr>
            </a:outerShdw>
          </a:effectLst>
        </p:spPr>
      </p:pic>
      <p:sp>
        <p:nvSpPr>
          <p:cNvPr id="20" name="Picture Placeholder 21">
            <a:extLst>
              <a:ext uri="{FF2B5EF4-FFF2-40B4-BE49-F238E27FC236}">
                <a16:creationId xmlns:a16="http://schemas.microsoft.com/office/drawing/2014/main" id="{D5EC8734-4B57-4284-7624-07B2D0700DCF}"/>
              </a:ext>
            </a:extLst>
          </p:cNvPr>
          <p:cNvSpPr>
            <a:spLocks noGrp="1"/>
          </p:cNvSpPr>
          <p:nvPr>
            <p:ph type="pic" sz="quarter" idx="24"/>
          </p:nvPr>
        </p:nvSpPr>
        <p:spPr>
          <a:xfrm>
            <a:off x="7901813" y="1611086"/>
            <a:ext cx="3962228" cy="4565304"/>
          </a:xfrm>
          <a:custGeom>
            <a:avLst/>
            <a:gdLst>
              <a:gd name="connsiteX0" fmla="*/ 2501882 w 5053417"/>
              <a:gd name="connsiteY0" fmla="*/ 0 h 5822581"/>
              <a:gd name="connsiteX1" fmla="*/ 4876294 w 5053417"/>
              <a:gd name="connsiteY1" fmla="*/ 0 h 5822581"/>
              <a:gd name="connsiteX2" fmla="*/ 5039920 w 5053417"/>
              <a:gd name="connsiteY2" fmla="*/ 244765 h 5822581"/>
              <a:gd name="connsiteX3" fmla="*/ 2824281 w 5053417"/>
              <a:gd name="connsiteY3" fmla="*/ 5639514 h 5822581"/>
              <a:gd name="connsiteX4" fmla="*/ 2551536 w 5053417"/>
              <a:gd name="connsiteY4" fmla="*/ 5822581 h 5822581"/>
              <a:gd name="connsiteX5" fmla="*/ 2551637 w 5053417"/>
              <a:gd name="connsiteY5" fmla="*/ 5822480 h 5822581"/>
              <a:gd name="connsiteX6" fmla="*/ 177125 w 5053417"/>
              <a:gd name="connsiteY6" fmla="*/ 5822480 h 5822581"/>
              <a:gd name="connsiteX7" fmla="*/ 13498 w 5053417"/>
              <a:gd name="connsiteY7" fmla="*/ 5577716 h 5822581"/>
              <a:gd name="connsiteX8" fmla="*/ 2229136 w 5053417"/>
              <a:gd name="connsiteY8" fmla="*/ 183067 h 5822581"/>
              <a:gd name="connsiteX9" fmla="*/ 2501882 w 5053417"/>
              <a:gd name="connsiteY9" fmla="*/ 0 h 5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3417" h="5822581">
                <a:moveTo>
                  <a:pt x="2501882" y="0"/>
                </a:moveTo>
                <a:lnTo>
                  <a:pt x="4876294" y="0"/>
                </a:lnTo>
                <a:cubicBezTo>
                  <a:pt x="5002200" y="0"/>
                  <a:pt x="5087856" y="128056"/>
                  <a:pt x="5039920" y="244765"/>
                </a:cubicBezTo>
                <a:lnTo>
                  <a:pt x="2824281" y="5639514"/>
                </a:lnTo>
                <a:cubicBezTo>
                  <a:pt x="2778773" y="5750247"/>
                  <a:pt x="2671071" y="5822581"/>
                  <a:pt x="2551536" y="5822581"/>
                </a:cubicBezTo>
                <a:lnTo>
                  <a:pt x="2551637" y="5822480"/>
                </a:lnTo>
                <a:lnTo>
                  <a:pt x="177125" y="5822480"/>
                </a:lnTo>
                <a:cubicBezTo>
                  <a:pt x="51219" y="5822480"/>
                  <a:pt x="-34438" y="5694425"/>
                  <a:pt x="13498" y="5577716"/>
                </a:cubicBezTo>
                <a:lnTo>
                  <a:pt x="2229136" y="183067"/>
                </a:lnTo>
                <a:cubicBezTo>
                  <a:pt x="2274645" y="72336"/>
                  <a:pt x="2382347" y="0"/>
                  <a:pt x="2501882" y="0"/>
                </a:cubicBezTo>
                <a:close/>
              </a:path>
            </a:pathLst>
          </a:custGeom>
          <a:gradFill flip="none" rotWithShape="1">
            <a:gsLst>
              <a:gs pos="0">
                <a:schemeClr val="accent1"/>
              </a:gs>
              <a:gs pos="100000">
                <a:schemeClr val="accent2">
                  <a:lumMod val="75000"/>
                </a:schemeClr>
              </a:gs>
            </a:gsLst>
            <a:lin ang="5400000" scaled="1"/>
            <a:tileRect/>
          </a:gradFill>
          <a:effectLst>
            <a:outerShdw blurRad="421414" dist="344588" dir="2700000" algn="tl" rotWithShape="0">
              <a:prstClr val="black">
                <a:alpha val="35000"/>
              </a:prstClr>
            </a:outerShdw>
          </a:effectLst>
        </p:spPr>
        <p:txBody>
          <a:bodyPr wrap="square" bIns="1152000" anchor="ctr">
            <a:noAutofit/>
          </a:bodyPr>
          <a:lstStyle>
            <a:lvl1pPr marL="0" indent="0" algn="ctr">
              <a:buNone/>
              <a:defRPr>
                <a:solidFill>
                  <a:schemeClr val="bg1"/>
                </a:solidFill>
              </a:defRPr>
            </a:lvl1pPr>
          </a:lstStyle>
          <a:p>
            <a:endParaRPr lang="en-US"/>
          </a:p>
        </p:txBody>
      </p:sp>
      <p:grpSp>
        <p:nvGrpSpPr>
          <p:cNvPr id="16" name="Group 15">
            <a:extLst>
              <a:ext uri="{FF2B5EF4-FFF2-40B4-BE49-F238E27FC236}">
                <a16:creationId xmlns:a16="http://schemas.microsoft.com/office/drawing/2014/main" id="{8EEDF421-33F5-EA53-D9E8-8AE83CE7D5BC}"/>
              </a:ext>
            </a:extLst>
          </p:cNvPr>
          <p:cNvGrpSpPr/>
          <p:nvPr userDrawn="1"/>
        </p:nvGrpSpPr>
        <p:grpSpPr>
          <a:xfrm>
            <a:off x="11105148" y="4896537"/>
            <a:ext cx="1086852" cy="1961463"/>
            <a:chOff x="11105148" y="4896537"/>
            <a:chExt cx="1086852" cy="1961463"/>
          </a:xfrm>
        </p:grpSpPr>
        <p:pic>
          <p:nvPicPr>
            <p:cNvPr id="17" name="Picture 16" descr="A purple rectangular object with lines and dots&#10;&#10;Description automatically generated">
              <a:extLst>
                <a:ext uri="{FF2B5EF4-FFF2-40B4-BE49-F238E27FC236}">
                  <a16:creationId xmlns:a16="http://schemas.microsoft.com/office/drawing/2014/main" id="{9D5B4F0E-5CA6-DA90-217B-4B39BCE46BDF}"/>
                </a:ext>
              </a:extLst>
            </p:cNvPr>
            <p:cNvPicPr>
              <a:picLocks noChangeAspect="1"/>
            </p:cNvPicPr>
            <p:nvPr userDrawn="1"/>
          </p:nvPicPr>
          <p:blipFill rotWithShape="1">
            <a:blip r:embed="rId7" cstate="print">
              <a:alphaModFix amt="64000"/>
              <a:extLst>
                <a:ext uri="{28A0092B-C50C-407E-A947-70E740481C1C}">
                  <a14:useLocalDpi xmlns:a14="http://schemas.microsoft.com/office/drawing/2010/main"/>
                </a:ext>
              </a:extLst>
            </a:blip>
            <a:srcRect/>
            <a:stretch/>
          </p:blipFill>
          <p:spPr>
            <a:xfrm>
              <a:off x="11351299" y="4896537"/>
              <a:ext cx="840701" cy="1961462"/>
            </a:xfrm>
            <a:prstGeom prst="rect">
              <a:avLst/>
            </a:prstGeom>
            <a:effectLst/>
          </p:spPr>
        </p:pic>
        <p:pic>
          <p:nvPicPr>
            <p:cNvPr id="18" name="Picture 17">
              <a:extLst>
                <a:ext uri="{FF2B5EF4-FFF2-40B4-BE49-F238E27FC236}">
                  <a16:creationId xmlns:a16="http://schemas.microsoft.com/office/drawing/2014/main" id="{BF8FE131-2F64-2D2D-EFCB-956A9B3CD9E6}"/>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a:stretch/>
          </p:blipFill>
          <p:spPr>
            <a:xfrm rot="10800000">
              <a:off x="11105148" y="5761329"/>
              <a:ext cx="1086851" cy="1096671"/>
            </a:xfrm>
            <a:prstGeom prst="rect">
              <a:avLst/>
            </a:prstGeom>
          </p:spPr>
        </p:pic>
      </p:grpSp>
    </p:spTree>
    <p:extLst>
      <p:ext uri="{BB962C8B-B14F-4D97-AF65-F5344CB8AC3E}">
        <p14:creationId xmlns:p14="http://schemas.microsoft.com/office/powerpoint/2010/main" val="3765514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 presetClass="emph" presetSubtype="0" accel="100000" autoRev="1" fill="hold" grpId="1" nodeType="withEffect">
                                  <p:stCondLst>
                                    <p:cond delay="0"/>
                                  </p:stCondLst>
                                  <p:childTnLst>
                                    <p:animScale>
                                      <p:cBhvr>
                                        <p:cTn id="9" dur="500" fill="hold"/>
                                        <p:tgtEl>
                                          <p:spTgt spid="20"/>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9871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93116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8914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3843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74399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2130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4575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31802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65791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54867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les Arc Imag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AD71C2-FFD3-A613-A5CB-096568C1499F}"/>
              </a:ext>
            </a:extLst>
          </p:cNvPr>
          <p:cNvGrpSpPr/>
          <p:nvPr userDrawn="1"/>
        </p:nvGrpSpPr>
        <p:grpSpPr>
          <a:xfrm>
            <a:off x="0" y="0"/>
            <a:ext cx="12192000" cy="6858001"/>
            <a:chOff x="4370161" y="276711"/>
            <a:chExt cx="12192000" cy="6858001"/>
          </a:xfrm>
        </p:grpSpPr>
        <p:pic>
          <p:nvPicPr>
            <p:cNvPr id="13" name="Picture 12">
              <a:extLst>
                <a:ext uri="{FF2B5EF4-FFF2-40B4-BE49-F238E27FC236}">
                  <a16:creationId xmlns:a16="http://schemas.microsoft.com/office/drawing/2014/main" id="{A2E42301-A631-F842-B2BE-617D3B035E17}"/>
                </a:ext>
              </a:extLst>
            </p:cNvPr>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rightnessContrast bright="39000"/>
                      </a14:imgEffect>
                    </a14:imgLayer>
                  </a14:imgProps>
                </a:ext>
                <a:ext uri="{28A0092B-C50C-407E-A947-70E740481C1C}">
                  <a14:useLocalDpi xmlns:a14="http://schemas.microsoft.com/office/drawing/2010/main"/>
                </a:ext>
              </a:extLst>
            </a:blip>
            <a:srcRect/>
            <a:stretch/>
          </p:blipFill>
          <p:spPr>
            <a:xfrm>
              <a:off x="7578687" y="276711"/>
              <a:ext cx="8983474" cy="6858000"/>
            </a:xfrm>
            <a:prstGeom prst="rect">
              <a:avLst/>
            </a:prstGeom>
          </p:spPr>
        </p:pic>
        <p:sp>
          <p:nvSpPr>
            <p:cNvPr id="14" name="Rectangle 13">
              <a:extLst>
                <a:ext uri="{FF2B5EF4-FFF2-40B4-BE49-F238E27FC236}">
                  <a16:creationId xmlns:a16="http://schemas.microsoft.com/office/drawing/2014/main" id="{B48B1DDF-D37B-536B-6F3A-AB487C1E5E1A}"/>
                </a:ext>
              </a:extLst>
            </p:cNvPr>
            <p:cNvSpPr>
              <a:spLocks/>
            </p:cNvSpPr>
            <p:nvPr userDrawn="1"/>
          </p:nvSpPr>
          <p:spPr bwMode="auto">
            <a:xfrm>
              <a:off x="4370161" y="276711"/>
              <a:ext cx="12192000" cy="6858001"/>
            </a:xfrm>
            <a:prstGeom prst="rect">
              <a:avLst/>
            </a:prstGeom>
            <a:gradFill flip="none" rotWithShape="1">
              <a:gsLst>
                <a:gs pos="34000">
                  <a:schemeClr val="accent2">
                    <a:lumMod val="50000"/>
                    <a:alpha val="0"/>
                  </a:schemeClr>
                </a:gs>
                <a:gs pos="100000">
                  <a:schemeClr val="accent2">
                    <a:lumMod val="50000"/>
                    <a:alpha val="11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pic>
        <p:nvPicPr>
          <p:cNvPr id="15" name="Picture 14" descr="A black rectangles on a black background&#10;&#10;Description automatically generated">
            <a:extLst>
              <a:ext uri="{FF2B5EF4-FFF2-40B4-BE49-F238E27FC236}">
                <a16:creationId xmlns:a16="http://schemas.microsoft.com/office/drawing/2014/main" id="{F6CD88EF-8DAC-333D-6AE6-90B5A09A728E}"/>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2800349" y="0"/>
            <a:ext cx="9391651"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200" name="Text Placeholder 21">
            <a:extLst>
              <a:ext uri="{FF2B5EF4-FFF2-40B4-BE49-F238E27FC236}">
                <a16:creationId xmlns:a16="http://schemas.microsoft.com/office/drawing/2014/main" id="{C7071CF5-E163-0D46-38EB-E4ECDDE88A49}"/>
              </a:ext>
            </a:extLst>
          </p:cNvPr>
          <p:cNvSpPr>
            <a:spLocks noGrp="1"/>
          </p:cNvSpPr>
          <p:nvPr>
            <p:ph type="body" sz="quarter" idx="10" hasCustomPrompt="1"/>
          </p:nvPr>
        </p:nvSpPr>
        <p:spPr>
          <a:xfrm>
            <a:off x="588263" y="1611086"/>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47" name="Text Placeholder 21">
            <a:extLst>
              <a:ext uri="{FF2B5EF4-FFF2-40B4-BE49-F238E27FC236}">
                <a16:creationId xmlns:a16="http://schemas.microsoft.com/office/drawing/2014/main" id="{33793460-8DE2-A0E6-E7A8-6533A4F9BEEB}"/>
              </a:ext>
            </a:extLst>
          </p:cNvPr>
          <p:cNvSpPr>
            <a:spLocks noGrp="1"/>
          </p:cNvSpPr>
          <p:nvPr>
            <p:ph type="body" sz="quarter" idx="21" hasCustomPrompt="1"/>
          </p:nvPr>
        </p:nvSpPr>
        <p:spPr>
          <a:xfrm>
            <a:off x="588263" y="3171648"/>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90" name="Text Placeholder 21">
            <a:extLst>
              <a:ext uri="{FF2B5EF4-FFF2-40B4-BE49-F238E27FC236}">
                <a16:creationId xmlns:a16="http://schemas.microsoft.com/office/drawing/2014/main" id="{D2A6CACC-90B0-9493-5D41-AD32E3B5649F}"/>
              </a:ext>
            </a:extLst>
          </p:cNvPr>
          <p:cNvSpPr>
            <a:spLocks noGrp="1"/>
          </p:cNvSpPr>
          <p:nvPr>
            <p:ph type="body" sz="quarter" idx="22" hasCustomPrompt="1"/>
          </p:nvPr>
        </p:nvSpPr>
        <p:spPr>
          <a:xfrm>
            <a:off x="588263" y="4732210"/>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19" name="Picture 18" descr="A purple rectangular object with lines and dots&#10;&#10;Description automatically generated">
            <a:extLst>
              <a:ext uri="{FF2B5EF4-FFF2-40B4-BE49-F238E27FC236}">
                <a16:creationId xmlns:a16="http://schemas.microsoft.com/office/drawing/2014/main" id="{E84719FF-F8F1-C0F1-BFC3-9A19CE96601E}"/>
              </a:ext>
            </a:extLst>
          </p:cNvPr>
          <p:cNvPicPr>
            <a:picLocks/>
          </p:cNvPicPr>
          <p:nvPr userDrawn="1"/>
        </p:nvPicPr>
        <p:blipFill>
          <a:blip r:embed="rId6" cstate="print">
            <a:extLst>
              <a:ext uri="{28A0092B-C50C-407E-A947-70E740481C1C}">
                <a14:useLocalDpi xmlns:a14="http://schemas.microsoft.com/office/drawing/2010/main"/>
              </a:ext>
            </a:extLst>
          </a:blip>
          <a:stretch>
            <a:fillRect/>
          </a:stretch>
        </p:blipFill>
        <p:spPr>
          <a:xfrm>
            <a:off x="9303085" y="3854051"/>
            <a:ext cx="2200836" cy="2532304"/>
          </a:xfrm>
          <a:prstGeom prst="rect">
            <a:avLst/>
          </a:prstGeom>
          <a:effectLst>
            <a:outerShdw blurRad="508000" dist="355600" dir="2700000" algn="tl" rotWithShape="0">
              <a:prstClr val="black">
                <a:alpha val="34858"/>
              </a:prstClr>
            </a:outerShdw>
          </a:effectLst>
        </p:spPr>
      </p:pic>
      <p:sp>
        <p:nvSpPr>
          <p:cNvPr id="20" name="Picture Placeholder 21">
            <a:extLst>
              <a:ext uri="{FF2B5EF4-FFF2-40B4-BE49-F238E27FC236}">
                <a16:creationId xmlns:a16="http://schemas.microsoft.com/office/drawing/2014/main" id="{D5EC8734-4B57-4284-7624-07B2D0700DCF}"/>
              </a:ext>
            </a:extLst>
          </p:cNvPr>
          <p:cNvSpPr>
            <a:spLocks noGrp="1"/>
          </p:cNvSpPr>
          <p:nvPr>
            <p:ph type="pic" sz="quarter" idx="24"/>
          </p:nvPr>
        </p:nvSpPr>
        <p:spPr>
          <a:xfrm>
            <a:off x="7901813" y="1611086"/>
            <a:ext cx="3962228" cy="4565304"/>
          </a:xfrm>
          <a:custGeom>
            <a:avLst/>
            <a:gdLst>
              <a:gd name="connsiteX0" fmla="*/ 2501882 w 5053417"/>
              <a:gd name="connsiteY0" fmla="*/ 0 h 5822581"/>
              <a:gd name="connsiteX1" fmla="*/ 4876294 w 5053417"/>
              <a:gd name="connsiteY1" fmla="*/ 0 h 5822581"/>
              <a:gd name="connsiteX2" fmla="*/ 5039920 w 5053417"/>
              <a:gd name="connsiteY2" fmla="*/ 244765 h 5822581"/>
              <a:gd name="connsiteX3" fmla="*/ 2824281 w 5053417"/>
              <a:gd name="connsiteY3" fmla="*/ 5639514 h 5822581"/>
              <a:gd name="connsiteX4" fmla="*/ 2551536 w 5053417"/>
              <a:gd name="connsiteY4" fmla="*/ 5822581 h 5822581"/>
              <a:gd name="connsiteX5" fmla="*/ 2551637 w 5053417"/>
              <a:gd name="connsiteY5" fmla="*/ 5822480 h 5822581"/>
              <a:gd name="connsiteX6" fmla="*/ 177125 w 5053417"/>
              <a:gd name="connsiteY6" fmla="*/ 5822480 h 5822581"/>
              <a:gd name="connsiteX7" fmla="*/ 13498 w 5053417"/>
              <a:gd name="connsiteY7" fmla="*/ 5577716 h 5822581"/>
              <a:gd name="connsiteX8" fmla="*/ 2229136 w 5053417"/>
              <a:gd name="connsiteY8" fmla="*/ 183067 h 5822581"/>
              <a:gd name="connsiteX9" fmla="*/ 2501882 w 5053417"/>
              <a:gd name="connsiteY9" fmla="*/ 0 h 5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3417" h="5822581">
                <a:moveTo>
                  <a:pt x="2501882" y="0"/>
                </a:moveTo>
                <a:lnTo>
                  <a:pt x="4876294" y="0"/>
                </a:lnTo>
                <a:cubicBezTo>
                  <a:pt x="5002200" y="0"/>
                  <a:pt x="5087856" y="128056"/>
                  <a:pt x="5039920" y="244765"/>
                </a:cubicBezTo>
                <a:lnTo>
                  <a:pt x="2824281" y="5639514"/>
                </a:lnTo>
                <a:cubicBezTo>
                  <a:pt x="2778773" y="5750247"/>
                  <a:pt x="2671071" y="5822581"/>
                  <a:pt x="2551536" y="5822581"/>
                </a:cubicBezTo>
                <a:lnTo>
                  <a:pt x="2551637" y="5822480"/>
                </a:lnTo>
                <a:lnTo>
                  <a:pt x="177125" y="5822480"/>
                </a:lnTo>
                <a:cubicBezTo>
                  <a:pt x="51219" y="5822480"/>
                  <a:pt x="-34438" y="5694425"/>
                  <a:pt x="13498" y="5577716"/>
                </a:cubicBezTo>
                <a:lnTo>
                  <a:pt x="2229136" y="183067"/>
                </a:lnTo>
                <a:cubicBezTo>
                  <a:pt x="2274645" y="72336"/>
                  <a:pt x="2382347" y="0"/>
                  <a:pt x="2501882" y="0"/>
                </a:cubicBezTo>
                <a:close/>
              </a:path>
            </a:pathLst>
          </a:custGeom>
          <a:gradFill flip="none" rotWithShape="1">
            <a:gsLst>
              <a:gs pos="0">
                <a:schemeClr val="accent1"/>
              </a:gs>
              <a:gs pos="100000">
                <a:schemeClr val="accent2">
                  <a:lumMod val="75000"/>
                </a:schemeClr>
              </a:gs>
            </a:gsLst>
            <a:lin ang="5400000" scaled="1"/>
            <a:tileRect/>
          </a:gradFill>
          <a:effectLst>
            <a:outerShdw blurRad="421414" dist="344588" dir="2700000" algn="tl" rotWithShape="0">
              <a:prstClr val="black">
                <a:alpha val="35000"/>
              </a:prstClr>
            </a:outerShdw>
          </a:effectLst>
        </p:spPr>
        <p:txBody>
          <a:bodyPr wrap="square" bIns="1152000" anchor="ctr">
            <a:noAutofit/>
          </a:bodyPr>
          <a:lstStyle>
            <a:lvl1pPr marL="0" indent="0" algn="ctr">
              <a:buNone/>
              <a:defRPr>
                <a:solidFill>
                  <a:schemeClr val="bg1"/>
                </a:solidFill>
              </a:defRPr>
            </a:lvl1pPr>
          </a:lstStyle>
          <a:p>
            <a:endParaRPr lang="en-US"/>
          </a:p>
        </p:txBody>
      </p:sp>
      <p:grpSp>
        <p:nvGrpSpPr>
          <p:cNvPr id="16" name="Group 15">
            <a:extLst>
              <a:ext uri="{FF2B5EF4-FFF2-40B4-BE49-F238E27FC236}">
                <a16:creationId xmlns:a16="http://schemas.microsoft.com/office/drawing/2014/main" id="{8EEDF421-33F5-EA53-D9E8-8AE83CE7D5BC}"/>
              </a:ext>
            </a:extLst>
          </p:cNvPr>
          <p:cNvGrpSpPr/>
          <p:nvPr userDrawn="1"/>
        </p:nvGrpSpPr>
        <p:grpSpPr>
          <a:xfrm>
            <a:off x="11105148" y="4896537"/>
            <a:ext cx="1086852" cy="1961463"/>
            <a:chOff x="11105148" y="4896537"/>
            <a:chExt cx="1086852" cy="1961463"/>
          </a:xfrm>
        </p:grpSpPr>
        <p:pic>
          <p:nvPicPr>
            <p:cNvPr id="17" name="Picture 16" descr="A purple rectangular object with lines and dots&#10;&#10;Description automatically generated">
              <a:extLst>
                <a:ext uri="{FF2B5EF4-FFF2-40B4-BE49-F238E27FC236}">
                  <a16:creationId xmlns:a16="http://schemas.microsoft.com/office/drawing/2014/main" id="{9D5B4F0E-5CA6-DA90-217B-4B39BCE46BDF}"/>
                </a:ext>
              </a:extLst>
            </p:cNvPr>
            <p:cNvPicPr>
              <a:picLocks noChangeAspect="1"/>
            </p:cNvPicPr>
            <p:nvPr userDrawn="1"/>
          </p:nvPicPr>
          <p:blipFill rotWithShape="1">
            <a:blip r:embed="rId7" cstate="print">
              <a:alphaModFix amt="64000"/>
              <a:extLst>
                <a:ext uri="{28A0092B-C50C-407E-A947-70E740481C1C}">
                  <a14:useLocalDpi xmlns:a14="http://schemas.microsoft.com/office/drawing/2010/main"/>
                </a:ext>
              </a:extLst>
            </a:blip>
            <a:srcRect/>
            <a:stretch/>
          </p:blipFill>
          <p:spPr>
            <a:xfrm>
              <a:off x="11351299" y="4896537"/>
              <a:ext cx="840701" cy="1961462"/>
            </a:xfrm>
            <a:prstGeom prst="rect">
              <a:avLst/>
            </a:prstGeom>
            <a:effectLst/>
          </p:spPr>
        </p:pic>
        <p:pic>
          <p:nvPicPr>
            <p:cNvPr id="18" name="Picture 17">
              <a:extLst>
                <a:ext uri="{FF2B5EF4-FFF2-40B4-BE49-F238E27FC236}">
                  <a16:creationId xmlns:a16="http://schemas.microsoft.com/office/drawing/2014/main" id="{BF8FE131-2F64-2D2D-EFCB-956A9B3CD9E6}"/>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a:stretch/>
          </p:blipFill>
          <p:spPr>
            <a:xfrm rot="10800000">
              <a:off x="11105148" y="5761329"/>
              <a:ext cx="1086851" cy="1096671"/>
            </a:xfrm>
            <a:prstGeom prst="rect">
              <a:avLst/>
            </a:prstGeom>
          </p:spPr>
        </p:pic>
      </p:grpSp>
    </p:spTree>
    <p:extLst>
      <p:ext uri="{BB962C8B-B14F-4D97-AF65-F5344CB8AC3E}">
        <p14:creationId xmlns:p14="http://schemas.microsoft.com/office/powerpoint/2010/main" val="608525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 presetClass="emph" presetSubtype="0" accel="100000" autoRev="1" fill="hold" grpId="1" nodeType="withEffect">
                                  <p:stCondLst>
                                    <p:cond delay="0"/>
                                  </p:stCondLst>
                                  <p:childTnLst>
                                    <p:animScale>
                                      <p:cBhvr>
                                        <p:cTn id="9" dur="500" fill="hold"/>
                                        <p:tgtEl>
                                          <p:spTgt spid="20"/>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4978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04480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69822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00575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8737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1280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1484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82135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7491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52202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image" Target="../media/image30.svg"/><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image" Target="../media/image29.png"/><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theme" Target="../theme/theme2.xml"/><Relationship Id="rId8" Type="http://schemas.openxmlformats.org/officeDocument/2006/relationships/slideLayout" Target="../slideLayouts/slideLayout32.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1" Type="http://schemas.openxmlformats.org/officeDocument/2006/relationships/slideLayout" Target="../slideLayouts/slideLayout25.xml"/><Relationship Id="rId6"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theme" Target="../theme/theme3.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image" Target="../media/image30.sv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8" Type="http://schemas.openxmlformats.org/officeDocument/2006/relationships/slideLayout" Target="../slideLayouts/slideLayout79.xml"/><Relationship Id="rId51" Type="http://schemas.openxmlformats.org/officeDocument/2006/relationships/image" Target="../media/image29.png"/><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9" Type="http://schemas.openxmlformats.org/officeDocument/2006/relationships/slideLayout" Target="../slideLayouts/slideLayout159.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42" Type="http://schemas.openxmlformats.org/officeDocument/2006/relationships/slideLayout" Target="../slideLayouts/slideLayout162.xml"/><Relationship Id="rId47" Type="http://schemas.openxmlformats.org/officeDocument/2006/relationships/slideLayout" Target="../slideLayouts/slideLayout167.xml"/><Relationship Id="rId50" Type="http://schemas.openxmlformats.org/officeDocument/2006/relationships/theme" Target="../theme/theme4.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9" Type="http://schemas.openxmlformats.org/officeDocument/2006/relationships/slideLayout" Target="../slideLayouts/slideLayout149.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40" Type="http://schemas.openxmlformats.org/officeDocument/2006/relationships/slideLayout" Target="../slideLayouts/slideLayout160.xml"/><Relationship Id="rId45" Type="http://schemas.openxmlformats.org/officeDocument/2006/relationships/slideLayout" Target="../slideLayouts/slideLayout165.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49" Type="http://schemas.openxmlformats.org/officeDocument/2006/relationships/slideLayout" Target="../slideLayouts/slideLayout169.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4" Type="http://schemas.openxmlformats.org/officeDocument/2006/relationships/slideLayout" Target="../slideLayouts/slideLayout164.xml"/><Relationship Id="rId52" Type="http://schemas.openxmlformats.org/officeDocument/2006/relationships/image" Target="../media/image30.svg"/><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43" Type="http://schemas.openxmlformats.org/officeDocument/2006/relationships/slideLayout" Target="../slideLayouts/slideLayout163.xml"/><Relationship Id="rId48" Type="http://schemas.openxmlformats.org/officeDocument/2006/relationships/slideLayout" Target="../slideLayouts/slideLayout168.xml"/><Relationship Id="rId8" Type="http://schemas.openxmlformats.org/officeDocument/2006/relationships/slideLayout" Target="../slideLayouts/slideLayout128.xml"/><Relationship Id="rId51" Type="http://schemas.openxmlformats.org/officeDocument/2006/relationships/image" Target="../media/image29.png"/><Relationship Id="rId3" Type="http://schemas.openxmlformats.org/officeDocument/2006/relationships/slideLayout" Target="../slideLayouts/slideLayout123.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slideLayout" Target="../slideLayouts/slideLayout158.xml"/><Relationship Id="rId46" Type="http://schemas.openxmlformats.org/officeDocument/2006/relationships/slideLayout" Target="../slideLayouts/slideLayout166.xml"/><Relationship Id="rId20" Type="http://schemas.openxmlformats.org/officeDocument/2006/relationships/slideLayout" Target="../slideLayouts/slideLayout140.xml"/><Relationship Id="rId41" Type="http://schemas.openxmlformats.org/officeDocument/2006/relationships/slideLayout" Target="../slideLayouts/slideLayout161.xml"/><Relationship Id="rId1" Type="http://schemas.openxmlformats.org/officeDocument/2006/relationships/slideLayout" Target="../slideLayouts/slideLayout121.xml"/><Relationship Id="rId6"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3434644716"/>
      </p:ext>
    </p:extLst>
  </p:cSld>
  <p:clrMap bg1="lt1" tx1="dk1" bg2="lt2" tx2="dk2" accent1="accent1" accent2="accent2" accent3="accent3" accent4="accent4" accent5="accent5" accent6="accent6" hlink="hlink" folHlink="folHlink"/>
  <p:sldLayoutIdLst>
    <p:sldLayoutId id="2147484148" r:id="rId1"/>
    <p:sldLayoutId id="2147484154" r:id="rId2"/>
    <p:sldLayoutId id="2147484155" r:id="rId3"/>
    <p:sldLayoutId id="2147484150" r:id="rId4"/>
    <p:sldLayoutId id="2147484151" r:id="rId5"/>
    <p:sldLayoutId id="2147484157" r:id="rId6"/>
    <p:sldLayoutId id="2147484158" r:id="rId7"/>
    <p:sldLayoutId id="2147484229" r:id="rId8"/>
    <p:sldLayoutId id="2147484160" r:id="rId9"/>
    <p:sldLayoutId id="2147484161" r:id="rId10"/>
    <p:sldLayoutId id="2147484163" r:id="rId11"/>
    <p:sldLayoutId id="2147484164" r:id="rId12"/>
    <p:sldLayoutId id="2147484165" r:id="rId13"/>
    <p:sldLayoutId id="2147484167" r:id="rId14"/>
    <p:sldLayoutId id="2147484168" r:id="rId15"/>
    <p:sldLayoutId id="2147484169" r:id="rId16"/>
    <p:sldLayoutId id="2147484170" r:id="rId17"/>
    <p:sldLayoutId id="2147484171" r:id="rId18"/>
    <p:sldLayoutId id="2147484230" r:id="rId19"/>
    <p:sldLayoutId id="2147484176" r:id="rId20"/>
    <p:sldLayoutId id="2147484179" r:id="rId21"/>
    <p:sldLayoutId id="2147484180" r:id="rId22"/>
    <p:sldLayoutId id="2147484186" r:id="rId23"/>
    <p:sldLayoutId id="2147484187"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1">
          <p15:clr>
            <a:srgbClr val="C35EA4"/>
          </p15:clr>
        </p15:guide>
        <p15:guide id="17" pos="7310">
          <p15:clr>
            <a:srgbClr val="C35EA4"/>
          </p15:clr>
        </p15:guide>
        <p15:guide id="25" orient="horz" pos="369">
          <p15:clr>
            <a:srgbClr val="C35EA4"/>
          </p15:clr>
        </p15:guide>
        <p15:guide id="27" orient="horz" pos="184">
          <p15:clr>
            <a:srgbClr val="A4A3A4"/>
          </p15:clr>
        </p15:guide>
        <p15:guide id="28" pos="182">
          <p15:clr>
            <a:srgbClr val="A4A3A4"/>
          </p15:clr>
        </p15:guide>
        <p15:guide id="29" orient="horz" pos="4135">
          <p15:clr>
            <a:srgbClr val="A4A3A4"/>
          </p15:clr>
        </p15:guide>
        <p15:guide id="30" pos="7495">
          <p15:clr>
            <a:srgbClr val="A4A3A4"/>
          </p15:clr>
        </p15:guide>
        <p15:guide id="31" orient="horz" pos="4008">
          <p15:clr>
            <a:srgbClr val="F26B43"/>
          </p15:clr>
        </p15:guide>
        <p15:guide id="33" pos="962">
          <p15:clr>
            <a:srgbClr val="A4A3A4"/>
          </p15:clr>
        </p15:guide>
        <p15:guide id="34" pos="1370">
          <p15:clr>
            <a:srgbClr val="A4A3A4"/>
          </p15:clr>
        </p15:guide>
        <p15:guide id="35" pos="1557">
          <p15:clr>
            <a:srgbClr val="A4A3A4"/>
          </p15:clr>
        </p15:guide>
        <p15:guide id="36" pos="1964">
          <p15:clr>
            <a:srgbClr val="A4A3A4"/>
          </p15:clr>
        </p15:guide>
        <p15:guide id="37" pos="2151">
          <p15:clr>
            <a:srgbClr val="A4A3A4"/>
          </p15:clr>
        </p15:guide>
        <p15:guide id="38" pos="2558">
          <p15:clr>
            <a:srgbClr val="A4A3A4"/>
          </p15:clr>
        </p15:guide>
        <p15:guide id="39" pos="2745">
          <p15:clr>
            <a:srgbClr val="A4A3A4"/>
          </p15:clr>
        </p15:guide>
        <p15:guide id="40" pos="3153">
          <p15:clr>
            <a:srgbClr val="A4A3A4"/>
          </p15:clr>
        </p15:guide>
        <p15:guide id="41" pos="3339">
          <p15:clr>
            <a:srgbClr val="A4A3A4"/>
          </p15:clr>
        </p15:guide>
        <p15:guide id="42" pos="3747">
          <p15:clr>
            <a:srgbClr val="A4A3A4"/>
          </p15:clr>
        </p15:guide>
        <p15:guide id="43" pos="3933">
          <p15:clr>
            <a:srgbClr val="A4A3A4"/>
          </p15:clr>
        </p15:guide>
        <p15:guide id="44" pos="4341">
          <p15:clr>
            <a:srgbClr val="A4A3A4"/>
          </p15:clr>
        </p15:guide>
        <p15:guide id="45" pos="4527">
          <p15:clr>
            <a:srgbClr val="A4A3A4"/>
          </p15:clr>
        </p15:guide>
        <p15:guide id="46" pos="4935">
          <p15:clr>
            <a:srgbClr val="A4A3A4"/>
          </p15:clr>
        </p15:guide>
        <p15:guide id="47" pos="5121">
          <p15:clr>
            <a:srgbClr val="A4A3A4"/>
          </p15:clr>
        </p15:guide>
        <p15:guide id="48" pos="5529">
          <p15:clr>
            <a:srgbClr val="A4A3A4"/>
          </p15:clr>
        </p15:guide>
        <p15:guide id="49" pos="5715">
          <p15:clr>
            <a:srgbClr val="A4A3A4"/>
          </p15:clr>
        </p15:guide>
        <p15:guide id="50" pos="776">
          <p15:clr>
            <a:srgbClr val="A4A3A4"/>
          </p15:clr>
        </p15:guide>
        <p15:guide id="51" pos="6123">
          <p15:clr>
            <a:srgbClr val="A4A3A4"/>
          </p15:clr>
        </p15:guide>
        <p15:guide id="52" pos="6309">
          <p15:clr>
            <a:srgbClr val="A4A3A4"/>
          </p15:clr>
        </p15:guide>
        <p15:guide id="53" pos="6717">
          <p15:clr>
            <a:srgbClr val="A4A3A4"/>
          </p15:clr>
        </p15:guide>
        <p15:guide id="54" pos="690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621734397"/>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 id="2147484274" r:id="rId25"/>
    <p:sldLayoutId id="2147484275" r:id="rId26"/>
    <p:sldLayoutId id="2147484276" r:id="rId27"/>
    <p:sldLayoutId id="2147484277" r:id="rId28"/>
    <p:sldLayoutId id="2147484278" r:id="rId29"/>
    <p:sldLayoutId id="2147484279" r:id="rId30"/>
    <p:sldLayoutId id="2147484280" r:id="rId31"/>
    <p:sldLayoutId id="2147484281" r:id="rId32"/>
    <p:sldLayoutId id="2147484282" r:id="rId33"/>
    <p:sldLayoutId id="2147484283" r:id="rId34"/>
    <p:sldLayoutId id="2147484284" r:id="rId35"/>
    <p:sldLayoutId id="2147484285" r:id="rId36"/>
    <p:sldLayoutId id="2147484286" r:id="rId37"/>
    <p:sldLayoutId id="2147484287" r:id="rId38"/>
    <p:sldLayoutId id="2147484288" r:id="rId39"/>
    <p:sldLayoutId id="2147484289" r:id="rId40"/>
    <p:sldLayoutId id="2147484290" r:id="rId41"/>
    <p:sldLayoutId id="2147484291" r:id="rId42"/>
    <p:sldLayoutId id="2147484292" r:id="rId43"/>
    <p:sldLayoutId id="2147484293" r:id="rId44"/>
    <p:sldLayoutId id="2147484294" r:id="rId45"/>
    <p:sldLayoutId id="2147484295" r:id="rId46"/>
    <p:sldLayoutId id="2147484296"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46152577"/>
      </p:ext>
    </p:extLst>
  </p:cSld>
  <p:clrMap bg1="lt1" tx1="dk1" bg2="lt2" tx2="dk2" accent1="accent1" accent2="accent2" accent3="accent3" accent4="accent4" accent5="accent5" accent6="accent6" hlink="hlink" folHlink="folHlink"/>
  <p:sldLayoutIdLst>
    <p:sldLayoutId id="2147484298" r:id="rId1"/>
    <p:sldLayoutId id="2147484299" r:id="rId2"/>
    <p:sldLayoutId id="2147484300" r:id="rId3"/>
    <p:sldLayoutId id="2147484301" r:id="rId4"/>
    <p:sldLayoutId id="2147484302" r:id="rId5"/>
    <p:sldLayoutId id="2147484303" r:id="rId6"/>
    <p:sldLayoutId id="2147484304" r:id="rId7"/>
    <p:sldLayoutId id="2147484305" r:id="rId8"/>
    <p:sldLayoutId id="2147484306" r:id="rId9"/>
    <p:sldLayoutId id="2147484307" r:id="rId10"/>
    <p:sldLayoutId id="2147484308" r:id="rId11"/>
    <p:sldLayoutId id="2147484309" r:id="rId12"/>
    <p:sldLayoutId id="2147484310" r:id="rId13"/>
    <p:sldLayoutId id="2147484311" r:id="rId14"/>
    <p:sldLayoutId id="2147484312" r:id="rId15"/>
    <p:sldLayoutId id="2147484313" r:id="rId16"/>
    <p:sldLayoutId id="2147484314" r:id="rId17"/>
    <p:sldLayoutId id="2147484315" r:id="rId18"/>
    <p:sldLayoutId id="2147484316" r:id="rId19"/>
    <p:sldLayoutId id="2147484317" r:id="rId20"/>
    <p:sldLayoutId id="2147484318" r:id="rId21"/>
    <p:sldLayoutId id="2147484319" r:id="rId22"/>
    <p:sldLayoutId id="2147484320" r:id="rId23"/>
    <p:sldLayoutId id="2147484321" r:id="rId24"/>
    <p:sldLayoutId id="2147484322" r:id="rId25"/>
    <p:sldLayoutId id="2147484323" r:id="rId26"/>
    <p:sldLayoutId id="2147484324" r:id="rId27"/>
    <p:sldLayoutId id="2147484325" r:id="rId28"/>
    <p:sldLayoutId id="2147484326" r:id="rId29"/>
    <p:sldLayoutId id="2147484327" r:id="rId30"/>
    <p:sldLayoutId id="2147484328" r:id="rId31"/>
    <p:sldLayoutId id="2147484329" r:id="rId32"/>
    <p:sldLayoutId id="2147484330" r:id="rId33"/>
    <p:sldLayoutId id="2147484331" r:id="rId34"/>
    <p:sldLayoutId id="2147484332" r:id="rId35"/>
    <p:sldLayoutId id="2147484333" r:id="rId36"/>
    <p:sldLayoutId id="2147484334" r:id="rId37"/>
    <p:sldLayoutId id="2147484335" r:id="rId38"/>
    <p:sldLayoutId id="2147484336" r:id="rId39"/>
    <p:sldLayoutId id="2147484337" r:id="rId40"/>
    <p:sldLayoutId id="2147484338" r:id="rId41"/>
    <p:sldLayoutId id="2147484339" r:id="rId42"/>
    <p:sldLayoutId id="2147484340" r:id="rId43"/>
    <p:sldLayoutId id="2147484341" r:id="rId44"/>
    <p:sldLayoutId id="2147484342" r:id="rId45"/>
    <p:sldLayoutId id="2147484343" r:id="rId46"/>
    <p:sldLayoutId id="2147484344" r:id="rId47"/>
    <p:sldLayoutId id="2147484345" r:id="rId48"/>
    <p:sldLayoutId id="214748434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19767253"/>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 id="2147484362" r:id="rId13"/>
    <p:sldLayoutId id="2147484363" r:id="rId14"/>
    <p:sldLayoutId id="2147484364" r:id="rId15"/>
    <p:sldLayoutId id="2147484365" r:id="rId16"/>
    <p:sldLayoutId id="2147484366" r:id="rId17"/>
    <p:sldLayoutId id="2147484367" r:id="rId18"/>
    <p:sldLayoutId id="2147484368" r:id="rId19"/>
    <p:sldLayoutId id="2147484369" r:id="rId20"/>
    <p:sldLayoutId id="2147484370" r:id="rId21"/>
    <p:sldLayoutId id="2147484371" r:id="rId22"/>
    <p:sldLayoutId id="2147484372" r:id="rId23"/>
    <p:sldLayoutId id="2147484373" r:id="rId24"/>
    <p:sldLayoutId id="2147484374" r:id="rId25"/>
    <p:sldLayoutId id="2147484375" r:id="rId26"/>
    <p:sldLayoutId id="2147484376" r:id="rId27"/>
    <p:sldLayoutId id="2147484377" r:id="rId28"/>
    <p:sldLayoutId id="2147484378" r:id="rId29"/>
    <p:sldLayoutId id="2147484379" r:id="rId30"/>
    <p:sldLayoutId id="2147484380" r:id="rId31"/>
    <p:sldLayoutId id="2147484381" r:id="rId32"/>
    <p:sldLayoutId id="2147484382" r:id="rId33"/>
    <p:sldLayoutId id="2147484383" r:id="rId34"/>
    <p:sldLayoutId id="2147484384" r:id="rId35"/>
    <p:sldLayoutId id="2147484385" r:id="rId36"/>
    <p:sldLayoutId id="2147484386" r:id="rId37"/>
    <p:sldLayoutId id="2147484387" r:id="rId38"/>
    <p:sldLayoutId id="2147484388" r:id="rId39"/>
    <p:sldLayoutId id="2147484389" r:id="rId40"/>
    <p:sldLayoutId id="2147484390" r:id="rId41"/>
    <p:sldLayoutId id="2147484391" r:id="rId42"/>
    <p:sldLayoutId id="2147484392" r:id="rId43"/>
    <p:sldLayoutId id="2147484393" r:id="rId44"/>
    <p:sldLayoutId id="2147484394" r:id="rId45"/>
    <p:sldLayoutId id="2147484395" r:id="rId46"/>
    <p:sldLayoutId id="2147484396" r:id="rId47"/>
    <p:sldLayoutId id="2147484397" r:id="rId48"/>
    <p:sldLayoutId id="2147484398"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azure/virtual-machines/ncv3-nc6s-nc12s-nc24s-retirement" TargetMode="External"/><Relationship Id="rId2" Type="http://schemas.openxmlformats.org/officeDocument/2006/relationships/image" Target="../media/image115.png"/><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8.xml"/><Relationship Id="rId1" Type="http://schemas.openxmlformats.org/officeDocument/2006/relationships/slideLayout" Target="../slideLayouts/slideLayout84.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jpeg"/><Relationship Id="rId4" Type="http://schemas.openxmlformats.org/officeDocument/2006/relationships/image" Target="../media/image117.png"/><Relationship Id="rId9" Type="http://schemas.openxmlformats.org/officeDocument/2006/relationships/image" Target="../media/image1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4.png"/><Relationship Id="rId4"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40.emf"/><Relationship Id="rId26" Type="http://schemas.openxmlformats.org/officeDocument/2006/relationships/image" Target="../media/image148.png"/><Relationship Id="rId3" Type="http://schemas.openxmlformats.org/officeDocument/2006/relationships/image" Target="../media/image125.png"/><Relationship Id="rId21" Type="http://schemas.openxmlformats.org/officeDocument/2006/relationships/image" Target="../media/image143.svg"/><Relationship Id="rId7" Type="http://schemas.openxmlformats.org/officeDocument/2006/relationships/image" Target="../media/image129.svg"/><Relationship Id="rId12" Type="http://schemas.openxmlformats.org/officeDocument/2006/relationships/image" Target="../media/image134.png"/><Relationship Id="rId17" Type="http://schemas.openxmlformats.org/officeDocument/2006/relationships/image" Target="../media/image139.svg"/><Relationship Id="rId25" Type="http://schemas.openxmlformats.org/officeDocument/2006/relationships/image" Target="../media/image147.svg"/><Relationship Id="rId2" Type="http://schemas.openxmlformats.org/officeDocument/2006/relationships/notesSlide" Target="../notesSlides/notesSlide11.xml"/><Relationship Id="rId16" Type="http://schemas.openxmlformats.org/officeDocument/2006/relationships/image" Target="../media/image138.png"/><Relationship Id="rId20" Type="http://schemas.openxmlformats.org/officeDocument/2006/relationships/image" Target="../media/image142.png"/><Relationship Id="rId29" Type="http://schemas.openxmlformats.org/officeDocument/2006/relationships/image" Target="../media/image150.png"/><Relationship Id="rId1" Type="http://schemas.openxmlformats.org/officeDocument/2006/relationships/slideLayout" Target="../slideLayouts/slideLayout133.xml"/><Relationship Id="rId6" Type="http://schemas.openxmlformats.org/officeDocument/2006/relationships/image" Target="../media/image128.png"/><Relationship Id="rId11" Type="http://schemas.openxmlformats.org/officeDocument/2006/relationships/image" Target="../media/image133.svg"/><Relationship Id="rId24" Type="http://schemas.openxmlformats.org/officeDocument/2006/relationships/image" Target="../media/image146.png"/><Relationship Id="rId5" Type="http://schemas.openxmlformats.org/officeDocument/2006/relationships/image" Target="../media/image127.svg"/><Relationship Id="rId15" Type="http://schemas.openxmlformats.org/officeDocument/2006/relationships/image" Target="../media/image137.svg"/><Relationship Id="rId23" Type="http://schemas.openxmlformats.org/officeDocument/2006/relationships/image" Target="../media/image145.svg"/><Relationship Id="rId28" Type="http://schemas.openxmlformats.org/officeDocument/2006/relationships/image" Target="../media/image149.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 Id="rId27" Type="http://schemas.openxmlformats.org/officeDocument/2006/relationships/image" Target="../media/image34.emf"/><Relationship Id="rId30"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2.xml"/><Relationship Id="rId1" Type="http://schemas.openxmlformats.org/officeDocument/2006/relationships/slideLayout" Target="../slideLayouts/slideLayout84.xml"/><Relationship Id="rId5" Type="http://schemas.microsoft.com/office/2007/relationships/hdphoto" Target="../media/hdphoto6.wdp"/><Relationship Id="rId4" Type="http://schemas.openxmlformats.org/officeDocument/2006/relationships/image" Target="../media/image152.png"/></Relationships>
</file>

<file path=ppt/slides/_rels/slide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8" Type="http://schemas.openxmlformats.org/officeDocument/2006/relationships/hyperlink" Target="https://learn.microsoft.com/en-us/azure/machine-learning/how-to-create-attach-compute-cluster?view=azureml-api-2" TargetMode="External"/><Relationship Id="rId13" Type="http://schemas.openxmlformats.org/officeDocument/2006/relationships/hyperlink" Target="https://learn.microsoft.com/en-us/azure/machine-learning/how-to-train-model?view=azureml-api-2#azure-databricks" TargetMode="External"/><Relationship Id="rId3" Type="http://schemas.openxmlformats.org/officeDocument/2006/relationships/hyperlink" Target="https://learn.microsoft.com/en-us/azure/machine-learning/how-to-attach-kubernetes-anywhere?view=azureml-api-2" TargetMode="External"/><Relationship Id="rId7" Type="http://schemas.openxmlformats.org/officeDocument/2006/relationships/hyperlink" Target="https://learn.microsoft.com/en-us/azure/machine-learning/how-to-train-model?view=azureml-api-2#local-computer" TargetMode="External"/><Relationship Id="rId12" Type="http://schemas.openxmlformats.org/officeDocument/2006/relationships/hyperlink" Target="https://learn.microsoft.com/en-us/azure/machine-learning/how-to-train-model?view=azureml-api-2#synapse" TargetMode="External"/><Relationship Id="rId17" Type="http://schemas.openxmlformats.org/officeDocument/2006/relationships/hyperlink" Target="https://learn.microsoft.com/en-us/azure/machine-learning/concept-compute-target?view=azureml-api-2" TargetMode="External"/><Relationship Id="rId2" Type="http://schemas.openxmlformats.org/officeDocument/2006/relationships/hyperlink" Target="https://learn.microsoft.com/en-us/azure/machine-learning/concept-endpoints?view=azureml-api-2" TargetMode="External"/><Relationship Id="rId16" Type="http://schemas.openxmlformats.org/officeDocument/2006/relationships/hyperlink" Target="https://learn.microsoft.com/en-us/azure/machine-learning/how-to-train-model?view=azureml-api-2#azbatch" TargetMode="External"/><Relationship Id="rId1" Type="http://schemas.openxmlformats.org/officeDocument/2006/relationships/slideLayout" Target="../slideLayouts/slideLayout75.xml"/><Relationship Id="rId6" Type="http://schemas.openxmlformats.org/officeDocument/2006/relationships/hyperlink" Target="https://learn.microsoft.com/en-us/azure/machine-learning/concept-designer?view=azureml-api-2" TargetMode="External"/><Relationship Id="rId11" Type="http://schemas.openxmlformats.org/officeDocument/2006/relationships/hyperlink" Target="https://learn.microsoft.com/en-us/azure/machine-learning/how-to-train-model?view=azureml-api-2#remote-virtual-machines" TargetMode="External"/><Relationship Id="rId5" Type="http://schemas.openxmlformats.org/officeDocument/2006/relationships/hyperlink" Target="https://learn.microsoft.com/en-us/azure/machine-learning/concept-ml-pipelines?view=azureml-api-2" TargetMode="External"/><Relationship Id="rId15" Type="http://schemas.openxmlformats.org/officeDocument/2006/relationships/hyperlink" Target="https://learn.microsoft.com/en-us/azure/machine-learning/how-to-train-model?view=azureml-api-2#azure-hdinsight" TargetMode="External"/><Relationship Id="rId10" Type="http://schemas.openxmlformats.org/officeDocument/2006/relationships/hyperlink" Target="https://learn.microsoft.com/en-us/azure/machine-learning/how-to-create-compute-instance?view=azureml-api-2" TargetMode="External"/><Relationship Id="rId4" Type="http://schemas.openxmlformats.org/officeDocument/2006/relationships/hyperlink" Target="https://learn.microsoft.com/en-us/azure/machine-learning/concept-automated-ml?view=azureml-api-2" TargetMode="External"/><Relationship Id="rId9" Type="http://schemas.openxmlformats.org/officeDocument/2006/relationships/hyperlink" Target="https://learn.microsoft.com/en-us/azure/machine-learning/how-to-use-serverless-compute?view=azureml-api-2" TargetMode="External"/><Relationship Id="rId14" Type="http://schemas.openxmlformats.org/officeDocument/2006/relationships/hyperlink" Target="https://learn.microsoft.com/en-us/azure/machine-learning/how-to-train-model?view=azureml-api-2#azure-data-lake-analytic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3.xml"/><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14.xml"/><Relationship Id="rId1" Type="http://schemas.openxmlformats.org/officeDocument/2006/relationships/slideLayout" Target="../slideLayouts/slideLayout84.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slides/_rels/slide24.xml.rels><?xml version="1.0" encoding="UTF-8" standalone="yes"?>
<Relationships xmlns="http://schemas.openxmlformats.org/package/2006/relationships"><Relationship Id="rId8" Type="http://schemas.openxmlformats.org/officeDocument/2006/relationships/image" Target="../media/image169.jpeg"/><Relationship Id="rId3" Type="http://schemas.openxmlformats.org/officeDocument/2006/relationships/image" Target="../media/image116.png"/><Relationship Id="rId7" Type="http://schemas.openxmlformats.org/officeDocument/2006/relationships/image" Target="../media/image123.jpeg"/><Relationship Id="rId12" Type="http://schemas.openxmlformats.org/officeDocument/2006/relationships/image" Target="../media/image173.jpeg"/><Relationship Id="rId2" Type="http://schemas.openxmlformats.org/officeDocument/2006/relationships/notesSlide" Target="../notesSlides/notesSlide15.xml"/><Relationship Id="rId1" Type="http://schemas.openxmlformats.org/officeDocument/2006/relationships/slideLayout" Target="../slideLayouts/slideLayout84.xml"/><Relationship Id="rId6" Type="http://schemas.openxmlformats.org/officeDocument/2006/relationships/image" Target="../media/image168.jpeg"/><Relationship Id="rId11" Type="http://schemas.openxmlformats.org/officeDocument/2006/relationships/image" Target="../media/image172.png"/><Relationship Id="rId5" Type="http://schemas.openxmlformats.org/officeDocument/2006/relationships/image" Target="../media/image167.jpeg"/><Relationship Id="rId10" Type="http://schemas.openxmlformats.org/officeDocument/2006/relationships/image" Target="../media/image171.png"/><Relationship Id="rId4" Type="http://schemas.openxmlformats.org/officeDocument/2006/relationships/image" Target="../media/image166.jpeg"/><Relationship Id="rId9" Type="http://schemas.openxmlformats.org/officeDocument/2006/relationships/image" Target="../media/image17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8" Type="http://schemas.openxmlformats.org/officeDocument/2006/relationships/image" Target="../media/image179.jpeg"/><Relationship Id="rId3" Type="http://schemas.openxmlformats.org/officeDocument/2006/relationships/image" Target="../media/image174.png"/><Relationship Id="rId7" Type="http://schemas.openxmlformats.org/officeDocument/2006/relationships/image" Target="../media/image178.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8.xml"/><Relationship Id="rId1" Type="http://schemas.openxmlformats.org/officeDocument/2006/relationships/slideLayout" Target="../slideLayouts/slideLayout84.xml"/><Relationship Id="rId4" Type="http://schemas.openxmlformats.org/officeDocument/2006/relationships/image" Target="../media/image18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20.xml"/><Relationship Id="rId1" Type="http://schemas.openxmlformats.org/officeDocument/2006/relationships/slideLayout" Target="../slideLayouts/slideLayout84.xml"/><Relationship Id="rId6" Type="http://schemas.openxmlformats.org/officeDocument/2006/relationships/image" Target="../media/image185.svg"/><Relationship Id="rId5" Type="http://schemas.openxmlformats.org/officeDocument/2006/relationships/image" Target="../media/image184.png"/><Relationship Id="rId10" Type="http://schemas.openxmlformats.org/officeDocument/2006/relationships/image" Target="../media/image189.svg"/><Relationship Id="rId4" Type="http://schemas.openxmlformats.org/officeDocument/2006/relationships/image" Target="../media/image183.svg"/><Relationship Id="rId9" Type="http://schemas.openxmlformats.org/officeDocument/2006/relationships/image" Target="../media/image188.png"/></Relationships>
</file>

<file path=ppt/slides/_rels/slide3.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84.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4.svg"/><Relationship Id="rId9" Type="http://schemas.openxmlformats.org/officeDocument/2006/relationships/image" Target="../media/image89.pn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85.xml"/><Relationship Id="rId4" Type="http://schemas.openxmlformats.org/officeDocument/2006/relationships/image" Target="../media/image93.svg"/></Relationships>
</file>

<file path=ppt/slides/_rels/slide3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3.xml"/><Relationship Id="rId1" Type="http://schemas.openxmlformats.org/officeDocument/2006/relationships/slideLayout" Target="../slideLayouts/slideLayout84.xml"/><Relationship Id="rId5" Type="http://schemas.openxmlformats.org/officeDocument/2006/relationships/image" Target="../media/image192.svg"/><Relationship Id="rId4" Type="http://schemas.openxmlformats.org/officeDocument/2006/relationships/image" Target="../media/image19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3" Type="http://schemas.openxmlformats.org/officeDocument/2006/relationships/image" Target="../media/image199.png"/><Relationship Id="rId18" Type="http://schemas.openxmlformats.org/officeDocument/2006/relationships/image" Target="../media/image204.svg"/><Relationship Id="rId26" Type="http://schemas.openxmlformats.org/officeDocument/2006/relationships/image" Target="../media/image210.svg"/><Relationship Id="rId39" Type="http://schemas.openxmlformats.org/officeDocument/2006/relationships/image" Target="../media/image85.png"/><Relationship Id="rId21" Type="http://schemas.openxmlformats.org/officeDocument/2006/relationships/image" Target="../media/image207.png"/><Relationship Id="rId34" Type="http://schemas.openxmlformats.org/officeDocument/2006/relationships/image" Target="../media/image218.svg"/><Relationship Id="rId42" Type="http://schemas.openxmlformats.org/officeDocument/2006/relationships/image" Target="../media/image222.svg"/><Relationship Id="rId7" Type="http://schemas.openxmlformats.org/officeDocument/2006/relationships/image" Target="../media/image195.png"/><Relationship Id="rId2" Type="http://schemas.openxmlformats.org/officeDocument/2006/relationships/notesSlide" Target="../notesSlides/notesSlide25.xml"/><Relationship Id="rId16" Type="http://schemas.openxmlformats.org/officeDocument/2006/relationships/image" Target="../media/image202.svg"/><Relationship Id="rId20" Type="http://schemas.openxmlformats.org/officeDocument/2006/relationships/image" Target="../media/image206.svg"/><Relationship Id="rId29" Type="http://schemas.openxmlformats.org/officeDocument/2006/relationships/image" Target="../media/image213.png"/><Relationship Id="rId41" Type="http://schemas.openxmlformats.org/officeDocument/2006/relationships/image" Target="../media/image221.png"/><Relationship Id="rId1" Type="http://schemas.openxmlformats.org/officeDocument/2006/relationships/slideLayout" Target="../slideLayouts/slideLayout84.xml"/><Relationship Id="rId6" Type="http://schemas.microsoft.com/office/2007/relationships/hdphoto" Target="../media/hdphoto8.wdp"/><Relationship Id="rId11" Type="http://schemas.openxmlformats.org/officeDocument/2006/relationships/image" Target="../media/image198.png"/><Relationship Id="rId24" Type="http://schemas.openxmlformats.org/officeDocument/2006/relationships/image" Target="../media/image208.png"/><Relationship Id="rId32" Type="http://schemas.openxmlformats.org/officeDocument/2006/relationships/image" Target="../media/image216.svg"/><Relationship Id="rId37" Type="http://schemas.openxmlformats.org/officeDocument/2006/relationships/image" Target="../media/image220.png"/><Relationship Id="rId40" Type="http://schemas.openxmlformats.org/officeDocument/2006/relationships/image" Target="../media/image86.svg"/><Relationship Id="rId5" Type="http://schemas.openxmlformats.org/officeDocument/2006/relationships/image" Target="../media/image194.png"/><Relationship Id="rId15" Type="http://schemas.openxmlformats.org/officeDocument/2006/relationships/image" Target="../media/image201.png"/><Relationship Id="rId23" Type="http://schemas.openxmlformats.org/officeDocument/2006/relationships/image" Target="../media/image143.svg"/><Relationship Id="rId28" Type="http://schemas.openxmlformats.org/officeDocument/2006/relationships/image" Target="../media/image212.svg"/><Relationship Id="rId36" Type="http://schemas.openxmlformats.org/officeDocument/2006/relationships/image" Target="../media/image219.svg"/><Relationship Id="rId10" Type="http://schemas.microsoft.com/office/2007/relationships/hdphoto" Target="../media/hdphoto9.wdp"/><Relationship Id="rId19" Type="http://schemas.openxmlformats.org/officeDocument/2006/relationships/image" Target="../media/image205.png"/><Relationship Id="rId31" Type="http://schemas.openxmlformats.org/officeDocument/2006/relationships/image" Target="../media/image215.png"/><Relationship Id="rId44" Type="http://schemas.openxmlformats.org/officeDocument/2006/relationships/image" Target="../media/image135.svg"/><Relationship Id="rId4" Type="http://schemas.microsoft.com/office/2007/relationships/hdphoto" Target="../media/hdphoto7.wdp"/><Relationship Id="rId9" Type="http://schemas.openxmlformats.org/officeDocument/2006/relationships/image" Target="../media/image197.png"/><Relationship Id="rId14" Type="http://schemas.openxmlformats.org/officeDocument/2006/relationships/image" Target="../media/image200.png"/><Relationship Id="rId22" Type="http://schemas.openxmlformats.org/officeDocument/2006/relationships/image" Target="../media/image142.png"/><Relationship Id="rId27" Type="http://schemas.openxmlformats.org/officeDocument/2006/relationships/image" Target="../media/image211.png"/><Relationship Id="rId30" Type="http://schemas.openxmlformats.org/officeDocument/2006/relationships/image" Target="../media/image214.svg"/><Relationship Id="rId35" Type="http://schemas.openxmlformats.org/officeDocument/2006/relationships/image" Target="../media/image83.png"/><Relationship Id="rId43" Type="http://schemas.openxmlformats.org/officeDocument/2006/relationships/image" Target="../media/image134.png"/><Relationship Id="rId8" Type="http://schemas.openxmlformats.org/officeDocument/2006/relationships/image" Target="../media/image196.png"/><Relationship Id="rId3" Type="http://schemas.openxmlformats.org/officeDocument/2006/relationships/image" Target="../media/image193.png"/><Relationship Id="rId12" Type="http://schemas.microsoft.com/office/2007/relationships/hdphoto" Target="../media/hdphoto10.wdp"/><Relationship Id="rId17" Type="http://schemas.openxmlformats.org/officeDocument/2006/relationships/image" Target="../media/image203.png"/><Relationship Id="rId25" Type="http://schemas.openxmlformats.org/officeDocument/2006/relationships/image" Target="../media/image209.png"/><Relationship Id="rId33" Type="http://schemas.openxmlformats.org/officeDocument/2006/relationships/image" Target="../media/image217.png"/><Relationship Id="rId38" Type="http://schemas.microsoft.com/office/2007/relationships/hdphoto" Target="../media/hdphoto11.wdp"/></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azure/ai-services/openai/how-to/latency?WT.mc_id=modinfra-146475-socuff" TargetMode="External"/><Relationship Id="rId2" Type="http://schemas.openxmlformats.org/officeDocument/2006/relationships/notesSlide" Target="../notesSlides/notesSlide26.xml"/><Relationship Id="rId1" Type="http://schemas.openxmlformats.org/officeDocument/2006/relationships/slideLayout" Target="../slideLayouts/slideLayout84.xml"/><Relationship Id="rId4" Type="http://schemas.openxmlformats.org/officeDocument/2006/relationships/hyperlink" Target="https://learn.microsoft.com/azure/ai-services/openai/how-to/business-continuity-disaster-recovery?WT.mc_id=modinfra-146475-socuff"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svg"/><Relationship Id="rId18" Type="http://schemas.openxmlformats.org/officeDocument/2006/relationships/image" Target="../media/image235.png"/><Relationship Id="rId3" Type="http://schemas.openxmlformats.org/officeDocument/2006/relationships/hyperlink" Target="https://learn.microsoft.com/azure/aks/open-ai-quickstart" TargetMode="External"/><Relationship Id="rId7" Type="http://schemas.openxmlformats.org/officeDocument/2006/relationships/image" Target="../media/image143.svg"/><Relationship Id="rId12" Type="http://schemas.openxmlformats.org/officeDocument/2006/relationships/image" Target="../media/image229.png"/><Relationship Id="rId17" Type="http://schemas.openxmlformats.org/officeDocument/2006/relationships/image" Target="../media/image234.svg"/><Relationship Id="rId2" Type="http://schemas.openxmlformats.org/officeDocument/2006/relationships/notesSlide" Target="../notesSlides/notesSlide27.xml"/><Relationship Id="rId16" Type="http://schemas.openxmlformats.org/officeDocument/2006/relationships/image" Target="../media/image233.png"/><Relationship Id="rId1" Type="http://schemas.openxmlformats.org/officeDocument/2006/relationships/slideLayout" Target="../slideLayouts/slideLayout85.xml"/><Relationship Id="rId6" Type="http://schemas.openxmlformats.org/officeDocument/2006/relationships/image" Target="../media/image142.png"/><Relationship Id="rId11" Type="http://schemas.openxmlformats.org/officeDocument/2006/relationships/image" Target="../media/image228.png"/><Relationship Id="rId5" Type="http://schemas.openxmlformats.org/officeDocument/2006/relationships/image" Target="../media/image224.png"/><Relationship Id="rId15" Type="http://schemas.openxmlformats.org/officeDocument/2006/relationships/image" Target="../media/image232.svg"/><Relationship Id="rId10" Type="http://schemas.openxmlformats.org/officeDocument/2006/relationships/image" Target="../media/image227.png"/><Relationship Id="rId19" Type="http://schemas.openxmlformats.org/officeDocument/2006/relationships/image" Target="../media/image236.svg"/><Relationship Id="rId4" Type="http://schemas.openxmlformats.org/officeDocument/2006/relationships/image" Target="../media/image223.png"/><Relationship Id="rId9" Type="http://schemas.openxmlformats.org/officeDocument/2006/relationships/image" Target="../media/image226.png"/><Relationship Id="rId14" Type="http://schemas.openxmlformats.org/officeDocument/2006/relationships/image" Target="../media/image231.png"/></Relationships>
</file>

<file path=ppt/slides/_rels/slide37.xml.rels><?xml version="1.0" encoding="UTF-8" standalone="yes"?>
<Relationships xmlns="http://schemas.openxmlformats.org/package/2006/relationships"><Relationship Id="rId8" Type="http://schemas.openxmlformats.org/officeDocument/2006/relationships/image" Target="../media/image240.svg"/><Relationship Id="rId13" Type="http://schemas.openxmlformats.org/officeDocument/2006/relationships/image" Target="../media/image244.svg"/><Relationship Id="rId18" Type="http://schemas.openxmlformats.org/officeDocument/2006/relationships/image" Target="../media/image249.svg"/><Relationship Id="rId3" Type="http://schemas.openxmlformats.org/officeDocument/2006/relationships/hyperlink" Target="https://github.com/dotnet/eshop" TargetMode="External"/><Relationship Id="rId21" Type="http://schemas.openxmlformats.org/officeDocument/2006/relationships/image" Target="../media/image252.png"/><Relationship Id="rId7" Type="http://schemas.openxmlformats.org/officeDocument/2006/relationships/image" Target="../media/image239.png"/><Relationship Id="rId12" Type="http://schemas.openxmlformats.org/officeDocument/2006/relationships/image" Target="../media/image243.png"/><Relationship Id="rId17" Type="http://schemas.openxmlformats.org/officeDocument/2006/relationships/image" Target="../media/image248.png"/><Relationship Id="rId2" Type="http://schemas.openxmlformats.org/officeDocument/2006/relationships/notesSlide" Target="../notesSlides/notesSlide28.xml"/><Relationship Id="rId16" Type="http://schemas.openxmlformats.org/officeDocument/2006/relationships/image" Target="../media/image247.png"/><Relationship Id="rId20" Type="http://schemas.openxmlformats.org/officeDocument/2006/relationships/image" Target="../media/image251.svg"/><Relationship Id="rId1" Type="http://schemas.openxmlformats.org/officeDocument/2006/relationships/slideLayout" Target="../slideLayouts/slideLayout85.xml"/><Relationship Id="rId6" Type="http://schemas.openxmlformats.org/officeDocument/2006/relationships/image" Target="../media/image238.png"/><Relationship Id="rId11" Type="http://schemas.openxmlformats.org/officeDocument/2006/relationships/image" Target="../media/image224.png"/><Relationship Id="rId5" Type="http://schemas.openxmlformats.org/officeDocument/2006/relationships/image" Target="../media/image237.png"/><Relationship Id="rId15" Type="http://schemas.openxmlformats.org/officeDocument/2006/relationships/image" Target="../media/image246.svg"/><Relationship Id="rId10" Type="http://schemas.openxmlformats.org/officeDocument/2006/relationships/image" Target="../media/image242.png"/><Relationship Id="rId19" Type="http://schemas.openxmlformats.org/officeDocument/2006/relationships/image" Target="../media/image250.png"/><Relationship Id="rId4" Type="http://schemas.openxmlformats.org/officeDocument/2006/relationships/hyperlink" Target="https://github.com/Azure-Samples/eShopOnAzure" TargetMode="External"/><Relationship Id="rId9" Type="http://schemas.openxmlformats.org/officeDocument/2006/relationships/image" Target="../media/image241.png"/><Relationship Id="rId14" Type="http://schemas.openxmlformats.org/officeDocument/2006/relationships/image" Target="../media/image245.png"/><Relationship Id="rId22" Type="http://schemas.openxmlformats.org/officeDocument/2006/relationships/image" Target="../media/image253.sv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261.svg"/><Relationship Id="rId3" Type="http://schemas.openxmlformats.org/officeDocument/2006/relationships/hyperlink" Target="https://learn.microsoft.com/azure/architecture/ai-ml/idea/process-audio-files" TargetMode="External"/><Relationship Id="rId7" Type="http://schemas.openxmlformats.org/officeDocument/2006/relationships/image" Target="../media/image257.svg"/><Relationship Id="rId12"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85.xml"/><Relationship Id="rId6" Type="http://schemas.openxmlformats.org/officeDocument/2006/relationships/image" Target="../media/image256.png"/><Relationship Id="rId11" Type="http://schemas.openxmlformats.org/officeDocument/2006/relationships/image" Target="../media/image259.svg"/><Relationship Id="rId5" Type="http://schemas.openxmlformats.org/officeDocument/2006/relationships/image" Target="../media/image255.svg"/><Relationship Id="rId10" Type="http://schemas.openxmlformats.org/officeDocument/2006/relationships/image" Target="../media/image258.png"/><Relationship Id="rId4" Type="http://schemas.openxmlformats.org/officeDocument/2006/relationships/image" Target="../media/image254.png"/><Relationship Id="rId9" Type="http://schemas.openxmlformats.org/officeDocument/2006/relationships/image" Target="../media/image84.svg"/><Relationship Id="rId14" Type="http://schemas.openxmlformats.org/officeDocument/2006/relationships/image" Target="../media/image26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98.png"/><Relationship Id="rId18" Type="http://schemas.openxmlformats.org/officeDocument/2006/relationships/image" Target="../media/image103.svg"/><Relationship Id="rId3" Type="http://schemas.openxmlformats.org/officeDocument/2006/relationships/image" Target="../media/image90.jpeg"/><Relationship Id="rId7" Type="http://schemas.openxmlformats.org/officeDocument/2006/relationships/image" Target="../media/image94.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4.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84.xml"/><Relationship Id="rId6" Type="http://schemas.openxmlformats.org/officeDocument/2006/relationships/image" Target="../media/image93.svg"/><Relationship Id="rId11" Type="http://schemas.microsoft.com/office/2007/relationships/hdphoto" Target="../media/hdphoto4.wdp"/><Relationship Id="rId5" Type="http://schemas.openxmlformats.org/officeDocument/2006/relationships/image" Target="../media/image92.png"/><Relationship Id="rId15" Type="http://schemas.openxmlformats.org/officeDocument/2006/relationships/image" Target="../media/image100.png"/><Relationship Id="rId10" Type="http://schemas.openxmlformats.org/officeDocument/2006/relationships/image" Target="../media/image96.png"/><Relationship Id="rId19" Type="http://schemas.openxmlformats.org/officeDocument/2006/relationships/image" Target="../media/image104.png"/><Relationship Id="rId4" Type="http://schemas.openxmlformats.org/officeDocument/2006/relationships/image" Target="../media/image91.jpeg"/><Relationship Id="rId9" Type="http://schemas.openxmlformats.org/officeDocument/2006/relationships/image" Target="../media/image95.png"/><Relationship Id="rId14" Type="http://schemas.openxmlformats.org/officeDocument/2006/relationships/image" Target="../media/image99.jpeg"/></Relationships>
</file>

<file path=ppt/slides/_rels/slide40.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30.xml"/><Relationship Id="rId1" Type="http://schemas.openxmlformats.org/officeDocument/2006/relationships/slideLayout" Target="../slideLayouts/slideLayout84.xml"/></Relationships>
</file>

<file path=ppt/slides/_rels/slide41.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116.xml"/></Relationships>
</file>

<file path=ppt/slides/_rels/slide4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116.xml"/></Relationships>
</file>

<file path=ppt/slides/_rels/slide4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116.xml"/></Relationships>
</file>

<file path=ppt/slides/_rels/slide45.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11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azure/ai-services/openai/concepts/model-retirements" TargetMode="External"/><Relationship Id="rId2" Type="http://schemas.openxmlformats.org/officeDocument/2006/relationships/notesSlide" Target="../notesSlides/notesSlide31.xml"/><Relationship Id="rId1" Type="http://schemas.openxmlformats.org/officeDocument/2006/relationships/slideLayout" Target="../slideLayouts/slideLayout84.xml"/><Relationship Id="rId4" Type="http://schemas.openxmlformats.org/officeDocument/2006/relationships/hyperlink" Target="https://oai.azure.com/portal/calculator"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204.svg"/><Relationship Id="rId3" Type="http://schemas.openxmlformats.org/officeDocument/2006/relationships/image" Target="../media/image269.png"/><Relationship Id="rId7" Type="http://schemas.openxmlformats.org/officeDocument/2006/relationships/image" Target="../media/image203.png"/><Relationship Id="rId2" Type="http://schemas.openxmlformats.org/officeDocument/2006/relationships/notesSlide" Target="../notesSlides/notesSlide32.xml"/><Relationship Id="rId1" Type="http://schemas.openxmlformats.org/officeDocument/2006/relationships/slideLayout" Target="../slideLayouts/slideLayout84.xml"/><Relationship Id="rId6" Type="http://schemas.openxmlformats.org/officeDocument/2006/relationships/hyperlink" Target="https://aka.ms/apim-genai-lza" TargetMode="External"/><Relationship Id="rId5" Type="http://schemas.openxmlformats.org/officeDocument/2006/relationships/hyperlink" Target="https://aka.ms/genai-gateway" TargetMode="External"/><Relationship Id="rId4" Type="http://schemas.openxmlformats.org/officeDocument/2006/relationships/image" Target="../media/image270.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zure-Samples/AI-Gateway" TargetMode="External"/><Relationship Id="rId7" Type="http://schemas.openxmlformats.org/officeDocument/2006/relationships/image" Target="../media/image204.svg"/><Relationship Id="rId2" Type="http://schemas.openxmlformats.org/officeDocument/2006/relationships/image" Target="../media/image271.png"/><Relationship Id="rId1" Type="http://schemas.openxmlformats.org/officeDocument/2006/relationships/slideLayout" Target="../slideLayouts/slideLayout84.xml"/><Relationship Id="rId6" Type="http://schemas.openxmlformats.org/officeDocument/2006/relationships/image" Target="../media/image203.png"/><Relationship Id="rId5" Type="http://schemas.openxmlformats.org/officeDocument/2006/relationships/image" Target="../media/image273.png"/><Relationship Id="rId4" Type="http://schemas.openxmlformats.org/officeDocument/2006/relationships/image" Target="../media/image272.png"/></Relationships>
</file>

<file path=ppt/slides/_rels/slide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xml"/><Relationship Id="rId1" Type="http://schemas.openxmlformats.org/officeDocument/2006/relationships/slideLayout" Target="../slideLayouts/slideLayout85.xml"/><Relationship Id="rId4" Type="http://schemas.openxmlformats.org/officeDocument/2006/relationships/hyperlink" Target="https://gh.io/models"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Azure-Samples/ai-hub-gateway-solution-accelerator" TargetMode="External"/><Relationship Id="rId2" Type="http://schemas.openxmlformats.org/officeDocument/2006/relationships/image" Target="../media/image274.png"/><Relationship Id="rId1" Type="http://schemas.openxmlformats.org/officeDocument/2006/relationships/slideLayout" Target="../slideLayouts/slideLayout8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6.png"/></Relationships>
</file>

<file path=ppt/slides/_rels/slide54.xml.rels><?xml version="1.0" encoding="UTF-8" standalone="yes"?>
<Relationships xmlns="http://schemas.openxmlformats.org/package/2006/relationships"><Relationship Id="rId8" Type="http://schemas.openxmlformats.org/officeDocument/2006/relationships/image" Target="../media/image283.png"/><Relationship Id="rId13" Type="http://schemas.openxmlformats.org/officeDocument/2006/relationships/image" Target="../media/image288.svg"/><Relationship Id="rId3" Type="http://schemas.openxmlformats.org/officeDocument/2006/relationships/image" Target="../media/image278.svg"/><Relationship Id="rId7" Type="http://schemas.openxmlformats.org/officeDocument/2006/relationships/image" Target="../media/image282.svg"/><Relationship Id="rId12" Type="http://schemas.openxmlformats.org/officeDocument/2006/relationships/image" Target="../media/image287.png"/><Relationship Id="rId2" Type="http://schemas.openxmlformats.org/officeDocument/2006/relationships/image" Target="../media/image277.png"/><Relationship Id="rId1" Type="http://schemas.openxmlformats.org/officeDocument/2006/relationships/slideLayout" Target="../slideLayouts/slideLayout41.xml"/><Relationship Id="rId6" Type="http://schemas.openxmlformats.org/officeDocument/2006/relationships/image" Target="../media/image281.png"/><Relationship Id="rId11" Type="http://schemas.openxmlformats.org/officeDocument/2006/relationships/image" Target="../media/image286.svg"/><Relationship Id="rId5" Type="http://schemas.openxmlformats.org/officeDocument/2006/relationships/image" Target="../media/image280.svg"/><Relationship Id="rId10" Type="http://schemas.openxmlformats.org/officeDocument/2006/relationships/image" Target="../media/image285.png"/><Relationship Id="rId4" Type="http://schemas.openxmlformats.org/officeDocument/2006/relationships/image" Target="../media/image279.png"/><Relationship Id="rId9" Type="http://schemas.openxmlformats.org/officeDocument/2006/relationships/image" Target="../media/image284.svg"/><Relationship Id="rId14" Type="http://schemas.openxmlformats.org/officeDocument/2006/relationships/image" Target="../media/image289.png"/></Relationships>
</file>

<file path=ppt/slides/_rels/slide55.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slideLayout" Target="../slideLayouts/slideLayout6.xml"/><Relationship Id="rId1" Type="http://schemas.openxmlformats.org/officeDocument/2006/relationships/video" Target="https://www.youtube.com/embed/ClAMyurm2g0?feature=oembed" TargetMode="External"/><Relationship Id="rId4" Type="http://schemas.openxmlformats.org/officeDocument/2006/relationships/hyperlink" Target="https://learn.microsoft.com/en-us/azure/ai-services/speech-service/video-translation-overview"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300.png"/><Relationship Id="rId3" Type="http://schemas.openxmlformats.org/officeDocument/2006/relationships/slideLayout" Target="../slideLayouts/slideLayout41.xml"/><Relationship Id="rId7" Type="http://schemas.openxmlformats.org/officeDocument/2006/relationships/image" Target="../media/image294.svg"/><Relationship Id="rId12" Type="http://schemas.openxmlformats.org/officeDocument/2006/relationships/image" Target="../media/image299.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93.png"/><Relationship Id="rId11" Type="http://schemas.openxmlformats.org/officeDocument/2006/relationships/image" Target="../media/image298.svg"/><Relationship Id="rId5" Type="http://schemas.openxmlformats.org/officeDocument/2006/relationships/image" Target="../media/image292.svg"/><Relationship Id="rId10" Type="http://schemas.openxmlformats.org/officeDocument/2006/relationships/image" Target="../media/image297.png"/><Relationship Id="rId4" Type="http://schemas.openxmlformats.org/officeDocument/2006/relationships/image" Target="../media/image291.png"/><Relationship Id="rId9" Type="http://schemas.openxmlformats.org/officeDocument/2006/relationships/image" Target="../media/image296.svg"/><Relationship Id="rId14" Type="http://schemas.openxmlformats.org/officeDocument/2006/relationships/image" Target="../media/image30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02.png"/></Relationships>
</file>

<file path=ppt/slides/_rels/slide58.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hyperlink" Target="https://partner.microsoft.com/en-us/asset/collection/industry-dream-demos-and-dream-demo-in-a-box#/" TargetMode="External"/><Relationship Id="rId1" Type="http://schemas.openxmlformats.org/officeDocument/2006/relationships/slideLayout" Target="../slideLayouts/slideLayout48.xml"/><Relationship Id="rId5" Type="http://schemas.openxmlformats.org/officeDocument/2006/relationships/hyperlink" Target="https://vshow.on24.com/vshow/FY24_ACWeek/registration/23191?partnerref=CW_AZ_ORG_NL_PN" TargetMode="External"/><Relationship Id="rId4" Type="http://schemas.openxmlformats.org/officeDocument/2006/relationships/hyperlink" Target="https://vshow.on24.com/vshow/FY24_AZDepth/registration/23172?partnerref=DP_AZ_ORG_NL_PN" TargetMode="External"/></Relationships>
</file>

<file path=ppt/slides/_rels/slide59.xml.rels><?xml version="1.0" encoding="UTF-8" standalone="yes"?>
<Relationships xmlns="http://schemas.openxmlformats.org/package/2006/relationships"><Relationship Id="rId8" Type="http://schemas.openxmlformats.org/officeDocument/2006/relationships/hyperlink" Target="https://learn.microsoft.com/en-us/training/modules/explore-azure-openai/?wt.mc_id=esi_ai_content_wwl" TargetMode="External"/><Relationship Id="rId13" Type="http://schemas.microsoft.com/office/2007/relationships/hdphoto" Target="../media/hdphoto13.wdp"/><Relationship Id="rId3" Type="http://schemas.openxmlformats.org/officeDocument/2006/relationships/image" Target="../media/image304.png"/><Relationship Id="rId7" Type="http://schemas.openxmlformats.org/officeDocument/2006/relationships/hyperlink" Target="https://learn.microsoft.com/en-us/training/paths/work-with-generative-models-azure-machine-learning/?wt.mc_id=esi_ai_content_wwl" TargetMode="External"/><Relationship Id="rId12" Type="http://schemas.openxmlformats.org/officeDocument/2006/relationships/image" Target="../media/image307.png"/><Relationship Id="rId2" Type="http://schemas.openxmlformats.org/officeDocument/2006/relationships/notesSlide" Target="../notesSlides/notesSlide34.xml"/><Relationship Id="rId1" Type="http://schemas.openxmlformats.org/officeDocument/2006/relationships/slideLayout" Target="../slideLayouts/slideLayout68.xml"/><Relationship Id="rId6" Type="http://schemas.openxmlformats.org/officeDocument/2006/relationships/hyperlink" Target="https://learn.microsoft.com/en-us/training/modules/introduction-to-azure-ai-studio/?wt.mc_id=esi_ai_content_wwl" TargetMode="External"/><Relationship Id="rId11" Type="http://schemas.microsoft.com/office/2007/relationships/hdphoto" Target="../media/hdphoto12.wdp"/><Relationship Id="rId5" Type="http://schemas.openxmlformats.org/officeDocument/2006/relationships/hyperlink" Target="https://learn.microsoft.com/en-us/collections/zwync377q0gow2?wt.mc_id=esi_ai_content_wwl" TargetMode="External"/><Relationship Id="rId15" Type="http://schemas.microsoft.com/office/2007/relationships/hdphoto" Target="../media/hdphoto14.wdp"/><Relationship Id="rId10" Type="http://schemas.openxmlformats.org/officeDocument/2006/relationships/image" Target="../media/image306.png"/><Relationship Id="rId4" Type="http://schemas.openxmlformats.org/officeDocument/2006/relationships/hyperlink" Target="https://learn.microsoft.com/en-us/training/paths/transform-your-business-with-microsoft-ai/?wt.mc_id=esi_ai_content_wwl" TargetMode="External"/><Relationship Id="rId9" Type="http://schemas.openxmlformats.org/officeDocument/2006/relationships/image" Target="../media/image305.png"/><Relationship Id="rId14" Type="http://schemas.openxmlformats.org/officeDocument/2006/relationships/image" Target="../media/image308.png"/></Relationships>
</file>

<file path=ppt/slides/_rels/slide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8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8.xml"/><Relationship Id="rId1" Type="http://schemas.openxmlformats.org/officeDocument/2006/relationships/tags" Target="../tags/tag1.xml"/><Relationship Id="rId5" Type="http://schemas.openxmlformats.org/officeDocument/2006/relationships/image" Target="../media/image310.svg"/><Relationship Id="rId4" Type="http://schemas.openxmlformats.org/officeDocument/2006/relationships/image" Target="../media/image30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1.xml"/><Relationship Id="rId1" Type="http://schemas.openxmlformats.org/officeDocument/2006/relationships/tags" Target="../tags/tag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5.xml"/></Relationships>
</file>

<file path=ppt/slides/_rels/slide65.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40.xml"/><Relationship Id="rId1" Type="http://schemas.openxmlformats.org/officeDocument/2006/relationships/slideLayout" Target="../slideLayouts/slideLayout84.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gb/azure/ai-studio/how-to/develop/trace-production-sdk" TargetMode="External"/><Relationship Id="rId7" Type="http://schemas.openxmlformats.org/officeDocument/2006/relationships/hyperlink" Target="https://learn.microsoft.com/en-gb/azure/ai-studio/how-to/monitor-quality-safety?tabs=azure-studio#configure-monitoring" TargetMode="External"/><Relationship Id="rId2" Type="http://schemas.openxmlformats.org/officeDocument/2006/relationships/hyperlink" Target="https://learn.microsoft.com/en-us/azure/ai-studio/concepts/evaluation-metrics-built-in?tabs=warning#generation-quality-metrics" TargetMode="External"/><Relationship Id="rId1" Type="http://schemas.openxmlformats.org/officeDocument/2006/relationships/slideLayout" Target="../slideLayouts/slideLayout125.xml"/><Relationship Id="rId6" Type="http://schemas.openxmlformats.org/officeDocument/2006/relationships/hyperlink" Target="https://learn.microsoft.com/en-us/azure/ai-studio/concepts/evaluation-metrics-built-in?tabs=warning" TargetMode="External"/><Relationship Id="rId5" Type="http://schemas.openxmlformats.org/officeDocument/2006/relationships/hyperlink" Target="https://learn.microsoft.com/en-us/azure/ai-studio/how-to/evaluate-flow-results" TargetMode="External"/><Relationship Id="rId4" Type="http://schemas.openxmlformats.org/officeDocument/2006/relationships/hyperlink" Target="https://learn.microsoft.com/en-us/azure/ai-studio/how-to/evaluate-generative-ai-app" TargetMode="Externa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3.xml"/></Relationships>
</file>

<file path=ppt/slides/_rels/slide69.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43.xml"/><Relationship Id="rId1" Type="http://schemas.openxmlformats.org/officeDocument/2006/relationships/slideLayout" Target="../slideLayouts/slideLayout41.xml"/><Relationship Id="rId4" Type="http://schemas.openxmlformats.org/officeDocument/2006/relationships/image" Target="../media/image313.gif"/></Relationships>
</file>

<file path=ppt/slides/_rels/slide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xml"/><Relationship Id="rId1" Type="http://schemas.openxmlformats.org/officeDocument/2006/relationships/slideLayout" Target="../slideLayouts/slideLayout84.xml"/><Relationship Id="rId4" Type="http://schemas.openxmlformats.org/officeDocument/2006/relationships/image" Target="../media/image109.png"/></Relationships>
</file>

<file path=ppt/slides/_rels/slide70.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125.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65.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15.png"/><Relationship Id="rId4" Type="http://schemas.openxmlformats.org/officeDocument/2006/relationships/notesSlide" Target="../notesSlides/notesSlide4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hyperlink" Target="https://genai.owasp.org/" TargetMode="External"/><Relationship Id="rId2" Type="http://schemas.openxmlformats.org/officeDocument/2006/relationships/image" Target="../media/image316.png"/><Relationship Id="rId1" Type="http://schemas.openxmlformats.org/officeDocument/2006/relationships/slideLayout" Target="../slideLayouts/slideLayout165.xml"/></Relationships>
</file>

<file path=ppt/slides/_rels/slide75.xml.rels><?xml version="1.0" encoding="UTF-8" standalone="yes"?>
<Relationships xmlns="http://schemas.openxmlformats.org/package/2006/relationships"><Relationship Id="rId2" Type="http://schemas.openxmlformats.org/officeDocument/2006/relationships/hyperlink" Target="https://techcommunity.microsoft.com/t5/azure-architecture-blog/security-best-practices-for-genai-applications-openai-in-azure/ba-p/4027885" TargetMode="External"/><Relationship Id="rId1" Type="http://schemas.openxmlformats.org/officeDocument/2006/relationships/slideLayout" Target="../slideLayouts/slideLayout16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hyperlink" Target="https://learn.microsoft.com/en-us/partner-center/marketplace-offers/tax-details-marketplace#microsoft-managed-countriesregions" TargetMode="Externa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ACEE199-FB2C-1085-90A8-EAC502E6DD2F}"/>
              </a:ext>
            </a:extLst>
          </p:cNvPr>
          <p:cNvSpPr>
            <a:spLocks noGrp="1"/>
          </p:cNvSpPr>
          <p:nvPr>
            <p:ph type="title"/>
          </p:nvPr>
        </p:nvSpPr>
        <p:spPr>
          <a:xfrm>
            <a:off x="584200" y="1749163"/>
            <a:ext cx="6394116" cy="2314402"/>
          </a:xfrm>
        </p:spPr>
        <p:txBody>
          <a:bodyPr/>
          <a:lstStyle/>
          <a:p>
            <a:r>
              <a:rPr lang="en-US" sz="3600" dirty="0"/>
              <a:t>From Cloud to on-premises: Working with LLM, SLM and more</a:t>
            </a:r>
          </a:p>
        </p:txBody>
      </p:sp>
      <p:sp>
        <p:nvSpPr>
          <p:cNvPr id="4" name="Text Placeholder 3">
            <a:extLst>
              <a:ext uri="{FF2B5EF4-FFF2-40B4-BE49-F238E27FC236}">
                <a16:creationId xmlns:a16="http://schemas.microsoft.com/office/drawing/2014/main" id="{7AECBBBF-AE3B-7F8E-3124-361EFA2DAEF4}"/>
              </a:ext>
            </a:extLst>
          </p:cNvPr>
          <p:cNvSpPr>
            <a:spLocks noGrp="1"/>
          </p:cNvSpPr>
          <p:nvPr>
            <p:ph type="body" sz="quarter" idx="13"/>
          </p:nvPr>
        </p:nvSpPr>
        <p:spPr>
          <a:xfrm>
            <a:off x="584200" y="4473571"/>
            <a:ext cx="2894496" cy="307777"/>
          </a:xfrm>
        </p:spPr>
        <p:txBody>
          <a:bodyPr/>
          <a:lstStyle/>
          <a:p>
            <a:r>
              <a:rPr lang="en-US" sz="1800" dirty="0"/>
              <a:t>Wai Man Hui</a:t>
            </a:r>
          </a:p>
          <a:p>
            <a:r>
              <a:rPr lang="en-US" sz="1800" dirty="0"/>
              <a:t>Partner Solution Architect</a:t>
            </a:r>
          </a:p>
        </p:txBody>
      </p:sp>
      <p:sp>
        <p:nvSpPr>
          <p:cNvPr id="5" name="Text Placeholder 3">
            <a:extLst>
              <a:ext uri="{FF2B5EF4-FFF2-40B4-BE49-F238E27FC236}">
                <a16:creationId xmlns:a16="http://schemas.microsoft.com/office/drawing/2014/main" id="{05990D7E-5043-0052-9D71-CEC42706DFE2}"/>
              </a:ext>
            </a:extLst>
          </p:cNvPr>
          <p:cNvSpPr txBox="1">
            <a:spLocks/>
          </p:cNvSpPr>
          <p:nvPr/>
        </p:nvSpPr>
        <p:spPr>
          <a:xfrm>
            <a:off x="3652079" y="4473570"/>
            <a:ext cx="2894496" cy="307777"/>
          </a:xfrm>
          <a:prstGeom prst="rect">
            <a:avLst/>
          </a:prstGeom>
          <a:noFill/>
          <a:effectLst/>
        </p:spPr>
        <p:txBody>
          <a:bodyPr wrap="square" lIns="0" tIns="0" rIns="0" bIns="0" rtlCol="0" anchor="t">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a:solidFill>
                  <a:schemeClr val="tx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Shing Lee</a:t>
            </a:r>
          </a:p>
          <a:p>
            <a:r>
              <a:rPr lang="en-US" sz="1800" dirty="0"/>
              <a:t>Partner Solution Architect</a:t>
            </a:r>
          </a:p>
        </p:txBody>
      </p:sp>
    </p:spTree>
    <p:extLst>
      <p:ext uri="{BB962C8B-B14F-4D97-AF65-F5344CB8AC3E}">
        <p14:creationId xmlns:p14="http://schemas.microsoft.com/office/powerpoint/2010/main" val="393870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EE275-E351-75F0-AC97-1DA6BD686772}"/>
              </a:ext>
            </a:extLst>
          </p:cNvPr>
          <p:cNvSpPr>
            <a:spLocks noGrp="1"/>
          </p:cNvSpPr>
          <p:nvPr>
            <p:ph type="title"/>
          </p:nvPr>
        </p:nvSpPr>
        <p:spPr/>
        <p:txBody>
          <a:bodyPr/>
          <a:lstStyle/>
          <a:p>
            <a:r>
              <a:rPr lang="en-US" dirty="0"/>
              <a:t>Model Catalog Managed Compute</a:t>
            </a:r>
          </a:p>
        </p:txBody>
      </p:sp>
      <p:pic>
        <p:nvPicPr>
          <p:cNvPr id="10" name="Picture 9">
            <a:extLst>
              <a:ext uri="{FF2B5EF4-FFF2-40B4-BE49-F238E27FC236}">
                <a16:creationId xmlns:a16="http://schemas.microsoft.com/office/drawing/2014/main" id="{4536D56D-8391-6E67-AC83-D2BBF10BD6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82896" y="1897956"/>
            <a:ext cx="5786597" cy="4473120"/>
          </a:xfrm>
          <a:prstGeom prst="rect">
            <a:avLst/>
          </a:prstGeom>
        </p:spPr>
      </p:pic>
      <p:pic>
        <p:nvPicPr>
          <p:cNvPr id="12" name="Picture 11">
            <a:extLst>
              <a:ext uri="{FF2B5EF4-FFF2-40B4-BE49-F238E27FC236}">
                <a16:creationId xmlns:a16="http://schemas.microsoft.com/office/drawing/2014/main" id="{E3460001-7D6C-2F8D-E525-5C0072C0EB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8964" y="1897956"/>
            <a:ext cx="5697036" cy="4473120"/>
          </a:xfrm>
          <a:prstGeom prst="rect">
            <a:avLst/>
          </a:prstGeom>
        </p:spPr>
      </p:pic>
      <p:sp>
        <p:nvSpPr>
          <p:cNvPr id="13" name="TextBox 12">
            <a:extLst>
              <a:ext uri="{FF2B5EF4-FFF2-40B4-BE49-F238E27FC236}">
                <a16:creationId xmlns:a16="http://schemas.microsoft.com/office/drawing/2014/main" id="{C0ED8EF6-AEB0-7E1F-F355-6D9A21E3C646}"/>
              </a:ext>
            </a:extLst>
          </p:cNvPr>
          <p:cNvSpPr txBox="1"/>
          <p:nvPr/>
        </p:nvSpPr>
        <p:spPr>
          <a:xfrm>
            <a:off x="2612572" y="1513755"/>
            <a:ext cx="838371" cy="307777"/>
          </a:xfrm>
          <a:prstGeom prst="rect">
            <a:avLst/>
          </a:prstGeom>
          <a:noFill/>
        </p:spPr>
        <p:txBody>
          <a:bodyPr wrap="none" lIns="0" tIns="0" rIns="0" bIns="0" rtlCol="0">
            <a:spAutoFit/>
          </a:bodyPr>
          <a:lstStyle/>
          <a:p>
            <a:pPr algn="l"/>
            <a:r>
              <a:rPr lang="en-US" sz="2000" dirty="0"/>
              <a:t>East US</a:t>
            </a:r>
          </a:p>
        </p:txBody>
      </p:sp>
      <p:sp>
        <p:nvSpPr>
          <p:cNvPr id="14" name="TextBox 13">
            <a:extLst>
              <a:ext uri="{FF2B5EF4-FFF2-40B4-BE49-F238E27FC236}">
                <a16:creationId xmlns:a16="http://schemas.microsoft.com/office/drawing/2014/main" id="{8EC5A5F0-D17F-C2BB-3432-3C26261F6E94}"/>
              </a:ext>
            </a:extLst>
          </p:cNvPr>
          <p:cNvSpPr txBox="1"/>
          <p:nvPr/>
        </p:nvSpPr>
        <p:spPr>
          <a:xfrm>
            <a:off x="8741059" y="1513755"/>
            <a:ext cx="992259" cy="307777"/>
          </a:xfrm>
          <a:prstGeom prst="rect">
            <a:avLst/>
          </a:prstGeom>
          <a:noFill/>
        </p:spPr>
        <p:txBody>
          <a:bodyPr wrap="none" lIns="0" tIns="0" rIns="0" bIns="0" rtlCol="0">
            <a:spAutoFit/>
          </a:bodyPr>
          <a:lstStyle/>
          <a:p>
            <a:pPr algn="l"/>
            <a:r>
              <a:rPr lang="en-US" sz="2000" dirty="0"/>
              <a:t>East Asia</a:t>
            </a:r>
          </a:p>
        </p:txBody>
      </p:sp>
      <p:sp>
        <p:nvSpPr>
          <p:cNvPr id="15" name="Rectangle 14">
            <a:extLst>
              <a:ext uri="{FF2B5EF4-FFF2-40B4-BE49-F238E27FC236}">
                <a16:creationId xmlns:a16="http://schemas.microsoft.com/office/drawing/2014/main" id="{665FB37E-1294-005D-C671-6B5FE95A733F}"/>
              </a:ext>
            </a:extLst>
          </p:cNvPr>
          <p:cNvSpPr/>
          <p:nvPr/>
        </p:nvSpPr>
        <p:spPr bwMode="auto">
          <a:xfrm>
            <a:off x="2720148" y="3429000"/>
            <a:ext cx="3281082" cy="253381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D5151834-2EE7-C69C-BBE4-F78C7C2062C4}"/>
              </a:ext>
            </a:extLst>
          </p:cNvPr>
          <p:cNvSpPr/>
          <p:nvPr/>
        </p:nvSpPr>
        <p:spPr bwMode="auto">
          <a:xfrm>
            <a:off x="8509089" y="2810435"/>
            <a:ext cx="3362743" cy="231481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83774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4A347-EA7C-A5DD-0292-880248747453}"/>
              </a:ext>
            </a:extLst>
          </p:cNvPr>
          <p:cNvSpPr>
            <a:spLocks noGrp="1"/>
          </p:cNvSpPr>
          <p:nvPr>
            <p:ph type="title"/>
          </p:nvPr>
        </p:nvSpPr>
        <p:spPr/>
        <p:txBody>
          <a:bodyPr/>
          <a:lstStyle/>
          <a:p>
            <a:r>
              <a:rPr lang="en-US" dirty="0"/>
              <a:t>Supported GPU sizing in East Asia</a:t>
            </a:r>
          </a:p>
        </p:txBody>
      </p:sp>
      <p:pic>
        <p:nvPicPr>
          <p:cNvPr id="1026" name="Picture 2">
            <a:extLst>
              <a:ext uri="{FF2B5EF4-FFF2-40B4-BE49-F238E27FC236}">
                <a16:creationId xmlns:a16="http://schemas.microsoft.com/office/drawing/2014/main" id="{16BA0533-0EC4-2499-AFAE-08532DE75A8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9893" y="2443710"/>
            <a:ext cx="12192000" cy="30924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7966FB6-BC71-8B36-980F-4BB7C77E4AAE}"/>
              </a:ext>
            </a:extLst>
          </p:cNvPr>
          <p:cNvSpPr/>
          <p:nvPr/>
        </p:nvSpPr>
        <p:spPr bwMode="auto">
          <a:xfrm>
            <a:off x="276625" y="2773936"/>
            <a:ext cx="11756572" cy="11526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Callout: Line 9">
            <a:extLst>
              <a:ext uri="{FF2B5EF4-FFF2-40B4-BE49-F238E27FC236}">
                <a16:creationId xmlns:a16="http://schemas.microsoft.com/office/drawing/2014/main" id="{CD18AA8C-84A3-738E-CA82-AA7DB825F58D}"/>
              </a:ext>
            </a:extLst>
          </p:cNvPr>
          <p:cNvSpPr/>
          <p:nvPr/>
        </p:nvSpPr>
        <p:spPr bwMode="auto">
          <a:xfrm>
            <a:off x="8344861" y="1023098"/>
            <a:ext cx="3688335" cy="864080"/>
          </a:xfrm>
          <a:prstGeom prst="borderCallout1">
            <a:avLst>
              <a:gd name="adj1" fmla="val 45256"/>
              <a:gd name="adj2" fmla="val -428"/>
              <a:gd name="adj3" fmla="val 200337"/>
              <a:gd name="adj4" fmla="val -29138"/>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Supported in Azure Machine Learning Managed Compute</a:t>
            </a:r>
          </a:p>
        </p:txBody>
      </p:sp>
    </p:spTree>
    <p:extLst>
      <p:ext uri="{BB962C8B-B14F-4D97-AF65-F5344CB8AC3E}">
        <p14:creationId xmlns:p14="http://schemas.microsoft.com/office/powerpoint/2010/main" val="400563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8E39-65B8-DFF4-24AF-302E0C170704}"/>
              </a:ext>
            </a:extLst>
          </p:cNvPr>
          <p:cNvSpPr>
            <a:spLocks noGrp="1"/>
          </p:cNvSpPr>
          <p:nvPr>
            <p:ph type="title"/>
          </p:nvPr>
        </p:nvSpPr>
        <p:spPr/>
        <p:txBody>
          <a:bodyPr/>
          <a:lstStyle/>
          <a:p>
            <a:r>
              <a:rPr lang="en-US" dirty="0"/>
              <a:t>Upcoming Retirement</a:t>
            </a:r>
          </a:p>
        </p:txBody>
      </p:sp>
      <p:pic>
        <p:nvPicPr>
          <p:cNvPr id="4" name="Picture 3">
            <a:extLst>
              <a:ext uri="{FF2B5EF4-FFF2-40B4-BE49-F238E27FC236}">
                <a16:creationId xmlns:a16="http://schemas.microsoft.com/office/drawing/2014/main" id="{71BA3DD6-F5C6-4800-5BEB-C6F0A2A7C72D}"/>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56621" y="1267866"/>
            <a:ext cx="11755813" cy="6831854"/>
          </a:xfrm>
          <a:prstGeom prst="rect">
            <a:avLst/>
          </a:prstGeom>
        </p:spPr>
      </p:pic>
      <p:sp>
        <p:nvSpPr>
          <p:cNvPr id="6" name="TextBox 5">
            <a:extLst>
              <a:ext uri="{FF2B5EF4-FFF2-40B4-BE49-F238E27FC236}">
                <a16:creationId xmlns:a16="http://schemas.microsoft.com/office/drawing/2014/main" id="{9E1CAA6A-AA4C-24F5-60D0-658EFE2897B7}"/>
              </a:ext>
            </a:extLst>
          </p:cNvPr>
          <p:cNvSpPr txBox="1"/>
          <p:nvPr/>
        </p:nvSpPr>
        <p:spPr>
          <a:xfrm>
            <a:off x="8705370" y="67256"/>
            <a:ext cx="3486630" cy="523220"/>
          </a:xfrm>
          <a:prstGeom prst="rect">
            <a:avLst/>
          </a:prstGeom>
          <a:noFill/>
        </p:spPr>
        <p:txBody>
          <a:bodyPr wrap="square">
            <a:spAutoFit/>
          </a:bodyPr>
          <a:lstStyle/>
          <a:p>
            <a:r>
              <a:rPr lang="en-US" sz="1400" dirty="0">
                <a:hlinkClick r:id="rId3"/>
              </a:rPr>
              <a:t>NCv3 and NC6s NC12s NC24s Retirement</a:t>
            </a:r>
            <a:endParaRPr lang="en-US" sz="1400" dirty="0"/>
          </a:p>
          <a:p>
            <a:endParaRPr lang="en-US" sz="1400" dirty="0"/>
          </a:p>
        </p:txBody>
      </p:sp>
    </p:spTree>
    <p:extLst>
      <p:ext uri="{BB962C8B-B14F-4D97-AF65-F5344CB8AC3E}">
        <p14:creationId xmlns:p14="http://schemas.microsoft.com/office/powerpoint/2010/main" val="27160888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3D80-1ED4-4BB4-AB26-B0667E16F959}"/>
              </a:ext>
            </a:extLst>
          </p:cNvPr>
          <p:cNvSpPr>
            <a:spLocks noGrp="1"/>
          </p:cNvSpPr>
          <p:nvPr>
            <p:ph type="title"/>
          </p:nvPr>
        </p:nvSpPr>
        <p:spPr>
          <a:xfrm>
            <a:off x="588263" y="457200"/>
            <a:ext cx="11018520" cy="553998"/>
          </a:xfrm>
        </p:spPr>
        <p:txBody>
          <a:bodyPr/>
          <a:lstStyle/>
          <a:p>
            <a:pPr algn="ctr"/>
            <a:r>
              <a:rPr lang="en-US"/>
              <a:t>Models are advancing and offering </a:t>
            </a:r>
            <a:r>
              <a:rPr lang="en-US" b="1">
                <a:gradFill>
                  <a:gsLst>
                    <a:gs pos="0">
                      <a:srgbClr val="C03BC4"/>
                    </a:gs>
                    <a:gs pos="80000">
                      <a:srgbClr val="0078D4"/>
                    </a:gs>
                  </a:gsLst>
                  <a:path path="circle">
                    <a:fillToRect l="100000" t="100000"/>
                  </a:path>
                </a:gradFill>
                <a:latin typeface="Segoe UI Semibold" panose="020F0502020204030204" pitchFamily="34" charset="0"/>
              </a:rPr>
              <a:t>new ways to AI</a:t>
            </a:r>
          </a:p>
        </p:txBody>
      </p:sp>
      <p:sp>
        <p:nvSpPr>
          <p:cNvPr id="3" name="Rectangle: Rounded Corners 5">
            <a:extLst>
              <a:ext uri="{FF2B5EF4-FFF2-40B4-BE49-F238E27FC236}">
                <a16:creationId xmlns:a16="http://schemas.microsoft.com/office/drawing/2014/main" id="{12A4C999-E00F-4406-18B9-B16A5567A089}"/>
              </a:ext>
              <a:ext uri="{C183D7F6-B498-43B3-948B-1728B52AA6E4}">
                <adec:decorative xmlns:adec="http://schemas.microsoft.com/office/drawing/2017/decorative" val="1"/>
              </a:ext>
            </a:extLst>
          </p:cNvPr>
          <p:cNvSpPr/>
          <p:nvPr/>
        </p:nvSpPr>
        <p:spPr bwMode="auto">
          <a:xfrm>
            <a:off x="588989" y="1707621"/>
            <a:ext cx="5350734" cy="3909035"/>
          </a:xfrm>
          <a:prstGeom prst="roundRect">
            <a:avLst>
              <a:gd name="adj" fmla="val 5222"/>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4" name="Rectangle: Rounded Corners 5">
            <a:extLst>
              <a:ext uri="{FF2B5EF4-FFF2-40B4-BE49-F238E27FC236}">
                <a16:creationId xmlns:a16="http://schemas.microsoft.com/office/drawing/2014/main" id="{2DF0A53E-A2F5-0891-46A7-1EBEBF60DC46}"/>
              </a:ext>
              <a:ext uri="{C183D7F6-B498-43B3-948B-1728B52AA6E4}">
                <adec:decorative xmlns:adec="http://schemas.microsoft.com/office/drawing/2017/decorative" val="1"/>
              </a:ext>
            </a:extLst>
          </p:cNvPr>
          <p:cNvSpPr/>
          <p:nvPr/>
        </p:nvSpPr>
        <p:spPr bwMode="auto">
          <a:xfrm>
            <a:off x="6262329" y="1721689"/>
            <a:ext cx="5350734" cy="3909035"/>
          </a:xfrm>
          <a:prstGeom prst="roundRect">
            <a:avLst>
              <a:gd name="adj" fmla="val 5222"/>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5" name="Rounded Rectangle 18">
            <a:extLst>
              <a:ext uri="{FF2B5EF4-FFF2-40B4-BE49-F238E27FC236}">
                <a16:creationId xmlns:a16="http://schemas.microsoft.com/office/drawing/2014/main" id="{EE78627F-89A5-C5F9-79EE-89DA8F07199C}"/>
              </a:ext>
              <a:ext uri="{C183D7F6-B498-43B3-948B-1728B52AA6E4}">
                <adec:decorative xmlns:adec="http://schemas.microsoft.com/office/drawing/2017/decorative" val="1"/>
              </a:ext>
            </a:extLst>
          </p:cNvPr>
          <p:cNvSpPr/>
          <p:nvPr/>
        </p:nvSpPr>
        <p:spPr bwMode="auto">
          <a:xfrm>
            <a:off x="888270" y="5347346"/>
            <a:ext cx="4752876" cy="51139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CA" sz="2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F0502020204030204" pitchFamily="34" charset="0"/>
              <a:ea typeface="+mn-ea"/>
              <a:cs typeface="+mn-cs"/>
            </a:endParaRPr>
          </a:p>
        </p:txBody>
      </p:sp>
      <p:sp>
        <p:nvSpPr>
          <p:cNvPr id="23" name="Rounded Rectangle 18">
            <a:extLst>
              <a:ext uri="{FF2B5EF4-FFF2-40B4-BE49-F238E27FC236}">
                <a16:creationId xmlns:a16="http://schemas.microsoft.com/office/drawing/2014/main" id="{E0F57269-8CDB-A8E4-EB84-12E5F488D879}"/>
              </a:ext>
              <a:ext uri="{C183D7F6-B498-43B3-948B-1728B52AA6E4}">
                <adec:decorative xmlns:adec="http://schemas.microsoft.com/office/drawing/2017/decorative" val="1"/>
              </a:ext>
            </a:extLst>
          </p:cNvPr>
          <p:cNvSpPr/>
          <p:nvPr/>
        </p:nvSpPr>
        <p:spPr bwMode="auto">
          <a:xfrm>
            <a:off x="6462832" y="5347346"/>
            <a:ext cx="4949728" cy="51139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endParaRPr kumimoji="0" lang="en-CA" sz="20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F0502020204030204" pitchFamily="34" charset="0"/>
              <a:ea typeface="+mn-ea"/>
              <a:cs typeface="+mn-cs"/>
            </a:endParaRPr>
          </a:p>
        </p:txBody>
      </p:sp>
      <p:sp>
        <p:nvSpPr>
          <p:cNvPr id="8" name="Text Placeholder 6">
            <a:extLst>
              <a:ext uri="{FF2B5EF4-FFF2-40B4-BE49-F238E27FC236}">
                <a16:creationId xmlns:a16="http://schemas.microsoft.com/office/drawing/2014/main" id="{8AEFE24F-93B6-E3BB-5E3C-BDF9B33B07F9}"/>
              </a:ext>
            </a:extLst>
          </p:cNvPr>
          <p:cNvSpPr txBox="1">
            <a:spLocks/>
          </p:cNvSpPr>
          <p:nvPr/>
        </p:nvSpPr>
        <p:spPr>
          <a:xfrm>
            <a:off x="654506" y="2038644"/>
            <a:ext cx="5219700"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Small Language Models (SLMs)</a:t>
            </a:r>
          </a:p>
        </p:txBody>
      </p:sp>
      <p:sp>
        <p:nvSpPr>
          <p:cNvPr id="10" name="TextBox 9">
            <a:extLst>
              <a:ext uri="{FF2B5EF4-FFF2-40B4-BE49-F238E27FC236}">
                <a16:creationId xmlns:a16="http://schemas.microsoft.com/office/drawing/2014/main" id="{3564E5C6-524E-BD0D-A50C-14CC04B613E3}"/>
              </a:ext>
            </a:extLst>
          </p:cNvPr>
          <p:cNvSpPr txBox="1"/>
          <p:nvPr/>
        </p:nvSpPr>
        <p:spPr>
          <a:xfrm>
            <a:off x="887568" y="2580178"/>
            <a:ext cx="4753578" cy="1052596"/>
          </a:xfrm>
          <a:prstGeom prst="rect">
            <a:avLst/>
          </a:prstGeom>
          <a:noFill/>
        </p:spPr>
        <p:txBody>
          <a:bodyPr wrap="square" lIns="0" tIns="0" rIns="0" bIns="0" rtlCol="0">
            <a:spAutoFit/>
          </a:bodyPr>
          <a:lstStyle/>
          <a:p>
            <a:pPr marL="0" marR="0" lvl="0" indent="0" algn="ctr" defTabSz="914367" rtl="0" eaLnBrk="1" fontAlgn="auto" latinLnBrk="0" hangingPunct="1">
              <a:lnSpc>
                <a:spcPct val="95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Small language models (SLMs) are a viable alternative, offering domain-specific capabilities with greater compute efficiency</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95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 name="Picture 13">
            <a:extLst>
              <a:ext uri="{FF2B5EF4-FFF2-40B4-BE49-F238E27FC236}">
                <a16:creationId xmlns:a16="http://schemas.microsoft.com/office/drawing/2014/main" id="{9D5DD077-D456-2B34-9A1A-2B1969015E10}"/>
              </a:ext>
            </a:extLst>
          </p:cNvPr>
          <p:cNvPicPr>
            <a:picLocks noChangeAspect="1"/>
          </p:cNvPicPr>
          <p:nvPr/>
        </p:nvPicPr>
        <p:blipFill>
          <a:blip r:embed="rId3"/>
          <a:stretch/>
        </p:blipFill>
        <p:spPr>
          <a:xfrm>
            <a:off x="990042" y="3712422"/>
            <a:ext cx="4548627" cy="979893"/>
          </a:xfrm>
          <a:prstGeom prst="roundRect">
            <a:avLst>
              <a:gd name="adj" fmla="val 4458"/>
            </a:avLst>
          </a:prstGeom>
          <a:ln w="12700" cap="rnd">
            <a:solidFill>
              <a:srgbClr val="D9D9D6"/>
            </a:solidFill>
            <a:headEnd type="none" w="lg" len="sm"/>
            <a:tailEnd type="none" w="lg" len="sm"/>
          </a:ln>
          <a:effectLst/>
        </p:spPr>
      </p:pic>
      <p:sp>
        <p:nvSpPr>
          <p:cNvPr id="6" name="TextBox 5">
            <a:extLst>
              <a:ext uri="{FF2B5EF4-FFF2-40B4-BE49-F238E27FC236}">
                <a16:creationId xmlns:a16="http://schemas.microsoft.com/office/drawing/2014/main" id="{719E9965-B0A8-F68D-796E-56C91AC46385}"/>
              </a:ext>
            </a:extLst>
          </p:cNvPr>
          <p:cNvSpPr txBox="1"/>
          <p:nvPr/>
        </p:nvSpPr>
        <p:spPr>
          <a:xfrm>
            <a:off x="1188974" y="5479934"/>
            <a:ext cx="751809"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Efficient</a:t>
            </a:r>
          </a:p>
        </p:txBody>
      </p:sp>
      <p:sp>
        <p:nvSpPr>
          <p:cNvPr id="12" name="TextBox 11">
            <a:extLst>
              <a:ext uri="{FF2B5EF4-FFF2-40B4-BE49-F238E27FC236}">
                <a16:creationId xmlns:a16="http://schemas.microsoft.com/office/drawing/2014/main" id="{BF00C79E-3B23-4CA0-62A0-9404151D6ECF}"/>
              </a:ext>
            </a:extLst>
          </p:cNvPr>
          <p:cNvSpPr txBox="1"/>
          <p:nvPr/>
        </p:nvSpPr>
        <p:spPr>
          <a:xfrm>
            <a:off x="2260233" y="5479934"/>
            <a:ext cx="1502014"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Domain-specific</a:t>
            </a:r>
          </a:p>
        </p:txBody>
      </p:sp>
      <p:sp>
        <p:nvSpPr>
          <p:cNvPr id="13" name="TextBox 12">
            <a:extLst>
              <a:ext uri="{FF2B5EF4-FFF2-40B4-BE49-F238E27FC236}">
                <a16:creationId xmlns:a16="http://schemas.microsoft.com/office/drawing/2014/main" id="{B62D1CD9-3F15-A6FF-F339-2FE7ABD98B7A}"/>
              </a:ext>
            </a:extLst>
          </p:cNvPr>
          <p:cNvSpPr txBox="1"/>
          <p:nvPr/>
        </p:nvSpPr>
        <p:spPr>
          <a:xfrm>
            <a:off x="4081699" y="5479934"/>
            <a:ext cx="125874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Low compute</a:t>
            </a:r>
          </a:p>
        </p:txBody>
      </p:sp>
      <p:sp>
        <p:nvSpPr>
          <p:cNvPr id="9" name="Text Placeholder 7">
            <a:extLst>
              <a:ext uri="{FF2B5EF4-FFF2-40B4-BE49-F238E27FC236}">
                <a16:creationId xmlns:a16="http://schemas.microsoft.com/office/drawing/2014/main" id="{9DC84DBD-6BCE-2A63-EB91-B8F46CD0068E}"/>
              </a:ext>
            </a:extLst>
          </p:cNvPr>
          <p:cNvSpPr txBox="1">
            <a:spLocks/>
          </p:cNvSpPr>
          <p:nvPr/>
        </p:nvSpPr>
        <p:spPr>
          <a:xfrm>
            <a:off x="6327846" y="2038644"/>
            <a:ext cx="5219700"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Large Language Models (LMMs)</a:t>
            </a:r>
          </a:p>
        </p:txBody>
      </p:sp>
      <p:sp>
        <p:nvSpPr>
          <p:cNvPr id="11" name="TextBox 10">
            <a:extLst>
              <a:ext uri="{FF2B5EF4-FFF2-40B4-BE49-F238E27FC236}">
                <a16:creationId xmlns:a16="http://schemas.microsoft.com/office/drawing/2014/main" id="{472E6E84-D38E-1247-E48C-977C6490A362}"/>
              </a:ext>
            </a:extLst>
          </p:cNvPr>
          <p:cNvSpPr txBox="1"/>
          <p:nvPr/>
        </p:nvSpPr>
        <p:spPr>
          <a:xfrm>
            <a:off x="6452428" y="2599196"/>
            <a:ext cx="4970538" cy="1052596"/>
          </a:xfrm>
          <a:prstGeom prst="rect">
            <a:avLst/>
          </a:prstGeom>
          <a:noFill/>
        </p:spPr>
        <p:txBody>
          <a:bodyPr wrap="square" lIns="0" tIns="0" rIns="0" bIns="0" rtlCol="0">
            <a:spAutoFit/>
          </a:bodyPr>
          <a:lstStyle/>
          <a:p>
            <a:pPr marL="0" marR="0" lvl="0" indent="0" algn="ctr" defTabSz="914367" rtl="0" eaLnBrk="1" fontAlgn="auto" latinLnBrk="0" hangingPunct="1">
              <a:lnSpc>
                <a:spcPct val="95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Large language models (LLMs) have become widely recognized beyond tech circles due to their transformative impact over the past year</a:t>
            </a:r>
          </a:p>
          <a:p>
            <a:pPr marL="0" marR="0" lvl="0" indent="0" algn="ctr" defTabSz="914367" rtl="0" eaLnBrk="1" fontAlgn="auto" latinLnBrk="0" hangingPunct="1">
              <a:lnSpc>
                <a:spcPct val="95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descr="Logos of mistral family, cohere family, meta family, azure openAI family, Microsoft family, AI21 Labs, Nvidia">
            <a:extLst>
              <a:ext uri="{FF2B5EF4-FFF2-40B4-BE49-F238E27FC236}">
                <a16:creationId xmlns:a16="http://schemas.microsoft.com/office/drawing/2014/main" id="{DE769451-6087-D405-4702-3CEBB675F735}"/>
              </a:ext>
            </a:extLst>
          </p:cNvPr>
          <p:cNvGrpSpPr/>
          <p:nvPr/>
        </p:nvGrpSpPr>
        <p:grpSpPr>
          <a:xfrm>
            <a:off x="7109933" y="4007568"/>
            <a:ext cx="3891398" cy="637815"/>
            <a:chOff x="7109933" y="4007568"/>
            <a:chExt cx="3891398" cy="637815"/>
          </a:xfrm>
        </p:grpSpPr>
        <p:pic>
          <p:nvPicPr>
            <p:cNvPr id="18" name="Picture 17">
              <a:extLst>
                <a:ext uri="{FF2B5EF4-FFF2-40B4-BE49-F238E27FC236}">
                  <a16:creationId xmlns:a16="http://schemas.microsoft.com/office/drawing/2014/main" id="{AC287E5E-05A1-9720-8BE8-29AD04EB5C5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109933" y="4056011"/>
              <a:ext cx="558101" cy="540928"/>
            </a:xfrm>
            <a:prstGeom prst="rect">
              <a:avLst/>
            </a:prstGeom>
          </p:spPr>
        </p:pic>
        <p:pic>
          <p:nvPicPr>
            <p:cNvPr id="20" name="Picture 19">
              <a:extLst>
                <a:ext uri="{FF2B5EF4-FFF2-40B4-BE49-F238E27FC236}">
                  <a16:creationId xmlns:a16="http://schemas.microsoft.com/office/drawing/2014/main" id="{25D1A370-92D1-BCCB-0F0E-743223EF2C2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668034" y="4056011"/>
              <a:ext cx="558101" cy="540928"/>
            </a:xfrm>
            <a:prstGeom prst="rect">
              <a:avLst/>
            </a:prstGeom>
          </p:spPr>
        </p:pic>
        <p:pic>
          <p:nvPicPr>
            <p:cNvPr id="22" name="Picture 21">
              <a:extLst>
                <a:ext uri="{FF2B5EF4-FFF2-40B4-BE49-F238E27FC236}">
                  <a16:creationId xmlns:a16="http://schemas.microsoft.com/office/drawing/2014/main" id="{ED0793A3-7FC1-595A-0587-A2DB0ABB8F3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226135" y="4056011"/>
              <a:ext cx="540928" cy="540928"/>
            </a:xfrm>
            <a:prstGeom prst="rect">
              <a:avLst/>
            </a:prstGeom>
          </p:spPr>
        </p:pic>
        <p:pic>
          <p:nvPicPr>
            <p:cNvPr id="24" name="Picture 23">
              <a:extLst>
                <a:ext uri="{FF2B5EF4-FFF2-40B4-BE49-F238E27FC236}">
                  <a16:creationId xmlns:a16="http://schemas.microsoft.com/office/drawing/2014/main" id="{B1843E70-6245-56CE-41D2-F3D7D8C4D4A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67062" y="4048503"/>
              <a:ext cx="555945" cy="555945"/>
            </a:xfrm>
            <a:prstGeom prst="rect">
              <a:avLst/>
            </a:prstGeom>
          </p:spPr>
        </p:pic>
        <p:pic>
          <p:nvPicPr>
            <p:cNvPr id="26" name="Picture 25">
              <a:extLst>
                <a:ext uri="{FF2B5EF4-FFF2-40B4-BE49-F238E27FC236}">
                  <a16:creationId xmlns:a16="http://schemas.microsoft.com/office/drawing/2014/main" id="{E7DC6670-DA64-11C9-8DBC-7D7074A0320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9266644" y="4047424"/>
              <a:ext cx="540928" cy="558102"/>
            </a:xfrm>
            <a:prstGeom prst="rect">
              <a:avLst/>
            </a:prstGeom>
          </p:spPr>
        </p:pic>
        <p:pic>
          <p:nvPicPr>
            <p:cNvPr id="28" name="Picture 27">
              <a:extLst>
                <a:ext uri="{FF2B5EF4-FFF2-40B4-BE49-F238E27FC236}">
                  <a16:creationId xmlns:a16="http://schemas.microsoft.com/office/drawing/2014/main" id="{3CF5D201-88DE-6565-671B-2C1F42BBBE4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807572" y="4071627"/>
              <a:ext cx="492122" cy="509697"/>
            </a:xfrm>
            <a:prstGeom prst="rect">
              <a:avLst/>
            </a:prstGeom>
          </p:spPr>
        </p:pic>
        <p:pic>
          <p:nvPicPr>
            <p:cNvPr id="31" name="Picture 4">
              <a:extLst>
                <a:ext uri="{FF2B5EF4-FFF2-40B4-BE49-F238E27FC236}">
                  <a16:creationId xmlns:a16="http://schemas.microsoft.com/office/drawing/2014/main" id="{A861123C-7E87-41BF-9E95-02EAF0D6D6E0}"/>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363516" y="4007568"/>
              <a:ext cx="637815" cy="637815"/>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Box 26">
            <a:extLst>
              <a:ext uri="{FF2B5EF4-FFF2-40B4-BE49-F238E27FC236}">
                <a16:creationId xmlns:a16="http://schemas.microsoft.com/office/drawing/2014/main" id="{4B6384DA-80E0-A389-86DF-C4B709FDA902}"/>
              </a:ext>
            </a:extLst>
          </p:cNvPr>
          <p:cNvSpPr txBox="1"/>
          <p:nvPr/>
        </p:nvSpPr>
        <p:spPr>
          <a:xfrm>
            <a:off x="6736370" y="5479934"/>
            <a:ext cx="1008674"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Contextual</a:t>
            </a:r>
          </a:p>
        </p:txBody>
      </p:sp>
      <p:sp>
        <p:nvSpPr>
          <p:cNvPr id="32" name="TextBox 31">
            <a:extLst>
              <a:ext uri="{FF2B5EF4-FFF2-40B4-BE49-F238E27FC236}">
                <a16:creationId xmlns:a16="http://schemas.microsoft.com/office/drawing/2014/main" id="{51193CD8-4118-2F65-0708-AB4770B5DB7D}"/>
              </a:ext>
            </a:extLst>
          </p:cNvPr>
          <p:cNvSpPr txBox="1"/>
          <p:nvPr/>
        </p:nvSpPr>
        <p:spPr>
          <a:xfrm>
            <a:off x="7924920" y="5479934"/>
            <a:ext cx="1706556"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Versatile use cases</a:t>
            </a:r>
          </a:p>
        </p:txBody>
      </p:sp>
      <p:sp>
        <p:nvSpPr>
          <p:cNvPr id="33" name="TextBox 32">
            <a:extLst>
              <a:ext uri="{FF2B5EF4-FFF2-40B4-BE49-F238E27FC236}">
                <a16:creationId xmlns:a16="http://schemas.microsoft.com/office/drawing/2014/main" id="{B0D41420-7882-DA26-3F4F-6BF199D8FCE3}"/>
              </a:ext>
            </a:extLst>
          </p:cNvPr>
          <p:cNvSpPr txBox="1"/>
          <p:nvPr/>
        </p:nvSpPr>
        <p:spPr>
          <a:xfrm>
            <a:off x="9811350" y="5479934"/>
            <a:ext cx="1327672"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High compute</a:t>
            </a:r>
          </a:p>
        </p:txBody>
      </p:sp>
      <p:cxnSp>
        <p:nvCxnSpPr>
          <p:cNvPr id="16" name="Straight Connector 15">
            <a:extLst>
              <a:ext uri="{FF2B5EF4-FFF2-40B4-BE49-F238E27FC236}">
                <a16:creationId xmlns:a16="http://schemas.microsoft.com/office/drawing/2014/main" id="{046D93C5-D387-BD8E-0496-F76EDDBBFC72}"/>
              </a:ext>
              <a:ext uri="{C183D7F6-B498-43B3-948B-1728B52AA6E4}">
                <adec:decorative xmlns:adec="http://schemas.microsoft.com/office/drawing/2017/decorative" val="1"/>
              </a:ext>
            </a:extLst>
          </p:cNvPr>
          <p:cNvCxnSpPr>
            <a:cxnSpLocks/>
          </p:cNvCxnSpPr>
          <p:nvPr/>
        </p:nvCxnSpPr>
        <p:spPr>
          <a:xfrm>
            <a:off x="2100508" y="5479934"/>
            <a:ext cx="0" cy="246221"/>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E556CB9-274B-F0ED-8844-E04F2D48177B}"/>
              </a:ext>
              <a:ext uri="{C183D7F6-B498-43B3-948B-1728B52AA6E4}">
                <adec:decorative xmlns:adec="http://schemas.microsoft.com/office/drawing/2017/decorative" val="1"/>
              </a:ext>
            </a:extLst>
          </p:cNvPr>
          <p:cNvCxnSpPr>
            <a:cxnSpLocks/>
          </p:cNvCxnSpPr>
          <p:nvPr/>
        </p:nvCxnSpPr>
        <p:spPr>
          <a:xfrm>
            <a:off x="3921972" y="5479934"/>
            <a:ext cx="0" cy="246221"/>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5C020D9-8F15-BD6C-EB50-9A8E573CF9E1}"/>
              </a:ext>
              <a:ext uri="{C183D7F6-B498-43B3-948B-1728B52AA6E4}">
                <adec:decorative xmlns:adec="http://schemas.microsoft.com/office/drawing/2017/decorative" val="1"/>
              </a:ext>
            </a:extLst>
          </p:cNvPr>
          <p:cNvCxnSpPr>
            <a:cxnSpLocks/>
          </p:cNvCxnSpPr>
          <p:nvPr/>
        </p:nvCxnSpPr>
        <p:spPr>
          <a:xfrm>
            <a:off x="7834982" y="5479934"/>
            <a:ext cx="0" cy="246221"/>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77AE942-D997-4F1E-3D27-B22BCAF3C1E9}"/>
              </a:ext>
              <a:ext uri="{C183D7F6-B498-43B3-948B-1728B52AA6E4}">
                <adec:decorative xmlns:adec="http://schemas.microsoft.com/office/drawing/2017/decorative" val="1"/>
              </a:ext>
            </a:extLst>
          </p:cNvPr>
          <p:cNvCxnSpPr>
            <a:cxnSpLocks/>
          </p:cNvCxnSpPr>
          <p:nvPr/>
        </p:nvCxnSpPr>
        <p:spPr>
          <a:xfrm>
            <a:off x="9721414" y="5479934"/>
            <a:ext cx="0" cy="246221"/>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174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8.33333E-7 -2.96296E-6 L -8.33333E-7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0"/>
                                  </p:stCondLst>
                                  <p:childTnLst>
                                    <p:animMotion origin="layout" path="M 1.66667E-6 -1.48148E-6 L 1.66667E-6 0.03542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0"/>
                                  </p:stCondLst>
                                  <p:childTnLst>
                                    <p:animMotion origin="layout" path="M -8.33333E-7 -2.96296E-6 L -8.33333E-7 0.03542 " pathEditMode="relative" rAng="0" ptsTypes="AA">
                                      <p:cBhvr>
                                        <p:cTn id="29" dur="700" spd="-100000" fill="hold"/>
                                        <p:tgtEl>
                                          <p:spTgt spid="13"/>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0"/>
                                  </p:stCondLst>
                                  <p:childTnLst>
                                    <p:animMotion origin="layout" path="M -8.33333E-7 -2.96296E-6 L -8.33333E-7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grpId="1" nodeType="withEffect">
                                  <p:stCondLst>
                                    <p:cond delay="0"/>
                                  </p:stCondLst>
                                  <p:childTnLst>
                                    <p:animMotion origin="layout" path="M -8.33333E-7 -2.96296E-6 L -8.33333E-7 0.03542 " pathEditMode="relative" rAng="0" ptsTypes="AA">
                                      <p:cBhvr>
                                        <p:cTn id="39" dur="700" spd="-100000" fill="hold"/>
                                        <p:tgtEl>
                                          <p:spTgt spid="6"/>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42" presetClass="path" presetSubtype="0" decel="100000" fill="hold" nodeType="withEffect">
                                  <p:stCondLst>
                                    <p:cond delay="0"/>
                                  </p:stCondLst>
                                  <p:childTnLst>
                                    <p:animMotion origin="layout" path="M -8.33333E-7 -2.96296E-6 L -8.33333E-7 0.03542 " pathEditMode="relative" rAng="0" ptsTypes="AA">
                                      <p:cBhvr>
                                        <p:cTn id="44" dur="700" spd="-100000" fill="hold"/>
                                        <p:tgtEl>
                                          <p:spTgt spid="16"/>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100000" fill="hold" nodeType="withEffect">
                                  <p:stCondLst>
                                    <p:cond delay="0"/>
                                  </p:stCondLst>
                                  <p:childTnLst>
                                    <p:animMotion origin="layout" path="M -8.33333E-7 -2.96296E-6 L -8.33333E-7 0.03542 " pathEditMode="relative" rAng="0" ptsTypes="AA">
                                      <p:cBhvr>
                                        <p:cTn id="49" dur="700" spd="-100000" fill="hold"/>
                                        <p:tgtEl>
                                          <p:spTgt spid="19"/>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grpId="1" nodeType="withEffect">
                                  <p:stCondLst>
                                    <p:cond delay="0"/>
                                  </p:stCondLst>
                                  <p:childTnLst>
                                    <p:animMotion origin="layout" path="M -8.33333E-7 -2.96296E-6 L -8.33333E-7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42" presetClass="path" presetSubtype="0" decel="100000" fill="hold" grpId="1" nodeType="withEffect">
                                  <p:stCondLst>
                                    <p:cond delay="100"/>
                                  </p:stCondLst>
                                  <p:childTnLst>
                                    <p:animMotion origin="layout" path="M -8.33333E-7 -2.96296E-6 L -8.33333E-7 0.03542 " pathEditMode="relative" rAng="0" ptsTypes="AA">
                                      <p:cBhvr>
                                        <p:cTn id="59" dur="700" spd="-100000" fill="hold"/>
                                        <p:tgtEl>
                                          <p:spTgt spid="4"/>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42" presetClass="path" presetSubtype="0" decel="100000" fill="hold" grpId="1" nodeType="withEffect">
                                  <p:stCondLst>
                                    <p:cond delay="100"/>
                                  </p:stCondLst>
                                  <p:childTnLst>
                                    <p:animMotion origin="layout" path="M -8.33333E-7 -2.96296E-6 L -8.33333E-7 0.03542 " pathEditMode="relative" rAng="0" ptsTypes="AA">
                                      <p:cBhvr>
                                        <p:cTn id="64" dur="700" spd="-100000" fill="hold"/>
                                        <p:tgtEl>
                                          <p:spTgt spid="9"/>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42" presetClass="path" presetSubtype="0" decel="100000" fill="hold" grpId="1" nodeType="withEffect">
                                  <p:stCondLst>
                                    <p:cond delay="100"/>
                                  </p:stCondLst>
                                  <p:childTnLst>
                                    <p:animMotion origin="layout" path="M -8.33333E-7 -2.96296E-6 L -8.33333E-7 0.03542 " pathEditMode="relative" rAng="0" ptsTypes="AA">
                                      <p:cBhvr>
                                        <p:cTn id="69" dur="700" spd="-100000" fill="hold"/>
                                        <p:tgtEl>
                                          <p:spTgt spid="11"/>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42" presetClass="path" presetSubtype="0" decel="100000" fill="hold" nodeType="withEffect">
                                  <p:stCondLst>
                                    <p:cond delay="100"/>
                                  </p:stCondLst>
                                  <p:childTnLst>
                                    <p:animMotion origin="layout" path="M -8.33333E-7 -2.96296E-6 L -8.33333E-7 0.03542 " pathEditMode="relative" rAng="0" ptsTypes="AA">
                                      <p:cBhvr>
                                        <p:cTn id="74" dur="700" spd="-100000" fill="hold"/>
                                        <p:tgtEl>
                                          <p:spTgt spid="7"/>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42" presetClass="path" presetSubtype="0" decel="100000" fill="hold" grpId="1" nodeType="withEffect">
                                  <p:stCondLst>
                                    <p:cond delay="100"/>
                                  </p:stCondLst>
                                  <p:childTnLst>
                                    <p:animMotion origin="layout" path="M -8.33333E-7 -2.96296E-6 L -8.33333E-7 0.03542 " pathEditMode="relative" rAng="0" ptsTypes="AA">
                                      <p:cBhvr>
                                        <p:cTn id="79" dur="700" spd="-100000" fill="hold"/>
                                        <p:tgtEl>
                                          <p:spTgt spid="27"/>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childTnLst>
                                </p:cTn>
                              </p:par>
                              <p:par>
                                <p:cTn id="83" presetID="42" presetClass="path" presetSubtype="0" decel="100000" fill="hold" grpId="1" nodeType="withEffect">
                                  <p:stCondLst>
                                    <p:cond delay="100"/>
                                  </p:stCondLst>
                                  <p:childTnLst>
                                    <p:animMotion origin="layout" path="M -8.33333E-7 -2.96296E-6 L -8.33333E-7 0.03542 " pathEditMode="relative" rAng="0" ptsTypes="AA">
                                      <p:cBhvr>
                                        <p:cTn id="84" dur="700" spd="-100000" fill="hold"/>
                                        <p:tgtEl>
                                          <p:spTgt spid="23"/>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500"/>
                                        <p:tgtEl>
                                          <p:spTgt spid="34"/>
                                        </p:tgtEl>
                                      </p:cBhvr>
                                    </p:animEffect>
                                  </p:childTnLst>
                                </p:cTn>
                              </p:par>
                              <p:par>
                                <p:cTn id="88" presetID="42" presetClass="path" presetSubtype="0" decel="100000" fill="hold" nodeType="withEffect">
                                  <p:stCondLst>
                                    <p:cond delay="100"/>
                                  </p:stCondLst>
                                  <p:childTnLst>
                                    <p:animMotion origin="layout" path="M -8.33333E-7 -2.96296E-6 L -8.33333E-7 0.03542 " pathEditMode="relative" rAng="0" ptsTypes="AA">
                                      <p:cBhvr>
                                        <p:cTn id="89" dur="700" spd="-100000" fill="hold"/>
                                        <p:tgtEl>
                                          <p:spTgt spid="34"/>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par>
                                <p:cTn id="93" presetID="42" presetClass="path" presetSubtype="0" decel="100000" fill="hold" grpId="1" nodeType="withEffect">
                                  <p:stCondLst>
                                    <p:cond delay="100"/>
                                  </p:stCondLst>
                                  <p:childTnLst>
                                    <p:animMotion origin="layout" path="M -8.33333E-7 -2.96296E-6 L -8.33333E-7 0.03542 " pathEditMode="relative" rAng="0" ptsTypes="AA">
                                      <p:cBhvr>
                                        <p:cTn id="94" dur="700" spd="-100000" fill="hold"/>
                                        <p:tgtEl>
                                          <p:spTgt spid="32"/>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42" presetClass="path" presetSubtype="0" decel="100000" fill="hold" nodeType="withEffect">
                                  <p:stCondLst>
                                    <p:cond delay="100"/>
                                  </p:stCondLst>
                                  <p:childTnLst>
                                    <p:animMotion origin="layout" path="M -8.33333E-7 -2.96296E-6 L -8.33333E-7 0.03542 " pathEditMode="relative" rAng="0" ptsTypes="AA">
                                      <p:cBhvr>
                                        <p:cTn id="99" dur="700" spd="-100000" fill="hold"/>
                                        <p:tgtEl>
                                          <p:spTgt spid="35"/>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500"/>
                                        <p:tgtEl>
                                          <p:spTgt spid="33"/>
                                        </p:tgtEl>
                                      </p:cBhvr>
                                    </p:animEffect>
                                  </p:childTnLst>
                                </p:cTn>
                              </p:par>
                              <p:par>
                                <p:cTn id="103" presetID="42" presetClass="path" presetSubtype="0" decel="100000" fill="hold" grpId="1" nodeType="withEffect">
                                  <p:stCondLst>
                                    <p:cond delay="100"/>
                                  </p:stCondLst>
                                  <p:childTnLst>
                                    <p:animMotion origin="layout" path="M -8.33333E-7 -2.96296E-6 L -8.33333E-7 0.03542 " pathEditMode="relative" rAng="0" ptsTypes="AA">
                                      <p:cBhvr>
                                        <p:cTn id="104" dur="700" spd="-100000" fill="hold"/>
                                        <p:tgtEl>
                                          <p:spTgt spid="3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23" grpId="0" animBg="1"/>
      <p:bldP spid="23" grpId="1" animBg="1"/>
      <p:bldP spid="8" grpId="0"/>
      <p:bldP spid="8" grpId="1"/>
      <p:bldP spid="10" grpId="0"/>
      <p:bldP spid="10" grpId="1"/>
      <p:bldP spid="6" grpId="0"/>
      <p:bldP spid="6" grpId="1"/>
      <p:bldP spid="12" grpId="0"/>
      <p:bldP spid="12" grpId="1"/>
      <p:bldP spid="13" grpId="0"/>
      <p:bldP spid="13" grpId="1"/>
      <p:bldP spid="9" grpId="0"/>
      <p:bldP spid="9" grpId="1"/>
      <p:bldP spid="11" grpId="0"/>
      <p:bldP spid="11" grpId="1"/>
      <p:bldP spid="27" grpId="0"/>
      <p:bldP spid="27" grpId="1"/>
      <p:bldP spid="32" grpId="0"/>
      <p:bldP spid="32" grpId="1"/>
      <p:bldP spid="33" grpId="0"/>
      <p:bldP spid="3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3D80-1ED4-4BB4-AB26-B0667E16F959}"/>
              </a:ext>
            </a:extLst>
          </p:cNvPr>
          <p:cNvSpPr>
            <a:spLocks noGrp="1"/>
          </p:cNvSpPr>
          <p:nvPr>
            <p:ph type="title"/>
          </p:nvPr>
        </p:nvSpPr>
        <p:spPr>
          <a:xfrm>
            <a:off x="588263" y="457200"/>
            <a:ext cx="11018520" cy="553998"/>
          </a:xfrm>
        </p:spPr>
        <p:txBody>
          <a:bodyPr/>
          <a:lstStyle/>
          <a:p>
            <a:pPr algn="ctr"/>
            <a:r>
              <a:rPr lang="en-US"/>
              <a:t>Comparison of </a:t>
            </a:r>
            <a:r>
              <a:rPr lang="en-US" b="1">
                <a:gradFill>
                  <a:gsLst>
                    <a:gs pos="0">
                      <a:srgbClr val="C03BC4"/>
                    </a:gs>
                    <a:gs pos="80000">
                      <a:srgbClr val="0078D4"/>
                    </a:gs>
                  </a:gsLst>
                  <a:path path="circle">
                    <a:fillToRect l="100000" t="100000"/>
                  </a:path>
                </a:gradFill>
                <a:latin typeface="Segoe UI Semibold" panose="020F0502020204030204" pitchFamily="34" charset="0"/>
              </a:rPr>
              <a:t>SLMs vs LLMs</a:t>
            </a:r>
          </a:p>
        </p:txBody>
      </p:sp>
      <p:cxnSp>
        <p:nvCxnSpPr>
          <p:cNvPr id="57" name="Straight Connector 56">
            <a:extLst>
              <a:ext uri="{FF2B5EF4-FFF2-40B4-BE49-F238E27FC236}">
                <a16:creationId xmlns:a16="http://schemas.microsoft.com/office/drawing/2014/main" id="{4F9231CB-0AFD-7AAF-B4A2-AD3A3932EC08}"/>
              </a:ext>
              <a:ext uri="{C183D7F6-B498-43B3-948B-1728B52AA6E4}">
                <adec:decorative xmlns:adec="http://schemas.microsoft.com/office/drawing/2017/decorative" val="1"/>
              </a:ext>
            </a:extLst>
          </p:cNvPr>
          <p:cNvCxnSpPr>
            <a:cxnSpLocks/>
          </p:cNvCxnSpPr>
          <p:nvPr/>
        </p:nvCxnSpPr>
        <p:spPr>
          <a:xfrm>
            <a:off x="6654954" y="2267712"/>
            <a:ext cx="4565484"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89F3BBF-5DD8-FF75-49CD-89F5F77760BD}"/>
              </a:ext>
              <a:ext uri="{C183D7F6-B498-43B3-948B-1728B52AA6E4}">
                <adec:decorative xmlns:adec="http://schemas.microsoft.com/office/drawing/2017/decorative" val="1"/>
              </a:ext>
            </a:extLst>
          </p:cNvPr>
          <p:cNvCxnSpPr>
            <a:cxnSpLocks/>
          </p:cNvCxnSpPr>
          <p:nvPr/>
        </p:nvCxnSpPr>
        <p:spPr>
          <a:xfrm>
            <a:off x="6654954" y="5175504"/>
            <a:ext cx="4565484"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90959D2-22D7-8FDF-950D-E9059FD1986F}"/>
              </a:ext>
              <a:ext uri="{C183D7F6-B498-43B3-948B-1728B52AA6E4}">
                <adec:decorative xmlns:adec="http://schemas.microsoft.com/office/drawing/2017/decorative" val="1"/>
              </a:ext>
            </a:extLst>
          </p:cNvPr>
          <p:cNvCxnSpPr>
            <a:cxnSpLocks/>
          </p:cNvCxnSpPr>
          <p:nvPr/>
        </p:nvCxnSpPr>
        <p:spPr>
          <a:xfrm>
            <a:off x="6654954" y="3730752"/>
            <a:ext cx="4565484"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F6ACFEC-D40C-8956-13EF-DD200FE62FED}"/>
              </a:ext>
              <a:ext uri="{C183D7F6-B498-43B3-948B-1728B52AA6E4}">
                <adec:decorative xmlns:adec="http://schemas.microsoft.com/office/drawing/2017/decorative" val="1"/>
              </a:ext>
            </a:extLst>
          </p:cNvPr>
          <p:cNvCxnSpPr>
            <a:cxnSpLocks/>
          </p:cNvCxnSpPr>
          <p:nvPr/>
        </p:nvCxnSpPr>
        <p:spPr>
          <a:xfrm>
            <a:off x="981614" y="2267712"/>
            <a:ext cx="4565484"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954233-D5DF-0CF7-54AD-6FA5F40A5455}"/>
              </a:ext>
              <a:ext uri="{C183D7F6-B498-43B3-948B-1728B52AA6E4}">
                <adec:decorative xmlns:adec="http://schemas.microsoft.com/office/drawing/2017/decorative" val="1"/>
              </a:ext>
            </a:extLst>
          </p:cNvPr>
          <p:cNvCxnSpPr>
            <a:cxnSpLocks/>
          </p:cNvCxnSpPr>
          <p:nvPr/>
        </p:nvCxnSpPr>
        <p:spPr>
          <a:xfrm>
            <a:off x="981614" y="5175504"/>
            <a:ext cx="4565484"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1FA1CAD-9440-83FA-16B2-232311F82CEF}"/>
              </a:ext>
              <a:ext uri="{C183D7F6-B498-43B3-948B-1728B52AA6E4}">
                <adec:decorative xmlns:adec="http://schemas.microsoft.com/office/drawing/2017/decorative" val="1"/>
              </a:ext>
            </a:extLst>
          </p:cNvPr>
          <p:cNvCxnSpPr>
            <a:cxnSpLocks/>
          </p:cNvCxnSpPr>
          <p:nvPr/>
        </p:nvCxnSpPr>
        <p:spPr>
          <a:xfrm>
            <a:off x="981614" y="3730752"/>
            <a:ext cx="4565484"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 name="Rectangle: Rounded Corners 5">
            <a:extLst>
              <a:ext uri="{FF2B5EF4-FFF2-40B4-BE49-F238E27FC236}">
                <a16:creationId xmlns:a16="http://schemas.microsoft.com/office/drawing/2014/main" id="{12A4C999-E00F-4406-18B9-B16A5567A089}"/>
              </a:ext>
              <a:ext uri="{C183D7F6-B498-43B3-948B-1728B52AA6E4}">
                <adec:decorative xmlns:adec="http://schemas.microsoft.com/office/drawing/2017/decorative" val="1"/>
              </a:ext>
            </a:extLst>
          </p:cNvPr>
          <p:cNvSpPr/>
          <p:nvPr/>
        </p:nvSpPr>
        <p:spPr bwMode="auto">
          <a:xfrm>
            <a:off x="588989" y="1332461"/>
            <a:ext cx="5350734" cy="5016171"/>
          </a:xfrm>
          <a:prstGeom prst="roundRect">
            <a:avLst>
              <a:gd name="adj" fmla="val 5222"/>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4" name="Rectangle: Rounded Corners 5">
            <a:extLst>
              <a:ext uri="{FF2B5EF4-FFF2-40B4-BE49-F238E27FC236}">
                <a16:creationId xmlns:a16="http://schemas.microsoft.com/office/drawing/2014/main" id="{2DF0A53E-A2F5-0891-46A7-1EBEBF60DC46}"/>
              </a:ext>
              <a:ext uri="{C183D7F6-B498-43B3-948B-1728B52AA6E4}">
                <adec:decorative xmlns:adec="http://schemas.microsoft.com/office/drawing/2017/decorative" val="1"/>
              </a:ext>
            </a:extLst>
          </p:cNvPr>
          <p:cNvSpPr/>
          <p:nvPr/>
        </p:nvSpPr>
        <p:spPr bwMode="auto">
          <a:xfrm>
            <a:off x="6262329" y="1346529"/>
            <a:ext cx="5350734" cy="5016171"/>
          </a:xfrm>
          <a:prstGeom prst="roundRect">
            <a:avLst>
              <a:gd name="adj" fmla="val 5222"/>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8" name="Text Placeholder 6">
            <a:extLst>
              <a:ext uri="{FF2B5EF4-FFF2-40B4-BE49-F238E27FC236}">
                <a16:creationId xmlns:a16="http://schemas.microsoft.com/office/drawing/2014/main" id="{8AEFE24F-93B6-E3BB-5E3C-BDF9B33B07F9}"/>
              </a:ext>
            </a:extLst>
          </p:cNvPr>
          <p:cNvSpPr txBox="1">
            <a:spLocks/>
          </p:cNvSpPr>
          <p:nvPr/>
        </p:nvSpPr>
        <p:spPr>
          <a:xfrm>
            <a:off x="654506" y="1517180"/>
            <a:ext cx="5219700"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Small Language Models (SLMs)</a:t>
            </a:r>
          </a:p>
        </p:txBody>
      </p:sp>
      <p:sp>
        <p:nvSpPr>
          <p:cNvPr id="5" name="Rounded Rectangle 18">
            <a:extLst>
              <a:ext uri="{FF2B5EF4-FFF2-40B4-BE49-F238E27FC236}">
                <a16:creationId xmlns:a16="http://schemas.microsoft.com/office/drawing/2014/main" id="{EE78627F-89A5-C5F9-79EE-89DA8F07199C}"/>
              </a:ext>
            </a:extLst>
          </p:cNvPr>
          <p:cNvSpPr/>
          <p:nvPr/>
        </p:nvSpPr>
        <p:spPr bwMode="auto">
          <a:xfrm>
            <a:off x="2523820" y="2083751"/>
            <a:ext cx="1481072" cy="384219"/>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F0502020204030204" pitchFamily="34" charset="0"/>
                <a:ea typeface="+mn-ea"/>
                <a:cs typeface="+mn-cs"/>
              </a:rPr>
              <a:t>Characteristics</a:t>
            </a:r>
          </a:p>
        </p:txBody>
      </p:sp>
      <p:sp>
        <p:nvSpPr>
          <p:cNvPr id="7" name="TextBox 6">
            <a:extLst>
              <a:ext uri="{FF2B5EF4-FFF2-40B4-BE49-F238E27FC236}">
                <a16:creationId xmlns:a16="http://schemas.microsoft.com/office/drawing/2014/main" id="{44FB08FC-51CF-BB72-0E82-6DA9F5F22BE1}"/>
              </a:ext>
            </a:extLst>
          </p:cNvPr>
          <p:cNvSpPr txBox="1"/>
          <p:nvPr/>
        </p:nvSpPr>
        <p:spPr>
          <a:xfrm>
            <a:off x="1145628" y="2588262"/>
            <a:ext cx="4237456" cy="680186"/>
          </a:xfrm>
          <a:prstGeom prst="rect">
            <a:avLst/>
          </a:prstGeom>
          <a:noFill/>
        </p:spPr>
        <p:txBody>
          <a:bodyPr wrap="square" lIns="0" tIns="0" rIns="0" bIns="0" rtlCol="0">
            <a:sp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Fewer parameters (e.g., models with millions of parameters)</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Less computationally intensive</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Simpler architecture</a:t>
            </a:r>
          </a:p>
        </p:txBody>
      </p:sp>
      <p:sp>
        <p:nvSpPr>
          <p:cNvPr id="15" name="Rounded Rectangle 18">
            <a:extLst>
              <a:ext uri="{FF2B5EF4-FFF2-40B4-BE49-F238E27FC236}">
                <a16:creationId xmlns:a16="http://schemas.microsoft.com/office/drawing/2014/main" id="{2B7D9C2C-D1DE-D2DC-442B-E9DEE78D9726}"/>
              </a:ext>
            </a:extLst>
          </p:cNvPr>
          <p:cNvSpPr/>
          <p:nvPr/>
        </p:nvSpPr>
        <p:spPr bwMode="auto">
          <a:xfrm>
            <a:off x="2523820" y="3538612"/>
            <a:ext cx="1481072" cy="384219"/>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F0502020204030204" pitchFamily="34" charset="0"/>
                <a:ea typeface="+mn-ea"/>
                <a:cs typeface="+mn-cs"/>
              </a:rPr>
              <a:t>Advantages</a:t>
            </a:r>
          </a:p>
        </p:txBody>
      </p:sp>
      <p:sp>
        <p:nvSpPr>
          <p:cNvPr id="17" name="TextBox 16">
            <a:extLst>
              <a:ext uri="{FF2B5EF4-FFF2-40B4-BE49-F238E27FC236}">
                <a16:creationId xmlns:a16="http://schemas.microsoft.com/office/drawing/2014/main" id="{C649C5DE-6FB1-A5CD-6A7D-41B817E46973}"/>
              </a:ext>
            </a:extLst>
          </p:cNvPr>
          <p:cNvSpPr txBox="1"/>
          <p:nvPr/>
        </p:nvSpPr>
        <p:spPr>
          <a:xfrm>
            <a:off x="1145628" y="4042367"/>
            <a:ext cx="4237456" cy="680186"/>
          </a:xfrm>
          <a:prstGeom prst="rect">
            <a:avLst/>
          </a:prstGeom>
          <a:noFill/>
        </p:spPr>
        <p:txBody>
          <a:bodyPr wrap="square" lIns="0" tIns="0" rIns="0" bIns="0" rtlCol="0">
            <a:sp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Faster training and inference times</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Lower computational and energy costs</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Easier to deploy on edge devices</a:t>
            </a:r>
          </a:p>
        </p:txBody>
      </p:sp>
      <p:sp>
        <p:nvSpPr>
          <p:cNvPr id="25" name="Rounded Rectangle 18">
            <a:extLst>
              <a:ext uri="{FF2B5EF4-FFF2-40B4-BE49-F238E27FC236}">
                <a16:creationId xmlns:a16="http://schemas.microsoft.com/office/drawing/2014/main" id="{96E0FF34-EB59-1C53-61DE-FC6D5C32E9A1}"/>
              </a:ext>
            </a:extLst>
          </p:cNvPr>
          <p:cNvSpPr/>
          <p:nvPr/>
        </p:nvSpPr>
        <p:spPr bwMode="auto">
          <a:xfrm>
            <a:off x="2523820" y="4992717"/>
            <a:ext cx="1481072" cy="384219"/>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F0502020204030204" pitchFamily="34" charset="0"/>
                <a:ea typeface="+mn-ea"/>
                <a:cs typeface="+mn-cs"/>
              </a:rPr>
              <a:t>Disadvantages</a:t>
            </a:r>
          </a:p>
        </p:txBody>
      </p:sp>
      <p:sp>
        <p:nvSpPr>
          <p:cNvPr id="29" name="TextBox 28">
            <a:extLst>
              <a:ext uri="{FF2B5EF4-FFF2-40B4-BE49-F238E27FC236}">
                <a16:creationId xmlns:a16="http://schemas.microsoft.com/office/drawing/2014/main" id="{077C9C4C-B64C-0523-6EAA-7FCCE0EE9861}"/>
              </a:ext>
            </a:extLst>
          </p:cNvPr>
          <p:cNvSpPr txBox="1"/>
          <p:nvPr/>
        </p:nvSpPr>
        <p:spPr>
          <a:xfrm>
            <a:off x="654506" y="5496472"/>
            <a:ext cx="5219700" cy="680186"/>
          </a:xfrm>
          <a:prstGeom prst="rect">
            <a:avLst/>
          </a:prstGeom>
          <a:noFill/>
        </p:spPr>
        <p:txBody>
          <a:bodyPr wrap="square" lIns="0" tIns="0" rIns="0" bIns="0" rtlCol="0">
            <a:sp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Limited performance on complex tasks</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Less capable of understanding context and generating nuanced text</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May struggle with diverse languages and dialects</a:t>
            </a:r>
          </a:p>
        </p:txBody>
      </p:sp>
      <p:sp>
        <p:nvSpPr>
          <p:cNvPr id="9" name="Text Placeholder 7">
            <a:extLst>
              <a:ext uri="{FF2B5EF4-FFF2-40B4-BE49-F238E27FC236}">
                <a16:creationId xmlns:a16="http://schemas.microsoft.com/office/drawing/2014/main" id="{9DC84DBD-6BCE-2A63-EB91-B8F46CD0068E}"/>
              </a:ext>
            </a:extLst>
          </p:cNvPr>
          <p:cNvSpPr txBox="1">
            <a:spLocks/>
          </p:cNvSpPr>
          <p:nvPr/>
        </p:nvSpPr>
        <p:spPr>
          <a:xfrm>
            <a:off x="6327846" y="1517180"/>
            <a:ext cx="5219700"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Large Language Models (LMMs)</a:t>
            </a:r>
          </a:p>
        </p:txBody>
      </p:sp>
      <p:sp>
        <p:nvSpPr>
          <p:cNvPr id="43" name="Rounded Rectangle 18">
            <a:extLst>
              <a:ext uri="{FF2B5EF4-FFF2-40B4-BE49-F238E27FC236}">
                <a16:creationId xmlns:a16="http://schemas.microsoft.com/office/drawing/2014/main" id="{CBF0A4BC-F8B7-D427-4E3B-0CB7AB19B018}"/>
              </a:ext>
            </a:extLst>
          </p:cNvPr>
          <p:cNvSpPr/>
          <p:nvPr/>
        </p:nvSpPr>
        <p:spPr bwMode="auto">
          <a:xfrm>
            <a:off x="8197160" y="2083751"/>
            <a:ext cx="1481072" cy="384219"/>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F0502020204030204" pitchFamily="34" charset="0"/>
                <a:ea typeface="+mn-ea"/>
                <a:cs typeface="+mn-cs"/>
              </a:rPr>
              <a:t>Characteristics</a:t>
            </a:r>
          </a:p>
        </p:txBody>
      </p:sp>
      <p:sp>
        <p:nvSpPr>
          <p:cNvPr id="44" name="TextBox 43">
            <a:extLst>
              <a:ext uri="{FF2B5EF4-FFF2-40B4-BE49-F238E27FC236}">
                <a16:creationId xmlns:a16="http://schemas.microsoft.com/office/drawing/2014/main" id="{103AFD65-AC41-E685-FD20-0CFC8A70B42B}"/>
              </a:ext>
            </a:extLst>
          </p:cNvPr>
          <p:cNvSpPr txBox="1"/>
          <p:nvPr/>
        </p:nvSpPr>
        <p:spPr>
          <a:xfrm>
            <a:off x="6628272" y="2588262"/>
            <a:ext cx="4618848" cy="680186"/>
          </a:xfrm>
          <a:prstGeom prst="rect">
            <a:avLst/>
          </a:prstGeom>
          <a:noFill/>
        </p:spPr>
        <p:txBody>
          <a:bodyPr wrap="square" lIns="0" tIns="0" rIns="0" bIns="0" rtlCol="0">
            <a:sp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High number of parameters (e.g., GPT-4 with 175 billion parameters)</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Requires significant computational resources</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Capable of understanding and generating complex and nuanced text</a:t>
            </a:r>
          </a:p>
        </p:txBody>
      </p:sp>
      <p:sp>
        <p:nvSpPr>
          <p:cNvPr id="46" name="Rounded Rectangle 18">
            <a:extLst>
              <a:ext uri="{FF2B5EF4-FFF2-40B4-BE49-F238E27FC236}">
                <a16:creationId xmlns:a16="http://schemas.microsoft.com/office/drawing/2014/main" id="{6E56843F-3169-5C1E-0D5E-C711874AFA34}"/>
              </a:ext>
            </a:extLst>
          </p:cNvPr>
          <p:cNvSpPr/>
          <p:nvPr/>
        </p:nvSpPr>
        <p:spPr bwMode="auto">
          <a:xfrm>
            <a:off x="8197160" y="3538612"/>
            <a:ext cx="1481072" cy="384219"/>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F0502020204030204" pitchFamily="34" charset="0"/>
                <a:ea typeface="+mn-ea"/>
                <a:cs typeface="+mn-cs"/>
              </a:rPr>
              <a:t>Advantages</a:t>
            </a:r>
          </a:p>
        </p:txBody>
      </p:sp>
      <p:sp>
        <p:nvSpPr>
          <p:cNvPr id="47" name="TextBox 46">
            <a:extLst>
              <a:ext uri="{FF2B5EF4-FFF2-40B4-BE49-F238E27FC236}">
                <a16:creationId xmlns:a16="http://schemas.microsoft.com/office/drawing/2014/main" id="{18218F27-1798-1B35-F9F4-41C458F0561C}"/>
              </a:ext>
            </a:extLst>
          </p:cNvPr>
          <p:cNvSpPr txBox="1"/>
          <p:nvPr/>
        </p:nvSpPr>
        <p:spPr>
          <a:xfrm>
            <a:off x="6628272" y="4042367"/>
            <a:ext cx="4618848" cy="680186"/>
          </a:xfrm>
          <a:prstGeom prst="rect">
            <a:avLst/>
          </a:prstGeom>
          <a:noFill/>
        </p:spPr>
        <p:txBody>
          <a:bodyPr wrap="square" lIns="0" tIns="0" rIns="0" bIns="0" rtlCol="0">
            <a:sp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Superior performance in diverse NLP tasks</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Better at understanding context and generating coherent responses</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Can handle a wide range of languages and dialects</a:t>
            </a:r>
          </a:p>
        </p:txBody>
      </p:sp>
      <p:sp>
        <p:nvSpPr>
          <p:cNvPr id="49" name="Rounded Rectangle 18">
            <a:extLst>
              <a:ext uri="{FF2B5EF4-FFF2-40B4-BE49-F238E27FC236}">
                <a16:creationId xmlns:a16="http://schemas.microsoft.com/office/drawing/2014/main" id="{A0151E26-D20D-D900-7995-F3A666E7FD93}"/>
              </a:ext>
            </a:extLst>
          </p:cNvPr>
          <p:cNvSpPr/>
          <p:nvPr/>
        </p:nvSpPr>
        <p:spPr bwMode="auto">
          <a:xfrm>
            <a:off x="8197160" y="4992717"/>
            <a:ext cx="1481072" cy="384219"/>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CA"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F0502020204030204" pitchFamily="34" charset="0"/>
                <a:ea typeface="+mn-ea"/>
                <a:cs typeface="+mn-cs"/>
              </a:rPr>
              <a:t>Disadvantages</a:t>
            </a:r>
          </a:p>
        </p:txBody>
      </p:sp>
      <p:sp>
        <p:nvSpPr>
          <p:cNvPr id="50" name="TextBox 49">
            <a:extLst>
              <a:ext uri="{FF2B5EF4-FFF2-40B4-BE49-F238E27FC236}">
                <a16:creationId xmlns:a16="http://schemas.microsoft.com/office/drawing/2014/main" id="{7DCB81E5-63C7-5CF8-F47A-6EC5089F7E2B}"/>
              </a:ext>
            </a:extLst>
          </p:cNvPr>
          <p:cNvSpPr txBox="1"/>
          <p:nvPr/>
        </p:nvSpPr>
        <p:spPr>
          <a:xfrm>
            <a:off x="6327846" y="5496472"/>
            <a:ext cx="5219700" cy="680186"/>
          </a:xfrm>
          <a:prstGeom prst="rect">
            <a:avLst/>
          </a:prstGeom>
          <a:noFill/>
        </p:spPr>
        <p:txBody>
          <a:bodyPr wrap="square" lIns="0" tIns="0" rIns="0" bIns="0" rtlCol="0">
            <a:sp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High computational cost and energy consumption</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Longer training times</a:t>
            </a:r>
          </a:p>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Requires large datasets for training</a:t>
            </a:r>
          </a:p>
        </p:txBody>
      </p:sp>
    </p:spTree>
    <p:extLst>
      <p:ext uri="{BB962C8B-B14F-4D97-AF65-F5344CB8AC3E}">
        <p14:creationId xmlns:p14="http://schemas.microsoft.com/office/powerpoint/2010/main" val="2374667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8.33333E-7 -2.96296E-6 L -8.33333E-7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42" presetClass="path" presetSubtype="0" decel="100000" fill="hold" nodeType="withEffect">
                                  <p:stCondLst>
                                    <p:cond delay="0"/>
                                  </p:stCondLst>
                                  <p:childTnLst>
                                    <p:animMotion origin="layout" path="M -8.33333E-7 -2.96296E-6 L -8.33333E-7 0.03542 " pathEditMode="relative" rAng="0" ptsTypes="AA">
                                      <p:cBhvr>
                                        <p:cTn id="24" dur="700" spd="-100000" fill="hold"/>
                                        <p:tgtEl>
                                          <p:spTgt spid="56"/>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0"/>
                                  </p:stCondLst>
                                  <p:childTnLst>
                                    <p:animMotion origin="layout" path="M -8.33333E-7 -2.96296E-6 L -8.33333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0"/>
                                  </p:stCondLst>
                                  <p:childTnLst>
                                    <p:animMotion origin="layout" path="M -8.33333E-7 -2.96296E-6 L -8.33333E-7 0.03542 " pathEditMode="relative" rAng="0" ptsTypes="AA">
                                      <p:cBhvr>
                                        <p:cTn id="34" dur="700" spd="-100000" fill="hold"/>
                                        <p:tgtEl>
                                          <p:spTgt spid="15"/>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42" presetClass="path" presetSubtype="0" decel="100000" fill="hold" nodeType="withEffect">
                                  <p:stCondLst>
                                    <p:cond delay="0"/>
                                  </p:stCondLst>
                                  <p:childTnLst>
                                    <p:animMotion origin="layout" path="M -8.33333E-7 -2.96296E-6 L -8.33333E-7 0.03542 " pathEditMode="relative" rAng="0" ptsTypes="AA">
                                      <p:cBhvr>
                                        <p:cTn id="39" dur="700" spd="-100000" fill="hold"/>
                                        <p:tgtEl>
                                          <p:spTgt spid="5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42" presetClass="path" presetSubtype="0" decel="100000" fill="hold" grpId="1" nodeType="withEffect">
                                  <p:stCondLst>
                                    <p:cond delay="0"/>
                                  </p:stCondLst>
                                  <p:childTnLst>
                                    <p:animMotion origin="layout" path="M -8.33333E-7 -2.96296E-6 L -8.33333E-7 0.03542 " pathEditMode="relative" rAng="0" ptsTypes="AA">
                                      <p:cBhvr>
                                        <p:cTn id="44" dur="700" spd="-100000" fill="hold"/>
                                        <p:tgtEl>
                                          <p:spTgt spid="17"/>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42" presetClass="path" presetSubtype="0" decel="100000" fill="hold" nodeType="withEffect">
                                  <p:stCondLst>
                                    <p:cond delay="0"/>
                                  </p:stCondLst>
                                  <p:childTnLst>
                                    <p:animMotion origin="layout" path="M -8.33333E-7 -2.96296E-6 L -8.33333E-7 0.03542 " pathEditMode="relative" rAng="0" ptsTypes="AA">
                                      <p:cBhvr>
                                        <p:cTn id="49" dur="700" spd="-100000" fill="hold"/>
                                        <p:tgtEl>
                                          <p:spTgt spid="55"/>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42" presetClass="path" presetSubtype="0" decel="100000" fill="hold" grpId="1" nodeType="withEffect">
                                  <p:stCondLst>
                                    <p:cond delay="0"/>
                                  </p:stCondLst>
                                  <p:childTnLst>
                                    <p:animMotion origin="layout" path="M -8.33333E-7 -2.96296E-6 L -8.33333E-7 0.03542 " pathEditMode="relative" rAng="0" ptsTypes="AA">
                                      <p:cBhvr>
                                        <p:cTn id="54" dur="700" spd="-100000" fill="hold"/>
                                        <p:tgtEl>
                                          <p:spTgt spid="25"/>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42" presetClass="path" presetSubtype="0" decel="100000" fill="hold" grpId="1" nodeType="withEffect">
                                  <p:stCondLst>
                                    <p:cond delay="0"/>
                                  </p:stCondLst>
                                  <p:childTnLst>
                                    <p:animMotion origin="layout" path="M -8.33333E-7 -2.96296E-6 L -8.33333E-7 0.03542 " pathEditMode="relative" rAng="0" ptsTypes="AA">
                                      <p:cBhvr>
                                        <p:cTn id="59" dur="700" spd="-100000" fill="hold"/>
                                        <p:tgtEl>
                                          <p:spTgt spid="29"/>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42" presetClass="path" presetSubtype="0" decel="100000" fill="hold" grpId="1" nodeType="withEffect">
                                  <p:stCondLst>
                                    <p:cond delay="100"/>
                                  </p:stCondLst>
                                  <p:childTnLst>
                                    <p:animMotion origin="layout" path="M -8.33333E-7 -2.96296E-6 L -8.33333E-7 0.03542 " pathEditMode="relative" rAng="0" ptsTypes="AA">
                                      <p:cBhvr>
                                        <p:cTn id="64" dur="700" spd="-100000" fill="hold"/>
                                        <p:tgtEl>
                                          <p:spTgt spid="4"/>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42" presetClass="path" presetSubtype="0" decel="100000" fill="hold" grpId="1" nodeType="withEffect">
                                  <p:stCondLst>
                                    <p:cond delay="100"/>
                                  </p:stCondLst>
                                  <p:childTnLst>
                                    <p:animMotion origin="layout" path="M -8.33333E-7 -2.96296E-6 L -8.33333E-7 0.03542 " pathEditMode="relative" rAng="0" ptsTypes="AA">
                                      <p:cBhvr>
                                        <p:cTn id="69" dur="700" spd="-100000" fill="hold"/>
                                        <p:tgtEl>
                                          <p:spTgt spid="9"/>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42" presetClass="path" presetSubtype="0" decel="100000" fill="hold" grpId="1" nodeType="withEffect">
                                  <p:stCondLst>
                                    <p:cond delay="100"/>
                                  </p:stCondLst>
                                  <p:childTnLst>
                                    <p:animMotion origin="layout" path="M -8.33333E-7 -2.96296E-6 L -8.33333E-7 0.03542 " pathEditMode="relative" rAng="0" ptsTypes="AA">
                                      <p:cBhvr>
                                        <p:cTn id="74" dur="700" spd="-100000" fill="hold"/>
                                        <p:tgtEl>
                                          <p:spTgt spid="43"/>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42" presetClass="path" presetSubtype="0" decel="100000" fill="hold" nodeType="withEffect">
                                  <p:stCondLst>
                                    <p:cond delay="100"/>
                                  </p:stCondLst>
                                  <p:childTnLst>
                                    <p:animMotion origin="layout" path="M -8.33333E-7 -2.96296E-6 L -8.33333E-7 0.03542 " pathEditMode="relative" rAng="0" ptsTypes="AA">
                                      <p:cBhvr>
                                        <p:cTn id="79" dur="700" spd="-100000" fill="hold"/>
                                        <p:tgtEl>
                                          <p:spTgt spid="57"/>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44"/>
                                        </p:tgtEl>
                                        <p:attrNameLst>
                                          <p:attrName>style.visibility</p:attrName>
                                        </p:attrNameLst>
                                      </p:cBhvr>
                                      <p:to>
                                        <p:strVal val="visible"/>
                                      </p:to>
                                    </p:set>
                                    <p:animEffect transition="in" filter="fade">
                                      <p:cBhvr>
                                        <p:cTn id="82" dur="500"/>
                                        <p:tgtEl>
                                          <p:spTgt spid="44"/>
                                        </p:tgtEl>
                                      </p:cBhvr>
                                    </p:animEffect>
                                  </p:childTnLst>
                                </p:cTn>
                              </p:par>
                              <p:par>
                                <p:cTn id="83" presetID="42" presetClass="path" presetSubtype="0" decel="100000" fill="hold" grpId="1" nodeType="withEffect">
                                  <p:stCondLst>
                                    <p:cond delay="100"/>
                                  </p:stCondLst>
                                  <p:childTnLst>
                                    <p:animMotion origin="layout" path="M -8.33333E-7 -2.96296E-6 L -8.33333E-7 0.03542 " pathEditMode="relative" rAng="0" ptsTypes="AA">
                                      <p:cBhvr>
                                        <p:cTn id="84" dur="700" spd="-100000" fill="hold"/>
                                        <p:tgtEl>
                                          <p:spTgt spid="44"/>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42" presetClass="path" presetSubtype="0" decel="100000" fill="hold" grpId="1" nodeType="withEffect">
                                  <p:stCondLst>
                                    <p:cond delay="100"/>
                                  </p:stCondLst>
                                  <p:childTnLst>
                                    <p:animMotion origin="layout" path="M -8.33333E-7 -2.96296E-6 L -8.33333E-7 0.03542 " pathEditMode="relative" rAng="0" ptsTypes="AA">
                                      <p:cBhvr>
                                        <p:cTn id="89" dur="700" spd="-100000" fill="hold"/>
                                        <p:tgtEl>
                                          <p:spTgt spid="46"/>
                                        </p:tgtEl>
                                        <p:attrNameLst>
                                          <p:attrName>ppt_x</p:attrName>
                                          <p:attrName>ppt_y</p:attrName>
                                        </p:attrNameLst>
                                      </p:cBhvr>
                                      <p:rCtr x="0" y="1759"/>
                                    </p:animMotion>
                                  </p:childTnLst>
                                </p:cTn>
                              </p:par>
                              <p:par>
                                <p:cTn id="90" presetID="10" presetClass="entr" presetSubtype="0" fill="hold" nodeType="withEffect">
                                  <p:stCondLst>
                                    <p:cond delay="10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par>
                                <p:cTn id="93" presetID="42" presetClass="path" presetSubtype="0" decel="100000" fill="hold" nodeType="withEffect">
                                  <p:stCondLst>
                                    <p:cond delay="100"/>
                                  </p:stCondLst>
                                  <p:childTnLst>
                                    <p:animMotion origin="layout" path="M -8.33333E-7 -2.96296E-6 L -8.33333E-7 0.03542 " pathEditMode="relative" rAng="0" ptsTypes="AA">
                                      <p:cBhvr>
                                        <p:cTn id="94" dur="700" spd="-100000" fill="hold"/>
                                        <p:tgtEl>
                                          <p:spTgt spid="59"/>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47"/>
                                        </p:tgtEl>
                                        <p:attrNameLst>
                                          <p:attrName>style.visibility</p:attrName>
                                        </p:attrNameLst>
                                      </p:cBhvr>
                                      <p:to>
                                        <p:strVal val="visible"/>
                                      </p:to>
                                    </p:set>
                                    <p:animEffect transition="in" filter="fade">
                                      <p:cBhvr>
                                        <p:cTn id="97" dur="500"/>
                                        <p:tgtEl>
                                          <p:spTgt spid="47"/>
                                        </p:tgtEl>
                                      </p:cBhvr>
                                    </p:animEffect>
                                  </p:childTnLst>
                                </p:cTn>
                              </p:par>
                              <p:par>
                                <p:cTn id="98" presetID="42" presetClass="path" presetSubtype="0" decel="100000" fill="hold" grpId="1" nodeType="withEffect">
                                  <p:stCondLst>
                                    <p:cond delay="100"/>
                                  </p:stCondLst>
                                  <p:childTnLst>
                                    <p:animMotion origin="layout" path="M -8.33333E-7 -2.96296E-6 L -8.33333E-7 0.03542 " pathEditMode="relative" rAng="0" ptsTypes="AA">
                                      <p:cBhvr>
                                        <p:cTn id="99" dur="700" spd="-100000" fill="hold"/>
                                        <p:tgtEl>
                                          <p:spTgt spid="47"/>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49"/>
                                        </p:tgtEl>
                                        <p:attrNameLst>
                                          <p:attrName>style.visibility</p:attrName>
                                        </p:attrNameLst>
                                      </p:cBhvr>
                                      <p:to>
                                        <p:strVal val="visible"/>
                                      </p:to>
                                    </p:set>
                                    <p:animEffect transition="in" filter="fade">
                                      <p:cBhvr>
                                        <p:cTn id="102" dur="500"/>
                                        <p:tgtEl>
                                          <p:spTgt spid="49"/>
                                        </p:tgtEl>
                                      </p:cBhvr>
                                    </p:animEffect>
                                  </p:childTnLst>
                                </p:cTn>
                              </p:par>
                              <p:par>
                                <p:cTn id="103" presetID="42" presetClass="path" presetSubtype="0" decel="100000" fill="hold" grpId="1" nodeType="withEffect">
                                  <p:stCondLst>
                                    <p:cond delay="100"/>
                                  </p:stCondLst>
                                  <p:childTnLst>
                                    <p:animMotion origin="layout" path="M -8.33333E-7 -2.96296E-6 L -8.33333E-7 0.03542 " pathEditMode="relative" rAng="0" ptsTypes="AA">
                                      <p:cBhvr>
                                        <p:cTn id="104" dur="700" spd="-100000" fill="hold"/>
                                        <p:tgtEl>
                                          <p:spTgt spid="49"/>
                                        </p:tgtEl>
                                        <p:attrNameLst>
                                          <p:attrName>ppt_x</p:attrName>
                                          <p:attrName>ppt_y</p:attrName>
                                        </p:attrNameLst>
                                      </p:cBhvr>
                                      <p:rCtr x="0" y="1759"/>
                                    </p:animMotion>
                                  </p:childTnLst>
                                </p:cTn>
                              </p:par>
                              <p:par>
                                <p:cTn id="105" presetID="10" presetClass="entr" presetSubtype="0" fill="hold" nodeType="withEffect">
                                  <p:stCondLst>
                                    <p:cond delay="10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42" presetClass="path" presetSubtype="0" decel="100000" fill="hold" nodeType="withEffect">
                                  <p:stCondLst>
                                    <p:cond delay="100"/>
                                  </p:stCondLst>
                                  <p:childTnLst>
                                    <p:animMotion origin="layout" path="M -8.33333E-7 -2.96296E-6 L -8.33333E-7 0.03542 " pathEditMode="relative" rAng="0" ptsTypes="AA">
                                      <p:cBhvr>
                                        <p:cTn id="109" dur="700" spd="-100000" fill="hold"/>
                                        <p:tgtEl>
                                          <p:spTgt spid="58"/>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50"/>
                                        </p:tgtEl>
                                        <p:attrNameLst>
                                          <p:attrName>style.visibility</p:attrName>
                                        </p:attrNameLst>
                                      </p:cBhvr>
                                      <p:to>
                                        <p:strVal val="visible"/>
                                      </p:to>
                                    </p:set>
                                    <p:animEffect transition="in" filter="fade">
                                      <p:cBhvr>
                                        <p:cTn id="112" dur="500"/>
                                        <p:tgtEl>
                                          <p:spTgt spid="50"/>
                                        </p:tgtEl>
                                      </p:cBhvr>
                                    </p:animEffect>
                                  </p:childTnLst>
                                </p:cTn>
                              </p:par>
                              <p:par>
                                <p:cTn id="113" presetID="42" presetClass="path" presetSubtype="0" decel="100000" fill="hold" grpId="1" nodeType="withEffect">
                                  <p:stCondLst>
                                    <p:cond delay="100"/>
                                  </p:stCondLst>
                                  <p:childTnLst>
                                    <p:animMotion origin="layout" path="M -8.33333E-7 -2.96296E-6 L -8.33333E-7 0.03542 " pathEditMode="relative" rAng="0" ptsTypes="AA">
                                      <p:cBhvr>
                                        <p:cTn id="114" dur="700" spd="-100000" fill="hold"/>
                                        <p:tgtEl>
                                          <p:spTgt spid="5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8" grpId="0"/>
      <p:bldP spid="8" grpId="1"/>
      <p:bldP spid="5" grpId="0" animBg="1"/>
      <p:bldP spid="5" grpId="1" animBg="1"/>
      <p:bldP spid="7" grpId="0"/>
      <p:bldP spid="7" grpId="1"/>
      <p:bldP spid="15" grpId="0" animBg="1"/>
      <p:bldP spid="15" grpId="1" animBg="1"/>
      <p:bldP spid="17" grpId="0"/>
      <p:bldP spid="17" grpId="1"/>
      <p:bldP spid="25" grpId="0" animBg="1"/>
      <p:bldP spid="25" grpId="1" animBg="1"/>
      <p:bldP spid="29" grpId="0"/>
      <p:bldP spid="29" grpId="1"/>
      <p:bldP spid="9" grpId="0"/>
      <p:bldP spid="9" grpId="1"/>
      <p:bldP spid="43" grpId="0" animBg="1"/>
      <p:bldP spid="43" grpId="1" animBg="1"/>
      <p:bldP spid="44" grpId="0"/>
      <p:bldP spid="44" grpId="1"/>
      <p:bldP spid="46" grpId="0" animBg="1"/>
      <p:bldP spid="46" grpId="1" animBg="1"/>
      <p:bldP spid="47" grpId="0"/>
      <p:bldP spid="47" grpId="1"/>
      <p:bldP spid="49" grpId="0" animBg="1"/>
      <p:bldP spid="49" grpId="1" animBg="1"/>
      <p:bldP spid="50" grpId="0"/>
      <p:bldP spid="5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89F0-8456-3EB6-B5E8-4650C36BE16F}"/>
              </a:ext>
            </a:extLst>
          </p:cNvPr>
          <p:cNvSpPr>
            <a:spLocks noGrp="1"/>
          </p:cNvSpPr>
          <p:nvPr>
            <p:ph type="title"/>
          </p:nvPr>
        </p:nvSpPr>
        <p:spPr/>
        <p:txBody>
          <a:bodyPr/>
          <a:lstStyle/>
          <a:p>
            <a:endParaRPr lang="en-US"/>
          </a:p>
        </p:txBody>
      </p:sp>
      <p:pic>
        <p:nvPicPr>
          <p:cNvPr id="5" name="Recording 2024-10-24 094650">
            <a:hlinkClick r:id="" action="ppaction://media"/>
            <a:extLst>
              <a:ext uri="{FF2B5EF4-FFF2-40B4-BE49-F238E27FC236}">
                <a16:creationId xmlns:a16="http://schemas.microsoft.com/office/drawing/2014/main" id="{CCAA5BE2-B146-B3E1-B1A5-5DC33CFFB97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1675" y="0"/>
            <a:ext cx="10788650" cy="6858000"/>
          </a:xfrm>
          <a:prstGeom prst="rect">
            <a:avLst/>
          </a:prstGeom>
        </p:spPr>
      </p:pic>
    </p:spTree>
    <p:extLst>
      <p:ext uri="{BB962C8B-B14F-4D97-AF65-F5344CB8AC3E}">
        <p14:creationId xmlns:p14="http://schemas.microsoft.com/office/powerpoint/2010/main" val="107436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2">
            <a:extLst>
              <a:ext uri="{FF2B5EF4-FFF2-40B4-BE49-F238E27FC236}">
                <a16:creationId xmlns:a16="http://schemas.microsoft.com/office/drawing/2014/main" id="{5552ACBF-1900-4AFC-BACE-F195735F58BF}"/>
              </a:ext>
              <a:ext uri="{C183D7F6-B498-43B3-948B-1728B52AA6E4}">
                <adec:decorative xmlns:adec="http://schemas.microsoft.com/office/drawing/2017/decorative" val="1"/>
              </a:ext>
            </a:extLst>
          </p:cNvPr>
          <p:cNvSpPr txBox="1">
            <a:spLocks/>
          </p:cNvSpPr>
          <p:nvPr/>
        </p:nvSpPr>
        <p:spPr>
          <a:xfrm>
            <a:off x="-1" y="715830"/>
            <a:ext cx="12191999" cy="341837"/>
          </a:xfrm>
          <a:prstGeom prst="rect">
            <a:avLst/>
          </a:prstGeom>
        </p:spPr>
        <p:txBody>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br>
              <a:rPr kumimoji="0" lang="en-US" sz="3200" b="0" i="0" u="none" strike="noStrike" kern="1200" cap="none" spc="-50"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itchFamily="34" charset="0"/>
              </a:rPr>
            </a:br>
            <a:endParaRPr kumimoji="0" lang="en-US" sz="3200" b="0" i="0" u="none" strike="noStrike" kern="1200" cap="none" spc="-50" normalizeH="0" baseline="0" noProof="0">
              <a:ln w="3175">
                <a:noFill/>
              </a:ln>
              <a:gradFill>
                <a:gsLst>
                  <a:gs pos="1250">
                    <a:prstClr val="white"/>
                  </a:gs>
                  <a:gs pos="100000">
                    <a:prstClr val="white"/>
                  </a:gs>
                </a:gsLst>
                <a:lin ang="5400000" scaled="0"/>
              </a:gradFill>
              <a:effectLst/>
              <a:uLnTx/>
              <a:uFillTx/>
              <a:latin typeface="Segoe UI Semibold"/>
              <a:ea typeface="+mn-ea"/>
              <a:cs typeface="Segoe UI" pitchFamily="34" charset="0"/>
            </a:endParaRPr>
          </a:p>
        </p:txBody>
      </p:sp>
      <p:sp>
        <p:nvSpPr>
          <p:cNvPr id="6" name="Title 5">
            <a:extLst>
              <a:ext uri="{FF2B5EF4-FFF2-40B4-BE49-F238E27FC236}">
                <a16:creationId xmlns:a16="http://schemas.microsoft.com/office/drawing/2014/main" id="{B7C62243-C1A9-438D-A935-C6E33245E9FB}"/>
              </a:ext>
            </a:extLst>
          </p:cNvPr>
          <p:cNvSpPr>
            <a:spLocks noGrp="1"/>
          </p:cNvSpPr>
          <p:nvPr>
            <p:ph type="title"/>
          </p:nvPr>
        </p:nvSpPr>
        <p:spPr>
          <a:xfrm>
            <a:off x="588263" y="269825"/>
            <a:ext cx="11018520" cy="430887"/>
          </a:xfrm>
        </p:spPr>
        <p:txBody>
          <a:bodyPr/>
          <a:lstStyle/>
          <a:p>
            <a:pPr algn="ctr"/>
            <a:r>
              <a:rPr lang="en-US" sz="2800" spc="0" dirty="0">
                <a:ln>
                  <a:noFill/>
                </a:ln>
                <a:solidFill>
                  <a:prstClr val="white"/>
                </a:solidFill>
                <a:ea typeface="+mj-ea"/>
                <a:cs typeface="Segoe UI Light" panose="020B0502040204020203" pitchFamily="34" charset="0"/>
              </a:rPr>
              <a:t>Machine Learning platform architecture</a:t>
            </a:r>
          </a:p>
        </p:txBody>
      </p:sp>
      <p:grpSp>
        <p:nvGrpSpPr>
          <p:cNvPr id="24" name="Group 23">
            <a:extLst>
              <a:ext uri="{FF2B5EF4-FFF2-40B4-BE49-F238E27FC236}">
                <a16:creationId xmlns:a16="http://schemas.microsoft.com/office/drawing/2014/main" id="{92D83F48-549C-49C0-A4AF-82BE3E899E48}"/>
              </a:ext>
              <a:ext uri="{C183D7F6-B498-43B3-948B-1728B52AA6E4}">
                <adec:decorative xmlns:adec="http://schemas.microsoft.com/office/drawing/2017/decorative" val="1"/>
              </a:ext>
            </a:extLst>
          </p:cNvPr>
          <p:cNvGrpSpPr/>
          <p:nvPr/>
        </p:nvGrpSpPr>
        <p:grpSpPr>
          <a:xfrm>
            <a:off x="9518721" y="1448188"/>
            <a:ext cx="2481635" cy="4326041"/>
            <a:chOff x="9523840" y="1244365"/>
            <a:chExt cx="2481635" cy="4326041"/>
          </a:xfrm>
        </p:grpSpPr>
        <p:sp>
          <p:nvSpPr>
            <p:cNvPr id="177" name="Rectangle 176">
              <a:extLst>
                <a:ext uri="{FF2B5EF4-FFF2-40B4-BE49-F238E27FC236}">
                  <a16:creationId xmlns:a16="http://schemas.microsoft.com/office/drawing/2014/main" id="{BBDBCEF4-C8E1-47AF-8050-196494580D55}"/>
                </a:ext>
              </a:extLst>
            </p:cNvPr>
            <p:cNvSpPr/>
            <p:nvPr/>
          </p:nvSpPr>
          <p:spPr bwMode="auto">
            <a:xfrm>
              <a:off x="9523840" y="1244365"/>
              <a:ext cx="2481635" cy="4326041"/>
            </a:xfrm>
            <a:prstGeom prst="rect">
              <a:avLst/>
            </a:prstGeom>
            <a:solidFill>
              <a:schemeClr val="bg1"/>
            </a:solidFill>
            <a:ln w="9525" cap="flat" cmpd="sng" algn="ctr">
              <a:noFill/>
              <a:prstDash val="solid"/>
              <a:headEnd type="none" w="med" len="med"/>
              <a:tailEnd type="none" w="med" len="med"/>
            </a:ln>
            <a:effectLst>
              <a:glow rad="114300">
                <a:schemeClr val="accent2">
                  <a:satMod val="175000"/>
                  <a:alpha val="40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33F8DA9D-F155-4218-B646-FF02B11149A0}"/>
                </a:ext>
              </a:extLst>
            </p:cNvPr>
            <p:cNvSpPr/>
            <p:nvPr/>
          </p:nvSpPr>
          <p:spPr bwMode="auto">
            <a:xfrm>
              <a:off x="9943506" y="2674801"/>
              <a:ext cx="1749582" cy="409343"/>
            </a:xfrm>
            <a:prstGeom prst="rect">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83897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Segoe UI"/>
                  <a:ea typeface="+mn-ea"/>
                  <a:cs typeface="+mn-cs"/>
                </a:rPr>
                <a:t>Models: AKS</a:t>
              </a:r>
            </a:p>
            <a:p>
              <a:pPr marL="0" marR="0" lvl="0" indent="0" algn="l" defTabSz="838973"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Segoe UI"/>
                  <a:ea typeface="+mn-ea"/>
                  <a:cs typeface="+mn-cs"/>
                </a:rPr>
                <a:t>Batch predictions: SQL DB</a:t>
              </a:r>
            </a:p>
          </p:txBody>
        </p:sp>
        <p:sp>
          <p:nvSpPr>
            <p:cNvPr id="131" name="Rectangle 130">
              <a:extLst>
                <a:ext uri="{FF2B5EF4-FFF2-40B4-BE49-F238E27FC236}">
                  <a16:creationId xmlns:a16="http://schemas.microsoft.com/office/drawing/2014/main" id="{4BCE55D4-705D-442E-BCC7-E6D3FBB63B6E}"/>
                </a:ext>
              </a:extLst>
            </p:cNvPr>
            <p:cNvSpPr/>
            <p:nvPr/>
          </p:nvSpPr>
          <p:spPr bwMode="auto">
            <a:xfrm>
              <a:off x="9742038" y="3578141"/>
              <a:ext cx="2060496"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mn-cs"/>
                </a:rPr>
                <a:t>Analytics</a:t>
              </a:r>
            </a:p>
          </p:txBody>
        </p:sp>
        <p:grpSp>
          <p:nvGrpSpPr>
            <p:cNvPr id="22" name="Group 21">
              <a:extLst>
                <a:ext uri="{FF2B5EF4-FFF2-40B4-BE49-F238E27FC236}">
                  <a16:creationId xmlns:a16="http://schemas.microsoft.com/office/drawing/2014/main" id="{73F5CB84-D16C-47B1-822B-1C2EB9FAF82F}"/>
                </a:ext>
              </a:extLst>
            </p:cNvPr>
            <p:cNvGrpSpPr/>
            <p:nvPr/>
          </p:nvGrpSpPr>
          <p:grpSpPr>
            <a:xfrm>
              <a:off x="10459060" y="4244401"/>
              <a:ext cx="1271340" cy="648930"/>
              <a:chOff x="10437281" y="4204524"/>
              <a:chExt cx="1271340" cy="648930"/>
            </a:xfrm>
          </p:grpSpPr>
          <p:pic>
            <p:nvPicPr>
              <p:cNvPr id="139" name="Picture 138" descr="A picture containing clock, drawing&#10;&#10;Description automatically generated">
                <a:extLst>
                  <a:ext uri="{FF2B5EF4-FFF2-40B4-BE49-F238E27FC236}">
                    <a16:creationId xmlns:a16="http://schemas.microsoft.com/office/drawing/2014/main" id="{2B4D81BC-4BFA-49D1-909E-4E634C6463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46996" y="4204524"/>
                <a:ext cx="366914" cy="406662"/>
              </a:xfrm>
              <a:prstGeom prst="rect">
                <a:avLst/>
              </a:prstGeom>
            </p:spPr>
          </p:pic>
          <p:sp>
            <p:nvSpPr>
              <p:cNvPr id="58" name="TextBox 61">
                <a:extLst>
                  <a:ext uri="{FF2B5EF4-FFF2-40B4-BE49-F238E27FC236}">
                    <a16:creationId xmlns:a16="http://schemas.microsoft.com/office/drawing/2014/main" id="{AAB32BBF-4CAB-4490-AB94-C3CBC27C2721}"/>
                  </a:ext>
                  <a:ext uri="{C183D7F6-B498-43B3-948B-1728B52AA6E4}">
                    <adec:decorative xmlns:adec="http://schemas.microsoft.com/office/drawing/2017/decorative" val="1"/>
                  </a:ext>
                </a:extLst>
              </p:cNvPr>
              <p:cNvSpPr txBox="1"/>
              <p:nvPr/>
            </p:nvSpPr>
            <p:spPr>
              <a:xfrm>
                <a:off x="11097428" y="4687255"/>
                <a:ext cx="611193" cy="1661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18900000" scaled="1"/>
                    </a:gradFill>
                    <a:effectLst/>
                    <a:uLnTx/>
                    <a:uFillTx/>
                    <a:latin typeface="Segoe UI Semibold"/>
                    <a:ea typeface="+mn-ea"/>
                    <a:cs typeface="+mn-cs"/>
                  </a:rPr>
                  <a:t>Power BI</a:t>
                </a:r>
              </a:p>
            </p:txBody>
          </p:sp>
          <p:sp>
            <p:nvSpPr>
              <p:cNvPr id="60" name="TextBox 61">
                <a:extLst>
                  <a:ext uri="{FF2B5EF4-FFF2-40B4-BE49-F238E27FC236}">
                    <a16:creationId xmlns:a16="http://schemas.microsoft.com/office/drawing/2014/main" id="{22A04DC5-BC4F-42D3-B36D-955FF8FBA212}"/>
                  </a:ext>
                  <a:ext uri="{C183D7F6-B498-43B3-948B-1728B52AA6E4}">
                    <adec:decorative xmlns:adec="http://schemas.microsoft.com/office/drawing/2017/decorative" val="1"/>
                  </a:ext>
                </a:extLst>
              </p:cNvPr>
              <p:cNvSpPr txBox="1"/>
              <p:nvPr/>
            </p:nvSpPr>
            <p:spPr>
              <a:xfrm>
                <a:off x="10437281" y="4687255"/>
                <a:ext cx="611193" cy="1661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18900000" scaled="1"/>
                    </a:gradFill>
                    <a:effectLst/>
                    <a:uLnTx/>
                    <a:uFillTx/>
                    <a:latin typeface="Segoe UI Semibold"/>
                    <a:ea typeface="+mn-ea"/>
                    <a:cs typeface="+mn-cs"/>
                  </a:rPr>
                  <a:t>Synapse</a:t>
                </a:r>
              </a:p>
            </p:txBody>
          </p:sp>
        </p:grpSp>
        <p:sp>
          <p:nvSpPr>
            <p:cNvPr id="187" name="Rectangle: Rounded Corners 186">
              <a:extLst>
                <a:ext uri="{FF2B5EF4-FFF2-40B4-BE49-F238E27FC236}">
                  <a16:creationId xmlns:a16="http://schemas.microsoft.com/office/drawing/2014/main" id="{3D365E68-D19C-4028-A905-A4B7565640AC}"/>
                </a:ext>
              </a:extLst>
            </p:cNvPr>
            <p:cNvSpPr/>
            <p:nvPr/>
          </p:nvSpPr>
          <p:spPr bwMode="auto">
            <a:xfrm>
              <a:off x="9742039" y="1497961"/>
              <a:ext cx="2060497" cy="1773565"/>
            </a:xfrm>
            <a:prstGeom prst="roundRect">
              <a:avLst>
                <a:gd name="adj" fmla="val 12121"/>
              </a:avLst>
            </a:prstGeom>
            <a:no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TextBox 187">
              <a:extLst>
                <a:ext uri="{FF2B5EF4-FFF2-40B4-BE49-F238E27FC236}">
                  <a16:creationId xmlns:a16="http://schemas.microsoft.com/office/drawing/2014/main" id="{44519217-4F57-47E6-A18E-73FC89C1119E}"/>
                </a:ext>
              </a:extLst>
            </p:cNvPr>
            <p:cNvSpPr txBox="1"/>
            <p:nvPr/>
          </p:nvSpPr>
          <p:spPr>
            <a:xfrm>
              <a:off x="9742039" y="1561651"/>
              <a:ext cx="2060496"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kern="0" cap="none" spc="0" normalizeH="0" baseline="0">
                  <a:ln>
                    <a:noFill/>
                  </a:ln>
                  <a:solidFill>
                    <a:prstClr val="white"/>
                  </a:solidFill>
                  <a:effectLst/>
                  <a:uLnTx/>
                  <a:uFillTx/>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mn-cs"/>
                </a:rPr>
                <a:t>Business Apps</a:t>
              </a:r>
            </a:p>
          </p:txBody>
        </p:sp>
        <p:sp>
          <p:nvSpPr>
            <p:cNvPr id="189" name="Rectangle: Rounded Corners 188">
              <a:extLst>
                <a:ext uri="{FF2B5EF4-FFF2-40B4-BE49-F238E27FC236}">
                  <a16:creationId xmlns:a16="http://schemas.microsoft.com/office/drawing/2014/main" id="{D04D1E50-48A0-49D4-B7C7-398E7E70465C}"/>
                </a:ext>
              </a:extLst>
            </p:cNvPr>
            <p:cNvSpPr/>
            <p:nvPr/>
          </p:nvSpPr>
          <p:spPr bwMode="auto">
            <a:xfrm>
              <a:off x="9742039" y="3589930"/>
              <a:ext cx="2060496" cy="1773565"/>
            </a:xfrm>
            <a:prstGeom prst="roundRect">
              <a:avLst>
                <a:gd name="adj" fmla="val 12121"/>
              </a:avLst>
            </a:prstGeom>
            <a:no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1" name="Right Brace 40">
            <a:extLst>
              <a:ext uri="{FF2B5EF4-FFF2-40B4-BE49-F238E27FC236}">
                <a16:creationId xmlns:a16="http://schemas.microsoft.com/office/drawing/2014/main" id="{82D51004-473E-4FF7-9820-E0DD19CBABFE}"/>
              </a:ext>
              <a:ext uri="{C183D7F6-B498-43B3-948B-1728B52AA6E4}">
                <adec:decorative xmlns:adec="http://schemas.microsoft.com/office/drawing/2017/decorative" val="1"/>
              </a:ext>
            </a:extLst>
          </p:cNvPr>
          <p:cNvSpPr/>
          <p:nvPr/>
        </p:nvSpPr>
        <p:spPr>
          <a:xfrm>
            <a:off x="2637404" y="2078957"/>
            <a:ext cx="280503" cy="3126989"/>
          </a:xfrm>
          <a:prstGeom prst="rightBrac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0E6F1E1B-054D-4DAB-BF3A-B5897B1AA364}"/>
              </a:ext>
              <a:ext uri="{C183D7F6-B498-43B3-948B-1728B52AA6E4}">
                <adec:decorative xmlns:adec="http://schemas.microsoft.com/office/drawing/2017/decorative" val="1"/>
              </a:ext>
            </a:extLst>
          </p:cNvPr>
          <p:cNvSpPr/>
          <p:nvPr/>
        </p:nvSpPr>
        <p:spPr bwMode="auto">
          <a:xfrm>
            <a:off x="2977897" y="1404777"/>
            <a:ext cx="6207150" cy="4498835"/>
          </a:xfrm>
          <a:prstGeom prst="rect">
            <a:avLst/>
          </a:prstGeom>
          <a:solidFill>
            <a:schemeClr val="bg1"/>
          </a:solidFill>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ea typeface="+mn-ea"/>
              <a:cs typeface="Segoe UI" pitchFamily="34" charset="0"/>
            </a:endParaRPr>
          </a:p>
        </p:txBody>
      </p:sp>
      <p:sp>
        <p:nvSpPr>
          <p:cNvPr id="75" name="Right Brace 74">
            <a:extLst>
              <a:ext uri="{FF2B5EF4-FFF2-40B4-BE49-F238E27FC236}">
                <a16:creationId xmlns:a16="http://schemas.microsoft.com/office/drawing/2014/main" id="{0613EB4C-F318-4C1B-AA73-BDAC487CFFCD}"/>
              </a:ext>
              <a:ext uri="{C183D7F6-B498-43B3-948B-1728B52AA6E4}">
                <adec:decorative xmlns:adec="http://schemas.microsoft.com/office/drawing/2017/decorative" val="1"/>
              </a:ext>
            </a:extLst>
          </p:cNvPr>
          <p:cNvSpPr/>
          <p:nvPr/>
        </p:nvSpPr>
        <p:spPr>
          <a:xfrm flipH="1">
            <a:off x="9238218" y="2109847"/>
            <a:ext cx="280503" cy="3126989"/>
          </a:xfrm>
          <a:prstGeom prst="rightBrac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6" name="Group 75">
            <a:extLst>
              <a:ext uri="{FF2B5EF4-FFF2-40B4-BE49-F238E27FC236}">
                <a16:creationId xmlns:a16="http://schemas.microsoft.com/office/drawing/2014/main" id="{143543BC-A806-401B-8B37-14D95FEE1FDD}"/>
              </a:ext>
              <a:ext uri="{C183D7F6-B498-43B3-948B-1728B52AA6E4}">
                <adec:decorative xmlns:adec="http://schemas.microsoft.com/office/drawing/2017/decorative" val="1"/>
              </a:ext>
            </a:extLst>
          </p:cNvPr>
          <p:cNvGrpSpPr/>
          <p:nvPr/>
        </p:nvGrpSpPr>
        <p:grpSpPr>
          <a:xfrm>
            <a:off x="2990987" y="1510213"/>
            <a:ext cx="6187445" cy="4212936"/>
            <a:chOff x="2642072" y="1280634"/>
            <a:chExt cx="7278842" cy="4719976"/>
          </a:xfrm>
        </p:grpSpPr>
        <p:sp>
          <p:nvSpPr>
            <p:cNvPr id="77" name="Rectangle 76">
              <a:extLst>
                <a:ext uri="{FF2B5EF4-FFF2-40B4-BE49-F238E27FC236}">
                  <a16:creationId xmlns:a16="http://schemas.microsoft.com/office/drawing/2014/main" id="{E95AEDB2-46C9-485D-B443-2F5B6F3B6C3C}"/>
                </a:ext>
              </a:extLst>
            </p:cNvPr>
            <p:cNvSpPr/>
            <p:nvPr/>
          </p:nvSpPr>
          <p:spPr bwMode="auto">
            <a:xfrm>
              <a:off x="2879296" y="2321148"/>
              <a:ext cx="6825424" cy="461665"/>
            </a:xfrm>
            <a:prstGeom prst="rect">
              <a:avLst/>
            </a:prstGeom>
            <a:solidFill>
              <a:srgbClr val="00244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Responsible ML tools</a:t>
              </a:r>
            </a:p>
          </p:txBody>
        </p:sp>
        <p:sp>
          <p:nvSpPr>
            <p:cNvPr id="79" name="Rectangle 78">
              <a:extLst>
                <a:ext uri="{FF2B5EF4-FFF2-40B4-BE49-F238E27FC236}">
                  <a16:creationId xmlns:a16="http://schemas.microsoft.com/office/drawing/2014/main" id="{37F6E4D8-1493-4A43-A67F-78504E7FE1B0}"/>
                </a:ext>
              </a:extLst>
            </p:cNvPr>
            <p:cNvSpPr/>
            <p:nvPr/>
          </p:nvSpPr>
          <p:spPr bwMode="auto">
            <a:xfrm>
              <a:off x="2680008" y="1280634"/>
              <a:ext cx="7229527" cy="60900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Seamless studio experience</a:t>
              </a:r>
            </a:p>
          </p:txBody>
        </p:sp>
        <p:sp>
          <p:nvSpPr>
            <p:cNvPr id="80" name="Rectangle 79">
              <a:extLst>
                <a:ext uri="{FF2B5EF4-FFF2-40B4-BE49-F238E27FC236}">
                  <a16:creationId xmlns:a16="http://schemas.microsoft.com/office/drawing/2014/main" id="{C64212D1-AC79-40A7-8260-0510FB083FE9}"/>
                </a:ext>
              </a:extLst>
            </p:cNvPr>
            <p:cNvSpPr/>
            <p:nvPr/>
          </p:nvSpPr>
          <p:spPr bwMode="auto">
            <a:xfrm>
              <a:off x="2879296" y="1798708"/>
              <a:ext cx="2255832" cy="486380"/>
            </a:xfrm>
            <a:prstGeom prst="rect">
              <a:avLst/>
            </a:prstGeom>
            <a:solidFill>
              <a:srgbClr val="00244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Notebooks</a:t>
              </a:r>
            </a:p>
          </p:txBody>
        </p:sp>
        <p:sp>
          <p:nvSpPr>
            <p:cNvPr id="81" name="Rectangle 80">
              <a:extLst>
                <a:ext uri="{FF2B5EF4-FFF2-40B4-BE49-F238E27FC236}">
                  <a16:creationId xmlns:a16="http://schemas.microsoft.com/office/drawing/2014/main" id="{B1529147-73BA-4894-B0E5-68F5890B24D1}"/>
                </a:ext>
              </a:extLst>
            </p:cNvPr>
            <p:cNvSpPr/>
            <p:nvPr/>
          </p:nvSpPr>
          <p:spPr bwMode="auto">
            <a:xfrm>
              <a:off x="7448888" y="1798708"/>
              <a:ext cx="2255832" cy="486380"/>
            </a:xfrm>
            <a:prstGeom prst="rect">
              <a:avLst/>
            </a:prstGeom>
            <a:solidFill>
              <a:srgbClr val="00244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Designer</a:t>
              </a:r>
            </a:p>
          </p:txBody>
        </p:sp>
        <p:sp>
          <p:nvSpPr>
            <p:cNvPr id="82" name="Rectangle 81">
              <a:extLst>
                <a:ext uri="{FF2B5EF4-FFF2-40B4-BE49-F238E27FC236}">
                  <a16:creationId xmlns:a16="http://schemas.microsoft.com/office/drawing/2014/main" id="{24EEA22B-07FC-4499-AFBE-B1CEA289ADA7}"/>
                </a:ext>
              </a:extLst>
            </p:cNvPr>
            <p:cNvSpPr/>
            <p:nvPr/>
          </p:nvSpPr>
          <p:spPr bwMode="auto">
            <a:xfrm>
              <a:off x="2691387" y="2798392"/>
              <a:ext cx="7229527" cy="6043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Comprehensive MLOps</a:t>
              </a:r>
            </a:p>
          </p:txBody>
        </p:sp>
        <p:sp>
          <p:nvSpPr>
            <p:cNvPr id="83" name="Rectangle 82">
              <a:extLst>
                <a:ext uri="{FF2B5EF4-FFF2-40B4-BE49-F238E27FC236}">
                  <a16:creationId xmlns:a16="http://schemas.microsoft.com/office/drawing/2014/main" id="{05E3A607-A6F1-4347-9A46-293A0CC65D80}"/>
                </a:ext>
              </a:extLst>
            </p:cNvPr>
            <p:cNvSpPr/>
            <p:nvPr/>
          </p:nvSpPr>
          <p:spPr bwMode="auto">
            <a:xfrm>
              <a:off x="2642072" y="4404164"/>
              <a:ext cx="7229527" cy="6043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Unified management </a:t>
              </a:r>
              <a:r>
                <a:rPr kumimoji="0" lang="en-US" sz="1800" b="1" i="0" u="none" strike="noStrike" kern="1200" cap="none" spc="0" normalizeH="0" baseline="0" noProof="0">
                  <a:ln>
                    <a:noFill/>
                  </a:ln>
                  <a:solidFill>
                    <a:srgbClr val="50E6FF"/>
                  </a:solidFill>
                  <a:effectLst/>
                  <a:uLnTx/>
                  <a:uFillTx/>
                  <a:latin typeface="Segoe UI Semibold"/>
                  <a:ea typeface="+mn-ea"/>
                  <a:cs typeface="+mn-cs"/>
                </a:rPr>
                <a:t>across clouds </a:t>
              </a:r>
              <a:r>
                <a:rPr kumimoji="0" lang="en-US" sz="1800" b="0" i="0" u="none" strike="noStrike" kern="1200" cap="none" spc="0" normalizeH="0" baseline="0" noProof="0">
                  <a:ln>
                    <a:noFill/>
                  </a:ln>
                  <a:solidFill>
                    <a:srgbClr val="50E6FF"/>
                  </a:solidFill>
                  <a:effectLst/>
                  <a:uLnTx/>
                  <a:uFillTx/>
                  <a:latin typeface="Segoe UI Semibold"/>
                  <a:ea typeface="+mn-ea"/>
                  <a:cs typeface="+mn-cs"/>
                </a:rPr>
                <a:t>and on-premises</a:t>
              </a:r>
            </a:p>
          </p:txBody>
        </p:sp>
        <p:sp>
          <p:nvSpPr>
            <p:cNvPr id="84" name="Rectangle: Rounded Corners 83">
              <a:extLst>
                <a:ext uri="{FF2B5EF4-FFF2-40B4-BE49-F238E27FC236}">
                  <a16:creationId xmlns:a16="http://schemas.microsoft.com/office/drawing/2014/main" id="{D9AFAC45-962C-4F81-B236-14E59F2CD37A}"/>
                </a:ext>
              </a:extLst>
            </p:cNvPr>
            <p:cNvSpPr/>
            <p:nvPr/>
          </p:nvSpPr>
          <p:spPr bwMode="auto">
            <a:xfrm>
              <a:off x="2858268" y="5027850"/>
              <a:ext cx="3398568" cy="972760"/>
            </a:xfrm>
            <a:prstGeom prst="roundRect">
              <a:avLst>
                <a:gd name="adj" fmla="val 0"/>
              </a:avLst>
            </a:prstGeom>
            <a:solidFill>
              <a:srgbClr val="002440"/>
            </a:solidFill>
            <a:ln w="190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ea typeface="+mj-ea"/>
                  <a:cs typeface="+mj-cs"/>
                </a:rPr>
                <a:t>      </a:t>
              </a:r>
              <a:r>
                <a:rPr kumimoji="0" lang="en-US" sz="1500" b="0" i="0" u="none" strike="noStrike" kern="0" cap="none" spc="0" normalizeH="0" baseline="0" noProof="0">
                  <a:ln>
                    <a:noFill/>
                  </a:ln>
                  <a:solidFill>
                    <a:prstClr val="black"/>
                  </a:solidFill>
                  <a:effectLst/>
                  <a:uLnTx/>
                  <a:uFillTx/>
                  <a:latin typeface="Segoe UI"/>
                  <a:ea typeface="+mj-ea"/>
                  <a:cs typeface="+mj-cs"/>
                </a:rPr>
                <a:t> </a:t>
              </a:r>
            </a:p>
          </p:txBody>
        </p:sp>
        <p:sp>
          <p:nvSpPr>
            <p:cNvPr id="85" name="Rectangle 84">
              <a:extLst>
                <a:ext uri="{FF2B5EF4-FFF2-40B4-BE49-F238E27FC236}">
                  <a16:creationId xmlns:a16="http://schemas.microsoft.com/office/drawing/2014/main" id="{B3DD4957-0F64-441F-B7C7-2198285BC8DA}"/>
                </a:ext>
              </a:extLst>
            </p:cNvPr>
            <p:cNvSpPr/>
            <p:nvPr/>
          </p:nvSpPr>
          <p:spPr>
            <a:xfrm>
              <a:off x="2919255" y="5448743"/>
              <a:ext cx="1672544" cy="486380"/>
            </a:xfrm>
            <a:prstGeom prst="rect">
              <a:avLst/>
            </a:prstGeom>
            <a:solidFill>
              <a:srgbClr val="010818"/>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j-ea"/>
                  <a:cs typeface="+mj-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j-ea"/>
                  <a:cs typeface="+mj-cs"/>
                </a:rPr>
                <a:t>Compute</a:t>
              </a:r>
            </a:p>
          </p:txBody>
        </p:sp>
        <p:sp>
          <p:nvSpPr>
            <p:cNvPr id="86" name="Rectangle 85">
              <a:extLst>
                <a:ext uri="{FF2B5EF4-FFF2-40B4-BE49-F238E27FC236}">
                  <a16:creationId xmlns:a16="http://schemas.microsoft.com/office/drawing/2014/main" id="{4A032160-0860-4F8B-969E-150C38AB35BC}"/>
                </a:ext>
              </a:extLst>
            </p:cNvPr>
            <p:cNvSpPr/>
            <p:nvPr/>
          </p:nvSpPr>
          <p:spPr>
            <a:xfrm>
              <a:off x="4620085" y="5448742"/>
              <a:ext cx="1575765" cy="486380"/>
            </a:xfrm>
            <a:prstGeom prst="rect">
              <a:avLst/>
            </a:prstGeom>
            <a:solidFill>
              <a:srgbClr val="010818"/>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j-ea"/>
                  <a:cs typeface="+mj-cs"/>
                </a:rPr>
                <a:t>Managed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j-ea"/>
                  <a:cs typeface="+mj-cs"/>
                </a:rPr>
                <a:t>Kubernetes</a:t>
              </a:r>
            </a:p>
          </p:txBody>
        </p:sp>
        <p:pic>
          <p:nvPicPr>
            <p:cNvPr id="87" name="Graphic 86">
              <a:extLst>
                <a:ext uri="{FF2B5EF4-FFF2-40B4-BE49-F238E27FC236}">
                  <a16:creationId xmlns:a16="http://schemas.microsoft.com/office/drawing/2014/main" id="{7E87E403-12C8-4100-AF97-EE515A0587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95417" y="5122573"/>
              <a:ext cx="258423" cy="235091"/>
            </a:xfrm>
            <a:prstGeom prst="rect">
              <a:avLst/>
            </a:prstGeom>
          </p:spPr>
        </p:pic>
        <p:sp>
          <p:nvSpPr>
            <p:cNvPr id="88" name="TextBox 87">
              <a:extLst>
                <a:ext uri="{FF2B5EF4-FFF2-40B4-BE49-F238E27FC236}">
                  <a16:creationId xmlns:a16="http://schemas.microsoft.com/office/drawing/2014/main" id="{C4ACC7B3-576F-44BA-87D3-6D876349FB2B}"/>
                </a:ext>
              </a:extLst>
            </p:cNvPr>
            <p:cNvSpPr txBox="1"/>
            <p:nvPr/>
          </p:nvSpPr>
          <p:spPr>
            <a:xfrm>
              <a:off x="4347120" y="5084592"/>
              <a:ext cx="816970" cy="324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Semibold"/>
                  <a:ea typeface="+mn-ea"/>
                  <a:cs typeface="+mn-cs"/>
                </a:rPr>
                <a:t>Azure</a:t>
              </a:r>
            </a:p>
          </p:txBody>
        </p:sp>
        <p:sp>
          <p:nvSpPr>
            <p:cNvPr id="89" name="Rectangle: Rounded Corners 88">
              <a:extLst>
                <a:ext uri="{FF2B5EF4-FFF2-40B4-BE49-F238E27FC236}">
                  <a16:creationId xmlns:a16="http://schemas.microsoft.com/office/drawing/2014/main" id="{383FF1CC-3DDB-459F-A67B-955B3D3A1B91}"/>
                </a:ext>
              </a:extLst>
            </p:cNvPr>
            <p:cNvSpPr/>
            <p:nvPr/>
          </p:nvSpPr>
          <p:spPr bwMode="auto">
            <a:xfrm>
              <a:off x="6285123" y="5027850"/>
              <a:ext cx="3398568" cy="972760"/>
            </a:xfrm>
            <a:prstGeom prst="roundRect">
              <a:avLst>
                <a:gd name="adj" fmla="val 0"/>
              </a:avLst>
            </a:prstGeom>
            <a:solidFill>
              <a:srgbClr val="002440"/>
            </a:solidFill>
            <a:ln w="19050" cap="flat" cmpd="sng" algn="ctr">
              <a:noFill/>
              <a:prstDash val="solid"/>
              <a:miter lim="800000"/>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solidFill>
                  <a:prstClr val="black"/>
                </a:solidFill>
                <a:effectLst/>
                <a:uLnTx/>
                <a:uFillTx/>
                <a:latin typeface="Segoe UI"/>
                <a:ea typeface="+mj-ea"/>
                <a:cs typeface="+mj-cs"/>
              </a:endParaRPr>
            </a:p>
          </p:txBody>
        </p:sp>
        <p:pic>
          <p:nvPicPr>
            <p:cNvPr id="90" name="Graphic 89">
              <a:extLst>
                <a:ext uri="{FF2B5EF4-FFF2-40B4-BE49-F238E27FC236}">
                  <a16:creationId xmlns:a16="http://schemas.microsoft.com/office/drawing/2014/main" id="{086AF62B-DF75-4C12-9461-59442C2507C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57072" y="5122574"/>
              <a:ext cx="233066" cy="235090"/>
            </a:xfrm>
            <a:prstGeom prst="rect">
              <a:avLst/>
            </a:prstGeom>
          </p:spPr>
        </p:pic>
        <p:sp>
          <p:nvSpPr>
            <p:cNvPr id="91" name="TextBox 90">
              <a:extLst>
                <a:ext uri="{FF2B5EF4-FFF2-40B4-BE49-F238E27FC236}">
                  <a16:creationId xmlns:a16="http://schemas.microsoft.com/office/drawing/2014/main" id="{A055BDA0-2DCE-4D1D-A11F-09B0366B0613}"/>
                </a:ext>
              </a:extLst>
            </p:cNvPr>
            <p:cNvSpPr txBox="1"/>
            <p:nvPr/>
          </p:nvSpPr>
          <p:spPr>
            <a:xfrm>
              <a:off x="7215176" y="5084592"/>
              <a:ext cx="2017561" cy="324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Semibold"/>
                  <a:ea typeface="+mn-ea"/>
                  <a:cs typeface="+mn-cs"/>
                </a:rPr>
                <a:t>Edge &amp; Hybrid</a:t>
              </a:r>
            </a:p>
          </p:txBody>
        </p:sp>
        <p:sp>
          <p:nvSpPr>
            <p:cNvPr id="92" name="Rectangle 91">
              <a:extLst>
                <a:ext uri="{FF2B5EF4-FFF2-40B4-BE49-F238E27FC236}">
                  <a16:creationId xmlns:a16="http://schemas.microsoft.com/office/drawing/2014/main" id="{0DECA4D9-CD05-481B-AF1E-9CAA1F16A3BC}"/>
                </a:ext>
              </a:extLst>
            </p:cNvPr>
            <p:cNvSpPr/>
            <p:nvPr/>
          </p:nvSpPr>
          <p:spPr>
            <a:xfrm>
              <a:off x="6344672" y="5446982"/>
              <a:ext cx="1625591" cy="486380"/>
            </a:xfrm>
            <a:prstGeom prst="rect">
              <a:avLst/>
            </a:prstGeom>
            <a:solidFill>
              <a:srgbClr val="010818"/>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j-ea"/>
                  <a:cs typeface="+mj-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j-ea"/>
                  <a:cs typeface="+mj-cs"/>
                </a:rPr>
                <a:t>Kubernetes</a:t>
              </a:r>
            </a:p>
          </p:txBody>
        </p:sp>
        <p:sp>
          <p:nvSpPr>
            <p:cNvPr id="93" name="Rectangle 92">
              <a:extLst>
                <a:ext uri="{FF2B5EF4-FFF2-40B4-BE49-F238E27FC236}">
                  <a16:creationId xmlns:a16="http://schemas.microsoft.com/office/drawing/2014/main" id="{6FAD34C5-2354-4588-9262-10E3355CEAEB}"/>
                </a:ext>
              </a:extLst>
            </p:cNvPr>
            <p:cNvSpPr/>
            <p:nvPr/>
          </p:nvSpPr>
          <p:spPr>
            <a:xfrm>
              <a:off x="7998551" y="5446983"/>
              <a:ext cx="1625591" cy="486380"/>
            </a:xfrm>
            <a:prstGeom prst="rect">
              <a:avLst/>
            </a:prstGeom>
            <a:solidFill>
              <a:srgbClr val="010818"/>
            </a:solidFill>
            <a:ln w="12700" cap="flat" cmpd="sng" algn="ctr">
              <a:noFill/>
              <a:prstDash val="solid"/>
              <a:miter lim="800000"/>
            </a:ln>
            <a:effectLst/>
          </p:spPr>
          <p:style>
            <a:lnRef idx="0">
              <a:scrgbClr r="0" g="0" b="0"/>
            </a:lnRef>
            <a:fillRef idx="0">
              <a:scrgbClr r="0" g="0" b="0"/>
            </a:fillRef>
            <a:effectRef idx="0">
              <a:scrgbClr r="0" g="0" b="0"/>
            </a:effectRef>
            <a:fontRef idx="major"/>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j-ea"/>
                  <a:cs typeface="+mj-cs"/>
                </a:rPr>
                <a:t>Edge/IoT Devices</a:t>
              </a:r>
            </a:p>
          </p:txBody>
        </p:sp>
        <p:sp>
          <p:nvSpPr>
            <p:cNvPr id="94" name="Rectangle 93">
              <a:extLst>
                <a:ext uri="{FF2B5EF4-FFF2-40B4-BE49-F238E27FC236}">
                  <a16:creationId xmlns:a16="http://schemas.microsoft.com/office/drawing/2014/main" id="{B9DDF1E0-81E1-41C3-B1F6-92DF02BB5F92}"/>
                </a:ext>
              </a:extLst>
            </p:cNvPr>
            <p:cNvSpPr/>
            <p:nvPr/>
          </p:nvSpPr>
          <p:spPr bwMode="auto">
            <a:xfrm>
              <a:off x="2865151" y="3347889"/>
              <a:ext cx="1685141" cy="486380"/>
            </a:xfrm>
            <a:prstGeom prst="rect">
              <a:avLst/>
            </a:prstGeom>
            <a:solidFill>
              <a:srgbClr val="00244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Reproducibility</a:t>
              </a:r>
            </a:p>
          </p:txBody>
        </p:sp>
        <p:sp>
          <p:nvSpPr>
            <p:cNvPr id="95" name="Rectangle 94">
              <a:extLst>
                <a:ext uri="{FF2B5EF4-FFF2-40B4-BE49-F238E27FC236}">
                  <a16:creationId xmlns:a16="http://schemas.microsoft.com/office/drawing/2014/main" id="{DF61B35A-68EC-40A6-B403-6629011E2889}"/>
                </a:ext>
              </a:extLst>
            </p:cNvPr>
            <p:cNvSpPr/>
            <p:nvPr/>
          </p:nvSpPr>
          <p:spPr bwMode="auto">
            <a:xfrm>
              <a:off x="4578578" y="3347889"/>
              <a:ext cx="1685141" cy="486380"/>
            </a:xfrm>
            <a:prstGeom prst="rect">
              <a:avLst/>
            </a:prstGeom>
            <a:solidFill>
              <a:srgbClr val="00244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Automation</a:t>
              </a:r>
            </a:p>
          </p:txBody>
        </p:sp>
        <p:sp>
          <p:nvSpPr>
            <p:cNvPr id="96" name="Rectangle 95">
              <a:extLst>
                <a:ext uri="{FF2B5EF4-FFF2-40B4-BE49-F238E27FC236}">
                  <a16:creationId xmlns:a16="http://schemas.microsoft.com/office/drawing/2014/main" id="{93825AE8-D1E0-49E4-8FD3-31940BEA8E19}"/>
                </a:ext>
              </a:extLst>
            </p:cNvPr>
            <p:cNvSpPr/>
            <p:nvPr/>
          </p:nvSpPr>
          <p:spPr bwMode="auto">
            <a:xfrm>
              <a:off x="6292006" y="3347889"/>
              <a:ext cx="1685141" cy="486380"/>
            </a:xfrm>
            <a:prstGeom prst="rect">
              <a:avLst/>
            </a:prstGeom>
            <a:solidFill>
              <a:srgbClr val="00244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Deployment</a:t>
              </a:r>
            </a:p>
          </p:txBody>
        </p:sp>
        <p:sp>
          <p:nvSpPr>
            <p:cNvPr id="97" name="Rectangle 96">
              <a:extLst>
                <a:ext uri="{FF2B5EF4-FFF2-40B4-BE49-F238E27FC236}">
                  <a16:creationId xmlns:a16="http://schemas.microsoft.com/office/drawing/2014/main" id="{61597A56-2B9B-4D5F-9FF1-5DEED0D54134}"/>
                </a:ext>
              </a:extLst>
            </p:cNvPr>
            <p:cNvSpPr/>
            <p:nvPr/>
          </p:nvSpPr>
          <p:spPr bwMode="auto">
            <a:xfrm>
              <a:off x="8005434" y="3347889"/>
              <a:ext cx="1685141" cy="486380"/>
            </a:xfrm>
            <a:prstGeom prst="rect">
              <a:avLst/>
            </a:prstGeom>
            <a:solidFill>
              <a:srgbClr val="00244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Re-training</a:t>
              </a:r>
            </a:p>
          </p:txBody>
        </p:sp>
        <p:sp>
          <p:nvSpPr>
            <p:cNvPr id="98" name="Rectangle 97">
              <a:extLst>
                <a:ext uri="{FF2B5EF4-FFF2-40B4-BE49-F238E27FC236}">
                  <a16:creationId xmlns:a16="http://schemas.microsoft.com/office/drawing/2014/main" id="{8E1711F2-3BDF-498B-BD16-2526521361FE}"/>
                </a:ext>
              </a:extLst>
            </p:cNvPr>
            <p:cNvSpPr/>
            <p:nvPr/>
          </p:nvSpPr>
          <p:spPr bwMode="auto">
            <a:xfrm>
              <a:off x="2858268" y="3884160"/>
              <a:ext cx="6825424" cy="517228"/>
            </a:xfrm>
            <a:prstGeom prst="rect">
              <a:avLst/>
            </a:prstGeom>
            <a:solidFill>
              <a:srgbClr val="00244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Security and Governance</a:t>
              </a:r>
            </a:p>
          </p:txBody>
        </p:sp>
        <p:sp>
          <p:nvSpPr>
            <p:cNvPr id="99" name="Rectangle 98">
              <a:extLst>
                <a:ext uri="{FF2B5EF4-FFF2-40B4-BE49-F238E27FC236}">
                  <a16:creationId xmlns:a16="http://schemas.microsoft.com/office/drawing/2014/main" id="{2969B6E8-1DCF-4F26-98B8-3FFBAB60B816}"/>
                </a:ext>
              </a:extLst>
            </p:cNvPr>
            <p:cNvSpPr/>
            <p:nvPr/>
          </p:nvSpPr>
          <p:spPr bwMode="auto">
            <a:xfrm>
              <a:off x="5164092" y="1804538"/>
              <a:ext cx="2255832" cy="461665"/>
            </a:xfrm>
            <a:prstGeom prst="rect">
              <a:avLst/>
            </a:prstGeom>
            <a:solidFill>
              <a:srgbClr val="002440"/>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Automated ML</a:t>
              </a:r>
            </a:p>
          </p:txBody>
        </p:sp>
      </p:grpSp>
      <p:sp>
        <p:nvSpPr>
          <p:cNvPr id="4" name="TextBox 8">
            <a:extLst>
              <a:ext uri="{FF2B5EF4-FFF2-40B4-BE49-F238E27FC236}">
                <a16:creationId xmlns:a16="http://schemas.microsoft.com/office/drawing/2014/main" id="{0F702CA4-1CB1-48D3-87AE-14417D883D0E}"/>
              </a:ext>
            </a:extLst>
          </p:cNvPr>
          <p:cNvSpPr txBox="1"/>
          <p:nvPr/>
        </p:nvSpPr>
        <p:spPr>
          <a:xfrm>
            <a:off x="5110232" y="1000597"/>
            <a:ext cx="1874744"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Azure ML</a:t>
            </a:r>
          </a:p>
        </p:txBody>
      </p:sp>
      <p:pic>
        <p:nvPicPr>
          <p:cNvPr id="5" name="Picture 2" descr="Azure Machine Learning logo">
            <a:extLst>
              <a:ext uri="{FF2B5EF4-FFF2-40B4-BE49-F238E27FC236}">
                <a16:creationId xmlns:a16="http://schemas.microsoft.com/office/drawing/2014/main" id="{268D2BC2-FF96-4F63-9EA2-D07CB88C6AE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4943682" y="948871"/>
            <a:ext cx="382340" cy="343410"/>
          </a:xfrm>
          <a:prstGeom prst="rect">
            <a:avLst/>
          </a:prstGeom>
          <a:noFill/>
        </p:spPr>
      </p:pic>
      <p:grpSp>
        <p:nvGrpSpPr>
          <p:cNvPr id="105" name="Group 104">
            <a:extLst>
              <a:ext uri="{FF2B5EF4-FFF2-40B4-BE49-F238E27FC236}">
                <a16:creationId xmlns:a16="http://schemas.microsoft.com/office/drawing/2014/main" id="{FDD61391-AF87-4726-B398-01A88BFB91EC}"/>
              </a:ext>
              <a:ext uri="{C183D7F6-B498-43B3-948B-1728B52AA6E4}">
                <adec:decorative xmlns:adec="http://schemas.microsoft.com/office/drawing/2017/decorative" val="1"/>
              </a:ext>
            </a:extLst>
          </p:cNvPr>
          <p:cNvGrpSpPr/>
          <p:nvPr/>
        </p:nvGrpSpPr>
        <p:grpSpPr>
          <a:xfrm>
            <a:off x="-95775" y="1457304"/>
            <a:ext cx="2930570" cy="4402386"/>
            <a:chOff x="93238" y="1369137"/>
            <a:chExt cx="2817012" cy="4326041"/>
          </a:xfrm>
        </p:grpSpPr>
        <p:sp>
          <p:nvSpPr>
            <p:cNvPr id="106" name="Rectangle 105">
              <a:extLst>
                <a:ext uri="{FF2B5EF4-FFF2-40B4-BE49-F238E27FC236}">
                  <a16:creationId xmlns:a16="http://schemas.microsoft.com/office/drawing/2014/main" id="{A00D8709-9B8F-4754-BDEE-B7008AD1B5BE}"/>
                </a:ext>
              </a:extLst>
            </p:cNvPr>
            <p:cNvSpPr/>
            <p:nvPr/>
          </p:nvSpPr>
          <p:spPr bwMode="auto">
            <a:xfrm>
              <a:off x="297523" y="1369137"/>
              <a:ext cx="2321843" cy="4326041"/>
            </a:xfrm>
            <a:prstGeom prst="rect">
              <a:avLst/>
            </a:prstGeom>
            <a:solidFill>
              <a:schemeClr val="bg1"/>
            </a:solidFill>
            <a:ln w="9525" cap="flat" cmpd="sng" algn="ctr">
              <a:noFill/>
              <a:prstDash val="solid"/>
              <a:headEnd type="none" w="med" len="med"/>
              <a:tailEnd type="none" w="med" len="med"/>
            </a:ln>
            <a:effectLst>
              <a:glow rad="114300">
                <a:schemeClr val="accent2">
                  <a:satMod val="175000"/>
                  <a:alpha val="40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C54ADDB2-C201-40F1-9453-B6C965A5D004}"/>
                </a:ext>
              </a:extLst>
            </p:cNvPr>
            <p:cNvSpPr txBox="1"/>
            <p:nvPr/>
          </p:nvSpPr>
          <p:spPr>
            <a:xfrm>
              <a:off x="93238" y="1566020"/>
              <a:ext cx="2672653" cy="489365"/>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1400" b="0" i="0" u="none" strike="noStrike" kern="0" cap="none" spc="0" normalizeH="0" baseline="0">
                  <a:ln>
                    <a:noFill/>
                  </a:ln>
                  <a:solidFill>
                    <a:prstClr val="white"/>
                  </a:solidFill>
                  <a:effectLst/>
                  <a:uLnTx/>
                  <a:uFillTx/>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mn-cs"/>
                </a:rPr>
                <a:t>Structured Data</a:t>
              </a:r>
            </a:p>
          </p:txBody>
        </p:sp>
        <p:sp>
          <p:nvSpPr>
            <p:cNvPr id="108" name="Rectangle: Rounded Corners 107">
              <a:extLst>
                <a:ext uri="{FF2B5EF4-FFF2-40B4-BE49-F238E27FC236}">
                  <a16:creationId xmlns:a16="http://schemas.microsoft.com/office/drawing/2014/main" id="{3BC08E0E-E3B8-4447-B098-E0DEB0F5C9F9}"/>
                </a:ext>
              </a:extLst>
            </p:cNvPr>
            <p:cNvSpPr/>
            <p:nvPr/>
          </p:nvSpPr>
          <p:spPr bwMode="auto">
            <a:xfrm>
              <a:off x="607881" y="1553268"/>
              <a:ext cx="1707226" cy="1773565"/>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CF6BF6AC-4D1E-4EE7-B470-B5F151F552CE}"/>
                </a:ext>
              </a:extLst>
            </p:cNvPr>
            <p:cNvSpPr txBox="1"/>
            <p:nvPr/>
          </p:nvSpPr>
          <p:spPr>
            <a:xfrm>
              <a:off x="259331" y="3621701"/>
              <a:ext cx="2650919"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mn-cs"/>
                </a:rPr>
                <a:t>Unstructured Data</a:t>
              </a:r>
            </a:p>
          </p:txBody>
        </p:sp>
        <p:grpSp>
          <p:nvGrpSpPr>
            <p:cNvPr id="110" name="Group 109">
              <a:extLst>
                <a:ext uri="{FF2B5EF4-FFF2-40B4-BE49-F238E27FC236}">
                  <a16:creationId xmlns:a16="http://schemas.microsoft.com/office/drawing/2014/main" id="{BF6E8603-147C-4105-9252-0B0B5F6A8017}"/>
                </a:ext>
              </a:extLst>
            </p:cNvPr>
            <p:cNvGrpSpPr/>
            <p:nvPr/>
          </p:nvGrpSpPr>
          <p:grpSpPr>
            <a:xfrm>
              <a:off x="801044" y="1987463"/>
              <a:ext cx="1220009" cy="1182148"/>
              <a:chOff x="554688" y="2122454"/>
              <a:chExt cx="718039" cy="702887"/>
            </a:xfrm>
          </p:grpSpPr>
          <p:pic>
            <p:nvPicPr>
              <p:cNvPr id="115" name="Picture 114" descr="A picture containing clock, drawing&#10;&#10;Description automatically generated">
                <a:extLst>
                  <a:ext uri="{FF2B5EF4-FFF2-40B4-BE49-F238E27FC236}">
                    <a16:creationId xmlns:a16="http://schemas.microsoft.com/office/drawing/2014/main" id="{18B63677-D66C-4AAD-B6C6-79979106C00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67477" y="2122454"/>
                <a:ext cx="270181" cy="299450"/>
              </a:xfrm>
              <a:prstGeom prst="rect">
                <a:avLst/>
              </a:prstGeom>
            </p:spPr>
          </p:pic>
          <p:pic>
            <p:nvPicPr>
              <p:cNvPr id="116" name="Graphic 115">
                <a:extLst>
                  <a:ext uri="{FF2B5EF4-FFF2-40B4-BE49-F238E27FC236}">
                    <a16:creationId xmlns:a16="http://schemas.microsoft.com/office/drawing/2014/main" id="{39DF7E4E-3BD8-411C-991B-50536F84E7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4688" y="2555466"/>
                <a:ext cx="269875" cy="269875"/>
              </a:xfrm>
              <a:prstGeom prst="rect">
                <a:avLst/>
              </a:prstGeom>
            </p:spPr>
          </p:pic>
          <p:pic>
            <p:nvPicPr>
              <p:cNvPr id="117" name="Graphic 116">
                <a:extLst>
                  <a:ext uri="{FF2B5EF4-FFF2-40B4-BE49-F238E27FC236}">
                    <a16:creationId xmlns:a16="http://schemas.microsoft.com/office/drawing/2014/main" id="{AEA66963-B13E-4770-AAD9-CB96624C8AD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3802" y="2127718"/>
                <a:ext cx="288925" cy="288925"/>
              </a:xfrm>
              <a:prstGeom prst="rect">
                <a:avLst/>
              </a:prstGeom>
            </p:spPr>
          </p:pic>
        </p:grpSp>
        <p:pic>
          <p:nvPicPr>
            <p:cNvPr id="111" name="Graphic 110">
              <a:extLst>
                <a:ext uri="{FF2B5EF4-FFF2-40B4-BE49-F238E27FC236}">
                  <a16:creationId xmlns:a16="http://schemas.microsoft.com/office/drawing/2014/main" id="{F1C4B513-CAAD-4533-AA02-2DEDB7B39E4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01043" y="4218265"/>
              <a:ext cx="398412" cy="439030"/>
            </a:xfrm>
            <a:prstGeom prst="rect">
              <a:avLst/>
            </a:prstGeom>
          </p:spPr>
        </p:pic>
        <p:sp>
          <p:nvSpPr>
            <p:cNvPr id="112" name="TextBox 111">
              <a:extLst>
                <a:ext uri="{FF2B5EF4-FFF2-40B4-BE49-F238E27FC236}">
                  <a16:creationId xmlns:a16="http://schemas.microsoft.com/office/drawing/2014/main" id="{651051A9-0B8E-4633-9965-7A21507E3585}"/>
                </a:ext>
              </a:extLst>
            </p:cNvPr>
            <p:cNvSpPr txBox="1"/>
            <p:nvPr/>
          </p:nvSpPr>
          <p:spPr>
            <a:xfrm>
              <a:off x="196690" y="5008439"/>
              <a:ext cx="2650919" cy="424732"/>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Segoe UI"/>
                  <a:ea typeface="+mn-ea"/>
                  <a:cs typeface="+mn-cs"/>
                </a:rPr>
                <a:t>All other ML scenarios;</a:t>
              </a:r>
              <a:br>
                <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Segoe UI"/>
                  <a:ea typeface="+mn-ea"/>
                  <a:cs typeface="+mn-cs"/>
                </a:rPr>
              </a:br>
              <a:r>
                <a:rPr kumimoji="0" lang="en-US" sz="1200" b="0" i="0" u="none" strike="noStrike" kern="1200" cap="none" spc="0" normalizeH="0" baseline="0" noProof="0">
                  <a:ln>
                    <a:noFill/>
                  </a:ln>
                  <a:gradFill>
                    <a:gsLst>
                      <a:gs pos="0">
                        <a:prstClr val="white"/>
                      </a:gs>
                      <a:gs pos="100000">
                        <a:prstClr val="white"/>
                      </a:gs>
                    </a:gsLst>
                    <a:lin ang="5400000" scaled="1"/>
                  </a:gradFill>
                  <a:effectLst/>
                  <a:uLnTx/>
                  <a:uFillTx/>
                  <a:latin typeface="Segoe UI"/>
                  <a:ea typeface="+mn-ea"/>
                  <a:cs typeface="+mn-cs"/>
                </a:rPr>
                <a:t>NLP, Vision, IoT, etc.</a:t>
              </a:r>
            </a:p>
          </p:txBody>
        </p:sp>
        <p:sp>
          <p:nvSpPr>
            <p:cNvPr id="113" name="Rectangle: Rounded Corners 112">
              <a:extLst>
                <a:ext uri="{FF2B5EF4-FFF2-40B4-BE49-F238E27FC236}">
                  <a16:creationId xmlns:a16="http://schemas.microsoft.com/office/drawing/2014/main" id="{506F9CF2-F596-406F-8E6D-029EE772DE9F}"/>
                </a:ext>
              </a:extLst>
            </p:cNvPr>
            <p:cNvSpPr/>
            <p:nvPr/>
          </p:nvSpPr>
          <p:spPr bwMode="auto">
            <a:xfrm>
              <a:off x="641691" y="3635171"/>
              <a:ext cx="1732578" cy="1939780"/>
            </a:xfrm>
            <a:prstGeom prst="roundRect">
              <a:avLst>
                <a:gd name="adj" fmla="val 12121"/>
              </a:avLst>
            </a:prstGeom>
            <a:noFill/>
            <a:ln w="28575"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18" name="Graphic 117">
            <a:extLst>
              <a:ext uri="{FF2B5EF4-FFF2-40B4-BE49-F238E27FC236}">
                <a16:creationId xmlns:a16="http://schemas.microsoft.com/office/drawing/2014/main" id="{D8C314A4-816C-4B0F-91C8-3BA8076534DA}"/>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09937" y="2852150"/>
            <a:ext cx="423352" cy="423352"/>
          </a:xfrm>
          <a:prstGeom prst="rect">
            <a:avLst/>
          </a:prstGeom>
        </p:spPr>
      </p:pic>
      <p:pic>
        <p:nvPicPr>
          <p:cNvPr id="119" name="Azure Database for Post-gress SQL" descr="Azure Database for Post-gress SQL">
            <a:extLst>
              <a:ext uri="{FF2B5EF4-FFF2-40B4-BE49-F238E27FC236}">
                <a16:creationId xmlns:a16="http://schemas.microsoft.com/office/drawing/2014/main" id="{09C54605-AD57-4097-AAE8-F6616346E8B4}"/>
              </a:ext>
            </a:extLst>
          </p:cNvPr>
          <p:cNvPicPr>
            <a:picLocks noChangeAspect="1"/>
          </p:cNvPicPr>
          <p:nvPr/>
        </p:nvPicPr>
        <p:blipFill>
          <a:blip r:embed="rId18"/>
          <a:stretch>
            <a:fillRect/>
          </a:stretch>
        </p:blipFill>
        <p:spPr>
          <a:xfrm>
            <a:off x="1778803" y="4381023"/>
            <a:ext cx="307674" cy="405710"/>
          </a:xfrm>
          <a:prstGeom prst="rect">
            <a:avLst/>
          </a:prstGeom>
        </p:spPr>
      </p:pic>
      <p:pic>
        <p:nvPicPr>
          <p:cNvPr id="124" name="Picture 123" descr="A picture containing clock, drawing&#10;&#10;Description automatically generated">
            <a:extLst>
              <a:ext uri="{FF2B5EF4-FFF2-40B4-BE49-F238E27FC236}">
                <a16:creationId xmlns:a16="http://schemas.microsoft.com/office/drawing/2014/main" id="{F14F3708-6D4A-48E6-9F30-DF6D0318E76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85308" y="4377605"/>
            <a:ext cx="414474" cy="454715"/>
          </a:xfrm>
          <a:prstGeom prst="rect">
            <a:avLst/>
          </a:prstGeom>
        </p:spPr>
      </p:pic>
      <p:sp>
        <p:nvSpPr>
          <p:cNvPr id="125" name="TextBox 124">
            <a:extLst>
              <a:ext uri="{FF2B5EF4-FFF2-40B4-BE49-F238E27FC236}">
                <a16:creationId xmlns:a16="http://schemas.microsoft.com/office/drawing/2014/main" id="{596CD503-D10C-4DEB-8F3E-2013699BD509}"/>
              </a:ext>
            </a:extLst>
          </p:cNvPr>
          <p:cNvSpPr txBox="1"/>
          <p:nvPr/>
        </p:nvSpPr>
        <p:spPr>
          <a:xfrm rot="16200000">
            <a:off x="-1076459" y="3383275"/>
            <a:ext cx="2650919" cy="49800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mn-ea"/>
                <a:cs typeface="+mn-cs"/>
              </a:rPr>
              <a:t>Open Datasets</a:t>
            </a:r>
          </a:p>
        </p:txBody>
      </p:sp>
      <p:grpSp>
        <p:nvGrpSpPr>
          <p:cNvPr id="2" name="Group 1">
            <a:extLst>
              <a:ext uri="{FF2B5EF4-FFF2-40B4-BE49-F238E27FC236}">
                <a16:creationId xmlns:a16="http://schemas.microsoft.com/office/drawing/2014/main" id="{3E37E222-E60B-4677-A01E-A7F350F90DE9}"/>
              </a:ext>
              <a:ext uri="{C183D7F6-B498-43B3-948B-1728B52AA6E4}">
                <adec:decorative xmlns:adec="http://schemas.microsoft.com/office/drawing/2017/decorative" val="1"/>
              </a:ext>
            </a:extLst>
          </p:cNvPr>
          <p:cNvGrpSpPr/>
          <p:nvPr/>
        </p:nvGrpSpPr>
        <p:grpSpPr>
          <a:xfrm>
            <a:off x="2532185" y="6166305"/>
            <a:ext cx="7689044" cy="719622"/>
            <a:chOff x="2468295" y="6234319"/>
            <a:chExt cx="7689044" cy="719622"/>
          </a:xfrm>
        </p:grpSpPr>
        <p:grpSp>
          <p:nvGrpSpPr>
            <p:cNvPr id="202" name="Group 201">
              <a:extLst>
                <a:ext uri="{FF2B5EF4-FFF2-40B4-BE49-F238E27FC236}">
                  <a16:creationId xmlns:a16="http://schemas.microsoft.com/office/drawing/2014/main" id="{0A251D64-80CD-44A8-8CEB-567D7E9415FB}"/>
                </a:ext>
              </a:extLst>
            </p:cNvPr>
            <p:cNvGrpSpPr/>
            <p:nvPr/>
          </p:nvGrpSpPr>
          <p:grpSpPr>
            <a:xfrm>
              <a:off x="2468295" y="6234319"/>
              <a:ext cx="7689044" cy="719622"/>
              <a:chOff x="2053652" y="5996066"/>
              <a:chExt cx="7495080" cy="719622"/>
            </a:xfrm>
          </p:grpSpPr>
          <p:sp>
            <p:nvSpPr>
              <p:cNvPr id="203" name="Rectangle 202">
                <a:extLst>
                  <a:ext uri="{FF2B5EF4-FFF2-40B4-BE49-F238E27FC236}">
                    <a16:creationId xmlns:a16="http://schemas.microsoft.com/office/drawing/2014/main" id="{120AF2C9-999B-47CD-BA31-082BB46432F8}"/>
                  </a:ext>
                </a:extLst>
              </p:cNvPr>
              <p:cNvSpPr/>
              <p:nvPr/>
            </p:nvSpPr>
            <p:spPr bwMode="auto">
              <a:xfrm>
                <a:off x="2053652" y="5996066"/>
                <a:ext cx="7495080" cy="7196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C4067EDD-4698-4082-80EB-5AA18DAFD513}"/>
                  </a:ext>
                </a:extLst>
              </p:cNvPr>
              <p:cNvSpPr/>
              <p:nvPr/>
            </p:nvSpPr>
            <p:spPr bwMode="auto">
              <a:xfrm>
                <a:off x="2720315" y="6246458"/>
                <a:ext cx="1214381" cy="1608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Prepare Data</a:t>
                </a:r>
              </a:p>
            </p:txBody>
          </p:sp>
          <p:sp>
            <p:nvSpPr>
              <p:cNvPr id="205" name="Rectangle 204">
                <a:extLst>
                  <a:ext uri="{FF2B5EF4-FFF2-40B4-BE49-F238E27FC236}">
                    <a16:creationId xmlns:a16="http://schemas.microsoft.com/office/drawing/2014/main" id="{4E22B2F6-3E9A-4B35-BA56-180C12076172}"/>
                  </a:ext>
                </a:extLst>
              </p:cNvPr>
              <p:cNvSpPr/>
              <p:nvPr/>
            </p:nvSpPr>
            <p:spPr bwMode="auto">
              <a:xfrm>
                <a:off x="4175097" y="6246458"/>
                <a:ext cx="1054249" cy="1608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Build &amp; Train</a:t>
                </a:r>
              </a:p>
            </p:txBody>
          </p:sp>
          <p:sp>
            <p:nvSpPr>
              <p:cNvPr id="206" name="Rectangle 205">
                <a:extLst>
                  <a:ext uri="{FF2B5EF4-FFF2-40B4-BE49-F238E27FC236}">
                    <a16:creationId xmlns:a16="http://schemas.microsoft.com/office/drawing/2014/main" id="{CFE3F705-B67B-463A-AC82-8283553A74D1}"/>
                  </a:ext>
                </a:extLst>
              </p:cNvPr>
              <p:cNvSpPr/>
              <p:nvPr/>
            </p:nvSpPr>
            <p:spPr bwMode="auto">
              <a:xfrm>
                <a:off x="6954237" y="6246458"/>
                <a:ext cx="1189113" cy="1608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Manage &amp; Monitor</a:t>
                </a:r>
              </a:p>
            </p:txBody>
          </p:sp>
          <p:sp>
            <p:nvSpPr>
              <p:cNvPr id="207" name="Rectangle 206">
                <a:extLst>
                  <a:ext uri="{FF2B5EF4-FFF2-40B4-BE49-F238E27FC236}">
                    <a16:creationId xmlns:a16="http://schemas.microsoft.com/office/drawing/2014/main" id="{E6CD73C9-9ACF-4545-B0B0-D0EC47F67143}"/>
                  </a:ext>
                </a:extLst>
              </p:cNvPr>
              <p:cNvSpPr/>
              <p:nvPr/>
            </p:nvSpPr>
            <p:spPr bwMode="auto">
              <a:xfrm>
                <a:off x="5280260" y="6246458"/>
                <a:ext cx="1573781" cy="1608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1100" b="0" i="0" u="none" strike="noStrike" kern="0" cap="none" spc="0" normalizeH="0" baseline="0" noProof="0">
                    <a:ln>
                      <a:noFill/>
                    </a:ln>
                    <a:solidFill>
                      <a:srgbClr val="50E6FF"/>
                    </a:solidFill>
                    <a:effectLst/>
                    <a:uLnTx/>
                    <a:uFillTx/>
                    <a:latin typeface="Segoe UI Semibold"/>
                    <a:ea typeface="+mn-ea"/>
                    <a:cs typeface="Segoe UI" panose="020B0502040204020203" pitchFamily="34" charset="0"/>
                  </a:rPr>
                  <a:t>Deploy</a:t>
                </a:r>
              </a:p>
            </p:txBody>
          </p:sp>
          <p:cxnSp>
            <p:nvCxnSpPr>
              <p:cNvPr id="208" name="Straight Connector 207">
                <a:extLst>
                  <a:ext uri="{FF2B5EF4-FFF2-40B4-BE49-F238E27FC236}">
                    <a16:creationId xmlns:a16="http://schemas.microsoft.com/office/drawing/2014/main" id="{B5E42E6D-7553-4287-B7E3-6583B103E340}"/>
                  </a:ext>
                </a:extLst>
              </p:cNvPr>
              <p:cNvCxnSpPr>
                <a:cxnSpLocks/>
              </p:cNvCxnSpPr>
              <p:nvPr/>
            </p:nvCxnSpPr>
            <p:spPr>
              <a:xfrm>
                <a:off x="3981701" y="6130498"/>
                <a:ext cx="0" cy="367893"/>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26" name="Straight Connector 125">
              <a:extLst>
                <a:ext uri="{FF2B5EF4-FFF2-40B4-BE49-F238E27FC236}">
                  <a16:creationId xmlns:a16="http://schemas.microsoft.com/office/drawing/2014/main" id="{334FAB73-209A-45EB-B1DB-5BF20BBDCC54}"/>
                </a:ext>
              </a:extLst>
            </p:cNvPr>
            <p:cNvCxnSpPr>
              <a:cxnSpLocks/>
            </p:cNvCxnSpPr>
            <p:nvPr/>
          </p:nvCxnSpPr>
          <p:spPr>
            <a:xfrm>
              <a:off x="6004416" y="6381170"/>
              <a:ext cx="0" cy="367893"/>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7" name="Straight Connector 126">
              <a:extLst>
                <a:ext uri="{FF2B5EF4-FFF2-40B4-BE49-F238E27FC236}">
                  <a16:creationId xmlns:a16="http://schemas.microsoft.com/office/drawing/2014/main" id="{81C94A83-3193-4E4A-A7D5-91795C431303}"/>
                </a:ext>
              </a:extLst>
            </p:cNvPr>
            <p:cNvCxnSpPr>
              <a:cxnSpLocks/>
            </p:cNvCxnSpPr>
            <p:nvPr/>
          </p:nvCxnSpPr>
          <p:spPr>
            <a:xfrm>
              <a:off x="7194255" y="6368750"/>
              <a:ext cx="0" cy="367893"/>
            </a:xfrm>
            <a:prstGeom prst="line">
              <a:avLst/>
            </a:prstGeom>
            <a:solidFill>
              <a:schemeClr val="bg1"/>
            </a:solid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pic>
        <p:nvPicPr>
          <p:cNvPr id="78" name="Graphic 77">
            <a:extLst>
              <a:ext uri="{FF2B5EF4-FFF2-40B4-BE49-F238E27FC236}">
                <a16:creationId xmlns:a16="http://schemas.microsoft.com/office/drawing/2014/main" id="{983B7459-FFA4-421C-B809-38EC66216776}"/>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04123" y="2328472"/>
            <a:ext cx="382906" cy="391138"/>
          </a:xfrm>
          <a:prstGeom prst="rect">
            <a:avLst/>
          </a:prstGeom>
          <a:effectLst/>
        </p:spPr>
      </p:pic>
      <p:pic>
        <p:nvPicPr>
          <p:cNvPr id="100" name="Graphic 99">
            <a:extLst>
              <a:ext uri="{FF2B5EF4-FFF2-40B4-BE49-F238E27FC236}">
                <a16:creationId xmlns:a16="http://schemas.microsoft.com/office/drawing/2014/main" id="{A3BB6D72-271E-494B-B663-D03AB64A671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53805" y="2321494"/>
            <a:ext cx="393308" cy="405094"/>
          </a:xfrm>
          <a:prstGeom prst="rect">
            <a:avLst/>
          </a:prstGeom>
          <a:effectLst/>
        </p:spPr>
      </p:pic>
      <p:pic>
        <p:nvPicPr>
          <p:cNvPr id="101" name="Graphic 100">
            <a:extLst>
              <a:ext uri="{FF2B5EF4-FFF2-40B4-BE49-F238E27FC236}">
                <a16:creationId xmlns:a16="http://schemas.microsoft.com/office/drawing/2014/main" id="{BCD6A801-827F-41BB-9C2E-EEFE96333A4C}"/>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1339973" y="2344131"/>
            <a:ext cx="359820" cy="359820"/>
          </a:xfrm>
          <a:prstGeom prst="rect">
            <a:avLst/>
          </a:prstGeom>
        </p:spPr>
      </p:pic>
      <p:pic>
        <p:nvPicPr>
          <p:cNvPr id="102" name="Graphic 101">
            <a:extLst>
              <a:ext uri="{FF2B5EF4-FFF2-40B4-BE49-F238E27FC236}">
                <a16:creationId xmlns:a16="http://schemas.microsoft.com/office/drawing/2014/main" id="{CBFB6CD5-A8E8-440E-BCC7-856C81244D1B}"/>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785329" y="2284703"/>
            <a:ext cx="478676" cy="478676"/>
          </a:xfrm>
          <a:prstGeom prst="rect">
            <a:avLst/>
          </a:prstGeom>
        </p:spPr>
      </p:pic>
      <p:pic>
        <p:nvPicPr>
          <p:cNvPr id="103" name="Graphic 102">
            <a:extLst>
              <a:ext uri="{FF2B5EF4-FFF2-40B4-BE49-F238E27FC236}">
                <a16:creationId xmlns:a16="http://schemas.microsoft.com/office/drawing/2014/main" id="{12C968F2-4093-4A11-94C2-4C4068EC6C38}"/>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6637" y="4465717"/>
            <a:ext cx="391527" cy="391527"/>
          </a:xfrm>
          <a:prstGeom prst="rect">
            <a:avLst/>
          </a:prstGeom>
        </p:spPr>
      </p:pic>
      <p:sp>
        <p:nvSpPr>
          <p:cNvPr id="104" name="TextBox 61">
            <a:extLst>
              <a:ext uri="{FF2B5EF4-FFF2-40B4-BE49-F238E27FC236}">
                <a16:creationId xmlns:a16="http://schemas.microsoft.com/office/drawing/2014/main" id="{BA599835-2DF4-4957-A667-2F2A1E3DB225}"/>
              </a:ext>
              <a:ext uri="{C183D7F6-B498-43B3-948B-1728B52AA6E4}">
                <adec:decorative xmlns:adec="http://schemas.microsoft.com/office/drawing/2017/decorative" val="1"/>
              </a:ext>
            </a:extLst>
          </p:cNvPr>
          <p:cNvSpPr txBox="1"/>
          <p:nvPr/>
        </p:nvSpPr>
        <p:spPr>
          <a:xfrm>
            <a:off x="9690209" y="4907100"/>
            <a:ext cx="810734" cy="3323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0">
                      <a:prstClr val="white"/>
                    </a:gs>
                    <a:gs pos="100000">
                      <a:prstClr val="white"/>
                    </a:gs>
                  </a:gsLst>
                  <a:lin ang="18900000" scaled="1"/>
                </a:gradFill>
                <a:effectLst/>
                <a:uLnTx/>
                <a:uFillTx/>
                <a:latin typeface="Segoe UI Semibold"/>
                <a:ea typeface="+mn-ea"/>
                <a:cs typeface="+mn-cs"/>
              </a:rPr>
              <a:t>Data </a:t>
            </a:r>
            <a:br>
              <a:rPr kumimoji="0" lang="en-US" sz="1200" b="0" i="0" u="none" strike="noStrike" kern="1200" cap="none" spc="0" normalizeH="0" baseline="0" noProof="0">
                <a:ln>
                  <a:noFill/>
                </a:ln>
                <a:gradFill>
                  <a:gsLst>
                    <a:gs pos="0">
                      <a:prstClr val="white"/>
                    </a:gs>
                    <a:gs pos="100000">
                      <a:prstClr val="white"/>
                    </a:gs>
                  </a:gsLst>
                  <a:lin ang="18900000" scaled="1"/>
                </a:gradFill>
                <a:effectLst/>
                <a:uLnTx/>
                <a:uFillTx/>
                <a:latin typeface="Segoe UI Semibold"/>
                <a:ea typeface="+mn-ea"/>
                <a:cs typeface="+mn-cs"/>
              </a:rPr>
            </a:br>
            <a:r>
              <a:rPr kumimoji="0" lang="en-US" sz="1200" b="0" i="0" u="none" strike="noStrike" kern="1200" cap="none" spc="0" normalizeH="0" baseline="0" noProof="0">
                <a:ln>
                  <a:noFill/>
                </a:ln>
                <a:gradFill>
                  <a:gsLst>
                    <a:gs pos="0">
                      <a:prstClr val="white"/>
                    </a:gs>
                    <a:gs pos="100000">
                      <a:prstClr val="white"/>
                    </a:gs>
                  </a:gsLst>
                  <a:lin ang="18900000" scaled="1"/>
                </a:gradFill>
                <a:effectLst/>
                <a:uLnTx/>
                <a:uFillTx/>
                <a:latin typeface="Segoe UI Semibold"/>
                <a:ea typeface="+mn-ea"/>
                <a:cs typeface="+mn-cs"/>
              </a:rPr>
              <a:t>Bricks</a:t>
            </a:r>
          </a:p>
        </p:txBody>
      </p:sp>
      <p:pic>
        <p:nvPicPr>
          <p:cNvPr id="114" name="Picture 113" descr="A close up of a device&#10;&#10;Description automatically generated">
            <a:extLst>
              <a:ext uri="{FF2B5EF4-FFF2-40B4-BE49-F238E27FC236}">
                <a16:creationId xmlns:a16="http://schemas.microsoft.com/office/drawing/2014/main" id="{4623DAE9-A1BB-4E12-B076-16060CF3578B}"/>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11206977" y="4468329"/>
            <a:ext cx="391528" cy="391528"/>
          </a:xfrm>
          <a:prstGeom prst="rect">
            <a:avLst/>
          </a:prstGeom>
        </p:spPr>
      </p:pic>
      <p:sp>
        <p:nvSpPr>
          <p:cNvPr id="120" name="Title 5">
            <a:extLst>
              <a:ext uri="{FF2B5EF4-FFF2-40B4-BE49-F238E27FC236}">
                <a16:creationId xmlns:a16="http://schemas.microsoft.com/office/drawing/2014/main" id="{D5228D1E-163E-4107-B0AB-6DFEFCBABCED}"/>
              </a:ext>
            </a:extLst>
          </p:cNvPr>
          <p:cNvSpPr txBox="1">
            <a:spLocks/>
          </p:cNvSpPr>
          <p:nvPr/>
        </p:nvSpPr>
        <p:spPr>
          <a:xfrm>
            <a:off x="5134852" y="5958720"/>
            <a:ext cx="1949249" cy="318999"/>
          </a:xfrm>
          <a:prstGeom prst="rect">
            <a:avLst/>
          </a:prstGeom>
        </p:spPr>
        <p:txBody>
          <a:bodyPr vert="horz" wrap="square" lIns="0" tIns="0" rIns="0" bIns="0" rtlCol="0" anchor="t">
            <a:no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1800" b="1" i="0" u="none" strike="noStrike" kern="1200" cap="none" spc="0" normalizeH="0" baseline="0" noProof="0" dirty="0">
                <a:ln>
                  <a:noFill/>
                </a:ln>
                <a:solidFill>
                  <a:srgbClr val="50E6FF"/>
                </a:solidFill>
                <a:effectLst/>
                <a:uLnTx/>
                <a:uFillTx/>
                <a:latin typeface="Segoe UI Semibold"/>
                <a:ea typeface="+mn-ea"/>
                <a:cs typeface="Segoe UI" pitchFamily="34" charset="0"/>
              </a:rPr>
              <a:t>AI-first toolchain</a:t>
            </a:r>
          </a:p>
        </p:txBody>
      </p:sp>
      <p:pic>
        <p:nvPicPr>
          <p:cNvPr id="122" name="MS logo white - EMF">
            <a:extLst>
              <a:ext uri="{FF2B5EF4-FFF2-40B4-BE49-F238E27FC236}">
                <a16:creationId xmlns:a16="http://schemas.microsoft.com/office/drawing/2014/main" id="{6ECD26D4-277B-4523-B256-AE55E54E8237}"/>
              </a:ext>
              <a:ext uri="{C183D7F6-B498-43B3-948B-1728B52AA6E4}">
                <adec:decorative xmlns:adec="http://schemas.microsoft.com/office/drawing/2017/decorative" val="1"/>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bwMode="black">
          <a:xfrm>
            <a:off x="130537" y="6615752"/>
            <a:ext cx="565549" cy="121123"/>
          </a:xfrm>
          <a:prstGeom prst="rect">
            <a:avLst/>
          </a:prstGeom>
        </p:spPr>
      </p:pic>
      <p:grpSp>
        <p:nvGrpSpPr>
          <p:cNvPr id="123" name="Group 122">
            <a:extLst>
              <a:ext uri="{FF2B5EF4-FFF2-40B4-BE49-F238E27FC236}">
                <a16:creationId xmlns:a16="http://schemas.microsoft.com/office/drawing/2014/main" id="{BC851DA4-5816-459E-B411-DBFBC25311E0}"/>
              </a:ext>
              <a:ext uri="{C183D7F6-B498-43B3-948B-1728B52AA6E4}">
                <adec:decorative xmlns:adec="http://schemas.microsoft.com/office/drawing/2017/decorative" val="1"/>
              </a:ext>
            </a:extLst>
          </p:cNvPr>
          <p:cNvGrpSpPr/>
          <p:nvPr/>
        </p:nvGrpSpPr>
        <p:grpSpPr>
          <a:xfrm>
            <a:off x="11417358" y="6615754"/>
            <a:ext cx="644106" cy="121123"/>
            <a:chOff x="0" y="2268321"/>
            <a:chExt cx="12344400" cy="2321357"/>
          </a:xfrm>
        </p:grpSpPr>
        <p:pic>
          <p:nvPicPr>
            <p:cNvPr id="128" name="Picture 127" descr="Shape&#10;&#10;Description automatically generated with medium confidence">
              <a:extLst>
                <a:ext uri="{FF2B5EF4-FFF2-40B4-BE49-F238E27FC236}">
                  <a16:creationId xmlns:a16="http://schemas.microsoft.com/office/drawing/2014/main" id="{851E30F3-F19A-46BF-B0EB-2FA1F326163B}"/>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0" y="2268321"/>
              <a:ext cx="3810000" cy="2321357"/>
            </a:xfrm>
            <a:prstGeom prst="rect">
              <a:avLst/>
            </a:prstGeom>
          </p:spPr>
        </p:pic>
        <p:pic>
          <p:nvPicPr>
            <p:cNvPr id="135" name="Picture 134" descr="Shape&#10;&#10;Description automatically generated with medium confidence">
              <a:extLst>
                <a:ext uri="{FF2B5EF4-FFF2-40B4-BE49-F238E27FC236}">
                  <a16:creationId xmlns:a16="http://schemas.microsoft.com/office/drawing/2014/main" id="{08E79F9F-005E-46B3-95E7-60DAF1BEA6B2}"/>
                </a:ext>
              </a:extLst>
            </p:cNvPr>
            <p:cNvPicPr>
              <a:picLocks noChangeAspect="1"/>
            </p:cNvPicPr>
            <p:nvPr/>
          </p:nvPicPr>
          <p:blipFill rotWithShape="1">
            <a:blip r:embed="rId29" cstate="print">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r="-1820"/>
            <a:stretch/>
          </p:blipFill>
          <p:spPr>
            <a:xfrm>
              <a:off x="3810000" y="2268321"/>
              <a:ext cx="8534400" cy="2321357"/>
            </a:xfrm>
            <a:prstGeom prst="rect">
              <a:avLst/>
            </a:prstGeom>
          </p:spPr>
        </p:pic>
      </p:grpSp>
    </p:spTree>
    <p:extLst>
      <p:ext uri="{BB962C8B-B14F-4D97-AF65-F5344CB8AC3E}">
        <p14:creationId xmlns:p14="http://schemas.microsoft.com/office/powerpoint/2010/main" val="2059001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2A15449-C0C6-421F-9C30-4EEE6E37CE9E}"/>
              </a:ext>
            </a:extLst>
          </p:cNvPr>
          <p:cNvSpPr>
            <a:spLocks noGrp="1"/>
          </p:cNvSpPr>
          <p:nvPr>
            <p:ph type="title"/>
          </p:nvPr>
        </p:nvSpPr>
        <p:spPr>
          <a:xfrm>
            <a:off x="524656" y="457200"/>
            <a:ext cx="11082127" cy="553998"/>
          </a:xfrm>
        </p:spPr>
        <p:txBody>
          <a:bodyPr/>
          <a:lstStyle/>
          <a:p>
            <a:r>
              <a:rPr lang="en-US" dirty="0"/>
              <a:t>Azure ML service</a:t>
            </a:r>
          </a:p>
        </p:txBody>
      </p:sp>
      <p:pic>
        <p:nvPicPr>
          <p:cNvPr id="7" name="Picture 6">
            <a:extLst>
              <a:ext uri="{FF2B5EF4-FFF2-40B4-BE49-F238E27FC236}">
                <a16:creationId xmlns:a16="http://schemas.microsoft.com/office/drawing/2014/main" id="{F046F145-4C1E-4AD9-83E6-F2131F41172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0839" y="1701768"/>
            <a:ext cx="5410630" cy="4708197"/>
          </a:xfrm>
          <a:prstGeom prst="rect">
            <a:avLst/>
          </a:prstGeom>
          <a:ln>
            <a:noFill/>
          </a:ln>
        </p:spPr>
      </p:pic>
      <p:sp>
        <p:nvSpPr>
          <p:cNvPr id="13" name="Oval 12">
            <a:extLst>
              <a:ext uri="{FF2B5EF4-FFF2-40B4-BE49-F238E27FC236}">
                <a16:creationId xmlns:a16="http://schemas.microsoft.com/office/drawing/2014/main" id="{07CBCA36-4CA7-4BBA-81B8-A6FB3C69B367}"/>
              </a:ext>
            </a:extLst>
          </p:cNvPr>
          <p:cNvSpPr>
            <a:spLocks noChangeAspect="1"/>
          </p:cNvSpPr>
          <p:nvPr/>
        </p:nvSpPr>
        <p:spPr bwMode="auto">
          <a:xfrm>
            <a:off x="3007038" y="3438821"/>
            <a:ext cx="1093814" cy="1097280"/>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4" name="Group 13">
            <a:extLst>
              <a:ext uri="{FF2B5EF4-FFF2-40B4-BE49-F238E27FC236}">
                <a16:creationId xmlns:a16="http://schemas.microsoft.com/office/drawing/2014/main" id="{F5290796-C629-4145-9C0B-53B81A4F5E9D}"/>
              </a:ext>
            </a:extLst>
          </p:cNvPr>
          <p:cNvGrpSpPr/>
          <p:nvPr/>
        </p:nvGrpSpPr>
        <p:grpSpPr>
          <a:xfrm>
            <a:off x="3007038" y="3659327"/>
            <a:ext cx="1039123" cy="601403"/>
            <a:chOff x="8770011" y="4174476"/>
            <a:chExt cx="1315630" cy="833945"/>
          </a:xfrm>
        </p:grpSpPr>
        <p:sp>
          <p:nvSpPr>
            <p:cNvPr id="15" name="TextBox 14">
              <a:extLst>
                <a:ext uri="{FF2B5EF4-FFF2-40B4-BE49-F238E27FC236}">
                  <a16:creationId xmlns:a16="http://schemas.microsoft.com/office/drawing/2014/main" id="{C3490B28-62D2-4110-83E1-0A811CCD46A6}"/>
                </a:ext>
              </a:extLst>
            </p:cNvPr>
            <p:cNvSpPr txBox="1"/>
            <p:nvPr/>
          </p:nvSpPr>
          <p:spPr>
            <a:xfrm>
              <a:off x="8770011" y="4573103"/>
              <a:ext cx="1315630" cy="435318"/>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a:t>
              </a:r>
            </a:p>
          </p:txBody>
        </p:sp>
        <p:pic>
          <p:nvPicPr>
            <p:cNvPr id="16" name="Picture 15">
              <a:extLst>
                <a:ext uri="{FF2B5EF4-FFF2-40B4-BE49-F238E27FC236}">
                  <a16:creationId xmlns:a16="http://schemas.microsoft.com/office/drawing/2014/main" id="{D9BC8A1D-3EEF-4187-B42D-37BC00501A16}"/>
                </a:ext>
              </a:extLst>
            </p:cNvPr>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a:ext>
              </a:extLst>
            </a:blip>
            <a:stretch>
              <a:fillRect/>
            </a:stretch>
          </p:blipFill>
          <p:spPr>
            <a:xfrm>
              <a:off x="9234230" y="4174476"/>
              <a:ext cx="387192" cy="387192"/>
            </a:xfrm>
            <a:prstGeom prst="rect">
              <a:avLst/>
            </a:prstGeom>
          </p:spPr>
        </p:pic>
      </p:grpSp>
      <p:sp>
        <p:nvSpPr>
          <p:cNvPr id="18" name="Rectangle 17">
            <a:extLst>
              <a:ext uri="{FF2B5EF4-FFF2-40B4-BE49-F238E27FC236}">
                <a16:creationId xmlns:a16="http://schemas.microsoft.com/office/drawing/2014/main" id="{6983A9B5-49E7-4407-B04F-8B565A561898}"/>
              </a:ext>
            </a:extLst>
          </p:cNvPr>
          <p:cNvSpPr/>
          <p:nvPr/>
        </p:nvSpPr>
        <p:spPr>
          <a:xfrm>
            <a:off x="6810883" y="1646319"/>
            <a:ext cx="4928478" cy="4627421"/>
          </a:xfrm>
          <a:prstGeom prst="rect">
            <a:avLst/>
          </a:prstGeom>
          <a:ln>
            <a:noFill/>
          </a:ln>
        </p:spPr>
        <p:txBody>
          <a:bodyPr wrap="square">
            <a:spAutoFit/>
          </a:bodyPr>
          <a:lstStyle/>
          <a:p>
            <a:pPr marL="0" marR="0" lvl="0" indent="0" algn="l" defTabSz="914367" rtl="0" eaLnBrk="1" fontAlgn="auto" latinLnBrk="0" hangingPunct="1">
              <a:lnSpc>
                <a:spcPct val="90000"/>
              </a:lnSpc>
              <a:spcBef>
                <a:spcPts val="0"/>
              </a:spcBef>
              <a:spcAft>
                <a:spcPts val="488"/>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Workflow Steps</a:t>
            </a:r>
          </a:p>
          <a:p>
            <a:pPr marL="0" marR="0" lvl="0" indent="0" algn="l" defTabSz="914367" rtl="0" eaLnBrk="1" fontAlgn="auto" latinLnBrk="0" hangingPunct="1">
              <a:lnSpc>
                <a:spcPct val="90000"/>
              </a:lnSpc>
              <a:spcBef>
                <a:spcPts val="0"/>
              </a:spcBef>
              <a:spcAft>
                <a:spcPts val="988"/>
              </a:spcAft>
              <a:buClrTx/>
              <a:buSzPct val="90000"/>
              <a:buFontTx/>
              <a:buNone/>
              <a:tabLst/>
              <a:defRPr/>
            </a:pPr>
            <a:r>
              <a:rPr kumimoji="0" lang="en-US" sz="1600" b="0" i="0" u="none" strike="noStrike" kern="1200" cap="none" spc="0" normalizeH="0" baseline="0" noProof="0" dirty="0">
                <a:ln>
                  <a:noFill/>
                </a:ln>
                <a:gradFill>
                  <a:gsLst>
                    <a:gs pos="40075">
                      <a:srgbClr val="3C3C41">
                        <a:lumMod val="50000"/>
                      </a:srgbClr>
                    </a:gs>
                    <a:gs pos="30000">
                      <a:srgbClr val="3C3C41">
                        <a:lumMod val="50000"/>
                      </a:srgbClr>
                    </a:gs>
                  </a:gsLst>
                  <a:lin ang="5400000" scaled="0"/>
                </a:gradFill>
                <a:effectLst/>
                <a:uLnTx/>
                <a:uFillTx/>
                <a:latin typeface="Segoe UI"/>
                <a:ea typeface="+mn-ea"/>
                <a:cs typeface="+mn-cs"/>
              </a:rPr>
              <a:t>Develop machine learning training scripts in Python.</a:t>
            </a:r>
          </a:p>
          <a:p>
            <a:pPr marL="0" marR="0" lvl="0" indent="0" algn="l" defTabSz="914367" rtl="0" eaLnBrk="1" fontAlgn="auto" latinLnBrk="0" hangingPunct="1">
              <a:lnSpc>
                <a:spcPct val="90000"/>
              </a:lnSpc>
              <a:spcBef>
                <a:spcPts val="0"/>
              </a:spcBef>
              <a:spcAft>
                <a:spcPts val="988"/>
              </a:spcAft>
              <a:buClrTx/>
              <a:buSzPct val="90000"/>
              <a:buFontTx/>
              <a:buNone/>
              <a:tabLst/>
              <a:defRPr/>
            </a:pPr>
            <a:r>
              <a:rPr kumimoji="0" lang="en-US" sz="1600" b="0" i="0" u="none" strike="noStrike" kern="1200" cap="none" spc="0" normalizeH="0" baseline="0" noProof="0" dirty="0">
                <a:ln>
                  <a:noFill/>
                </a:ln>
                <a:gradFill>
                  <a:gsLst>
                    <a:gs pos="40075">
                      <a:srgbClr val="3C3C41">
                        <a:lumMod val="50000"/>
                      </a:srgbClr>
                    </a:gs>
                    <a:gs pos="30000">
                      <a:srgbClr val="3C3C41">
                        <a:lumMod val="50000"/>
                      </a:srgbClr>
                    </a:gs>
                  </a:gsLst>
                  <a:lin ang="5400000" scaled="0"/>
                </a:gradFill>
                <a:effectLst/>
                <a:uLnTx/>
                <a:uFillTx/>
                <a:latin typeface="Segoe UI"/>
                <a:ea typeface="+mn-ea"/>
                <a:cs typeface="+mn-cs"/>
              </a:rPr>
              <a:t>Create and configure a compute target.</a:t>
            </a:r>
          </a:p>
          <a:p>
            <a:pPr marL="0" marR="0" lvl="0" indent="0" algn="l" defTabSz="914367" rtl="0" eaLnBrk="1" fontAlgn="auto" latinLnBrk="0" hangingPunct="1">
              <a:lnSpc>
                <a:spcPct val="90000"/>
              </a:lnSpc>
              <a:spcBef>
                <a:spcPts val="0"/>
              </a:spcBef>
              <a:spcAft>
                <a:spcPts val="988"/>
              </a:spcAft>
              <a:buClrTx/>
              <a:buSzPct val="90000"/>
              <a:buFontTx/>
              <a:buNone/>
              <a:tabLst/>
              <a:defRPr/>
            </a:pPr>
            <a:r>
              <a:rPr kumimoji="0" lang="en-US" sz="1600" b="0" i="0" u="none" strike="noStrike" kern="1200" cap="none" spc="0" normalizeH="0" baseline="0" noProof="0" dirty="0">
                <a:ln>
                  <a:noFill/>
                </a:ln>
                <a:gradFill>
                  <a:gsLst>
                    <a:gs pos="40075">
                      <a:srgbClr val="3C3C41">
                        <a:lumMod val="50000"/>
                      </a:srgbClr>
                    </a:gs>
                    <a:gs pos="30000">
                      <a:srgbClr val="3C3C41">
                        <a:lumMod val="50000"/>
                      </a:srgbClr>
                    </a:gs>
                  </a:gsLst>
                  <a:lin ang="5400000" scaled="0"/>
                </a:gradFill>
                <a:effectLst/>
                <a:uLnTx/>
                <a:uFillTx/>
                <a:latin typeface="Segoe UI"/>
                <a:ea typeface="+mn-ea"/>
                <a:cs typeface="+mn-cs"/>
              </a:rPr>
              <a:t>Submit the scripts to the configured compute target to run in that environment. During training, the compute target stores run records to a datastore. There the records are saved to an experiment.</a:t>
            </a:r>
          </a:p>
          <a:p>
            <a:pPr marL="0" marR="0" lvl="0" indent="0" algn="l" defTabSz="914367" rtl="0" eaLnBrk="1" fontAlgn="auto" latinLnBrk="0" hangingPunct="1">
              <a:lnSpc>
                <a:spcPct val="90000"/>
              </a:lnSpc>
              <a:spcBef>
                <a:spcPts val="0"/>
              </a:spcBef>
              <a:spcAft>
                <a:spcPts val="988"/>
              </a:spcAft>
              <a:buClrTx/>
              <a:buSzPct val="90000"/>
              <a:buFontTx/>
              <a:buNone/>
              <a:tabLst/>
              <a:defRPr/>
            </a:pPr>
            <a:r>
              <a:rPr kumimoji="0" lang="en-US" sz="1600" b="0" i="0" u="none" strike="noStrike" kern="1200" cap="none" spc="0" normalizeH="0" baseline="0" noProof="0" dirty="0">
                <a:ln>
                  <a:noFill/>
                </a:ln>
                <a:gradFill>
                  <a:gsLst>
                    <a:gs pos="40075">
                      <a:srgbClr val="3C3C41">
                        <a:lumMod val="50000"/>
                      </a:srgbClr>
                    </a:gs>
                    <a:gs pos="30000">
                      <a:srgbClr val="3C3C41">
                        <a:lumMod val="50000"/>
                      </a:srgbClr>
                    </a:gs>
                  </a:gsLst>
                  <a:lin ang="5400000" scaled="0"/>
                </a:gradFill>
                <a:effectLst/>
                <a:uLnTx/>
                <a:uFillTx/>
                <a:latin typeface="Segoe UI"/>
                <a:ea typeface="+mn-ea"/>
                <a:cs typeface="+mn-cs"/>
              </a:rPr>
              <a:t>Query the experiment for logged metrics from the current and past runs. If the metrics do not indicate a desired outcome, loop back to step 1 and iterate on your scripts.</a:t>
            </a:r>
          </a:p>
          <a:p>
            <a:pPr marL="0" marR="0" lvl="0" indent="0" algn="l" defTabSz="914367" rtl="0" eaLnBrk="1" fontAlgn="auto" latinLnBrk="0" hangingPunct="1">
              <a:lnSpc>
                <a:spcPct val="90000"/>
              </a:lnSpc>
              <a:spcBef>
                <a:spcPts val="0"/>
              </a:spcBef>
              <a:spcAft>
                <a:spcPts val="988"/>
              </a:spcAft>
              <a:buClrTx/>
              <a:buSzPct val="90000"/>
              <a:buFontTx/>
              <a:buNone/>
              <a:tabLst/>
              <a:defRPr/>
            </a:pPr>
            <a:r>
              <a:rPr kumimoji="0" lang="en-US" sz="1600" b="0" i="0" u="none" strike="noStrike" kern="1200" cap="none" spc="0" normalizeH="0" baseline="0" noProof="0" dirty="0">
                <a:ln>
                  <a:noFill/>
                </a:ln>
                <a:gradFill>
                  <a:gsLst>
                    <a:gs pos="40075">
                      <a:srgbClr val="3C3C41">
                        <a:lumMod val="50000"/>
                      </a:srgbClr>
                    </a:gs>
                    <a:gs pos="30000">
                      <a:srgbClr val="3C3C41">
                        <a:lumMod val="50000"/>
                      </a:srgbClr>
                    </a:gs>
                  </a:gsLst>
                  <a:lin ang="5400000" scaled="0"/>
                </a:gradFill>
                <a:effectLst/>
                <a:uLnTx/>
                <a:uFillTx/>
                <a:latin typeface="Segoe UI"/>
                <a:ea typeface="+mn-ea"/>
                <a:cs typeface="+mn-cs"/>
              </a:rPr>
              <a:t>Once a satisfactory run is found, register the persisted model in the model registry.</a:t>
            </a:r>
          </a:p>
          <a:p>
            <a:pPr marL="0" marR="0" lvl="0" indent="0" algn="l" defTabSz="914367" rtl="0" eaLnBrk="1" fontAlgn="auto" latinLnBrk="0" hangingPunct="1">
              <a:lnSpc>
                <a:spcPct val="90000"/>
              </a:lnSpc>
              <a:spcBef>
                <a:spcPts val="0"/>
              </a:spcBef>
              <a:spcAft>
                <a:spcPts val="988"/>
              </a:spcAft>
              <a:buClrTx/>
              <a:buSzPct val="90000"/>
              <a:buFontTx/>
              <a:buNone/>
              <a:tabLst/>
              <a:defRPr/>
            </a:pPr>
            <a:r>
              <a:rPr kumimoji="0" lang="en-US" sz="1600" b="0" i="0" u="none" strike="noStrike" kern="1200" cap="none" spc="0" normalizeH="0" baseline="0" noProof="0" dirty="0">
                <a:ln>
                  <a:noFill/>
                </a:ln>
                <a:gradFill>
                  <a:gsLst>
                    <a:gs pos="40075">
                      <a:srgbClr val="3C3C41">
                        <a:lumMod val="50000"/>
                      </a:srgbClr>
                    </a:gs>
                    <a:gs pos="30000">
                      <a:srgbClr val="3C3C41">
                        <a:lumMod val="50000"/>
                      </a:srgbClr>
                    </a:gs>
                  </a:gsLst>
                  <a:lin ang="5400000" scaled="0"/>
                </a:gradFill>
                <a:effectLst/>
                <a:uLnTx/>
                <a:uFillTx/>
                <a:latin typeface="Segoe UI"/>
                <a:ea typeface="+mn-ea"/>
                <a:cs typeface="+mn-cs"/>
              </a:rPr>
              <a:t>Develop a scoring script.</a:t>
            </a:r>
          </a:p>
          <a:p>
            <a:pPr marL="0" marR="0" lvl="0" indent="0" algn="l" defTabSz="914367" rtl="0" eaLnBrk="1" fontAlgn="auto" latinLnBrk="0" hangingPunct="1">
              <a:lnSpc>
                <a:spcPct val="90000"/>
              </a:lnSpc>
              <a:spcBef>
                <a:spcPts val="0"/>
              </a:spcBef>
              <a:spcAft>
                <a:spcPts val="988"/>
              </a:spcAft>
              <a:buClrTx/>
              <a:buSzPct val="90000"/>
              <a:buFontTx/>
              <a:buNone/>
              <a:tabLst/>
              <a:defRPr/>
            </a:pPr>
            <a:r>
              <a:rPr kumimoji="0" lang="en-US" sz="1600" b="0" i="0" u="none" strike="noStrike" kern="1200" cap="none" spc="0" normalizeH="0" baseline="0" noProof="0" dirty="0">
                <a:ln>
                  <a:noFill/>
                </a:ln>
                <a:gradFill>
                  <a:gsLst>
                    <a:gs pos="40075">
                      <a:srgbClr val="3C3C41">
                        <a:lumMod val="50000"/>
                      </a:srgbClr>
                    </a:gs>
                    <a:gs pos="30000">
                      <a:srgbClr val="3C3C41">
                        <a:lumMod val="50000"/>
                      </a:srgbClr>
                    </a:gs>
                  </a:gsLst>
                  <a:lin ang="5400000" scaled="0"/>
                </a:gradFill>
                <a:effectLst/>
                <a:uLnTx/>
                <a:uFillTx/>
                <a:latin typeface="Segoe UI"/>
                <a:ea typeface="+mn-ea"/>
                <a:cs typeface="+mn-cs"/>
              </a:rPr>
              <a:t>Create an Image and register it in the image registry.</a:t>
            </a:r>
          </a:p>
          <a:p>
            <a:pPr marL="0" marR="0" lvl="0" indent="0" algn="l" defTabSz="914367" rtl="0" eaLnBrk="1" fontAlgn="auto" latinLnBrk="0" hangingPunct="1">
              <a:lnSpc>
                <a:spcPct val="90000"/>
              </a:lnSpc>
              <a:spcBef>
                <a:spcPts val="0"/>
              </a:spcBef>
              <a:spcAft>
                <a:spcPts val="988"/>
              </a:spcAft>
              <a:buClrTx/>
              <a:buSzPct val="90000"/>
              <a:buFontTx/>
              <a:buNone/>
              <a:tabLst/>
              <a:defRPr/>
            </a:pPr>
            <a:r>
              <a:rPr kumimoji="0" lang="en-US" sz="1600" b="0" i="0" u="none" strike="noStrike" kern="1200" cap="none" spc="0" normalizeH="0" baseline="0" noProof="0" dirty="0">
                <a:ln>
                  <a:noFill/>
                </a:ln>
                <a:gradFill>
                  <a:gsLst>
                    <a:gs pos="40075">
                      <a:srgbClr val="3C3C41">
                        <a:lumMod val="50000"/>
                      </a:srgbClr>
                    </a:gs>
                    <a:gs pos="30000">
                      <a:srgbClr val="3C3C41">
                        <a:lumMod val="50000"/>
                      </a:srgbClr>
                    </a:gs>
                  </a:gsLst>
                  <a:lin ang="5400000" scaled="0"/>
                </a:gradFill>
                <a:effectLst/>
                <a:uLnTx/>
                <a:uFillTx/>
                <a:latin typeface="Segoe UI"/>
                <a:ea typeface="+mn-ea"/>
                <a:cs typeface="+mn-cs"/>
              </a:rPr>
              <a:t>Deploy the image as a web service in Azure.</a:t>
            </a:r>
          </a:p>
        </p:txBody>
      </p:sp>
      <p:sp>
        <p:nvSpPr>
          <p:cNvPr id="4" name="Text Placeholder 1">
            <a:extLst>
              <a:ext uri="{FF2B5EF4-FFF2-40B4-BE49-F238E27FC236}">
                <a16:creationId xmlns:a16="http://schemas.microsoft.com/office/drawing/2014/main" id="{20978D87-4EA0-718C-61EA-C11589696B7B}"/>
              </a:ext>
            </a:extLst>
          </p:cNvPr>
          <p:cNvSpPr txBox="1">
            <a:spLocks/>
          </p:cNvSpPr>
          <p:nvPr/>
        </p:nvSpPr>
        <p:spPr>
          <a:xfrm>
            <a:off x="427219" y="991608"/>
            <a:ext cx="11338977" cy="2450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Lets you easily implement this AI/ML Lifecycle</a:t>
            </a:r>
          </a:p>
        </p:txBody>
      </p:sp>
    </p:spTree>
    <p:extLst>
      <p:ext uri="{BB962C8B-B14F-4D97-AF65-F5344CB8AC3E}">
        <p14:creationId xmlns:p14="http://schemas.microsoft.com/office/powerpoint/2010/main" val="28099991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3792F-5F10-D36E-678B-4C40489747B0}"/>
              </a:ext>
            </a:extLst>
          </p:cNvPr>
          <p:cNvSpPr>
            <a:spLocks noGrp="1"/>
          </p:cNvSpPr>
          <p:nvPr>
            <p:ph type="title"/>
          </p:nvPr>
        </p:nvSpPr>
        <p:spPr/>
        <p:txBody>
          <a:bodyPr/>
          <a:lstStyle/>
          <a:p>
            <a:r>
              <a:rPr lang="en-US" dirty="0"/>
              <a:t>Inference Endpoint for LLM/SLM</a:t>
            </a:r>
          </a:p>
        </p:txBody>
      </p:sp>
      <p:sp>
        <p:nvSpPr>
          <p:cNvPr id="4" name="Content Placeholder 3">
            <a:extLst>
              <a:ext uri="{FF2B5EF4-FFF2-40B4-BE49-F238E27FC236}">
                <a16:creationId xmlns:a16="http://schemas.microsoft.com/office/drawing/2014/main" id="{4B67B88D-CEFE-3E74-5781-426CB9B51690}"/>
              </a:ext>
            </a:extLst>
          </p:cNvPr>
          <p:cNvSpPr>
            <a:spLocks noGrp="1"/>
          </p:cNvSpPr>
          <p:nvPr>
            <p:ph sz="quarter" idx="10"/>
          </p:nvPr>
        </p:nvSpPr>
        <p:spPr>
          <a:xfrm>
            <a:off x="584200" y="1435100"/>
            <a:ext cx="11018838" cy="430887"/>
          </a:xfrm>
        </p:spPr>
        <p:txBody>
          <a:bodyPr/>
          <a:lstStyle/>
          <a:p>
            <a:pPr marL="514350" indent="-514350">
              <a:buAutoNum type="arabicPeriod"/>
            </a:pPr>
            <a:r>
              <a:rPr lang="en-US" dirty="0"/>
              <a:t>Download the model files</a:t>
            </a:r>
          </a:p>
        </p:txBody>
      </p:sp>
      <p:pic>
        <p:nvPicPr>
          <p:cNvPr id="6" name="Picture 5">
            <a:extLst>
              <a:ext uri="{FF2B5EF4-FFF2-40B4-BE49-F238E27FC236}">
                <a16:creationId xmlns:a16="http://schemas.microsoft.com/office/drawing/2014/main" id="{9E3AE47E-0F4E-05A1-FF21-9D68183B96D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119" y="2228370"/>
            <a:ext cx="7080451" cy="4445310"/>
          </a:xfrm>
          <a:prstGeom prst="rect">
            <a:avLst/>
          </a:prstGeom>
        </p:spPr>
      </p:pic>
      <p:pic>
        <p:nvPicPr>
          <p:cNvPr id="8" name="Picture 7">
            <a:extLst>
              <a:ext uri="{FF2B5EF4-FFF2-40B4-BE49-F238E27FC236}">
                <a16:creationId xmlns:a16="http://schemas.microsoft.com/office/drawing/2014/main" id="{594B1900-ED3D-2E2C-CB84-507B1C0A4CB0}"/>
              </a:ext>
            </a:extLst>
          </p:cNvPr>
          <p:cNvPicPr>
            <a:picLocks noChangeAspect="1"/>
          </p:cNvPicPr>
          <p:nvPr/>
        </p:nvPicPr>
        <p:blipFill>
          <a:blip r:embed="rId3"/>
          <a:stretch>
            <a:fillRect/>
          </a:stretch>
        </p:blipFill>
        <p:spPr>
          <a:xfrm>
            <a:off x="7007965" y="2841397"/>
            <a:ext cx="4925339" cy="3074778"/>
          </a:xfrm>
          <a:prstGeom prst="rect">
            <a:avLst/>
          </a:prstGeom>
        </p:spPr>
      </p:pic>
    </p:spTree>
    <p:extLst>
      <p:ext uri="{BB962C8B-B14F-4D97-AF65-F5344CB8AC3E}">
        <p14:creationId xmlns:p14="http://schemas.microsoft.com/office/powerpoint/2010/main" val="105566711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0AFF9-6FF6-A631-BC0F-CB1D344E6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61C400-C37D-CDB0-D673-0778E6103BF3}"/>
              </a:ext>
            </a:extLst>
          </p:cNvPr>
          <p:cNvSpPr>
            <a:spLocks noGrp="1"/>
          </p:cNvSpPr>
          <p:nvPr>
            <p:ph type="title"/>
          </p:nvPr>
        </p:nvSpPr>
        <p:spPr/>
        <p:txBody>
          <a:bodyPr/>
          <a:lstStyle/>
          <a:p>
            <a:r>
              <a:rPr lang="en-US" dirty="0"/>
              <a:t>Inference Endpoint for LLM/SLM</a:t>
            </a:r>
          </a:p>
        </p:txBody>
      </p:sp>
      <p:sp>
        <p:nvSpPr>
          <p:cNvPr id="4" name="Content Placeholder 3">
            <a:extLst>
              <a:ext uri="{FF2B5EF4-FFF2-40B4-BE49-F238E27FC236}">
                <a16:creationId xmlns:a16="http://schemas.microsoft.com/office/drawing/2014/main" id="{1078F096-A96C-6D64-11E8-E64CCB4266E1}"/>
              </a:ext>
            </a:extLst>
          </p:cNvPr>
          <p:cNvSpPr>
            <a:spLocks noGrp="1"/>
          </p:cNvSpPr>
          <p:nvPr>
            <p:ph sz="quarter" idx="10"/>
          </p:nvPr>
        </p:nvSpPr>
        <p:spPr>
          <a:xfrm>
            <a:off x="584200" y="1435101"/>
            <a:ext cx="11018838" cy="4965700"/>
          </a:xfrm>
        </p:spPr>
        <p:txBody>
          <a:bodyPr/>
          <a:lstStyle/>
          <a:p>
            <a:pPr marL="0" indent="0">
              <a:buNone/>
            </a:pPr>
            <a:r>
              <a:rPr lang="en-US" dirty="0"/>
              <a:t>2. Setup the </a:t>
            </a:r>
            <a:r>
              <a:rPr lang="en-US" dirty="0" err="1"/>
              <a:t>DockerFile</a:t>
            </a:r>
            <a:r>
              <a:rPr lang="en-US" dirty="0"/>
              <a:t> for </a:t>
            </a:r>
            <a:r>
              <a:rPr lang="en-US" dirty="0" err="1"/>
              <a:t>Conda</a:t>
            </a:r>
            <a:r>
              <a:rPr lang="en-US" dirty="0"/>
              <a:t> environment</a:t>
            </a:r>
          </a:p>
          <a:p>
            <a:pPr marL="0" indent="0">
              <a:buNone/>
            </a:pPr>
            <a:r>
              <a:rPr lang="en-US" dirty="0"/>
              <a:t>3. Setup Scoring Script, it contains the </a:t>
            </a:r>
            <a:r>
              <a:rPr lang="en-US" i="1" dirty="0" err="1"/>
              <a:t>init</a:t>
            </a:r>
            <a:r>
              <a:rPr lang="en-US" dirty="0"/>
              <a:t> and </a:t>
            </a:r>
            <a:r>
              <a:rPr lang="en-US" i="1" dirty="0"/>
              <a:t>run </a:t>
            </a:r>
            <a:r>
              <a:rPr lang="en-US" dirty="0" err="1"/>
              <a:t>menthod</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4. Create </a:t>
            </a:r>
            <a:r>
              <a:rPr lang="en-US" dirty="0" err="1"/>
              <a:t>realtime</a:t>
            </a:r>
            <a:r>
              <a:rPr lang="en-US" dirty="0"/>
              <a:t> endpoint</a:t>
            </a:r>
          </a:p>
          <a:p>
            <a:pPr marL="0" indent="0">
              <a:buNone/>
            </a:pPr>
            <a:endParaRPr lang="en-US" dirty="0"/>
          </a:p>
        </p:txBody>
      </p:sp>
      <p:pic>
        <p:nvPicPr>
          <p:cNvPr id="3" name="Picture 2" descr="暂无图片">
            <a:extLst>
              <a:ext uri="{FF2B5EF4-FFF2-40B4-BE49-F238E27FC236}">
                <a16:creationId xmlns:a16="http://schemas.microsoft.com/office/drawing/2014/main" id="{8915C1D5-7186-7EBD-1251-1FC2818A11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50515" y="2562074"/>
            <a:ext cx="5219334" cy="315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5462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6339-8C90-5332-F65E-F63941DCCC72}"/>
              </a:ext>
            </a:extLst>
          </p:cNvPr>
          <p:cNvSpPr>
            <a:spLocks noGrp="1"/>
          </p:cNvSpPr>
          <p:nvPr>
            <p:ph type="title"/>
          </p:nvPr>
        </p:nvSpPr>
        <p:spPr/>
        <p:txBody>
          <a:bodyPr/>
          <a:lstStyle/>
          <a:p>
            <a:pPr defTabSz="1371600">
              <a:tabLst>
                <a:tab pos="1371600" algn="l"/>
              </a:tabLst>
              <a:defRPr/>
            </a:pPr>
            <a:r>
              <a:rPr lang="en-US" b="1">
                <a:gradFill>
                  <a:gsLst>
                    <a:gs pos="0">
                      <a:srgbClr val="C03BC4"/>
                    </a:gs>
                    <a:gs pos="80000">
                      <a:srgbClr val="0078D4"/>
                    </a:gs>
                  </a:gsLst>
                  <a:path path="circle">
                    <a:fillToRect l="100000" t="100000"/>
                  </a:path>
                </a:gradFill>
                <a:latin typeface="Segoe UI Semibold" panose="020F0502020204030204" pitchFamily="34" charset="0"/>
              </a:rPr>
              <a:t>Agenda</a:t>
            </a:r>
          </a:p>
        </p:txBody>
      </p:sp>
      <p:sp>
        <p:nvSpPr>
          <p:cNvPr id="3" name="Oval 2">
            <a:extLst>
              <a:ext uri="{FF2B5EF4-FFF2-40B4-BE49-F238E27FC236}">
                <a16:creationId xmlns:a16="http://schemas.microsoft.com/office/drawing/2014/main" id="{3F1BC283-ACC0-9C8A-CC7A-C3B78330B6D6}"/>
              </a:ext>
              <a:ext uri="{C183D7F6-B498-43B3-948B-1728B52AA6E4}">
                <adec:decorative xmlns:adec="http://schemas.microsoft.com/office/drawing/2017/decorative" val="1"/>
              </a:ext>
            </a:extLst>
          </p:cNvPr>
          <p:cNvSpPr/>
          <p:nvPr/>
        </p:nvSpPr>
        <p:spPr bwMode="auto">
          <a:xfrm>
            <a:off x="5291147" y="1672340"/>
            <a:ext cx="422186" cy="4221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latin typeface="Segoe UI Semibold"/>
              </a:rPr>
              <a:t>1</a:t>
            </a:r>
          </a:p>
        </p:txBody>
      </p:sp>
      <p:sp>
        <p:nvSpPr>
          <p:cNvPr id="11" name="TextBox 10">
            <a:extLst>
              <a:ext uri="{FF2B5EF4-FFF2-40B4-BE49-F238E27FC236}">
                <a16:creationId xmlns:a16="http://schemas.microsoft.com/office/drawing/2014/main" id="{92EEAA5C-E992-B455-562D-0662A4DD8B9B}"/>
              </a:ext>
            </a:extLst>
          </p:cNvPr>
          <p:cNvSpPr txBox="1"/>
          <p:nvPr/>
        </p:nvSpPr>
        <p:spPr>
          <a:xfrm>
            <a:off x="6002259" y="1614416"/>
            <a:ext cx="5069956"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dirty="0">
                <a:gradFill>
                  <a:gsLst>
                    <a:gs pos="6993">
                      <a:srgbClr val="000000"/>
                    </a:gs>
                    <a:gs pos="20280">
                      <a:srgbClr val="000000"/>
                    </a:gs>
                  </a:gsLst>
                  <a:lin ang="0" scaled="0"/>
                </a:gradFill>
              </a:rPr>
              <a:t>Tools for running LLM and SLM in Hybrid environment</a:t>
            </a:r>
          </a:p>
        </p:txBody>
      </p:sp>
      <p:sp>
        <p:nvSpPr>
          <p:cNvPr id="5" name="Oval 4">
            <a:extLst>
              <a:ext uri="{FF2B5EF4-FFF2-40B4-BE49-F238E27FC236}">
                <a16:creationId xmlns:a16="http://schemas.microsoft.com/office/drawing/2014/main" id="{24915507-6BAC-90BC-149F-688BE37336B1}"/>
              </a:ext>
              <a:ext uri="{C183D7F6-B498-43B3-948B-1728B52AA6E4}">
                <adec:decorative xmlns:adec="http://schemas.microsoft.com/office/drawing/2017/decorative" val="1"/>
              </a:ext>
            </a:extLst>
          </p:cNvPr>
          <p:cNvSpPr/>
          <p:nvPr/>
        </p:nvSpPr>
        <p:spPr bwMode="auto">
          <a:xfrm>
            <a:off x="5291147" y="2448332"/>
            <a:ext cx="422186" cy="4221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latin typeface="Segoe UI Semibold"/>
              </a:rPr>
              <a:t>2</a:t>
            </a:r>
          </a:p>
        </p:txBody>
      </p:sp>
      <p:sp>
        <p:nvSpPr>
          <p:cNvPr id="9" name="Oval 8">
            <a:extLst>
              <a:ext uri="{FF2B5EF4-FFF2-40B4-BE49-F238E27FC236}">
                <a16:creationId xmlns:a16="http://schemas.microsoft.com/office/drawing/2014/main" id="{798A15B4-FA54-4A2F-7010-9E242EF7E0B5}"/>
              </a:ext>
              <a:ext uri="{C183D7F6-B498-43B3-948B-1728B52AA6E4}">
                <adec:decorative xmlns:adec="http://schemas.microsoft.com/office/drawing/2017/decorative" val="1"/>
              </a:ext>
            </a:extLst>
          </p:cNvPr>
          <p:cNvSpPr/>
          <p:nvPr/>
        </p:nvSpPr>
        <p:spPr bwMode="auto">
          <a:xfrm>
            <a:off x="5291147" y="3231916"/>
            <a:ext cx="422186" cy="4221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FFFFFF"/>
                </a:solidFill>
                <a:latin typeface="Segoe UI Semibold"/>
              </a:rPr>
              <a:t>4</a:t>
            </a:r>
          </a:p>
        </p:txBody>
      </p:sp>
      <p:sp>
        <p:nvSpPr>
          <p:cNvPr id="14" name="TextBox 13">
            <a:extLst>
              <a:ext uri="{FF2B5EF4-FFF2-40B4-BE49-F238E27FC236}">
                <a16:creationId xmlns:a16="http://schemas.microsoft.com/office/drawing/2014/main" id="{AD505667-113C-B23D-3591-1D4612C84F27}"/>
              </a:ext>
            </a:extLst>
          </p:cNvPr>
          <p:cNvSpPr txBox="1"/>
          <p:nvPr/>
        </p:nvSpPr>
        <p:spPr>
          <a:xfrm>
            <a:off x="6002259" y="2549682"/>
            <a:ext cx="506995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dirty="0">
                <a:gradFill>
                  <a:gsLst>
                    <a:gs pos="6993">
                      <a:srgbClr val="000000"/>
                    </a:gs>
                    <a:gs pos="20280">
                      <a:srgbClr val="000000"/>
                    </a:gs>
                  </a:gsLst>
                  <a:lin ang="0" scaled="0"/>
                </a:gradFill>
              </a:rPr>
              <a:t>Cost Estimation</a:t>
            </a:r>
          </a:p>
        </p:txBody>
      </p:sp>
      <p:sp>
        <p:nvSpPr>
          <p:cNvPr id="15" name="Oval 14">
            <a:extLst>
              <a:ext uri="{FF2B5EF4-FFF2-40B4-BE49-F238E27FC236}">
                <a16:creationId xmlns:a16="http://schemas.microsoft.com/office/drawing/2014/main" id="{BA211992-78B8-BE16-345F-64F8D4932621}"/>
              </a:ext>
              <a:ext uri="{C183D7F6-B498-43B3-948B-1728B52AA6E4}">
                <adec:decorative xmlns:adec="http://schemas.microsoft.com/office/drawing/2017/decorative" val="1"/>
              </a:ext>
            </a:extLst>
          </p:cNvPr>
          <p:cNvSpPr/>
          <p:nvPr/>
        </p:nvSpPr>
        <p:spPr bwMode="auto">
          <a:xfrm>
            <a:off x="5291147" y="4007908"/>
            <a:ext cx="422186" cy="4221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latin typeface="Segoe UI Semibold"/>
              </a:rPr>
              <a:t>5</a:t>
            </a:r>
          </a:p>
        </p:txBody>
      </p:sp>
      <p:sp>
        <p:nvSpPr>
          <p:cNvPr id="17" name="TextBox 16">
            <a:extLst>
              <a:ext uri="{FF2B5EF4-FFF2-40B4-BE49-F238E27FC236}">
                <a16:creationId xmlns:a16="http://schemas.microsoft.com/office/drawing/2014/main" id="{DED39C08-A0A6-6857-E52C-D3968D4A35F8}"/>
              </a:ext>
            </a:extLst>
          </p:cNvPr>
          <p:cNvSpPr txBox="1"/>
          <p:nvPr/>
        </p:nvSpPr>
        <p:spPr>
          <a:xfrm>
            <a:off x="6002259" y="3322415"/>
            <a:ext cx="506995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dirty="0">
                <a:gradFill>
                  <a:gsLst>
                    <a:gs pos="6993">
                      <a:srgbClr val="000000"/>
                    </a:gs>
                    <a:gs pos="20280">
                      <a:srgbClr val="000000"/>
                    </a:gs>
                  </a:gsLst>
                  <a:lin ang="0" scaled="0"/>
                </a:gradFill>
              </a:rPr>
              <a:t>Latest Update</a:t>
            </a:r>
          </a:p>
        </p:txBody>
      </p:sp>
      <p:sp>
        <p:nvSpPr>
          <p:cNvPr id="18" name="Oval 17">
            <a:extLst>
              <a:ext uri="{FF2B5EF4-FFF2-40B4-BE49-F238E27FC236}">
                <a16:creationId xmlns:a16="http://schemas.microsoft.com/office/drawing/2014/main" id="{036A1146-5956-9083-D0AB-F2B6B04C1306}"/>
              </a:ext>
              <a:ext uri="{C183D7F6-B498-43B3-948B-1728B52AA6E4}">
                <adec:decorative xmlns:adec="http://schemas.microsoft.com/office/drawing/2017/decorative" val="1"/>
              </a:ext>
            </a:extLst>
          </p:cNvPr>
          <p:cNvSpPr/>
          <p:nvPr/>
        </p:nvSpPr>
        <p:spPr bwMode="auto">
          <a:xfrm>
            <a:off x="5291147" y="4783900"/>
            <a:ext cx="422186" cy="4221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rgbClr val="FFFFFF"/>
                </a:solidFill>
                <a:latin typeface="Segoe UI Semibold"/>
              </a:rPr>
              <a:t>6</a:t>
            </a:r>
          </a:p>
        </p:txBody>
      </p:sp>
      <p:sp>
        <p:nvSpPr>
          <p:cNvPr id="19" name="TextBox 18">
            <a:extLst>
              <a:ext uri="{FF2B5EF4-FFF2-40B4-BE49-F238E27FC236}">
                <a16:creationId xmlns:a16="http://schemas.microsoft.com/office/drawing/2014/main" id="{D2905B60-D15E-2FBF-CC6C-0E033ACA2A61}"/>
              </a:ext>
            </a:extLst>
          </p:cNvPr>
          <p:cNvSpPr txBox="1"/>
          <p:nvPr/>
        </p:nvSpPr>
        <p:spPr>
          <a:xfrm>
            <a:off x="6002259" y="4095148"/>
            <a:ext cx="506995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dirty="0" err="1">
                <a:gradFill>
                  <a:gsLst>
                    <a:gs pos="6993">
                      <a:srgbClr val="000000"/>
                    </a:gs>
                    <a:gs pos="20280">
                      <a:srgbClr val="000000"/>
                    </a:gs>
                  </a:gsLst>
                  <a:lin ang="0" scaled="0"/>
                </a:gradFill>
              </a:rPr>
              <a:t>GenAI</a:t>
            </a:r>
            <a:r>
              <a:rPr lang="en-US" sz="1800" dirty="0">
                <a:gradFill>
                  <a:gsLst>
                    <a:gs pos="6993">
                      <a:srgbClr val="000000"/>
                    </a:gs>
                    <a:gs pos="20280">
                      <a:srgbClr val="000000"/>
                    </a:gs>
                  </a:gsLst>
                  <a:lin ang="0" scaled="0"/>
                </a:gradFill>
              </a:rPr>
              <a:t> Ops</a:t>
            </a:r>
          </a:p>
        </p:txBody>
      </p:sp>
      <p:sp>
        <p:nvSpPr>
          <p:cNvPr id="21" name="TextBox 20">
            <a:extLst>
              <a:ext uri="{FF2B5EF4-FFF2-40B4-BE49-F238E27FC236}">
                <a16:creationId xmlns:a16="http://schemas.microsoft.com/office/drawing/2014/main" id="{6CEB6E9A-B887-5E4B-5D2B-9B901F635CEA}"/>
              </a:ext>
            </a:extLst>
          </p:cNvPr>
          <p:cNvSpPr txBox="1"/>
          <p:nvPr/>
        </p:nvSpPr>
        <p:spPr>
          <a:xfrm>
            <a:off x="6002259" y="4867879"/>
            <a:ext cx="5069956"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dirty="0" err="1">
                <a:gradFill>
                  <a:gsLst>
                    <a:gs pos="6993">
                      <a:srgbClr val="000000"/>
                    </a:gs>
                    <a:gs pos="20280">
                      <a:srgbClr val="000000"/>
                    </a:gs>
                  </a:gsLst>
                  <a:lin ang="0" scaled="0"/>
                </a:gradFill>
              </a:rPr>
              <a:t>GenAI</a:t>
            </a:r>
            <a:r>
              <a:rPr lang="en-US" sz="1800" dirty="0">
                <a:gradFill>
                  <a:gsLst>
                    <a:gs pos="6993">
                      <a:srgbClr val="000000"/>
                    </a:gs>
                    <a:gs pos="20280">
                      <a:srgbClr val="000000"/>
                    </a:gs>
                  </a:gsLst>
                  <a:lin ang="0" scaled="0"/>
                </a:gradFill>
              </a:rPr>
              <a:t> Security</a:t>
            </a:r>
          </a:p>
        </p:txBody>
      </p:sp>
    </p:spTree>
    <p:extLst>
      <p:ext uri="{BB962C8B-B14F-4D97-AF65-F5344CB8AC3E}">
        <p14:creationId xmlns:p14="http://schemas.microsoft.com/office/powerpoint/2010/main" val="427948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00"/>
                                  </p:stCondLst>
                                  <p:childTnLst>
                                    <p:animMotion origin="layout" path="M -3.33333E-6 -4.44444E-6 L -3.33333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3.33333E-6 1.11111E-6 L -3.33333E-6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3.33333E-6 -7.40741E-7 L -3.33333E-6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300"/>
                                  </p:stCondLst>
                                  <p:childTnLst>
                                    <p:animMotion origin="layout" path="M -1.66667E-6 -1.85185E-6 L -1.666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300"/>
                                  </p:stCondLst>
                                  <p:childTnLst>
                                    <p:animMotion origin="layout" path="M -1.66667E-6 2.22222E-6 L -1.66667E-6 0.03541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3.33333E-6 -3.7037E-6 L -3.33333E-6 0.03542 " pathEditMode="relative" rAng="0" ptsTypes="AA">
                                      <p:cBhvr>
                                        <p:cTn id="34" dur="700" spd="-100000" fill="hold"/>
                                        <p:tgtEl>
                                          <p:spTgt spid="15"/>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100000" fill="hold" grpId="1" nodeType="withEffect">
                                  <p:stCondLst>
                                    <p:cond delay="300"/>
                                  </p:stCondLst>
                                  <p:childTnLst>
                                    <p:animMotion origin="layout" path="M -1.66667E-6 7.40741E-7 L -1.66667E-6 0.03542 " pathEditMode="relative" rAng="0" ptsTypes="AA">
                                      <p:cBhvr>
                                        <p:cTn id="39" dur="700" spd="-100000" fill="hold"/>
                                        <p:tgtEl>
                                          <p:spTgt spid="17"/>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grpId="1" nodeType="withEffect">
                                  <p:stCondLst>
                                    <p:cond delay="200"/>
                                  </p:stCondLst>
                                  <p:childTnLst>
                                    <p:animMotion origin="layout" path="M -3.33333E-6 1.85185E-6 L -3.33333E-6 0.03541 " pathEditMode="relative" rAng="0" ptsTypes="AA">
                                      <p:cBhvr>
                                        <p:cTn id="44" dur="700" spd="-100000" fill="hold"/>
                                        <p:tgtEl>
                                          <p:spTgt spid="18"/>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100000" fill="hold" grpId="1" nodeType="withEffect">
                                  <p:stCondLst>
                                    <p:cond delay="300"/>
                                  </p:stCondLst>
                                  <p:childTnLst>
                                    <p:animMotion origin="layout" path="M -1.66667E-6 -7.40741E-7 L -1.66667E-6 0.03542 " pathEditMode="relative" rAng="0" ptsTypes="AA">
                                      <p:cBhvr>
                                        <p:cTn id="49" dur="700" spd="-100000" fill="hold"/>
                                        <p:tgtEl>
                                          <p:spTgt spid="19"/>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42" presetClass="path" presetSubtype="0" decel="100000" fill="hold" grpId="1" nodeType="withEffect">
                                  <p:stCondLst>
                                    <p:cond delay="300"/>
                                  </p:stCondLst>
                                  <p:childTnLst>
                                    <p:animMotion origin="layout" path="M -1.66667E-6 -2.22222E-6 L -1.66667E-6 0.03542 " pathEditMode="relative" rAng="0" ptsTypes="AA">
                                      <p:cBhvr>
                                        <p:cTn id="54"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p:bldP spid="11" grpId="1"/>
      <p:bldP spid="5" grpId="0" animBg="1"/>
      <p:bldP spid="5" grpId="1" animBg="1"/>
      <p:bldP spid="9" grpId="0" animBg="1"/>
      <p:bldP spid="9" grpId="1" animBg="1"/>
      <p:bldP spid="14" grpId="0"/>
      <p:bldP spid="14" grpId="1"/>
      <p:bldP spid="15" grpId="0" animBg="1"/>
      <p:bldP spid="15" grpId="1" animBg="1"/>
      <p:bldP spid="17" grpId="0"/>
      <p:bldP spid="17" grpId="1"/>
      <p:bldP spid="18" grpId="0" animBg="1"/>
      <p:bldP spid="18" grpId="1" animBg="1"/>
      <p:bldP spid="19" grpId="0"/>
      <p:bldP spid="19" grpId="1"/>
      <p:bldP spid="21" grpId="0"/>
      <p:bldP spid="21"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7DD7-AE70-41FF-AB4C-E91177398815}"/>
              </a:ext>
            </a:extLst>
          </p:cNvPr>
          <p:cNvSpPr>
            <a:spLocks noGrp="1"/>
          </p:cNvSpPr>
          <p:nvPr>
            <p:ph type="title"/>
          </p:nvPr>
        </p:nvSpPr>
        <p:spPr/>
        <p:txBody>
          <a:bodyPr/>
          <a:lstStyle/>
          <a:p>
            <a:r>
              <a:rPr lang="en-US"/>
              <a:t>Azure ML service Workspace Taxonomy</a:t>
            </a:r>
          </a:p>
        </p:txBody>
      </p:sp>
      <p:pic>
        <p:nvPicPr>
          <p:cNvPr id="9218" name="Picture 2" descr="Workspace taxonomy">
            <a:extLst>
              <a:ext uri="{FF2B5EF4-FFF2-40B4-BE49-F238E27FC236}">
                <a16:creationId xmlns:a16="http://schemas.microsoft.com/office/drawing/2014/main" id="{A45357EE-C106-4FAF-82BC-44F15B4820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2041" y="1409699"/>
            <a:ext cx="11234025" cy="4711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4075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5101480-D27B-C70E-E103-BA6C88E6781F}"/>
              </a:ext>
            </a:extLst>
          </p:cNvPr>
          <p:cNvSpPr>
            <a:spLocks noGrp="1"/>
          </p:cNvSpPr>
          <p:nvPr>
            <p:ph type="title"/>
          </p:nvPr>
        </p:nvSpPr>
        <p:spPr>
          <a:xfrm>
            <a:off x="588263" y="457200"/>
            <a:ext cx="11018520" cy="553998"/>
          </a:xfrm>
        </p:spPr>
        <p:txBody>
          <a:bodyPr/>
          <a:lstStyle/>
          <a:p>
            <a:r>
              <a:rPr lang="en-US" dirty="0"/>
              <a:t>Compute Targets</a:t>
            </a:r>
          </a:p>
        </p:txBody>
      </p:sp>
      <p:graphicFrame>
        <p:nvGraphicFramePr>
          <p:cNvPr id="3" name="Table 2">
            <a:extLst>
              <a:ext uri="{FF2B5EF4-FFF2-40B4-BE49-F238E27FC236}">
                <a16:creationId xmlns:a16="http://schemas.microsoft.com/office/drawing/2014/main" id="{94B46C79-45FC-3CB8-3EBF-C095675790D7}"/>
              </a:ext>
            </a:extLst>
          </p:cNvPr>
          <p:cNvGraphicFramePr>
            <a:graphicFrameLocks noGrp="1"/>
          </p:cNvGraphicFramePr>
          <p:nvPr/>
        </p:nvGraphicFramePr>
        <p:xfrm>
          <a:off x="645671" y="5154886"/>
          <a:ext cx="10961110" cy="1554480"/>
        </p:xfrm>
        <a:graphic>
          <a:graphicData uri="http://schemas.openxmlformats.org/drawingml/2006/table">
            <a:tbl>
              <a:tblPr firstRow="1" bandRow="1">
                <a:tableStyleId>{93296810-A885-4BE3-A3E7-6D5BEEA58F35}</a:tableStyleId>
              </a:tblPr>
              <a:tblGrid>
                <a:gridCol w="2977644">
                  <a:extLst>
                    <a:ext uri="{9D8B030D-6E8A-4147-A177-3AD203B41FA5}">
                      <a16:colId xmlns:a16="http://schemas.microsoft.com/office/drawing/2014/main" val="1231805560"/>
                    </a:ext>
                  </a:extLst>
                </a:gridCol>
                <a:gridCol w="1711404">
                  <a:extLst>
                    <a:ext uri="{9D8B030D-6E8A-4147-A177-3AD203B41FA5}">
                      <a16:colId xmlns:a16="http://schemas.microsoft.com/office/drawing/2014/main" val="2273955259"/>
                    </a:ext>
                  </a:extLst>
                </a:gridCol>
                <a:gridCol w="1200144">
                  <a:extLst>
                    <a:ext uri="{9D8B030D-6E8A-4147-A177-3AD203B41FA5}">
                      <a16:colId xmlns:a16="http://schemas.microsoft.com/office/drawing/2014/main" val="169301540"/>
                    </a:ext>
                  </a:extLst>
                </a:gridCol>
                <a:gridCol w="5071918">
                  <a:extLst>
                    <a:ext uri="{9D8B030D-6E8A-4147-A177-3AD203B41FA5}">
                      <a16:colId xmlns:a16="http://schemas.microsoft.com/office/drawing/2014/main" val="3337477601"/>
                    </a:ext>
                  </a:extLst>
                </a:gridCol>
              </a:tblGrid>
              <a:tr h="0">
                <a:tc>
                  <a:txBody>
                    <a:bodyPr/>
                    <a:lstStyle/>
                    <a:p>
                      <a:pPr algn="l" fontAlgn="t"/>
                      <a:r>
                        <a:rPr lang="en-US" sz="1400" dirty="0">
                          <a:solidFill>
                            <a:schemeClr val="tx1"/>
                          </a:solidFill>
                          <a:effectLst/>
                        </a:rPr>
                        <a:t>Compute Target for</a:t>
                      </a:r>
                      <a:r>
                        <a:rPr lang="zh-TW" altLang="en-US" sz="1400" dirty="0">
                          <a:solidFill>
                            <a:schemeClr val="tx1"/>
                          </a:solidFill>
                          <a:effectLst/>
                        </a:rPr>
                        <a:t> </a:t>
                      </a:r>
                      <a:r>
                        <a:rPr lang="en-US" altLang="zh-TW" sz="1400" dirty="0">
                          <a:solidFill>
                            <a:schemeClr val="tx1"/>
                          </a:solidFill>
                          <a:effectLst/>
                        </a:rPr>
                        <a:t>Inference</a:t>
                      </a:r>
                      <a:endParaRPr lang="en-US" sz="1400" dirty="0">
                        <a:solidFill>
                          <a:schemeClr val="tx1"/>
                        </a:solidFill>
                        <a:effectLst/>
                      </a:endParaRPr>
                    </a:p>
                  </a:txBody>
                  <a:tcPr marL="45720" marR="45720"/>
                </a:tc>
                <a:tc>
                  <a:txBody>
                    <a:bodyPr/>
                    <a:lstStyle/>
                    <a:p>
                      <a:pPr algn="l" fontAlgn="t"/>
                      <a:r>
                        <a:rPr lang="en-US" sz="1400" dirty="0">
                          <a:solidFill>
                            <a:schemeClr val="tx1"/>
                          </a:solidFill>
                          <a:effectLst/>
                        </a:rPr>
                        <a:t>Used for</a:t>
                      </a:r>
                    </a:p>
                  </a:txBody>
                  <a:tcPr marL="45720" marR="45720"/>
                </a:tc>
                <a:tc>
                  <a:txBody>
                    <a:bodyPr/>
                    <a:lstStyle/>
                    <a:p>
                      <a:pPr algn="l" fontAlgn="t"/>
                      <a:r>
                        <a:rPr lang="en-US" sz="1400">
                          <a:solidFill>
                            <a:schemeClr val="tx1"/>
                          </a:solidFill>
                          <a:effectLst/>
                        </a:rPr>
                        <a:t>GPU support</a:t>
                      </a:r>
                    </a:p>
                  </a:txBody>
                  <a:tcPr marL="45720" marR="45720"/>
                </a:tc>
                <a:tc>
                  <a:txBody>
                    <a:bodyPr/>
                    <a:lstStyle/>
                    <a:p>
                      <a:pPr algn="l" fontAlgn="t"/>
                      <a:r>
                        <a:rPr lang="en-US" sz="1400" dirty="0">
                          <a:solidFill>
                            <a:schemeClr val="tx1"/>
                          </a:solidFill>
                          <a:effectLst/>
                        </a:rPr>
                        <a:t>Description</a:t>
                      </a:r>
                    </a:p>
                  </a:txBody>
                  <a:tcPr marL="45720" marR="45720"/>
                </a:tc>
                <a:extLst>
                  <a:ext uri="{0D108BD9-81ED-4DB2-BD59-A6C34878D82A}">
                    <a16:rowId xmlns:a16="http://schemas.microsoft.com/office/drawing/2014/main" val="2254493741"/>
                  </a:ext>
                </a:extLst>
              </a:tr>
              <a:tr h="0">
                <a:tc>
                  <a:txBody>
                    <a:bodyPr/>
                    <a:lstStyle/>
                    <a:p>
                      <a:pPr algn="l" fontAlgn="t"/>
                      <a:r>
                        <a:rPr lang="en-US" sz="1400" u="none" strike="noStrike" dirty="0">
                          <a:effectLst/>
                          <a:hlinkClick r:id="rId2"/>
                        </a:rPr>
                        <a:t>Azure Machine Learning endpoints</a:t>
                      </a:r>
                      <a:endParaRPr lang="en-US" sz="1400" dirty="0">
                        <a:effectLst/>
                      </a:endParaRPr>
                    </a:p>
                  </a:txBody>
                  <a:tcPr marL="45720" marR="45720"/>
                </a:tc>
                <a:tc>
                  <a:txBody>
                    <a:bodyPr/>
                    <a:lstStyle/>
                    <a:p>
                      <a:pPr algn="l" fontAlgn="t"/>
                      <a:r>
                        <a:rPr lang="en-US" sz="1400" dirty="0">
                          <a:effectLst/>
                        </a:rPr>
                        <a:t>Real-time inference</a:t>
                      </a:r>
                      <a:br>
                        <a:rPr lang="en-US" sz="1400" dirty="0">
                          <a:effectLst/>
                        </a:rPr>
                      </a:br>
                      <a:r>
                        <a:rPr lang="en-US" sz="1400" dirty="0">
                          <a:effectLst/>
                        </a:rPr>
                        <a:t>Batch inference</a:t>
                      </a:r>
                    </a:p>
                  </a:txBody>
                  <a:tcPr marL="45720" marR="45720"/>
                </a:tc>
                <a:tc>
                  <a:txBody>
                    <a:bodyPr/>
                    <a:lstStyle/>
                    <a:p>
                      <a:pPr algn="l" fontAlgn="t"/>
                      <a:r>
                        <a:rPr lang="en-US" sz="1400" dirty="0">
                          <a:effectLst/>
                        </a:rPr>
                        <a:t>Yes</a:t>
                      </a:r>
                    </a:p>
                  </a:txBody>
                  <a:tcPr marL="45720" marR="45720"/>
                </a:tc>
                <a:tc>
                  <a:txBody>
                    <a:bodyPr/>
                    <a:lstStyle/>
                    <a:p>
                      <a:pPr algn="l" fontAlgn="t"/>
                      <a:r>
                        <a:rPr lang="en-US" sz="1400" dirty="0">
                          <a:effectLst/>
                        </a:rPr>
                        <a:t>Fully managed computes for real-time (managed online endpoints) and batch scoring (batch endpoints) on serverless compute.</a:t>
                      </a:r>
                    </a:p>
                  </a:txBody>
                  <a:tcPr marL="45720" marR="45720"/>
                </a:tc>
                <a:extLst>
                  <a:ext uri="{0D108BD9-81ED-4DB2-BD59-A6C34878D82A}">
                    <a16:rowId xmlns:a16="http://schemas.microsoft.com/office/drawing/2014/main" val="4282894122"/>
                  </a:ext>
                </a:extLst>
              </a:tr>
              <a:tr h="0">
                <a:tc>
                  <a:txBody>
                    <a:bodyPr/>
                    <a:lstStyle/>
                    <a:p>
                      <a:pPr algn="l" fontAlgn="t"/>
                      <a:r>
                        <a:rPr lang="en-US" sz="1400" u="none" strike="noStrike" dirty="0">
                          <a:effectLst/>
                          <a:hlinkClick r:id="rId3"/>
                        </a:rPr>
                        <a:t>Azure Machine Learning Kubernetes</a:t>
                      </a:r>
                      <a:endParaRPr lang="en-US" sz="1400" dirty="0">
                        <a:effectLst/>
                      </a:endParaRPr>
                    </a:p>
                  </a:txBody>
                  <a:tcPr marL="45720" marR="45720"/>
                </a:tc>
                <a:tc>
                  <a:txBody>
                    <a:bodyPr/>
                    <a:lstStyle/>
                    <a:p>
                      <a:pPr algn="l" fontAlgn="t"/>
                      <a:r>
                        <a:rPr lang="en-US" sz="1400" dirty="0">
                          <a:effectLst/>
                        </a:rPr>
                        <a:t>Real-time inference</a:t>
                      </a:r>
                      <a:br>
                        <a:rPr lang="en-US" sz="1400" dirty="0">
                          <a:effectLst/>
                        </a:rPr>
                      </a:br>
                      <a:r>
                        <a:rPr lang="en-US" sz="1400" dirty="0">
                          <a:effectLst/>
                        </a:rPr>
                        <a:t>Batch inference</a:t>
                      </a:r>
                    </a:p>
                  </a:txBody>
                  <a:tcPr marL="45720" marR="45720"/>
                </a:tc>
                <a:tc>
                  <a:txBody>
                    <a:bodyPr/>
                    <a:lstStyle/>
                    <a:p>
                      <a:pPr algn="l" fontAlgn="t"/>
                      <a:r>
                        <a:rPr lang="en-US" sz="1200" dirty="0">
                          <a:effectLst/>
                        </a:rPr>
                        <a:t>Yes</a:t>
                      </a:r>
                    </a:p>
                  </a:txBody>
                  <a:tcPr marL="45720" marR="45720"/>
                </a:tc>
                <a:tc>
                  <a:txBody>
                    <a:bodyPr/>
                    <a:lstStyle/>
                    <a:p>
                      <a:pPr algn="l" fontAlgn="t"/>
                      <a:r>
                        <a:rPr lang="en-US" sz="1400" dirty="0">
                          <a:effectLst/>
                        </a:rPr>
                        <a:t>Run inference workloads on on-premises, cloud, and edge Kubernetes clusters.</a:t>
                      </a:r>
                    </a:p>
                  </a:txBody>
                  <a:tcPr marL="45720" marR="45720"/>
                </a:tc>
                <a:extLst>
                  <a:ext uri="{0D108BD9-81ED-4DB2-BD59-A6C34878D82A}">
                    <a16:rowId xmlns:a16="http://schemas.microsoft.com/office/drawing/2014/main" val="2915111335"/>
                  </a:ext>
                </a:extLst>
              </a:tr>
            </a:tbl>
          </a:graphicData>
        </a:graphic>
      </p:graphicFrame>
      <p:graphicFrame>
        <p:nvGraphicFramePr>
          <p:cNvPr id="4" name="Table 3">
            <a:extLst>
              <a:ext uri="{FF2B5EF4-FFF2-40B4-BE49-F238E27FC236}">
                <a16:creationId xmlns:a16="http://schemas.microsoft.com/office/drawing/2014/main" id="{1FE65FCE-910E-240F-20AF-1B4F994DC672}"/>
              </a:ext>
            </a:extLst>
          </p:cNvPr>
          <p:cNvGraphicFramePr>
            <a:graphicFrameLocks noGrp="1"/>
          </p:cNvGraphicFramePr>
          <p:nvPr/>
        </p:nvGraphicFramePr>
        <p:xfrm>
          <a:off x="645672" y="1081635"/>
          <a:ext cx="11018520" cy="3870960"/>
        </p:xfrm>
        <a:graphic>
          <a:graphicData uri="http://schemas.openxmlformats.org/drawingml/2006/table">
            <a:tbl>
              <a:tblPr firstRow="1" bandRow="1">
                <a:tableStyleId>{93296810-A885-4BE3-A3E7-6D5BEEA58F35}</a:tableStyleId>
              </a:tblPr>
              <a:tblGrid>
                <a:gridCol w="3757279">
                  <a:extLst>
                    <a:ext uri="{9D8B030D-6E8A-4147-A177-3AD203B41FA5}">
                      <a16:colId xmlns:a16="http://schemas.microsoft.com/office/drawing/2014/main" val="1652015942"/>
                    </a:ext>
                  </a:extLst>
                </a:gridCol>
                <a:gridCol w="2382051">
                  <a:extLst>
                    <a:ext uri="{9D8B030D-6E8A-4147-A177-3AD203B41FA5}">
                      <a16:colId xmlns:a16="http://schemas.microsoft.com/office/drawing/2014/main" val="920619877"/>
                    </a:ext>
                  </a:extLst>
                </a:gridCol>
                <a:gridCol w="2124560">
                  <a:extLst>
                    <a:ext uri="{9D8B030D-6E8A-4147-A177-3AD203B41FA5}">
                      <a16:colId xmlns:a16="http://schemas.microsoft.com/office/drawing/2014/main" val="3854128937"/>
                    </a:ext>
                  </a:extLst>
                </a:gridCol>
                <a:gridCol w="2754630">
                  <a:extLst>
                    <a:ext uri="{9D8B030D-6E8A-4147-A177-3AD203B41FA5}">
                      <a16:colId xmlns:a16="http://schemas.microsoft.com/office/drawing/2014/main" val="1905554837"/>
                    </a:ext>
                  </a:extLst>
                </a:gridCol>
              </a:tblGrid>
              <a:tr h="134408">
                <a:tc>
                  <a:txBody>
                    <a:bodyPr/>
                    <a:lstStyle/>
                    <a:p>
                      <a:pPr algn="l" fontAlgn="t"/>
                      <a:r>
                        <a:rPr lang="en-US" sz="1400" dirty="0">
                          <a:solidFill>
                            <a:schemeClr val="tx1"/>
                          </a:solidFill>
                          <a:effectLst/>
                        </a:rPr>
                        <a:t>Compute Target for Training</a:t>
                      </a:r>
                    </a:p>
                  </a:txBody>
                  <a:tcPr marL="45720" marR="45720"/>
                </a:tc>
                <a:tc>
                  <a:txBody>
                    <a:bodyPr/>
                    <a:lstStyle/>
                    <a:p>
                      <a:pPr algn="ctr" fontAlgn="t"/>
                      <a:r>
                        <a:rPr lang="en-US" sz="1400" u="none" strike="noStrike">
                          <a:effectLst/>
                          <a:hlinkClick r:id="rId4"/>
                        </a:rPr>
                        <a:t>Automated machine learning</a:t>
                      </a:r>
                      <a:endParaRPr lang="en-US" sz="1400">
                        <a:effectLst/>
                      </a:endParaRPr>
                    </a:p>
                  </a:txBody>
                  <a:tcPr marL="45720" marR="45720"/>
                </a:tc>
                <a:tc>
                  <a:txBody>
                    <a:bodyPr/>
                    <a:lstStyle/>
                    <a:p>
                      <a:pPr algn="ctr" fontAlgn="t"/>
                      <a:r>
                        <a:rPr lang="en-US" sz="1400" u="none" strike="noStrike">
                          <a:effectLst/>
                          <a:hlinkClick r:id="rId5"/>
                        </a:rPr>
                        <a:t>Machine learning pipelines</a:t>
                      </a:r>
                      <a:endParaRPr lang="en-US" sz="1400">
                        <a:effectLst/>
                      </a:endParaRPr>
                    </a:p>
                  </a:txBody>
                  <a:tcPr marL="45720" marR="45720"/>
                </a:tc>
                <a:tc>
                  <a:txBody>
                    <a:bodyPr/>
                    <a:lstStyle/>
                    <a:p>
                      <a:pPr algn="ctr" fontAlgn="t"/>
                      <a:r>
                        <a:rPr lang="en-US" sz="1400" u="none" strike="noStrike">
                          <a:effectLst/>
                          <a:hlinkClick r:id="rId6"/>
                        </a:rPr>
                        <a:t>Azure Machine Learning designer</a:t>
                      </a:r>
                      <a:endParaRPr lang="en-US" sz="1400">
                        <a:effectLst/>
                      </a:endParaRPr>
                    </a:p>
                  </a:txBody>
                  <a:tcPr marL="45720" marR="45720"/>
                </a:tc>
                <a:extLst>
                  <a:ext uri="{0D108BD9-81ED-4DB2-BD59-A6C34878D82A}">
                    <a16:rowId xmlns:a16="http://schemas.microsoft.com/office/drawing/2014/main" val="2812915429"/>
                  </a:ext>
                </a:extLst>
              </a:tr>
              <a:tr h="0">
                <a:tc>
                  <a:txBody>
                    <a:bodyPr/>
                    <a:lstStyle/>
                    <a:p>
                      <a:pPr algn="l" fontAlgn="t"/>
                      <a:r>
                        <a:rPr lang="en-US" sz="1400" u="none" strike="noStrike">
                          <a:effectLst/>
                          <a:hlinkClick r:id="rId7"/>
                        </a:rPr>
                        <a:t>Local computer</a:t>
                      </a:r>
                      <a:endParaRPr lang="en-US" sz="1400">
                        <a:effectLst/>
                      </a:endParaRP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 </a:t>
                      </a:r>
                    </a:p>
                  </a:txBody>
                  <a:tcPr marL="45720" marR="45720"/>
                </a:tc>
                <a:tc>
                  <a:txBody>
                    <a:bodyPr/>
                    <a:lstStyle/>
                    <a:p>
                      <a:pPr algn="ctr" fontAlgn="t"/>
                      <a:r>
                        <a:rPr lang="en-US" sz="1400">
                          <a:effectLst/>
                        </a:rPr>
                        <a:t> </a:t>
                      </a:r>
                    </a:p>
                  </a:txBody>
                  <a:tcPr marL="45720" marR="45720"/>
                </a:tc>
                <a:extLst>
                  <a:ext uri="{0D108BD9-81ED-4DB2-BD59-A6C34878D82A}">
                    <a16:rowId xmlns:a16="http://schemas.microsoft.com/office/drawing/2014/main" val="1614338834"/>
                  </a:ext>
                </a:extLst>
              </a:tr>
              <a:tr h="165426">
                <a:tc>
                  <a:txBody>
                    <a:bodyPr/>
                    <a:lstStyle/>
                    <a:p>
                      <a:pPr algn="l" fontAlgn="t"/>
                      <a:r>
                        <a:rPr lang="en-US" sz="1400" u="none" strike="noStrike">
                          <a:effectLst/>
                          <a:hlinkClick r:id="rId8"/>
                        </a:rPr>
                        <a:t>Azure Machine Learning compute cluster</a:t>
                      </a:r>
                      <a:endParaRPr lang="en-US" sz="1400">
                        <a:effectLst/>
                      </a:endParaRP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Yes</a:t>
                      </a:r>
                    </a:p>
                  </a:txBody>
                  <a:tcPr marL="45720" marR="45720"/>
                </a:tc>
                <a:extLst>
                  <a:ext uri="{0D108BD9-81ED-4DB2-BD59-A6C34878D82A}">
                    <a16:rowId xmlns:a16="http://schemas.microsoft.com/office/drawing/2014/main" val="3385485171"/>
                  </a:ext>
                </a:extLst>
              </a:tr>
              <a:tr h="196443">
                <a:tc>
                  <a:txBody>
                    <a:bodyPr/>
                    <a:lstStyle/>
                    <a:p>
                      <a:pPr algn="l" fontAlgn="t"/>
                      <a:r>
                        <a:rPr lang="en-US" sz="1400" u="none" strike="noStrike">
                          <a:effectLst/>
                          <a:hlinkClick r:id="rId9"/>
                        </a:rPr>
                        <a:t>Azure Machine Learning serverless compute</a:t>
                      </a:r>
                      <a:endParaRPr lang="en-US" sz="1400">
                        <a:effectLst/>
                      </a:endParaRP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Yes</a:t>
                      </a:r>
                    </a:p>
                  </a:txBody>
                  <a:tcPr marL="45720" marR="45720"/>
                </a:tc>
                <a:extLst>
                  <a:ext uri="{0D108BD9-81ED-4DB2-BD59-A6C34878D82A}">
                    <a16:rowId xmlns:a16="http://schemas.microsoft.com/office/drawing/2014/main" val="4041882098"/>
                  </a:ext>
                </a:extLst>
              </a:tr>
              <a:tr h="165426">
                <a:tc>
                  <a:txBody>
                    <a:bodyPr/>
                    <a:lstStyle/>
                    <a:p>
                      <a:pPr algn="l" fontAlgn="t"/>
                      <a:r>
                        <a:rPr lang="en-US" sz="1400" u="none" strike="noStrike">
                          <a:effectLst/>
                          <a:hlinkClick r:id="rId10"/>
                        </a:rPr>
                        <a:t>Azure Machine Learning compute instance</a:t>
                      </a:r>
                      <a:endParaRPr lang="en-US" sz="1400">
                        <a:effectLst/>
                      </a:endParaRPr>
                    </a:p>
                  </a:txBody>
                  <a:tcPr marL="45720" marR="45720"/>
                </a:tc>
                <a:tc>
                  <a:txBody>
                    <a:bodyPr/>
                    <a:lstStyle/>
                    <a:p>
                      <a:pPr algn="ctr" fontAlgn="t"/>
                      <a:r>
                        <a:rPr lang="en-US" sz="1400">
                          <a:effectLst/>
                        </a:rPr>
                        <a:t>Yes (through SDK)</a:t>
                      </a: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Yes</a:t>
                      </a:r>
                    </a:p>
                  </a:txBody>
                  <a:tcPr marL="45720" marR="45720"/>
                </a:tc>
                <a:extLst>
                  <a:ext uri="{0D108BD9-81ED-4DB2-BD59-A6C34878D82A}">
                    <a16:rowId xmlns:a16="http://schemas.microsoft.com/office/drawing/2014/main" val="510312177"/>
                  </a:ext>
                </a:extLst>
              </a:tr>
              <a:tr h="165426">
                <a:tc>
                  <a:txBody>
                    <a:bodyPr/>
                    <a:lstStyle/>
                    <a:p>
                      <a:pPr algn="l" fontAlgn="t"/>
                      <a:r>
                        <a:rPr lang="en-US" sz="1400" u="none" strike="noStrike">
                          <a:effectLst/>
                          <a:hlinkClick r:id="rId3"/>
                        </a:rPr>
                        <a:t>Azure Machine Learning Kubernetes</a:t>
                      </a:r>
                      <a:endParaRPr lang="en-US" sz="1400">
                        <a:effectLst/>
                      </a:endParaRPr>
                    </a:p>
                  </a:txBody>
                  <a:tcPr marL="45720" marR="45720"/>
                </a:tc>
                <a:tc>
                  <a:txBody>
                    <a:bodyPr/>
                    <a:lstStyle/>
                    <a:p>
                      <a:pPr algn="ctr" fontAlgn="t"/>
                      <a:endParaRPr lang="en-US" sz="1400">
                        <a:effectLst/>
                      </a:endParaRP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Yes</a:t>
                      </a:r>
                    </a:p>
                  </a:txBody>
                  <a:tcPr marL="45720" marR="45720"/>
                </a:tc>
                <a:extLst>
                  <a:ext uri="{0D108BD9-81ED-4DB2-BD59-A6C34878D82A}">
                    <a16:rowId xmlns:a16="http://schemas.microsoft.com/office/drawing/2014/main" val="4116956509"/>
                  </a:ext>
                </a:extLst>
              </a:tr>
              <a:tr h="0">
                <a:tc>
                  <a:txBody>
                    <a:bodyPr/>
                    <a:lstStyle/>
                    <a:p>
                      <a:pPr algn="l" fontAlgn="t"/>
                      <a:r>
                        <a:rPr lang="en-US" sz="1400" u="none" strike="noStrike">
                          <a:effectLst/>
                          <a:hlinkClick r:id="rId11"/>
                        </a:rPr>
                        <a:t>Remote VM</a:t>
                      </a:r>
                      <a:endParaRPr lang="en-US" sz="1400">
                        <a:effectLst/>
                      </a:endParaRP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 </a:t>
                      </a:r>
                    </a:p>
                  </a:txBody>
                  <a:tcPr marL="45720" marR="45720"/>
                </a:tc>
                <a:extLst>
                  <a:ext uri="{0D108BD9-81ED-4DB2-BD59-A6C34878D82A}">
                    <a16:rowId xmlns:a16="http://schemas.microsoft.com/office/drawing/2014/main" val="1648440610"/>
                  </a:ext>
                </a:extLst>
              </a:tr>
              <a:tr h="165426">
                <a:tc>
                  <a:txBody>
                    <a:bodyPr/>
                    <a:lstStyle/>
                    <a:p>
                      <a:pPr algn="l" fontAlgn="t"/>
                      <a:r>
                        <a:rPr lang="en-US" sz="1400" u="none" strike="noStrike">
                          <a:effectLst/>
                          <a:hlinkClick r:id="rId12"/>
                        </a:rPr>
                        <a:t>Apache Spark pools (preview)</a:t>
                      </a:r>
                      <a:endParaRPr lang="en-US" sz="1400">
                        <a:effectLst/>
                      </a:endParaRPr>
                    </a:p>
                  </a:txBody>
                  <a:tcPr marL="45720" marR="45720"/>
                </a:tc>
                <a:tc>
                  <a:txBody>
                    <a:bodyPr/>
                    <a:lstStyle/>
                    <a:p>
                      <a:pPr algn="ctr" fontAlgn="t"/>
                      <a:r>
                        <a:rPr lang="en-US" sz="1400">
                          <a:effectLst/>
                        </a:rPr>
                        <a:t>Yes (SDK local mode only)</a:t>
                      </a: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 </a:t>
                      </a:r>
                    </a:p>
                  </a:txBody>
                  <a:tcPr marL="45720" marR="45720"/>
                </a:tc>
                <a:extLst>
                  <a:ext uri="{0D108BD9-81ED-4DB2-BD59-A6C34878D82A}">
                    <a16:rowId xmlns:a16="http://schemas.microsoft.com/office/drawing/2014/main" val="304946092"/>
                  </a:ext>
                </a:extLst>
              </a:tr>
              <a:tr h="134408">
                <a:tc>
                  <a:txBody>
                    <a:bodyPr/>
                    <a:lstStyle/>
                    <a:p>
                      <a:pPr algn="l" fontAlgn="t"/>
                      <a:r>
                        <a:rPr lang="en-US" sz="1400" u="none" strike="noStrike">
                          <a:effectLst/>
                          <a:hlinkClick r:id="rId13"/>
                        </a:rPr>
                        <a:t>Azure Databricks</a:t>
                      </a:r>
                      <a:endParaRPr lang="en-US" sz="1400">
                        <a:effectLst/>
                      </a:endParaRPr>
                    </a:p>
                  </a:txBody>
                  <a:tcPr marL="45720" marR="45720"/>
                </a:tc>
                <a:tc>
                  <a:txBody>
                    <a:bodyPr/>
                    <a:lstStyle/>
                    <a:p>
                      <a:pPr algn="ctr" fontAlgn="t"/>
                      <a:r>
                        <a:rPr lang="en-US" sz="1400">
                          <a:effectLst/>
                        </a:rPr>
                        <a:t>Yes (SDK local mode only)</a:t>
                      </a: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 </a:t>
                      </a:r>
                    </a:p>
                  </a:txBody>
                  <a:tcPr marL="45720" marR="45720"/>
                </a:tc>
                <a:extLst>
                  <a:ext uri="{0D108BD9-81ED-4DB2-BD59-A6C34878D82A}">
                    <a16:rowId xmlns:a16="http://schemas.microsoft.com/office/drawing/2014/main" val="2226630224"/>
                  </a:ext>
                </a:extLst>
              </a:tr>
              <a:tr h="134408">
                <a:tc>
                  <a:txBody>
                    <a:bodyPr/>
                    <a:lstStyle/>
                    <a:p>
                      <a:pPr algn="l" fontAlgn="t"/>
                      <a:r>
                        <a:rPr lang="en-US" sz="1400" u="none" strike="noStrike">
                          <a:effectLst/>
                          <a:hlinkClick r:id="rId14"/>
                        </a:rPr>
                        <a:t>Azure Data Lake Analytics</a:t>
                      </a:r>
                      <a:endParaRPr lang="en-US" sz="1400">
                        <a:effectLst/>
                      </a:endParaRPr>
                    </a:p>
                  </a:txBody>
                  <a:tcPr marL="45720" marR="45720"/>
                </a:tc>
                <a:tc>
                  <a:txBody>
                    <a:bodyPr/>
                    <a:lstStyle/>
                    <a:p>
                      <a:pPr algn="ctr" fontAlgn="t"/>
                      <a:r>
                        <a:rPr lang="en-US" sz="1400">
                          <a:effectLst/>
                        </a:rPr>
                        <a:t> </a:t>
                      </a: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 </a:t>
                      </a:r>
                    </a:p>
                  </a:txBody>
                  <a:tcPr marL="45720" marR="45720"/>
                </a:tc>
                <a:extLst>
                  <a:ext uri="{0D108BD9-81ED-4DB2-BD59-A6C34878D82A}">
                    <a16:rowId xmlns:a16="http://schemas.microsoft.com/office/drawing/2014/main" val="328339756"/>
                  </a:ext>
                </a:extLst>
              </a:tr>
              <a:tr h="0">
                <a:tc>
                  <a:txBody>
                    <a:bodyPr/>
                    <a:lstStyle/>
                    <a:p>
                      <a:pPr algn="l" fontAlgn="t"/>
                      <a:r>
                        <a:rPr lang="en-US" sz="1400" u="none" strike="noStrike">
                          <a:effectLst/>
                          <a:hlinkClick r:id="rId15"/>
                        </a:rPr>
                        <a:t>Azure HDInsight</a:t>
                      </a:r>
                      <a:endParaRPr lang="en-US" sz="1400">
                        <a:effectLst/>
                      </a:endParaRPr>
                    </a:p>
                  </a:txBody>
                  <a:tcPr marL="45720" marR="45720"/>
                </a:tc>
                <a:tc>
                  <a:txBody>
                    <a:bodyPr/>
                    <a:lstStyle/>
                    <a:p>
                      <a:pPr algn="ctr" fontAlgn="t"/>
                      <a:r>
                        <a:rPr lang="en-US" sz="1400">
                          <a:effectLst/>
                        </a:rPr>
                        <a:t> </a:t>
                      </a:r>
                    </a:p>
                  </a:txBody>
                  <a:tcPr marL="45720" marR="45720"/>
                </a:tc>
                <a:tc>
                  <a:txBody>
                    <a:bodyPr/>
                    <a:lstStyle/>
                    <a:p>
                      <a:pPr algn="ctr" fontAlgn="t"/>
                      <a:r>
                        <a:rPr lang="en-US" sz="1400">
                          <a:effectLst/>
                        </a:rPr>
                        <a:t>Yes</a:t>
                      </a:r>
                    </a:p>
                  </a:txBody>
                  <a:tcPr marL="45720" marR="45720"/>
                </a:tc>
                <a:tc>
                  <a:txBody>
                    <a:bodyPr/>
                    <a:lstStyle/>
                    <a:p>
                      <a:pPr algn="ctr" fontAlgn="t"/>
                      <a:r>
                        <a:rPr lang="en-US" sz="1400">
                          <a:effectLst/>
                        </a:rPr>
                        <a:t> </a:t>
                      </a:r>
                    </a:p>
                  </a:txBody>
                  <a:tcPr marL="45720" marR="45720"/>
                </a:tc>
                <a:extLst>
                  <a:ext uri="{0D108BD9-81ED-4DB2-BD59-A6C34878D82A}">
                    <a16:rowId xmlns:a16="http://schemas.microsoft.com/office/drawing/2014/main" val="3153475116"/>
                  </a:ext>
                </a:extLst>
              </a:tr>
              <a:tr h="0">
                <a:tc>
                  <a:txBody>
                    <a:bodyPr/>
                    <a:lstStyle/>
                    <a:p>
                      <a:pPr algn="l" fontAlgn="t"/>
                      <a:r>
                        <a:rPr lang="en-US" sz="1400" u="none" strike="noStrike">
                          <a:effectLst/>
                          <a:hlinkClick r:id="rId16"/>
                        </a:rPr>
                        <a:t>Azure Batch</a:t>
                      </a:r>
                      <a:endParaRPr lang="en-US" sz="1400">
                        <a:effectLst/>
                      </a:endParaRPr>
                    </a:p>
                  </a:txBody>
                  <a:tcPr marL="45720" marR="45720"/>
                </a:tc>
                <a:tc>
                  <a:txBody>
                    <a:bodyPr/>
                    <a:lstStyle/>
                    <a:p>
                      <a:pPr algn="ctr" fontAlgn="t"/>
                      <a:r>
                        <a:rPr lang="en-US" sz="1400">
                          <a:effectLst/>
                        </a:rPr>
                        <a:t> </a:t>
                      </a:r>
                    </a:p>
                  </a:txBody>
                  <a:tcPr marL="45720" marR="45720"/>
                </a:tc>
                <a:tc>
                  <a:txBody>
                    <a:bodyPr/>
                    <a:lstStyle/>
                    <a:p>
                      <a:pPr algn="ctr" fontAlgn="t"/>
                      <a:r>
                        <a:rPr lang="en-US" sz="1400">
                          <a:effectLst/>
                        </a:rPr>
                        <a:t>Yes</a:t>
                      </a:r>
                    </a:p>
                  </a:txBody>
                  <a:tcPr marL="45720" marR="45720"/>
                </a:tc>
                <a:tc>
                  <a:txBody>
                    <a:bodyPr/>
                    <a:lstStyle/>
                    <a:p>
                      <a:pPr algn="ctr" fontAlgn="t"/>
                      <a:r>
                        <a:rPr lang="en-US" sz="1400" dirty="0">
                          <a:effectLst/>
                        </a:rPr>
                        <a:t> </a:t>
                      </a:r>
                    </a:p>
                  </a:txBody>
                  <a:tcPr marL="45720" marR="45720"/>
                </a:tc>
                <a:extLst>
                  <a:ext uri="{0D108BD9-81ED-4DB2-BD59-A6C34878D82A}">
                    <a16:rowId xmlns:a16="http://schemas.microsoft.com/office/drawing/2014/main" val="1674477846"/>
                  </a:ext>
                </a:extLst>
              </a:tr>
            </a:tbl>
          </a:graphicData>
        </a:graphic>
      </p:graphicFrame>
      <p:sp>
        <p:nvSpPr>
          <p:cNvPr id="7" name="TextBox 6">
            <a:extLst>
              <a:ext uri="{FF2B5EF4-FFF2-40B4-BE49-F238E27FC236}">
                <a16:creationId xmlns:a16="http://schemas.microsoft.com/office/drawing/2014/main" id="{F7203C7F-E2B9-B9BA-E2ED-E7460994EF05}"/>
              </a:ext>
            </a:extLst>
          </p:cNvPr>
          <p:cNvSpPr txBox="1"/>
          <p:nvPr/>
        </p:nvSpPr>
        <p:spPr>
          <a:xfrm>
            <a:off x="6323960" y="0"/>
            <a:ext cx="607615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7"/>
              </a:rPr>
              <a:t>Understand compute targets - Azure Machine Learning | Microsoft Learn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602232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389A34-7D69-39AC-3BEE-161A847FF7A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234440"/>
            <a:ext cx="12192000" cy="5518016"/>
          </a:xfrm>
          <a:prstGeom prst="rect">
            <a:avLst/>
          </a:prstGeom>
        </p:spPr>
      </p:pic>
      <p:sp>
        <p:nvSpPr>
          <p:cNvPr id="5" name="Title 4">
            <a:extLst>
              <a:ext uri="{FF2B5EF4-FFF2-40B4-BE49-F238E27FC236}">
                <a16:creationId xmlns:a16="http://schemas.microsoft.com/office/drawing/2014/main" id="{DAF83725-5154-7A0E-463F-DCF6CF8D8932}"/>
              </a:ext>
            </a:extLst>
          </p:cNvPr>
          <p:cNvSpPr>
            <a:spLocks noGrp="1"/>
          </p:cNvSpPr>
          <p:nvPr>
            <p:ph type="title"/>
          </p:nvPr>
        </p:nvSpPr>
        <p:spPr/>
        <p:txBody>
          <a:bodyPr/>
          <a:lstStyle/>
          <a:p>
            <a:pPr algn="ctr"/>
            <a:r>
              <a:rPr lang="en-US" dirty="0"/>
              <a:t>Machine learning anywhere</a:t>
            </a:r>
          </a:p>
        </p:txBody>
      </p:sp>
    </p:spTree>
    <p:extLst>
      <p:ext uri="{BB962C8B-B14F-4D97-AF65-F5344CB8AC3E}">
        <p14:creationId xmlns:p14="http://schemas.microsoft.com/office/powerpoint/2010/main" val="1608509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9EBA-BB39-427E-76FC-A89AC614B3BC}"/>
              </a:ext>
            </a:extLst>
          </p:cNvPr>
          <p:cNvSpPr>
            <a:spLocks noGrp="1"/>
          </p:cNvSpPr>
          <p:nvPr>
            <p:ph type="title"/>
          </p:nvPr>
        </p:nvSpPr>
        <p:spPr>
          <a:xfrm>
            <a:off x="588263" y="457200"/>
            <a:ext cx="11018520" cy="553998"/>
          </a:xfrm>
        </p:spPr>
        <p:txBody>
          <a:bodyPr wrap="square" anchor="t">
            <a:normAutofit/>
          </a:bodyPr>
          <a:lstStyle/>
          <a:p>
            <a:pPr algn="ctr"/>
            <a:r>
              <a:rPr lang="en-US" b="1">
                <a:gradFill>
                  <a:gsLst>
                    <a:gs pos="0">
                      <a:srgbClr val="C03BC4"/>
                    </a:gs>
                    <a:gs pos="80000">
                      <a:srgbClr val="0078D4"/>
                    </a:gs>
                  </a:gsLst>
                  <a:path path="circle">
                    <a:fillToRect l="100000" t="100000"/>
                  </a:path>
                </a:gradFill>
                <a:latin typeface="Segoe UI Semibold" panose="020F0502020204030204" pitchFamily="34" charset="0"/>
              </a:rPr>
              <a:t>Assess</a:t>
            </a:r>
            <a:r>
              <a:rPr lang="en-US"/>
              <a:t> the model performance</a:t>
            </a:r>
            <a:endParaRPr lang="LID4096"/>
          </a:p>
        </p:txBody>
      </p:sp>
      <p:sp>
        <p:nvSpPr>
          <p:cNvPr id="5" name="Text Placeholder 4">
            <a:extLst>
              <a:ext uri="{FF2B5EF4-FFF2-40B4-BE49-F238E27FC236}">
                <a16:creationId xmlns:a16="http://schemas.microsoft.com/office/drawing/2014/main" id="{53F6EA3D-6FF8-D227-7DF3-B68615247434}"/>
              </a:ext>
            </a:extLst>
          </p:cNvPr>
          <p:cNvSpPr>
            <a:spLocks noGrp="1"/>
          </p:cNvSpPr>
          <p:nvPr>
            <p:ph sz="quarter" idx="4294967295"/>
          </p:nvPr>
        </p:nvSpPr>
        <p:spPr>
          <a:xfrm>
            <a:off x="2301850" y="1123644"/>
            <a:ext cx="7604630" cy="909207"/>
          </a:xfrm>
        </p:spPr>
        <p:txBody>
          <a:bodyPr wrap="square">
            <a:normAutofit/>
          </a:bodyPr>
          <a:lstStyle/>
          <a:p>
            <a:pPr marL="0" indent="0" algn="ctr">
              <a:buNone/>
            </a:pPr>
            <a:r>
              <a:rPr lang="en-US" sz="2400" b="1" spc="-50">
                <a:ln w="3175">
                  <a:noFill/>
                </a:ln>
                <a:gradFill>
                  <a:gsLst>
                    <a:gs pos="0">
                      <a:srgbClr val="C03BC4"/>
                    </a:gs>
                    <a:gs pos="80000">
                      <a:srgbClr val="0078D4"/>
                    </a:gs>
                  </a:gsLst>
                  <a:path path="circle">
                    <a:fillToRect l="100000" t="100000"/>
                  </a:path>
                </a:gradFill>
                <a:latin typeface="Segoe UI Semibold" panose="020F0502020204030204" pitchFamily="34" charset="0"/>
              </a:rPr>
              <a:t>Evaluate your model performance at different phases, using a variety of evaluation approaches</a:t>
            </a:r>
            <a:endParaRPr lang="LID4096" sz="2400" b="1" spc="-50">
              <a:ln w="3175">
                <a:noFill/>
              </a:ln>
              <a:gradFill>
                <a:gsLst>
                  <a:gs pos="0">
                    <a:srgbClr val="C03BC4"/>
                  </a:gs>
                  <a:gs pos="80000">
                    <a:srgbClr val="0078D4"/>
                  </a:gs>
                </a:gsLst>
                <a:path path="circle">
                  <a:fillToRect l="100000" t="100000"/>
                </a:path>
              </a:gradFill>
              <a:latin typeface="Segoe UI Semibold" panose="020F0502020204030204" pitchFamily="34" charset="0"/>
            </a:endParaRPr>
          </a:p>
        </p:txBody>
      </p:sp>
      <p:sp>
        <p:nvSpPr>
          <p:cNvPr id="6" name="TextBox 5">
            <a:extLst>
              <a:ext uri="{FF2B5EF4-FFF2-40B4-BE49-F238E27FC236}">
                <a16:creationId xmlns:a16="http://schemas.microsoft.com/office/drawing/2014/main" id="{1498A6F4-418C-B191-46A1-D7E63954564E}"/>
              </a:ext>
            </a:extLst>
          </p:cNvPr>
          <p:cNvSpPr txBox="1"/>
          <p:nvPr/>
        </p:nvSpPr>
        <p:spPr>
          <a:xfrm>
            <a:off x="929255" y="3619319"/>
            <a:ext cx="1978500" cy="139012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Model</a:t>
            </a:r>
            <a:b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b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benchmarks</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Compare publicly available metrics across models and dataset</a:t>
            </a:r>
            <a:endParaRPr kumimoji="0" lang="LID4096"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ounded Rectangle 17">
            <a:extLst>
              <a:ext uri="{FF2B5EF4-FFF2-40B4-BE49-F238E27FC236}">
                <a16:creationId xmlns:a16="http://schemas.microsoft.com/office/drawing/2014/main" id="{483BE408-18BA-4E23-26C2-83ABFBF9862A}"/>
              </a:ext>
              <a:ext uri="{C183D7F6-B498-43B3-948B-1728B52AA6E4}">
                <adec:decorative xmlns:adec="http://schemas.microsoft.com/office/drawing/2017/decorative" val="1"/>
              </a:ext>
            </a:extLst>
          </p:cNvPr>
          <p:cNvSpPr/>
          <p:nvPr/>
        </p:nvSpPr>
        <p:spPr bwMode="auto">
          <a:xfrm>
            <a:off x="588963" y="2918932"/>
            <a:ext cx="2659085" cy="2681768"/>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 name="Oval 6">
            <a:extLst>
              <a:ext uri="{FF2B5EF4-FFF2-40B4-BE49-F238E27FC236}">
                <a16:creationId xmlns:a16="http://schemas.microsoft.com/office/drawing/2014/main" id="{0C74007C-5967-8D8F-A392-9E169E5C0A57}"/>
              </a:ext>
              <a:ext uri="{C183D7F6-B498-43B3-948B-1728B52AA6E4}">
                <adec:decorative xmlns:adec="http://schemas.microsoft.com/office/drawing/2017/decorative" val="1"/>
              </a:ext>
            </a:extLst>
          </p:cNvPr>
          <p:cNvSpPr/>
          <p:nvPr/>
        </p:nvSpPr>
        <p:spPr bwMode="auto">
          <a:xfrm>
            <a:off x="1547745" y="2542912"/>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8" name="Graphic 27">
            <a:extLst>
              <a:ext uri="{FF2B5EF4-FFF2-40B4-BE49-F238E27FC236}">
                <a16:creationId xmlns:a16="http://schemas.microsoft.com/office/drawing/2014/main" id="{8CAAE545-B7C7-0ECC-EA8A-FB592A6EB6ED}"/>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7271" y="2722438"/>
            <a:ext cx="382468" cy="382468"/>
          </a:xfrm>
          <a:prstGeom prst="rect">
            <a:avLst/>
          </a:prstGeom>
        </p:spPr>
      </p:pic>
      <p:sp>
        <p:nvSpPr>
          <p:cNvPr id="19" name="Rounded Rectangle 18">
            <a:extLst>
              <a:ext uri="{FF2B5EF4-FFF2-40B4-BE49-F238E27FC236}">
                <a16:creationId xmlns:a16="http://schemas.microsoft.com/office/drawing/2014/main" id="{A42B3D62-6B63-3144-0BED-88A9E65B0286}"/>
              </a:ext>
              <a:ext uri="{C183D7F6-B498-43B3-948B-1728B52AA6E4}">
                <adec:decorative xmlns:adec="http://schemas.microsoft.com/office/drawing/2017/decorative" val="1"/>
              </a:ext>
            </a:extLst>
          </p:cNvPr>
          <p:cNvSpPr/>
          <p:nvPr/>
        </p:nvSpPr>
        <p:spPr bwMode="auto">
          <a:xfrm>
            <a:off x="3380166" y="2918932"/>
            <a:ext cx="2659085" cy="2681768"/>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 name="Oval 9">
            <a:extLst>
              <a:ext uri="{FF2B5EF4-FFF2-40B4-BE49-F238E27FC236}">
                <a16:creationId xmlns:a16="http://schemas.microsoft.com/office/drawing/2014/main" id="{16AA7560-F52C-2303-5E33-6D87F2779953}"/>
              </a:ext>
              <a:ext uri="{C183D7F6-B498-43B3-948B-1728B52AA6E4}">
                <adec:decorative xmlns:adec="http://schemas.microsoft.com/office/drawing/2017/decorative" val="1"/>
              </a:ext>
            </a:extLst>
          </p:cNvPr>
          <p:cNvSpPr/>
          <p:nvPr/>
        </p:nvSpPr>
        <p:spPr bwMode="auto">
          <a:xfrm>
            <a:off x="4338948" y="2542912"/>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92B74D3B-3D2C-73F1-1C92-F302CACD82E7}"/>
              </a:ext>
            </a:extLst>
          </p:cNvPr>
          <p:cNvSpPr txBox="1"/>
          <p:nvPr/>
        </p:nvSpPr>
        <p:spPr>
          <a:xfrm>
            <a:off x="3871141" y="3619319"/>
            <a:ext cx="1677134" cy="117468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Manual</a:t>
            </a:r>
            <a:b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b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evaluations</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Rate your model responses</a:t>
            </a:r>
          </a:p>
        </p:txBody>
      </p:sp>
      <p:pic>
        <p:nvPicPr>
          <p:cNvPr id="30" name="Graphic 29">
            <a:extLst>
              <a:ext uri="{FF2B5EF4-FFF2-40B4-BE49-F238E27FC236}">
                <a16:creationId xmlns:a16="http://schemas.microsoft.com/office/drawing/2014/main" id="{3195B862-B973-E192-BAB4-EA7EFAF5BDB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11061" y="2715025"/>
            <a:ext cx="397294" cy="397294"/>
          </a:xfrm>
          <a:prstGeom prst="rect">
            <a:avLst/>
          </a:prstGeom>
        </p:spPr>
      </p:pic>
      <p:sp>
        <p:nvSpPr>
          <p:cNvPr id="20" name="Rounded Rectangle 19">
            <a:extLst>
              <a:ext uri="{FF2B5EF4-FFF2-40B4-BE49-F238E27FC236}">
                <a16:creationId xmlns:a16="http://schemas.microsoft.com/office/drawing/2014/main" id="{7C947A44-B353-9D90-7F4B-88DC7C5AFCB8}"/>
              </a:ext>
              <a:ext uri="{C183D7F6-B498-43B3-948B-1728B52AA6E4}">
                <adec:decorative xmlns:adec="http://schemas.microsoft.com/office/drawing/2017/decorative" val="1"/>
              </a:ext>
            </a:extLst>
          </p:cNvPr>
          <p:cNvSpPr/>
          <p:nvPr/>
        </p:nvSpPr>
        <p:spPr bwMode="auto">
          <a:xfrm>
            <a:off x="6171369" y="2918932"/>
            <a:ext cx="2659085" cy="2681768"/>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3" name="Oval 12">
            <a:extLst>
              <a:ext uri="{FF2B5EF4-FFF2-40B4-BE49-F238E27FC236}">
                <a16:creationId xmlns:a16="http://schemas.microsoft.com/office/drawing/2014/main" id="{B66D191A-978A-4EC9-14C7-DFAAEA67DB75}"/>
              </a:ext>
              <a:ext uri="{C183D7F6-B498-43B3-948B-1728B52AA6E4}">
                <adec:decorative xmlns:adec="http://schemas.microsoft.com/office/drawing/2017/decorative" val="1"/>
              </a:ext>
            </a:extLst>
          </p:cNvPr>
          <p:cNvSpPr/>
          <p:nvPr/>
        </p:nvSpPr>
        <p:spPr bwMode="auto">
          <a:xfrm>
            <a:off x="7130151" y="2542912"/>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23" name="TextBox 22">
            <a:extLst>
              <a:ext uri="{FF2B5EF4-FFF2-40B4-BE49-F238E27FC236}">
                <a16:creationId xmlns:a16="http://schemas.microsoft.com/office/drawing/2014/main" id="{52FE2E2D-C81C-A31D-1ED8-A3A4E1C97D01}"/>
              </a:ext>
            </a:extLst>
          </p:cNvPr>
          <p:cNvSpPr txBox="1"/>
          <p:nvPr/>
        </p:nvSpPr>
        <p:spPr>
          <a:xfrm>
            <a:off x="6362722" y="3619319"/>
            <a:ext cx="2276378" cy="160556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Traditional machine learning metrics</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Measure ratio of number</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of shared words between generated and ground</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truth answers</a:t>
            </a:r>
          </a:p>
        </p:txBody>
      </p:sp>
      <p:pic>
        <p:nvPicPr>
          <p:cNvPr id="32" name="Graphic 31">
            <a:extLst>
              <a:ext uri="{FF2B5EF4-FFF2-40B4-BE49-F238E27FC236}">
                <a16:creationId xmlns:a16="http://schemas.microsoft.com/office/drawing/2014/main" id="{94BF7ED8-DE0F-A678-C68A-03C5FF44F79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09677" y="2722438"/>
            <a:ext cx="382468" cy="382468"/>
          </a:xfrm>
          <a:prstGeom prst="rect">
            <a:avLst/>
          </a:prstGeom>
        </p:spPr>
      </p:pic>
      <p:sp>
        <p:nvSpPr>
          <p:cNvPr id="21" name="Rounded Rectangle 20">
            <a:extLst>
              <a:ext uri="{FF2B5EF4-FFF2-40B4-BE49-F238E27FC236}">
                <a16:creationId xmlns:a16="http://schemas.microsoft.com/office/drawing/2014/main" id="{A0D373C8-6F50-194F-5BA8-8DDFB203CB7B}"/>
              </a:ext>
              <a:ext uri="{C183D7F6-B498-43B3-948B-1728B52AA6E4}">
                <adec:decorative xmlns:adec="http://schemas.microsoft.com/office/drawing/2017/decorative" val="1"/>
              </a:ext>
            </a:extLst>
          </p:cNvPr>
          <p:cNvSpPr/>
          <p:nvPr/>
        </p:nvSpPr>
        <p:spPr bwMode="auto">
          <a:xfrm>
            <a:off x="8962573" y="2918932"/>
            <a:ext cx="2659085" cy="2681768"/>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6" name="Oval 15">
            <a:extLst>
              <a:ext uri="{FF2B5EF4-FFF2-40B4-BE49-F238E27FC236}">
                <a16:creationId xmlns:a16="http://schemas.microsoft.com/office/drawing/2014/main" id="{5D5AE5FB-8FCD-85EC-1614-A4C6080604BE}"/>
              </a:ext>
              <a:ext uri="{C183D7F6-B498-43B3-948B-1728B52AA6E4}">
                <adec:decorative xmlns:adec="http://schemas.microsoft.com/office/drawing/2017/decorative" val="1"/>
              </a:ext>
            </a:extLst>
          </p:cNvPr>
          <p:cNvSpPr/>
          <p:nvPr/>
        </p:nvSpPr>
        <p:spPr bwMode="auto">
          <a:xfrm>
            <a:off x="9921355" y="2542912"/>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08AFA75A-16EA-DE5D-EB3B-FBB526D330E9}"/>
              </a:ext>
            </a:extLst>
          </p:cNvPr>
          <p:cNvSpPr txBox="1"/>
          <p:nvPr/>
        </p:nvSpPr>
        <p:spPr>
          <a:xfrm>
            <a:off x="9107488" y="3619319"/>
            <a:ext cx="2369254" cy="12259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AI-assisted</a:t>
            </a:r>
            <a:b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b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met</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Risk and safety metrics</a:t>
            </a:r>
          </a:p>
          <a:p>
            <a:pPr marL="0" marR="0" lvl="0" indent="0" algn="ctr" defTabSz="932449" rtl="0" eaLnBrk="1" fontAlgn="auto" latinLnBrk="0" hangingPunct="1">
              <a:lnSpc>
                <a:spcPct val="100000"/>
              </a:lnSpc>
              <a:spcBef>
                <a:spcPts val="4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Generation quality metrics</a:t>
            </a:r>
          </a:p>
        </p:txBody>
      </p:sp>
      <p:pic>
        <p:nvPicPr>
          <p:cNvPr id="34" name="Graphic 33">
            <a:extLst>
              <a:ext uri="{FF2B5EF4-FFF2-40B4-BE49-F238E27FC236}">
                <a16:creationId xmlns:a16="http://schemas.microsoft.com/office/drawing/2014/main" id="{E3F56EF6-9EC1-FDCB-8535-6C1D63D4CB0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97029" y="2718586"/>
            <a:ext cx="390173" cy="390173"/>
          </a:xfrm>
          <a:prstGeom prst="rect">
            <a:avLst/>
          </a:prstGeom>
        </p:spPr>
      </p:pic>
    </p:spTree>
    <p:extLst>
      <p:ext uri="{BB962C8B-B14F-4D97-AF65-F5344CB8AC3E}">
        <p14:creationId xmlns:p14="http://schemas.microsoft.com/office/powerpoint/2010/main" val="863575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8.33333E-7 -2.96296E-6 L -8.33333E-7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1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grpId="1" nodeType="withEffect">
                                  <p:stCondLst>
                                    <p:cond delay="100"/>
                                  </p:stCondLst>
                                  <p:childTnLst>
                                    <p:animMotion origin="layout" path="M -8.33333E-7 -2.96296E-6 L -8.33333E-7 0.03542 " pathEditMode="relative" rAng="0" ptsTypes="AA">
                                      <p:cBhvr>
                                        <p:cTn id="34" dur="700" spd="-100000" fill="hold"/>
                                        <p:tgtEl>
                                          <p:spTgt spid="22"/>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42" presetClass="path" presetSubtype="0" decel="100000" fill="hold" nodeType="withEffect">
                                  <p:stCondLst>
                                    <p:cond delay="100"/>
                                  </p:stCondLst>
                                  <p:childTnLst>
                                    <p:animMotion origin="layout" path="M -8.33333E-7 -2.96296E-6 L -8.33333E-7 0.03542 " pathEditMode="relative" rAng="0" ptsTypes="AA">
                                      <p:cBhvr>
                                        <p:cTn id="39" dur="700" spd="-100000" fill="hold"/>
                                        <p:tgtEl>
                                          <p:spTgt spid="30"/>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200"/>
                                  </p:stCondLst>
                                  <p:childTnLst>
                                    <p:animMotion origin="layout" path="M -8.33333E-7 -2.96296E-6 L -8.33333E-7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42" presetClass="path" presetSubtype="0" decel="100000" fill="hold" nodeType="withEffect">
                                  <p:stCondLst>
                                    <p:cond delay="200"/>
                                  </p:stCondLst>
                                  <p:childTnLst>
                                    <p:animMotion origin="layout" path="M -8.33333E-7 -2.96296E-6 L -8.33333E-7 0.03542 " pathEditMode="relative" rAng="0" ptsTypes="AA">
                                      <p:cBhvr>
                                        <p:cTn id="49" dur="700" spd="-100000" fill="hold"/>
                                        <p:tgtEl>
                                          <p:spTgt spid="32"/>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100000" fill="hold" grpId="1" nodeType="withEffect">
                                  <p:stCondLst>
                                    <p:cond delay="200"/>
                                  </p:stCondLst>
                                  <p:childTnLst>
                                    <p:animMotion origin="layout" path="M -8.33333E-7 -2.96296E-6 L -8.33333E-7 0.03542 " pathEditMode="relative" rAng="0" ptsTypes="AA">
                                      <p:cBhvr>
                                        <p:cTn id="54" dur="700" spd="-100000" fill="hold"/>
                                        <p:tgtEl>
                                          <p:spTgt spid="20"/>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42" presetClass="path" presetSubtype="0" decel="100000" fill="hold" grpId="1" nodeType="withEffect">
                                  <p:stCondLst>
                                    <p:cond delay="200"/>
                                  </p:stCondLst>
                                  <p:childTnLst>
                                    <p:animMotion origin="layout" path="M -8.33333E-7 -2.96296E-6 L -8.33333E-7 0.03542 " pathEditMode="relative" rAng="0" ptsTypes="AA">
                                      <p:cBhvr>
                                        <p:cTn id="59" dur="700" spd="-100000" fill="hold"/>
                                        <p:tgtEl>
                                          <p:spTgt spid="23"/>
                                        </p:tgtEl>
                                        <p:attrNameLst>
                                          <p:attrName>ppt_x</p:attrName>
                                          <p:attrName>ppt_y</p:attrName>
                                        </p:attrNameLst>
                                      </p:cBhvr>
                                      <p:rCtr x="0" y="1759"/>
                                    </p:animMotion>
                                  </p:childTnLst>
                                </p:cTn>
                              </p:par>
                              <p:par>
                                <p:cTn id="60" presetID="10" presetClass="entr" presetSubtype="0"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nodeType="withEffect">
                                  <p:stCondLst>
                                    <p:cond delay="0"/>
                                  </p:stCondLst>
                                  <p:childTnLst>
                                    <p:animMotion origin="layout" path="M -8.33333E-7 -2.96296E-6 L -8.33333E-7 0.03542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nodeType="withEffect">
                                  <p:stCondLst>
                                    <p:cond delay="3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42" presetClass="path" presetSubtype="0" decel="100000" fill="hold" nodeType="withEffect">
                                  <p:stCondLst>
                                    <p:cond delay="300"/>
                                  </p:stCondLst>
                                  <p:childTnLst>
                                    <p:animMotion origin="layout" path="M -8.33333E-7 -2.96296E-6 L -8.33333E-7 0.03542 " pathEditMode="relative" rAng="0" ptsTypes="AA">
                                      <p:cBhvr>
                                        <p:cTn id="69" dur="700" spd="-100000" fill="hold"/>
                                        <p:tgtEl>
                                          <p:spTgt spid="34"/>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42" presetClass="path" presetSubtype="0" decel="100000" fill="hold" grpId="1" nodeType="withEffect">
                                  <p:stCondLst>
                                    <p:cond delay="300"/>
                                  </p:stCondLst>
                                  <p:childTnLst>
                                    <p:animMotion origin="layout" path="M -8.33333E-7 -2.96296E-6 L -8.33333E-7 0.03542 " pathEditMode="relative" rAng="0" ptsTypes="AA">
                                      <p:cBhvr>
                                        <p:cTn id="74" dur="700" spd="-100000" fill="hold"/>
                                        <p:tgtEl>
                                          <p:spTgt spid="16"/>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42" presetClass="path" presetSubtype="0" decel="100000" fill="hold" grpId="1" nodeType="withEffect">
                                  <p:stCondLst>
                                    <p:cond delay="300"/>
                                  </p:stCondLst>
                                  <p:childTnLst>
                                    <p:animMotion origin="layout" path="M -8.33333E-7 -2.96296E-6 L -8.33333E-7 0.03542 " pathEditMode="relative" rAng="0" ptsTypes="AA">
                                      <p:cBhvr>
                                        <p:cTn id="79" dur="700" spd="-100000" fill="hold"/>
                                        <p:tgtEl>
                                          <p:spTgt spid="21"/>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42" presetClass="path" presetSubtype="0" decel="100000" fill="hold" grpId="1" nodeType="withEffect">
                                  <p:stCondLst>
                                    <p:cond delay="300"/>
                                  </p:stCondLst>
                                  <p:childTnLst>
                                    <p:animMotion origin="layout" path="M -8.33333E-7 -2.96296E-6 L -8.33333E-7 0.03542 " pathEditMode="relative" rAng="0" ptsTypes="AA">
                                      <p:cBhvr>
                                        <p:cTn id="8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animBg="1"/>
      <p:bldP spid="18" grpId="1" animBg="1"/>
      <p:bldP spid="7" grpId="0" animBg="1"/>
      <p:bldP spid="7" grpId="1" animBg="1"/>
      <p:bldP spid="19" grpId="0" animBg="1"/>
      <p:bldP spid="19" grpId="1" animBg="1"/>
      <p:bldP spid="10" grpId="0" animBg="1"/>
      <p:bldP spid="10" grpId="1" animBg="1"/>
      <p:bldP spid="22" grpId="0"/>
      <p:bldP spid="22" grpId="1"/>
      <p:bldP spid="20" grpId="0" animBg="1"/>
      <p:bldP spid="20" grpId="1" animBg="1"/>
      <p:bldP spid="13" grpId="0" animBg="1"/>
      <p:bldP spid="13" grpId="1" animBg="1"/>
      <p:bldP spid="23" grpId="0"/>
      <p:bldP spid="23" grpId="1"/>
      <p:bldP spid="21" grpId="0" animBg="1"/>
      <p:bldP spid="21" grpId="1" animBg="1"/>
      <p:bldP spid="16" grpId="0" animBg="1"/>
      <p:bldP spid="16" grpId="1" animBg="1"/>
      <p:bldP spid="24" grpId="0"/>
      <p:bldP spid="2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3A59E-A4A2-6286-22D4-74C947A990FA}"/>
              </a:ext>
            </a:extLst>
          </p:cNvPr>
          <p:cNvSpPr>
            <a:spLocks noGrp="1"/>
          </p:cNvSpPr>
          <p:nvPr>
            <p:ph type="title"/>
          </p:nvPr>
        </p:nvSpPr>
        <p:spPr>
          <a:xfrm>
            <a:off x="588263" y="457200"/>
            <a:ext cx="11018520" cy="553998"/>
          </a:xfrm>
        </p:spPr>
        <p:txBody>
          <a:bodyPr/>
          <a:lstStyle/>
          <a:p>
            <a:pPr algn="ctr"/>
            <a:r>
              <a:rPr lang="en-US"/>
              <a:t>The opportunity of </a:t>
            </a:r>
            <a:r>
              <a:rPr lang="en-US" b="1">
                <a:gradFill>
                  <a:gsLst>
                    <a:gs pos="0">
                      <a:srgbClr val="C03BC4"/>
                    </a:gs>
                    <a:gs pos="80000">
                      <a:srgbClr val="0078D4"/>
                    </a:gs>
                  </a:gsLst>
                  <a:path path="circle">
                    <a:fillToRect l="100000" t="100000"/>
                  </a:path>
                </a:gradFill>
                <a:latin typeface="Segoe UI Semibold" panose="020F0502020204030204" pitchFamily="34" charset="0"/>
              </a:rPr>
              <a:t>SLMs</a:t>
            </a:r>
            <a:r>
              <a:rPr lang="en-US"/>
              <a:t> apps and devices</a:t>
            </a:r>
          </a:p>
        </p:txBody>
      </p:sp>
      <p:sp>
        <p:nvSpPr>
          <p:cNvPr id="31" name="Rounded Rectangle 30">
            <a:extLst>
              <a:ext uri="{FF2B5EF4-FFF2-40B4-BE49-F238E27FC236}">
                <a16:creationId xmlns:a16="http://schemas.microsoft.com/office/drawing/2014/main" id="{2D122495-0F94-7690-9631-D882738592BE}"/>
              </a:ext>
              <a:ext uri="{C183D7F6-B498-43B3-948B-1728B52AA6E4}">
                <adec:decorative xmlns:adec="http://schemas.microsoft.com/office/drawing/2017/decorative" val="1"/>
              </a:ext>
            </a:extLst>
          </p:cNvPr>
          <p:cNvSpPr/>
          <p:nvPr/>
        </p:nvSpPr>
        <p:spPr bwMode="auto">
          <a:xfrm>
            <a:off x="588963" y="1436688"/>
            <a:ext cx="11020425" cy="4832350"/>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29" name="Picture 28">
            <a:extLst>
              <a:ext uri="{FF2B5EF4-FFF2-40B4-BE49-F238E27FC236}">
                <a16:creationId xmlns:a16="http://schemas.microsoft.com/office/drawing/2014/main" id="{C36B448A-88A1-A1CD-C534-F4601C4CB684}"/>
              </a:ext>
            </a:extLst>
          </p:cNvPr>
          <p:cNvPicPr>
            <a:picLocks noChangeAspect="1"/>
          </p:cNvPicPr>
          <p:nvPr/>
        </p:nvPicPr>
        <p:blipFill>
          <a:blip r:embed="rId3"/>
          <a:stretch/>
        </p:blipFill>
        <p:spPr>
          <a:xfrm>
            <a:off x="3161898" y="1564641"/>
            <a:ext cx="5730815" cy="1185487"/>
          </a:xfrm>
          <a:prstGeom prst="roundRect">
            <a:avLst>
              <a:gd name="adj" fmla="val 4458"/>
            </a:avLst>
          </a:prstGeom>
          <a:ln w="12700" cap="rnd">
            <a:solidFill>
              <a:srgbClr val="D9D9D6"/>
            </a:solidFill>
            <a:headEnd type="none" w="lg" len="sm"/>
            <a:tailEnd type="none" w="lg" len="sm"/>
          </a:ln>
          <a:effectLst/>
        </p:spPr>
      </p:pic>
      <p:sp>
        <p:nvSpPr>
          <p:cNvPr id="3" name="title">
            <a:extLst>
              <a:ext uri="{FF2B5EF4-FFF2-40B4-BE49-F238E27FC236}">
                <a16:creationId xmlns:a16="http://schemas.microsoft.com/office/drawing/2014/main" id="{98CA11ED-29A8-3999-AB72-3DDAD5522C1F}"/>
              </a:ext>
            </a:extLst>
          </p:cNvPr>
          <p:cNvSpPr txBox="1">
            <a:spLocks/>
          </p:cNvSpPr>
          <p:nvPr/>
        </p:nvSpPr>
        <p:spPr>
          <a:xfrm>
            <a:off x="1737913" y="2765743"/>
            <a:ext cx="8383611" cy="307777"/>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89510">
                      <a:srgbClr val="000000"/>
                    </a:gs>
                    <a:gs pos="68966">
                      <a:srgbClr val="000000"/>
                    </a:gs>
                  </a:gsLst>
                  <a:path path="circle">
                    <a:fillToRect l="100000" t="100000"/>
                  </a:path>
                </a:gradFill>
                <a:effectLst/>
                <a:uLnTx/>
                <a:uFillTx/>
                <a:latin typeface="Segoe UI Semibold"/>
                <a:ea typeface="+mn-ea"/>
                <a:cs typeface="Segoe UI" pitchFamily="34" charset="0"/>
              </a:rPr>
              <a:t>Small Language Models</a:t>
            </a:r>
          </a:p>
        </p:txBody>
      </p:sp>
      <p:grpSp>
        <p:nvGrpSpPr>
          <p:cNvPr id="35" name="Group 34">
            <a:extLst>
              <a:ext uri="{FF2B5EF4-FFF2-40B4-BE49-F238E27FC236}">
                <a16:creationId xmlns:a16="http://schemas.microsoft.com/office/drawing/2014/main" id="{BA0B69A1-A2C6-3699-568C-B63BD85B3CF8}"/>
              </a:ext>
              <a:ext uri="{C183D7F6-B498-43B3-948B-1728B52AA6E4}">
                <adec:decorative xmlns:adec="http://schemas.microsoft.com/office/drawing/2017/decorative" val="1"/>
              </a:ext>
            </a:extLst>
          </p:cNvPr>
          <p:cNvGrpSpPr/>
          <p:nvPr/>
        </p:nvGrpSpPr>
        <p:grpSpPr>
          <a:xfrm>
            <a:off x="1868997" y="3157706"/>
            <a:ext cx="8003457" cy="759236"/>
            <a:chOff x="1868997" y="3157706"/>
            <a:chExt cx="8003457" cy="759236"/>
          </a:xfrm>
        </p:grpSpPr>
        <p:cxnSp>
          <p:nvCxnSpPr>
            <p:cNvPr id="5" name="Straight Connector 4">
              <a:extLst>
                <a:ext uri="{FF2B5EF4-FFF2-40B4-BE49-F238E27FC236}">
                  <a16:creationId xmlns:a16="http://schemas.microsoft.com/office/drawing/2014/main" id="{FF0ED7EF-B83C-4749-A9FB-E326DF0B96AA}"/>
                </a:ext>
                <a:ext uri="{C183D7F6-B498-43B3-948B-1728B52AA6E4}">
                  <adec:decorative xmlns:adec="http://schemas.microsoft.com/office/drawing/2017/decorative" val="1"/>
                </a:ext>
              </a:extLst>
            </p:cNvPr>
            <p:cNvCxnSpPr>
              <a:cxnSpLocks/>
            </p:cNvCxnSpPr>
            <p:nvPr/>
          </p:nvCxnSpPr>
          <p:spPr>
            <a:xfrm>
              <a:off x="2164551" y="3537324"/>
              <a:ext cx="3428586"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a:extLst>
                <a:ext uri="{FF2B5EF4-FFF2-40B4-BE49-F238E27FC236}">
                  <a16:creationId xmlns:a16="http://schemas.microsoft.com/office/drawing/2014/main" id="{BEFE324C-146B-7714-6D27-C70DA2D8F11A}"/>
                </a:ext>
                <a:ext uri="{C183D7F6-B498-43B3-948B-1728B52AA6E4}">
                  <adec:decorative xmlns:adec="http://schemas.microsoft.com/office/drawing/2017/decorative" val="1"/>
                </a:ext>
              </a:extLst>
            </p:cNvPr>
            <p:cNvCxnSpPr>
              <a:cxnSpLocks/>
            </p:cNvCxnSpPr>
            <p:nvPr/>
          </p:nvCxnSpPr>
          <p:spPr>
            <a:xfrm>
              <a:off x="6135156" y="3537324"/>
              <a:ext cx="3456020"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EEFD16F9-827C-0D2B-FDFE-B6C7654D5E67}"/>
                </a:ext>
                <a:ext uri="{C183D7F6-B498-43B3-948B-1728B52AA6E4}">
                  <adec:decorative xmlns:adec="http://schemas.microsoft.com/office/drawing/2017/decorative" val="1"/>
                </a:ext>
              </a:extLst>
            </p:cNvPr>
            <p:cNvGrpSpPr/>
            <p:nvPr/>
          </p:nvGrpSpPr>
          <p:grpSpPr>
            <a:xfrm>
              <a:off x="1868997" y="3537324"/>
              <a:ext cx="562557" cy="379618"/>
              <a:chOff x="4622577" y="2994802"/>
              <a:chExt cx="379619" cy="379618"/>
            </a:xfrm>
          </p:grpSpPr>
          <p:sp>
            <p:nvSpPr>
              <p:cNvPr id="15" name="Arc 14">
                <a:extLst>
                  <a:ext uri="{FF2B5EF4-FFF2-40B4-BE49-F238E27FC236}">
                    <a16:creationId xmlns:a16="http://schemas.microsoft.com/office/drawing/2014/main" id="{B72CB4B4-B8F4-E8D3-53B5-35F1969D96E5}"/>
                  </a:ext>
                  <a:ext uri="{C183D7F6-B498-43B3-948B-1728B52AA6E4}">
                    <adec:decorative xmlns:adec="http://schemas.microsoft.com/office/drawing/2017/decorative" val="1"/>
                  </a:ext>
                </a:extLst>
              </p:cNvPr>
              <p:cNvSpPr>
                <a:spLocks/>
              </p:cNvSpPr>
              <p:nvPr/>
            </p:nvSpPr>
            <p:spPr>
              <a:xfrm rot="10800000" flipV="1">
                <a:off x="4622578" y="2994802"/>
                <a:ext cx="379618" cy="379618"/>
              </a:xfrm>
              <a:prstGeom prst="arc">
                <a:avLst/>
              </a:prstGeom>
              <a:noFill/>
              <a:ln w="12700" cap="rnd">
                <a:solidFill>
                  <a:srgbClr val="B1B3B3"/>
                </a:soli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46033" rtl="0" eaLnBrk="1" fontAlgn="auto" latinLnBrk="0" hangingPunct="1">
                  <a:lnSpc>
                    <a:spcPct val="100000"/>
                  </a:lnSpc>
                  <a:spcBef>
                    <a:spcPts val="0"/>
                  </a:spcBef>
                  <a:spcAft>
                    <a:spcPts val="0"/>
                  </a:spcAft>
                  <a:buClrTx/>
                  <a:buSzTx/>
                  <a:buFontTx/>
                  <a:buNone/>
                  <a:tabLst/>
                  <a:defRPr/>
                </a:pPr>
                <a:endParaRPr kumimoji="0" lang="en-US" sz="72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B00B436D-D2F1-D131-4EC7-73903BAFB647}"/>
                  </a:ext>
                  <a:ext uri="{C183D7F6-B498-43B3-948B-1728B52AA6E4}">
                    <adec:decorative xmlns:adec="http://schemas.microsoft.com/office/drawing/2017/decorative" val="1"/>
                  </a:ext>
                </a:extLst>
              </p:cNvPr>
              <p:cNvCxnSpPr>
                <a:cxnSpLocks/>
              </p:cNvCxnSpPr>
              <p:nvPr/>
            </p:nvCxnSpPr>
            <p:spPr>
              <a:xfrm>
                <a:off x="4622577" y="3185241"/>
                <a:ext cx="0" cy="158799"/>
              </a:xfrm>
              <a:prstGeom prst="line">
                <a:avLst/>
              </a:prstGeom>
              <a:noFill/>
              <a:ln w="12700" cap="rnd">
                <a:solidFill>
                  <a:srgbClr val="B1B3B3"/>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grpSp>
        <p:grpSp>
          <p:nvGrpSpPr>
            <p:cNvPr id="8" name="Group 7">
              <a:extLst>
                <a:ext uri="{FF2B5EF4-FFF2-40B4-BE49-F238E27FC236}">
                  <a16:creationId xmlns:a16="http://schemas.microsoft.com/office/drawing/2014/main" id="{9420FE19-22E9-6330-76C2-26BCD963515B}"/>
                </a:ext>
                <a:ext uri="{C183D7F6-B498-43B3-948B-1728B52AA6E4}">
                  <adec:decorative xmlns:adec="http://schemas.microsoft.com/office/drawing/2017/decorative" val="1"/>
                </a:ext>
              </a:extLst>
            </p:cNvPr>
            <p:cNvGrpSpPr/>
            <p:nvPr/>
          </p:nvGrpSpPr>
          <p:grpSpPr>
            <a:xfrm>
              <a:off x="9309899" y="3537324"/>
              <a:ext cx="562555" cy="379618"/>
              <a:chOff x="9960315" y="2994802"/>
              <a:chExt cx="379618" cy="379618"/>
            </a:xfrm>
          </p:grpSpPr>
          <p:sp>
            <p:nvSpPr>
              <p:cNvPr id="13" name="Arc 12">
                <a:extLst>
                  <a:ext uri="{FF2B5EF4-FFF2-40B4-BE49-F238E27FC236}">
                    <a16:creationId xmlns:a16="http://schemas.microsoft.com/office/drawing/2014/main" id="{4022C82A-13E4-CBC6-EA0A-413A3EEA95DE}"/>
                  </a:ext>
                  <a:ext uri="{C183D7F6-B498-43B3-948B-1728B52AA6E4}">
                    <adec:decorative xmlns:adec="http://schemas.microsoft.com/office/drawing/2017/decorative" val="1"/>
                  </a:ext>
                </a:extLst>
              </p:cNvPr>
              <p:cNvSpPr>
                <a:spLocks/>
              </p:cNvSpPr>
              <p:nvPr/>
            </p:nvSpPr>
            <p:spPr>
              <a:xfrm rot="10800000" flipH="1" flipV="1">
                <a:off x="9960315" y="2994802"/>
                <a:ext cx="379618" cy="379618"/>
              </a:xfrm>
              <a:prstGeom prst="arc">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46033" rtl="0" eaLnBrk="1" fontAlgn="auto" latinLnBrk="0" hangingPunct="1">
                  <a:lnSpc>
                    <a:spcPct val="100000"/>
                  </a:lnSpc>
                  <a:spcBef>
                    <a:spcPts val="0"/>
                  </a:spcBef>
                  <a:spcAft>
                    <a:spcPts val="0"/>
                  </a:spcAft>
                  <a:buClrTx/>
                  <a:buSzTx/>
                  <a:buFontTx/>
                  <a:buNone/>
                  <a:tabLst/>
                  <a:defRPr/>
                </a:pPr>
                <a:endParaRPr kumimoji="0" lang="en-US" sz="72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AA4D2557-8B8C-4910-B091-572C5AC24C2E}"/>
                  </a:ext>
                  <a:ext uri="{C183D7F6-B498-43B3-948B-1728B52AA6E4}">
                    <adec:decorative xmlns:adec="http://schemas.microsoft.com/office/drawing/2017/decorative" val="1"/>
                  </a:ext>
                </a:extLst>
              </p:cNvPr>
              <p:cNvCxnSpPr>
                <a:cxnSpLocks/>
              </p:cNvCxnSpPr>
              <p:nvPr/>
            </p:nvCxnSpPr>
            <p:spPr>
              <a:xfrm>
                <a:off x="10339933" y="3185241"/>
                <a:ext cx="0" cy="158799"/>
              </a:xfrm>
              <a:prstGeom prst="line">
                <a:avLst/>
              </a:prstGeom>
              <a:noFill/>
              <a:ln w="12700" cap="rnd">
                <a:solidFill>
                  <a:srgbClr val="B1B3B3"/>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grpSp>
        <p:grpSp>
          <p:nvGrpSpPr>
            <p:cNvPr id="9" name="Group 8">
              <a:extLst>
                <a:ext uri="{FF2B5EF4-FFF2-40B4-BE49-F238E27FC236}">
                  <a16:creationId xmlns:a16="http://schemas.microsoft.com/office/drawing/2014/main" id="{A2C84AE5-A3FB-79FB-E247-D917370C747C}"/>
                </a:ext>
                <a:ext uri="{C183D7F6-B498-43B3-948B-1728B52AA6E4}">
                  <adec:decorative xmlns:adec="http://schemas.microsoft.com/office/drawing/2017/decorative" val="1"/>
                </a:ext>
              </a:extLst>
            </p:cNvPr>
            <p:cNvGrpSpPr/>
            <p:nvPr/>
          </p:nvGrpSpPr>
          <p:grpSpPr>
            <a:xfrm>
              <a:off x="5297260" y="3157706"/>
              <a:ext cx="1125110" cy="379618"/>
              <a:chOff x="7099889" y="2615184"/>
              <a:chExt cx="759236" cy="379618"/>
            </a:xfrm>
          </p:grpSpPr>
          <p:sp>
            <p:nvSpPr>
              <p:cNvPr id="10" name="Arc 9">
                <a:extLst>
                  <a:ext uri="{FF2B5EF4-FFF2-40B4-BE49-F238E27FC236}">
                    <a16:creationId xmlns:a16="http://schemas.microsoft.com/office/drawing/2014/main" id="{9A27C527-0A37-80E5-21CB-16FA3CF24946}"/>
                  </a:ext>
                  <a:ext uri="{C183D7F6-B498-43B3-948B-1728B52AA6E4}">
                    <adec:decorative xmlns:adec="http://schemas.microsoft.com/office/drawing/2017/decorative" val="1"/>
                  </a:ext>
                </a:extLst>
              </p:cNvPr>
              <p:cNvSpPr>
                <a:spLocks/>
              </p:cNvSpPr>
              <p:nvPr/>
            </p:nvSpPr>
            <p:spPr>
              <a:xfrm flipH="1" flipV="1">
                <a:off x="7479507" y="2615184"/>
                <a:ext cx="379618" cy="379618"/>
              </a:xfrm>
              <a:prstGeom prst="arc">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46033" rtl="0" eaLnBrk="1" fontAlgn="auto" latinLnBrk="0" hangingPunct="1">
                  <a:lnSpc>
                    <a:spcPct val="100000"/>
                  </a:lnSpc>
                  <a:spcBef>
                    <a:spcPts val="0"/>
                  </a:spcBef>
                  <a:spcAft>
                    <a:spcPts val="0"/>
                  </a:spcAft>
                  <a:buClrTx/>
                  <a:buSzTx/>
                  <a:buFontTx/>
                  <a:buNone/>
                  <a:tabLst/>
                  <a:defRPr/>
                </a:pPr>
                <a:endParaRPr kumimoji="0" lang="en-US" sz="720" b="0" i="0" u="none" strike="noStrike" kern="1200" cap="none" spc="0" normalizeH="0" baseline="0" noProof="0">
                  <a:ln>
                    <a:noFill/>
                  </a:ln>
                  <a:solidFill>
                    <a:srgbClr val="FFFFFF"/>
                  </a:solidFill>
                  <a:effectLst/>
                  <a:uLnTx/>
                  <a:uFillTx/>
                  <a:latin typeface="Segoe UI"/>
                  <a:ea typeface="+mn-ea"/>
                  <a:cs typeface="+mn-cs"/>
                </a:endParaRPr>
              </a:p>
            </p:txBody>
          </p:sp>
          <p:sp>
            <p:nvSpPr>
              <p:cNvPr id="11" name="Arc 10">
                <a:extLst>
                  <a:ext uri="{FF2B5EF4-FFF2-40B4-BE49-F238E27FC236}">
                    <a16:creationId xmlns:a16="http://schemas.microsoft.com/office/drawing/2014/main" id="{97CFE280-E95B-B248-1FD9-0E66218A0508}"/>
                  </a:ext>
                  <a:ext uri="{C183D7F6-B498-43B3-948B-1728B52AA6E4}">
                    <adec:decorative xmlns:adec="http://schemas.microsoft.com/office/drawing/2017/decorative" val="1"/>
                  </a:ext>
                </a:extLst>
              </p:cNvPr>
              <p:cNvSpPr>
                <a:spLocks/>
              </p:cNvSpPr>
              <p:nvPr/>
            </p:nvSpPr>
            <p:spPr>
              <a:xfrm flipV="1">
                <a:off x="7099889" y="2615184"/>
                <a:ext cx="379618" cy="379618"/>
              </a:xfrm>
              <a:prstGeom prst="arc">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746033" rtl="0" eaLnBrk="1" fontAlgn="auto" latinLnBrk="0" hangingPunct="1">
                  <a:lnSpc>
                    <a:spcPct val="100000"/>
                  </a:lnSpc>
                  <a:spcBef>
                    <a:spcPts val="0"/>
                  </a:spcBef>
                  <a:spcAft>
                    <a:spcPts val="0"/>
                  </a:spcAft>
                  <a:buClrTx/>
                  <a:buSzTx/>
                  <a:buFontTx/>
                  <a:buNone/>
                  <a:tabLst/>
                  <a:defRPr/>
                </a:pPr>
                <a:endParaRPr kumimoji="0" lang="en-US" sz="72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 name="Straight Arrow Connector 11">
                <a:extLst>
                  <a:ext uri="{FF2B5EF4-FFF2-40B4-BE49-F238E27FC236}">
                    <a16:creationId xmlns:a16="http://schemas.microsoft.com/office/drawing/2014/main" id="{C0D723EF-4443-FE00-F7D7-B6ACAE06023C}"/>
                  </a:ext>
                  <a:ext uri="{C183D7F6-B498-43B3-948B-1728B52AA6E4}">
                    <adec:decorative xmlns:adec="http://schemas.microsoft.com/office/drawing/2017/decorative" val="1"/>
                  </a:ext>
                </a:extLst>
              </p:cNvPr>
              <p:cNvCxnSpPr>
                <a:cxnSpLocks/>
              </p:cNvCxnSpPr>
              <p:nvPr/>
            </p:nvCxnSpPr>
            <p:spPr>
              <a:xfrm flipV="1">
                <a:off x="7479506" y="2646041"/>
                <a:ext cx="0" cy="213296"/>
              </a:xfrm>
              <a:prstGeom prst="straightConnector1">
                <a:avLst/>
              </a:prstGeom>
              <a:noFill/>
              <a:ln w="12700" cap="rnd">
                <a:solidFill>
                  <a:srgbClr val="B1B3B3"/>
                </a:soli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grpSp>
      </p:grpSp>
      <p:sp>
        <p:nvSpPr>
          <p:cNvPr id="20" name="TextBox 19">
            <a:extLst>
              <a:ext uri="{FF2B5EF4-FFF2-40B4-BE49-F238E27FC236}">
                <a16:creationId xmlns:a16="http://schemas.microsoft.com/office/drawing/2014/main" id="{F594BCE7-D17D-40CC-39B4-35CAA80EB2B8}"/>
              </a:ext>
            </a:extLst>
          </p:cNvPr>
          <p:cNvSpPr txBox="1"/>
          <p:nvPr/>
        </p:nvSpPr>
        <p:spPr>
          <a:xfrm>
            <a:off x="1003006" y="3916942"/>
            <a:ext cx="2087889" cy="76944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On Cloud</a:t>
            </a:r>
          </a:p>
          <a:p>
            <a:pPr marL="0" marR="0" lvl="0" indent="0" algn="ctr" defTabSz="932472" rtl="0" eaLnBrk="1" fontAlgn="base" latinLnBrk="0" hangingPunct="1">
              <a:lnSpc>
                <a:spcPct val="100000"/>
              </a:lnSpc>
              <a:spcBef>
                <a:spcPts val="120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grpSp>
        <p:nvGrpSpPr>
          <p:cNvPr id="33" name="Group 32" descr="logos of hugging face, azure, github">
            <a:extLst>
              <a:ext uri="{FF2B5EF4-FFF2-40B4-BE49-F238E27FC236}">
                <a16:creationId xmlns:a16="http://schemas.microsoft.com/office/drawing/2014/main" id="{D81E6490-65EB-BBB3-0443-9FF147B338B0}"/>
              </a:ext>
            </a:extLst>
          </p:cNvPr>
          <p:cNvGrpSpPr/>
          <p:nvPr/>
        </p:nvGrpSpPr>
        <p:grpSpPr>
          <a:xfrm>
            <a:off x="933322" y="4167319"/>
            <a:ext cx="2110489" cy="668726"/>
            <a:chOff x="933322" y="4167319"/>
            <a:chExt cx="2110489" cy="668726"/>
          </a:xfrm>
        </p:grpSpPr>
        <p:pic>
          <p:nvPicPr>
            <p:cNvPr id="21" name="Picture 2" descr="Azure has a new logo, but where do you download it? Here!">
              <a:extLst>
                <a:ext uri="{FF2B5EF4-FFF2-40B4-BE49-F238E27FC236}">
                  <a16:creationId xmlns:a16="http://schemas.microsoft.com/office/drawing/2014/main" id="{3C8442B7-FCD4-50EF-8042-0933A82A1407}"/>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675931" y="4224917"/>
              <a:ext cx="553530" cy="55353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GitHub logo">
              <a:extLst>
                <a:ext uri="{FF2B5EF4-FFF2-40B4-BE49-F238E27FC236}">
                  <a16:creationId xmlns:a16="http://schemas.microsoft.com/office/drawing/2014/main" id="{29CF23A9-8102-CD17-F4D4-5C6BE71953A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303344" y="4235114"/>
              <a:ext cx="740467" cy="5331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ugging Face status">
              <a:extLst>
                <a:ext uri="{FF2B5EF4-FFF2-40B4-BE49-F238E27FC236}">
                  <a16:creationId xmlns:a16="http://schemas.microsoft.com/office/drawing/2014/main" id="{52AE8BC0-8C9E-3BCB-FB02-B93995EF408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33322" y="4167319"/>
              <a:ext cx="668726" cy="6687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437EA2E1-77AC-E067-1E4D-0C679F84668D}"/>
              </a:ext>
              <a:ext uri="{C183D7F6-B498-43B3-948B-1728B52AA6E4}">
                <adec:decorative xmlns:adec="http://schemas.microsoft.com/office/drawing/2017/decorative" val="1"/>
              </a:ext>
            </a:extLst>
          </p:cNvPr>
          <p:cNvCxnSpPr>
            <a:cxnSpLocks/>
            <a:endCxn id="20" idx="3"/>
          </p:cNvCxnSpPr>
          <p:nvPr/>
        </p:nvCxnSpPr>
        <p:spPr>
          <a:xfrm flipH="1">
            <a:off x="3090895" y="4301662"/>
            <a:ext cx="1777948" cy="1"/>
          </a:xfrm>
          <a:prstGeom prst="straightConnector1">
            <a:avLst/>
          </a:prstGeom>
          <a:noFill/>
          <a:ln w="12700" cap="rnd">
            <a:solidFill>
              <a:srgbClr val="B1B3B3"/>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cxnSp>
      <p:sp>
        <p:nvSpPr>
          <p:cNvPr id="19" name="TextBox 18">
            <a:extLst>
              <a:ext uri="{FF2B5EF4-FFF2-40B4-BE49-F238E27FC236}">
                <a16:creationId xmlns:a16="http://schemas.microsoft.com/office/drawing/2014/main" id="{358DE1F8-915B-DC89-7924-1AB04BA91025}"/>
              </a:ext>
            </a:extLst>
          </p:cNvPr>
          <p:cNvSpPr txBox="1"/>
          <p:nvPr/>
        </p:nvSpPr>
        <p:spPr>
          <a:xfrm>
            <a:off x="4868843" y="3916942"/>
            <a:ext cx="2025589" cy="10874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ts val="120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On Edge</a:t>
            </a:r>
          </a:p>
          <a:p>
            <a:pPr marL="0" marR="0" lvl="0" indent="0" algn="ctr" defTabSz="932472" rtl="0" eaLnBrk="1" fontAlgn="base" latinLnBrk="0" hangingPunct="1">
              <a:lnSpc>
                <a:spcPct val="100000"/>
              </a:lnSpc>
              <a:spcBef>
                <a:spcPts val="4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Mobile  •  Edge</a:t>
            </a:r>
          </a:p>
          <a:p>
            <a:pPr marL="0" marR="0" lvl="0" indent="0" algn="ctr" defTabSz="932472" rtl="0" eaLnBrk="1" fontAlgn="base" latinLnBrk="0" hangingPunct="1">
              <a:lnSpc>
                <a:spcPct val="100000"/>
              </a:lnSpc>
              <a:spcBef>
                <a:spcPts val="40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(iOS, Android</a:t>
            </a:r>
            <a:r>
              <a:rPr kumimoji="0" lang="en-US" sz="1000" b="0" i="0" u="none" strike="noStrike" kern="1200" cap="none" spc="0" normalizeH="0" baseline="0" noProof="0">
                <a:ln>
                  <a:noFill/>
                </a:ln>
                <a:solidFill>
                  <a:srgbClr val="000000"/>
                </a:solidFill>
                <a:effectLst/>
                <a:uLnTx/>
                <a:uFillTx/>
                <a:latin typeface="Segoe UI Semibold"/>
                <a:ea typeface="+mn-ea"/>
                <a:cs typeface="Segoe UI" pitchFamily="34"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32" name="Group 31" descr="Logos of Nvidia, android, iOS">
            <a:extLst>
              <a:ext uri="{FF2B5EF4-FFF2-40B4-BE49-F238E27FC236}">
                <a16:creationId xmlns:a16="http://schemas.microsoft.com/office/drawing/2014/main" id="{B5935B21-3B8F-8857-9CC7-50836246572F}"/>
              </a:ext>
            </a:extLst>
          </p:cNvPr>
          <p:cNvGrpSpPr/>
          <p:nvPr/>
        </p:nvGrpSpPr>
        <p:grpSpPr>
          <a:xfrm>
            <a:off x="4518409" y="4792089"/>
            <a:ext cx="2528197" cy="932821"/>
            <a:chOff x="4518409" y="4792089"/>
            <a:chExt cx="2528197" cy="932821"/>
          </a:xfrm>
        </p:grpSpPr>
        <p:pic>
          <p:nvPicPr>
            <p:cNvPr id="22" name="Picture 4">
              <a:extLst>
                <a:ext uri="{FF2B5EF4-FFF2-40B4-BE49-F238E27FC236}">
                  <a16:creationId xmlns:a16="http://schemas.microsoft.com/office/drawing/2014/main" id="{A190AF6A-C1BD-60CD-F470-9906F78E0D15}"/>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518409" y="4792089"/>
              <a:ext cx="932821" cy="93282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5594D5A9-1D54-6B1A-9EAF-5DBB1FC3F9E3}"/>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5652969" y="5041895"/>
              <a:ext cx="433208" cy="4332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a:extLst>
                <a:ext uri="{FF2B5EF4-FFF2-40B4-BE49-F238E27FC236}">
                  <a16:creationId xmlns:a16="http://schemas.microsoft.com/office/drawing/2014/main" id="{38B11858-4FE1-6CCA-1755-45B1AF7164F0}"/>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287916" y="5005961"/>
              <a:ext cx="758690" cy="505077"/>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descr="Windows copilot runtime.&#10;1. Applications + experiences&#10;2. Windows copilot library + on-device models&#10;3. AI frameworks + toolchain">
            <a:extLst>
              <a:ext uri="{FF2B5EF4-FFF2-40B4-BE49-F238E27FC236}">
                <a16:creationId xmlns:a16="http://schemas.microsoft.com/office/drawing/2014/main" id="{37359E86-A74A-45D8-E85D-313A4C53AA04}"/>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555691" y="3916942"/>
            <a:ext cx="2564874" cy="1433802"/>
          </a:xfrm>
          <a:prstGeom prst="roundRect">
            <a:avLst>
              <a:gd name="adj" fmla="val 4458"/>
            </a:avLst>
          </a:prstGeom>
          <a:ln w="12700" cap="rnd">
            <a:solidFill>
              <a:srgbClr val="D9D9D6"/>
            </a:solidFill>
            <a:headEnd type="none" w="lg" len="sm"/>
            <a:tailEnd type="none" w="lg" len="sm"/>
          </a:ln>
          <a:effectLst/>
        </p:spPr>
      </p:pic>
      <p:sp>
        <p:nvSpPr>
          <p:cNvPr id="26" name="TextBox 25">
            <a:extLst>
              <a:ext uri="{FF2B5EF4-FFF2-40B4-BE49-F238E27FC236}">
                <a16:creationId xmlns:a16="http://schemas.microsoft.com/office/drawing/2014/main" id="{A5461518-B10F-137E-20F2-63B9B96FAEA3}"/>
              </a:ext>
            </a:extLst>
          </p:cNvPr>
          <p:cNvSpPr txBox="1"/>
          <p:nvPr/>
        </p:nvSpPr>
        <p:spPr>
          <a:xfrm>
            <a:off x="8560939" y="5586458"/>
            <a:ext cx="1562667"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aka.ms/</a:t>
            </a:r>
            <a:r>
              <a:rPr kumimoji="0" lang="en-US" sz="1600" b="0" i="0" u="none" strike="noStrike" kern="1200" cap="none" spc="0" normalizeH="0" baseline="0" noProof="0" err="1">
                <a:ln>
                  <a:noFill/>
                </a:ln>
                <a:solidFill>
                  <a:srgbClr val="000000"/>
                </a:solidFill>
                <a:effectLst/>
                <a:uLnTx/>
                <a:uFillTx/>
                <a:latin typeface="Segoe UI Semibold"/>
                <a:ea typeface="+mn-ea"/>
                <a:cs typeface="+mn-cs"/>
              </a:rPr>
              <a:t>wcr</a:t>
            </a:r>
            <a:endParaRPr kumimoji="0" lang="en-GB"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34" name="Group 33" descr="logos of windows and copilot">
            <a:extLst>
              <a:ext uri="{FF2B5EF4-FFF2-40B4-BE49-F238E27FC236}">
                <a16:creationId xmlns:a16="http://schemas.microsoft.com/office/drawing/2014/main" id="{A67BAD2D-C32B-AC32-EFEB-08C654D8FEE2}"/>
              </a:ext>
            </a:extLst>
          </p:cNvPr>
          <p:cNvGrpSpPr/>
          <p:nvPr/>
        </p:nvGrpSpPr>
        <p:grpSpPr>
          <a:xfrm>
            <a:off x="9735535" y="5350745"/>
            <a:ext cx="1438757" cy="805322"/>
            <a:chOff x="9820595" y="5350745"/>
            <a:chExt cx="1438757" cy="805322"/>
          </a:xfrm>
        </p:grpSpPr>
        <p:pic>
          <p:nvPicPr>
            <p:cNvPr id="28" name="Picture 4">
              <a:extLst>
                <a:ext uri="{FF2B5EF4-FFF2-40B4-BE49-F238E27FC236}">
                  <a16:creationId xmlns:a16="http://schemas.microsoft.com/office/drawing/2014/main" id="{5B9DB43F-43E0-9C3B-46DB-C1BF96570EC3}"/>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820595" y="5350745"/>
              <a:ext cx="1098734" cy="80532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a:extLst>
                <a:ext uri="{FF2B5EF4-FFF2-40B4-BE49-F238E27FC236}">
                  <a16:creationId xmlns:a16="http://schemas.microsoft.com/office/drawing/2014/main" id="{81518345-A153-F7D2-115D-EA4F5C1FABB0}"/>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79305" y="5548521"/>
              <a:ext cx="680047" cy="4002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68265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0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par>
                                <p:cTn id="8" presetID="16" presetClass="entr" presetSubtype="37" fill="hold" nodeType="withEffect">
                                  <p:stCondLst>
                                    <p:cond delay="200"/>
                                  </p:stCondLst>
                                  <p:childTnLst>
                                    <p:set>
                                      <p:cBhvr>
                                        <p:cTn id="9" dur="1" fill="hold">
                                          <p:stCondLst>
                                            <p:cond delay="0"/>
                                          </p:stCondLst>
                                        </p:cTn>
                                        <p:tgtEl>
                                          <p:spTgt spid="17"/>
                                        </p:tgtEl>
                                        <p:attrNameLst>
                                          <p:attrName>style.visibility</p:attrName>
                                        </p:attrNameLst>
                                      </p:cBhvr>
                                      <p:to>
                                        <p:strVal val="visible"/>
                                      </p:to>
                                    </p:set>
                                    <p:animEffect transition="in" filter="barn(outVertical)">
                                      <p:cBhvr>
                                        <p:cTn id="10" dur="5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up)">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1903-9A56-2543-CCC6-FE4C77D40A68}"/>
              </a:ext>
            </a:extLst>
          </p:cNvPr>
          <p:cNvSpPr>
            <a:spLocks noGrp="1"/>
          </p:cNvSpPr>
          <p:nvPr>
            <p:ph type="title"/>
          </p:nvPr>
        </p:nvSpPr>
        <p:spPr>
          <a:xfrm>
            <a:off x="588263" y="457200"/>
            <a:ext cx="11018520" cy="553998"/>
          </a:xfrm>
        </p:spPr>
        <p:txBody>
          <a:bodyPr/>
          <a:lstStyle/>
          <a:p>
            <a:pPr algn="ctr"/>
            <a:r>
              <a:rPr lang="en-US"/>
              <a:t>Bring </a:t>
            </a:r>
            <a:r>
              <a:rPr lang="en-US" b="1">
                <a:gradFill>
                  <a:gsLst>
                    <a:gs pos="0">
                      <a:srgbClr val="C03BC4"/>
                    </a:gs>
                    <a:gs pos="80000">
                      <a:srgbClr val="0078D4"/>
                    </a:gs>
                  </a:gsLst>
                  <a:path path="circle">
                    <a:fillToRect l="100000" t="100000"/>
                  </a:path>
                </a:gradFill>
                <a:latin typeface="Segoe UI Semibold" panose="020F0502020204030204" pitchFamily="34" charset="0"/>
              </a:rPr>
              <a:t>AI experiences </a:t>
            </a:r>
            <a:r>
              <a:rPr lang="en-US"/>
              <a:t>to your apps and devices</a:t>
            </a:r>
          </a:p>
        </p:txBody>
      </p:sp>
      <p:sp>
        <p:nvSpPr>
          <p:cNvPr id="6" name="Rounded Rectangle 5">
            <a:extLst>
              <a:ext uri="{FF2B5EF4-FFF2-40B4-BE49-F238E27FC236}">
                <a16:creationId xmlns:a16="http://schemas.microsoft.com/office/drawing/2014/main" id="{BB1C0355-813C-2CA0-0695-C000507AB8BF}"/>
              </a:ext>
              <a:ext uri="{C183D7F6-B498-43B3-948B-1728B52AA6E4}">
                <adec:decorative xmlns:adec="http://schemas.microsoft.com/office/drawing/2017/decorative" val="0"/>
              </a:ext>
            </a:extLst>
          </p:cNvPr>
          <p:cNvSpPr/>
          <p:nvPr/>
        </p:nvSpPr>
        <p:spPr bwMode="auto">
          <a:xfrm>
            <a:off x="584200" y="2334644"/>
            <a:ext cx="3481388" cy="263474"/>
          </a:xfrm>
          <a:prstGeom prst="roundRect">
            <a:avLst>
              <a:gd name="adj" fmla="val 24712"/>
            </a:avLst>
          </a:prstGeom>
          <a:solidFill>
            <a:schemeClr val="bg1"/>
          </a:solidFill>
          <a:ln w="25400" cap="rnd">
            <a:no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ONNX Runtime</a:t>
            </a:r>
          </a:p>
        </p:txBody>
      </p:sp>
      <p:sp>
        <p:nvSpPr>
          <p:cNvPr id="3" name="Rounded Rectangle 5">
            <a:extLst>
              <a:ext uri="{FF2B5EF4-FFF2-40B4-BE49-F238E27FC236}">
                <a16:creationId xmlns:a16="http://schemas.microsoft.com/office/drawing/2014/main" id="{EC793A83-AB6C-B84A-2C89-40ED49CCF49D}"/>
              </a:ext>
              <a:ext uri="{C183D7F6-B498-43B3-948B-1728B52AA6E4}">
                <adec:decorative xmlns:adec="http://schemas.microsoft.com/office/drawing/2017/decorative" val="0"/>
              </a:ext>
            </a:extLst>
          </p:cNvPr>
          <p:cNvSpPr/>
          <p:nvPr/>
        </p:nvSpPr>
        <p:spPr bwMode="auto">
          <a:xfrm>
            <a:off x="886305" y="2724533"/>
            <a:ext cx="2877180" cy="579280"/>
          </a:xfrm>
          <a:prstGeom prst="roundRect">
            <a:avLst>
              <a:gd name="adj" fmla="val 17313"/>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High performance,</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portable &amp; cross plat</a:t>
            </a:r>
          </a:p>
        </p:txBody>
      </p:sp>
      <p:sp>
        <p:nvSpPr>
          <p:cNvPr id="36" name="TextBox 35">
            <a:extLst>
              <a:ext uri="{FF2B5EF4-FFF2-40B4-BE49-F238E27FC236}">
                <a16:creationId xmlns:a16="http://schemas.microsoft.com/office/drawing/2014/main" id="{62184FDA-EE1A-B2CC-AB7C-1D48D6C35EA4}"/>
              </a:ext>
            </a:extLst>
          </p:cNvPr>
          <p:cNvSpPr txBox="1"/>
          <p:nvPr/>
        </p:nvSpPr>
        <p:spPr>
          <a:xfrm>
            <a:off x="823261" y="3468325"/>
            <a:ext cx="3003268" cy="430887"/>
          </a:xfrm>
          <a:prstGeom prst="rect">
            <a:avLst/>
          </a:prstGeom>
        </p:spPr>
        <p:txBody>
          <a:bodyPr vert="horz" wrap="square" lIns="0" tIns="0" rIns="0" bIns="0" rtlCol="0">
            <a:spAutoFit/>
          </a:bodyPr>
          <a:lstStyle>
            <a:lvl1pPr marL="176213" marR="0" indent="-176213" defTabSz="932742" fontAlgn="auto">
              <a:lnSpc>
                <a:spcPct val="100000"/>
              </a:lnSpc>
              <a:spcBef>
                <a:spcPct val="20000"/>
              </a:spcBef>
              <a:spcAft>
                <a:spcPts val="0"/>
              </a:spcAft>
              <a:buClrTx/>
              <a:buSzPct val="90000"/>
              <a:buFont typeface="Wingdings" panose="05000000000000000000" pitchFamily="2" charset="2"/>
              <a:buChar char=""/>
              <a:tabLst/>
              <a:defRPr lang="en-US" sz="2000" spc="0" baseline="0" dirty="0">
                <a:cs typeface="Segoe UI" panose="020B0502040204020203" pitchFamily="34" charset="0"/>
              </a:defRPr>
            </a:lvl1pPr>
            <a:lvl2pPr marL="322263" marR="0" indent="-150813" defTabSz="932742" fontAlgn="auto">
              <a:lnSpc>
                <a:spcPct val="100000"/>
              </a:lnSpc>
              <a:spcBef>
                <a:spcPct val="20000"/>
              </a:spcBef>
              <a:spcAft>
                <a:spcPts val="0"/>
              </a:spcAft>
              <a:buClrTx/>
              <a:buSzPct val="90000"/>
              <a:buFont typeface="Wingdings" panose="05000000000000000000" pitchFamily="2" charset="2"/>
              <a:buChar char=""/>
              <a:tabLst/>
              <a:defRPr lang="en-US" sz="1800" spc="0" baseline="0" dirty="0"/>
            </a:lvl2pPr>
            <a:lvl3pPr marL="466725" marR="0" indent="-138113" defTabSz="932742" fontAlgn="auto">
              <a:lnSpc>
                <a:spcPct val="100000"/>
              </a:lnSpc>
              <a:spcBef>
                <a:spcPct val="20000"/>
              </a:spcBef>
              <a:spcAft>
                <a:spcPts val="0"/>
              </a:spcAft>
              <a:buClrTx/>
              <a:buSzPct val="90000"/>
              <a:buFont typeface="Wingdings" panose="05000000000000000000" pitchFamily="2" charset="2"/>
              <a:buChar char=""/>
              <a:tabLst/>
              <a:defRPr lang="en-US" sz="1600" spc="0" baseline="0" dirty="0"/>
            </a:lvl3pPr>
            <a:lvl4pPr marL="595313" marR="0" indent="-128588" defTabSz="932742" fontAlgn="auto">
              <a:lnSpc>
                <a:spcPct val="100000"/>
              </a:lnSpc>
              <a:spcBef>
                <a:spcPct val="20000"/>
              </a:spcBef>
              <a:spcAft>
                <a:spcPts val="0"/>
              </a:spcAft>
              <a:buClrTx/>
              <a:buSzPct val="90000"/>
              <a:buFont typeface="Wingdings" panose="05000000000000000000" pitchFamily="2" charset="2"/>
              <a:buChar char=""/>
              <a:tabLst/>
              <a:defRPr lang="en-US" sz="1400" spc="0" baseline="0" dirty="0"/>
            </a:lvl4pPr>
            <a:lvl5pPr marL="731838" marR="0" indent="-122238" defTabSz="932742" fontAlgn="auto">
              <a:lnSpc>
                <a:spcPct val="100000"/>
              </a:lnSpc>
              <a:spcBef>
                <a:spcPct val="20000"/>
              </a:spcBef>
              <a:spcAft>
                <a:spcPts val="0"/>
              </a:spcAft>
              <a:buClrTx/>
              <a:buSzPct val="90000"/>
              <a:buFont typeface="Wingdings" panose="05000000000000000000" pitchFamily="2" charset="2"/>
              <a:buChar char=""/>
              <a:tabLst/>
              <a:defRPr lang="en-US" sz="1400" spc="0" baseline="0" dirty="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Build in your preferred framework once, and it is available cross platform</a:t>
            </a:r>
          </a:p>
        </p:txBody>
      </p:sp>
      <p:sp>
        <p:nvSpPr>
          <p:cNvPr id="7" name="Rounded Rectangle 5">
            <a:extLst>
              <a:ext uri="{FF2B5EF4-FFF2-40B4-BE49-F238E27FC236}">
                <a16:creationId xmlns:a16="http://schemas.microsoft.com/office/drawing/2014/main" id="{F2C9AF83-D92E-FFEF-3F1F-0BA16B9E0F87}"/>
              </a:ext>
              <a:ext uri="{C183D7F6-B498-43B3-948B-1728B52AA6E4}">
                <adec:decorative xmlns:adec="http://schemas.microsoft.com/office/drawing/2017/decorative" val="0"/>
              </a:ext>
            </a:extLst>
          </p:cNvPr>
          <p:cNvSpPr/>
          <p:nvPr/>
        </p:nvSpPr>
        <p:spPr bwMode="auto">
          <a:xfrm>
            <a:off x="3615271" y="2361464"/>
            <a:ext cx="5113858" cy="209835"/>
          </a:xfrm>
          <a:prstGeom prst="roundRect">
            <a:avLst>
              <a:gd name="adj" fmla="val 24712"/>
            </a:avLst>
          </a:prstGeom>
          <a:solidFill>
            <a:schemeClr val="bg1"/>
          </a:solidFill>
          <a:ln w="25400" cap="rnd">
            <a:no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ONNX Runtime + Olive</a:t>
            </a:r>
          </a:p>
        </p:txBody>
      </p:sp>
      <p:sp>
        <p:nvSpPr>
          <p:cNvPr id="4" name="Rounded Rectangle 5">
            <a:extLst>
              <a:ext uri="{FF2B5EF4-FFF2-40B4-BE49-F238E27FC236}">
                <a16:creationId xmlns:a16="http://schemas.microsoft.com/office/drawing/2014/main" id="{68544590-8451-8DBF-C4F6-33D34184774B}"/>
              </a:ext>
              <a:ext uri="{C183D7F6-B498-43B3-948B-1728B52AA6E4}">
                <adec:decorative xmlns:adec="http://schemas.microsoft.com/office/drawing/2017/decorative" val="0"/>
              </a:ext>
            </a:extLst>
          </p:cNvPr>
          <p:cNvSpPr/>
          <p:nvPr/>
        </p:nvSpPr>
        <p:spPr bwMode="auto">
          <a:xfrm>
            <a:off x="4657410" y="2724533"/>
            <a:ext cx="2877180" cy="579280"/>
          </a:xfrm>
          <a:prstGeom prst="roundRect">
            <a:avLst>
              <a:gd name="adj" fmla="val 17313"/>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Open source, extensible framework</a:t>
            </a:r>
          </a:p>
        </p:txBody>
      </p:sp>
      <p:sp>
        <p:nvSpPr>
          <p:cNvPr id="37" name="TextBox 36">
            <a:extLst>
              <a:ext uri="{FF2B5EF4-FFF2-40B4-BE49-F238E27FC236}">
                <a16:creationId xmlns:a16="http://schemas.microsoft.com/office/drawing/2014/main" id="{1FA6D0F9-5B0B-06E8-8953-45E4C09DB6E4}"/>
              </a:ext>
            </a:extLst>
          </p:cNvPr>
          <p:cNvSpPr txBox="1"/>
          <p:nvPr/>
        </p:nvSpPr>
        <p:spPr>
          <a:xfrm>
            <a:off x="4355306" y="3468325"/>
            <a:ext cx="3481388" cy="430887"/>
          </a:xfrm>
          <a:prstGeom prst="rect">
            <a:avLst/>
          </a:prstGeom>
        </p:spPr>
        <p:txBody>
          <a:bodyPr vert="horz" wrap="square" lIns="0" tIns="0" rIns="0" bIns="0" rtlCol="0">
            <a:spAutoFit/>
          </a:bodyPr>
          <a:lstStyle>
            <a:lvl1pPr marL="176213" marR="0" indent="-176213" defTabSz="932742" fontAlgn="auto">
              <a:lnSpc>
                <a:spcPct val="100000"/>
              </a:lnSpc>
              <a:spcBef>
                <a:spcPct val="20000"/>
              </a:spcBef>
              <a:spcAft>
                <a:spcPts val="0"/>
              </a:spcAft>
              <a:buClrTx/>
              <a:buSzPct val="90000"/>
              <a:buFont typeface="Wingdings" panose="05000000000000000000" pitchFamily="2" charset="2"/>
              <a:buChar char=""/>
              <a:tabLst/>
              <a:defRPr lang="en-US" sz="2000" spc="0" baseline="0" dirty="0">
                <a:cs typeface="Segoe UI" panose="020B0502040204020203" pitchFamily="34" charset="0"/>
              </a:defRPr>
            </a:lvl1pPr>
            <a:lvl2pPr marL="322263" marR="0" indent="-150813" defTabSz="932742" fontAlgn="auto">
              <a:lnSpc>
                <a:spcPct val="100000"/>
              </a:lnSpc>
              <a:spcBef>
                <a:spcPct val="20000"/>
              </a:spcBef>
              <a:spcAft>
                <a:spcPts val="0"/>
              </a:spcAft>
              <a:buClrTx/>
              <a:buSzPct val="90000"/>
              <a:buFont typeface="Wingdings" panose="05000000000000000000" pitchFamily="2" charset="2"/>
              <a:buChar char=""/>
              <a:tabLst/>
              <a:defRPr lang="en-US" sz="1800" spc="0" baseline="0" dirty="0"/>
            </a:lvl2pPr>
            <a:lvl3pPr marL="466725" marR="0" indent="-138113" defTabSz="932742" fontAlgn="auto">
              <a:lnSpc>
                <a:spcPct val="100000"/>
              </a:lnSpc>
              <a:spcBef>
                <a:spcPct val="20000"/>
              </a:spcBef>
              <a:spcAft>
                <a:spcPts val="0"/>
              </a:spcAft>
              <a:buClrTx/>
              <a:buSzPct val="90000"/>
              <a:buFont typeface="Wingdings" panose="05000000000000000000" pitchFamily="2" charset="2"/>
              <a:buChar char=""/>
              <a:tabLst/>
              <a:defRPr lang="en-US" sz="1600" spc="0" baseline="0" dirty="0"/>
            </a:lvl3pPr>
            <a:lvl4pPr marL="595313" marR="0" indent="-128588" defTabSz="932742" fontAlgn="auto">
              <a:lnSpc>
                <a:spcPct val="100000"/>
              </a:lnSpc>
              <a:spcBef>
                <a:spcPct val="20000"/>
              </a:spcBef>
              <a:spcAft>
                <a:spcPts val="0"/>
              </a:spcAft>
              <a:buClrTx/>
              <a:buSzPct val="90000"/>
              <a:buFont typeface="Wingdings" panose="05000000000000000000" pitchFamily="2" charset="2"/>
              <a:buChar char=""/>
              <a:tabLst/>
              <a:defRPr lang="en-US" sz="1400" spc="0" baseline="0" dirty="0"/>
            </a:lvl4pPr>
            <a:lvl5pPr marL="731838" marR="0" indent="-122238" defTabSz="932742" fontAlgn="auto">
              <a:lnSpc>
                <a:spcPct val="100000"/>
              </a:lnSpc>
              <a:spcBef>
                <a:spcPct val="20000"/>
              </a:spcBef>
              <a:spcAft>
                <a:spcPts val="0"/>
              </a:spcAft>
              <a:buClrTx/>
              <a:buSzPct val="90000"/>
              <a:buFont typeface="Wingdings" panose="05000000000000000000" pitchFamily="2" charset="2"/>
              <a:buChar char=""/>
              <a:tabLst/>
              <a:defRPr lang="en-US" sz="1400" spc="0" baseline="0" dirty="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Optimizes the model for desired HW! Eliminates the need for deep knowledge</a:t>
            </a:r>
          </a:p>
        </p:txBody>
      </p:sp>
      <p:sp>
        <p:nvSpPr>
          <p:cNvPr id="8" name="Rounded Rectangle 5">
            <a:extLst>
              <a:ext uri="{FF2B5EF4-FFF2-40B4-BE49-F238E27FC236}">
                <a16:creationId xmlns:a16="http://schemas.microsoft.com/office/drawing/2014/main" id="{EE6AF8F7-E3AA-0CE1-7425-FE63EC9F5291}"/>
              </a:ext>
              <a:ext uri="{C183D7F6-B498-43B3-948B-1728B52AA6E4}">
                <adec:decorative xmlns:adec="http://schemas.microsoft.com/office/drawing/2017/decorative" val="0"/>
              </a:ext>
            </a:extLst>
          </p:cNvPr>
          <p:cNvSpPr/>
          <p:nvPr/>
        </p:nvSpPr>
        <p:spPr bwMode="auto">
          <a:xfrm>
            <a:off x="8128000" y="2334644"/>
            <a:ext cx="3481388" cy="263474"/>
          </a:xfrm>
          <a:prstGeom prst="roundRect">
            <a:avLst>
              <a:gd name="adj" fmla="val 24712"/>
            </a:avLst>
          </a:prstGeom>
          <a:solidFill>
            <a:schemeClr val="bg1"/>
          </a:solidFill>
          <a:ln w="25400" cap="rnd">
            <a:no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ONNX Runtime + Azure EP</a:t>
            </a:r>
          </a:p>
        </p:txBody>
      </p:sp>
      <p:sp>
        <p:nvSpPr>
          <p:cNvPr id="5" name="Rounded Rectangle 5">
            <a:extLst>
              <a:ext uri="{FF2B5EF4-FFF2-40B4-BE49-F238E27FC236}">
                <a16:creationId xmlns:a16="http://schemas.microsoft.com/office/drawing/2014/main" id="{19C60D85-4D2C-FC33-A06D-254BBFD23CDF}"/>
              </a:ext>
              <a:ext uri="{C183D7F6-B498-43B3-948B-1728B52AA6E4}">
                <adec:decorative xmlns:adec="http://schemas.microsoft.com/office/drawing/2017/decorative" val="0"/>
              </a:ext>
            </a:extLst>
          </p:cNvPr>
          <p:cNvSpPr/>
          <p:nvPr/>
        </p:nvSpPr>
        <p:spPr bwMode="auto">
          <a:xfrm>
            <a:off x="8430104" y="2724533"/>
            <a:ext cx="2877180" cy="579280"/>
          </a:xfrm>
          <a:prstGeom prst="roundRect">
            <a:avLst>
              <a:gd name="adj" fmla="val 1484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Enables Hybrid inferencing</a:t>
            </a:r>
          </a:p>
        </p:txBody>
      </p:sp>
      <p:sp>
        <p:nvSpPr>
          <p:cNvPr id="38" name="TextBox 37">
            <a:extLst>
              <a:ext uri="{FF2B5EF4-FFF2-40B4-BE49-F238E27FC236}">
                <a16:creationId xmlns:a16="http://schemas.microsoft.com/office/drawing/2014/main" id="{AC703637-D9E4-4D36-46AD-2E95CE43548B}"/>
              </a:ext>
            </a:extLst>
          </p:cNvPr>
          <p:cNvSpPr txBox="1"/>
          <p:nvPr/>
        </p:nvSpPr>
        <p:spPr>
          <a:xfrm>
            <a:off x="8246428" y="3468325"/>
            <a:ext cx="3244532" cy="430887"/>
          </a:xfrm>
          <a:prstGeom prst="rect">
            <a:avLst/>
          </a:prstGeom>
        </p:spPr>
        <p:txBody>
          <a:bodyPr vert="horz" wrap="square" lIns="0" tIns="0" rIns="0" bIns="0" rtlCol="0">
            <a:spAutoFit/>
          </a:bodyPr>
          <a:lstStyle>
            <a:lvl1pPr marL="176213" marR="0" indent="-176213" defTabSz="932742" fontAlgn="auto">
              <a:lnSpc>
                <a:spcPct val="100000"/>
              </a:lnSpc>
              <a:spcBef>
                <a:spcPct val="20000"/>
              </a:spcBef>
              <a:spcAft>
                <a:spcPts val="0"/>
              </a:spcAft>
              <a:buClrTx/>
              <a:buSzPct val="90000"/>
              <a:buFont typeface="Wingdings" panose="05000000000000000000" pitchFamily="2" charset="2"/>
              <a:buChar char=""/>
              <a:tabLst/>
              <a:defRPr lang="en-US" sz="2000" spc="0" baseline="0" dirty="0">
                <a:cs typeface="Segoe UI" panose="020B0502040204020203" pitchFamily="34" charset="0"/>
              </a:defRPr>
            </a:lvl1pPr>
            <a:lvl2pPr marL="322263" marR="0" indent="-150813" defTabSz="932742" fontAlgn="auto">
              <a:lnSpc>
                <a:spcPct val="100000"/>
              </a:lnSpc>
              <a:spcBef>
                <a:spcPct val="20000"/>
              </a:spcBef>
              <a:spcAft>
                <a:spcPts val="0"/>
              </a:spcAft>
              <a:buClrTx/>
              <a:buSzPct val="90000"/>
              <a:buFont typeface="Wingdings" panose="05000000000000000000" pitchFamily="2" charset="2"/>
              <a:buChar char=""/>
              <a:tabLst/>
              <a:defRPr lang="en-US" sz="1800" spc="0" baseline="0" dirty="0"/>
            </a:lvl2pPr>
            <a:lvl3pPr marL="466725" marR="0" indent="-138113" defTabSz="932742" fontAlgn="auto">
              <a:lnSpc>
                <a:spcPct val="100000"/>
              </a:lnSpc>
              <a:spcBef>
                <a:spcPct val="20000"/>
              </a:spcBef>
              <a:spcAft>
                <a:spcPts val="0"/>
              </a:spcAft>
              <a:buClrTx/>
              <a:buSzPct val="90000"/>
              <a:buFont typeface="Wingdings" panose="05000000000000000000" pitchFamily="2" charset="2"/>
              <a:buChar char=""/>
              <a:tabLst/>
              <a:defRPr lang="en-US" sz="1600" spc="0" baseline="0" dirty="0"/>
            </a:lvl3pPr>
            <a:lvl4pPr marL="595313" marR="0" indent="-128588" defTabSz="932742" fontAlgn="auto">
              <a:lnSpc>
                <a:spcPct val="100000"/>
              </a:lnSpc>
              <a:spcBef>
                <a:spcPct val="20000"/>
              </a:spcBef>
              <a:spcAft>
                <a:spcPts val="0"/>
              </a:spcAft>
              <a:buClrTx/>
              <a:buSzPct val="90000"/>
              <a:buFont typeface="Wingdings" panose="05000000000000000000" pitchFamily="2" charset="2"/>
              <a:buChar char=""/>
              <a:tabLst/>
              <a:defRPr lang="en-US" sz="1400" spc="0" baseline="0" dirty="0"/>
            </a:lvl4pPr>
            <a:lvl5pPr marL="731838" marR="0" indent="-122238" defTabSz="932742" fontAlgn="auto">
              <a:lnSpc>
                <a:spcPct val="100000"/>
              </a:lnSpc>
              <a:spcBef>
                <a:spcPct val="20000"/>
              </a:spcBef>
              <a:spcAft>
                <a:spcPts val="0"/>
              </a:spcAft>
              <a:buClrTx/>
              <a:buSzPct val="90000"/>
              <a:buFont typeface="Wingdings" panose="05000000000000000000" pitchFamily="2" charset="2"/>
              <a:buChar char=""/>
              <a:tabLst/>
              <a:defRPr lang="en-US" sz="1400" spc="0" baseline="0" dirty="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Single API. You choose when to leverage the power of cloud or client.</a:t>
            </a:r>
          </a:p>
        </p:txBody>
      </p:sp>
      <p:sp>
        <p:nvSpPr>
          <p:cNvPr id="34" name="TextBox 33">
            <a:extLst>
              <a:ext uri="{FF2B5EF4-FFF2-40B4-BE49-F238E27FC236}">
                <a16:creationId xmlns:a16="http://schemas.microsoft.com/office/drawing/2014/main" id="{B69B82D4-F742-80E8-A608-FE84AD3FF110}"/>
              </a:ext>
            </a:extLst>
          </p:cNvPr>
          <p:cNvSpPr txBox="1"/>
          <p:nvPr/>
        </p:nvSpPr>
        <p:spPr>
          <a:xfrm>
            <a:off x="2206952" y="4364214"/>
            <a:ext cx="7784447" cy="751160"/>
          </a:xfrm>
          <a:prstGeom prst="roundRect">
            <a:avLst>
              <a:gd name="adj" fmla="val 2048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itchFamily="34" charset="0"/>
              </a:rPr>
              <a:t>Get started today! Run AI models on the client devices with NPUs, CPUs and GPUs or hybrid with Azure leveraging ONNX Runtime &amp; Olive</a:t>
            </a:r>
          </a:p>
        </p:txBody>
      </p:sp>
      <p:sp>
        <p:nvSpPr>
          <p:cNvPr id="31" name="Rounded Rectangle 5">
            <a:extLst>
              <a:ext uri="{FF2B5EF4-FFF2-40B4-BE49-F238E27FC236}">
                <a16:creationId xmlns:a16="http://schemas.microsoft.com/office/drawing/2014/main" id="{C3FBE576-C3D1-8568-C4CE-A38D00DFA1E7}"/>
              </a:ext>
              <a:ext uri="{C183D7F6-B498-43B3-948B-1728B52AA6E4}">
                <adec:decorative xmlns:adec="http://schemas.microsoft.com/office/drawing/2017/decorative" val="1"/>
              </a:ext>
            </a:extLst>
          </p:cNvPr>
          <p:cNvSpPr/>
          <p:nvPr/>
        </p:nvSpPr>
        <p:spPr bwMode="auto">
          <a:xfrm>
            <a:off x="1501120" y="5454367"/>
            <a:ext cx="2877180" cy="319565"/>
          </a:xfrm>
          <a:prstGeom prst="roundRect">
            <a:avLst>
              <a:gd name="adj" fmla="val 24712"/>
            </a:avLst>
          </a:prstGeom>
          <a:solidFill>
            <a:schemeClr val="bg1"/>
          </a:solidFill>
          <a:ln w="25400" cap="rnd">
            <a:no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Less engineering effort, better performance</a:t>
            </a:r>
          </a:p>
        </p:txBody>
      </p:sp>
      <p:sp>
        <p:nvSpPr>
          <p:cNvPr id="32" name="Rounded Rectangle 5">
            <a:extLst>
              <a:ext uri="{FF2B5EF4-FFF2-40B4-BE49-F238E27FC236}">
                <a16:creationId xmlns:a16="http://schemas.microsoft.com/office/drawing/2014/main" id="{B30E090A-4C5B-82DC-846F-512C6838A9AE}"/>
              </a:ext>
              <a:ext uri="{C183D7F6-B498-43B3-948B-1728B52AA6E4}">
                <adec:decorative xmlns:adec="http://schemas.microsoft.com/office/drawing/2017/decorative" val="1"/>
              </a:ext>
            </a:extLst>
          </p:cNvPr>
          <p:cNvSpPr/>
          <p:nvPr/>
        </p:nvSpPr>
        <p:spPr bwMode="auto">
          <a:xfrm>
            <a:off x="4969168" y="5454367"/>
            <a:ext cx="1858352" cy="319565"/>
          </a:xfrm>
          <a:prstGeom prst="roundRect">
            <a:avLst>
              <a:gd name="adj" fmla="val 24712"/>
            </a:avLst>
          </a:prstGeom>
          <a:solidFill>
            <a:schemeClr val="bg1"/>
          </a:solidFill>
          <a:ln w="25400" cap="rnd">
            <a:no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Eases the burden on developer</a:t>
            </a:r>
          </a:p>
        </p:txBody>
      </p:sp>
      <p:sp>
        <p:nvSpPr>
          <p:cNvPr id="33" name="Rounded Rectangle 5">
            <a:extLst>
              <a:ext uri="{FF2B5EF4-FFF2-40B4-BE49-F238E27FC236}">
                <a16:creationId xmlns:a16="http://schemas.microsoft.com/office/drawing/2014/main" id="{05F7A4F1-5FC8-3438-7E71-1577B93D07D2}"/>
              </a:ext>
              <a:ext uri="{C183D7F6-B498-43B3-948B-1728B52AA6E4}">
                <adec:decorative xmlns:adec="http://schemas.microsoft.com/office/drawing/2017/decorative" val="1"/>
              </a:ext>
            </a:extLst>
          </p:cNvPr>
          <p:cNvSpPr/>
          <p:nvPr/>
        </p:nvSpPr>
        <p:spPr bwMode="auto">
          <a:xfrm>
            <a:off x="7615827" y="5454780"/>
            <a:ext cx="2736847" cy="318739"/>
          </a:xfrm>
          <a:prstGeom prst="roundRect">
            <a:avLst>
              <a:gd name="adj" fmla="val 24712"/>
            </a:avLst>
          </a:prstGeom>
          <a:solidFill>
            <a:schemeClr val="bg1"/>
          </a:solidFill>
          <a:ln w="25400" cap="rnd">
            <a:no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Developer is in control of UX, resources &amp; costs</a:t>
            </a:r>
          </a:p>
        </p:txBody>
      </p:sp>
      <p:cxnSp>
        <p:nvCxnSpPr>
          <p:cNvPr id="17" name="Straight Connector 16">
            <a:extLst>
              <a:ext uri="{FF2B5EF4-FFF2-40B4-BE49-F238E27FC236}">
                <a16:creationId xmlns:a16="http://schemas.microsoft.com/office/drawing/2014/main" id="{1986E069-0484-A4CD-DDC2-4E4BA5CED38D}"/>
              </a:ext>
              <a:ext uri="{C183D7F6-B498-43B3-948B-1728B52AA6E4}">
                <adec:decorative xmlns:adec="http://schemas.microsoft.com/office/drawing/2017/decorative" val="1"/>
              </a:ext>
            </a:extLst>
          </p:cNvPr>
          <p:cNvCxnSpPr>
            <a:cxnSpLocks/>
          </p:cNvCxnSpPr>
          <p:nvPr/>
        </p:nvCxnSpPr>
        <p:spPr>
          <a:xfrm flipH="1" flipV="1">
            <a:off x="9868694" y="2079897"/>
            <a:ext cx="1" cy="101762"/>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CF4545A9-6149-24DD-BD9B-CAE7681BD260}"/>
              </a:ext>
              <a:ext uri="{C183D7F6-B498-43B3-948B-1728B52AA6E4}">
                <adec:decorative xmlns:adec="http://schemas.microsoft.com/office/drawing/2017/decorative" val="1"/>
              </a:ext>
            </a:extLst>
          </p:cNvPr>
          <p:cNvCxnSpPr>
            <a:cxnSpLocks/>
          </p:cNvCxnSpPr>
          <p:nvPr/>
        </p:nvCxnSpPr>
        <p:spPr>
          <a:xfrm rot="5400000" flipH="1">
            <a:off x="5964264" y="2049924"/>
            <a:ext cx="263472"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Arc 9">
            <a:extLst>
              <a:ext uri="{FF2B5EF4-FFF2-40B4-BE49-F238E27FC236}">
                <a16:creationId xmlns:a16="http://schemas.microsoft.com/office/drawing/2014/main" id="{6B38040D-39BD-7E53-2A46-A148B9D4D090}"/>
              </a:ext>
              <a:ext uri="{C183D7F6-B498-43B3-948B-1728B52AA6E4}">
                <adec:decorative xmlns:adec="http://schemas.microsoft.com/office/drawing/2017/decorative" val="1"/>
              </a:ext>
            </a:extLst>
          </p:cNvPr>
          <p:cNvSpPr/>
          <p:nvPr/>
        </p:nvSpPr>
        <p:spPr>
          <a:xfrm rot="5400000" flipH="1" flipV="1">
            <a:off x="2324893" y="1918189"/>
            <a:ext cx="323420" cy="323418"/>
          </a:xfrm>
          <a:prstGeom prst="arc">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Arc 12">
            <a:extLst>
              <a:ext uri="{FF2B5EF4-FFF2-40B4-BE49-F238E27FC236}">
                <a16:creationId xmlns:a16="http://schemas.microsoft.com/office/drawing/2014/main" id="{403CF255-9F02-42D5-9A0D-81CE1763DB47}"/>
              </a:ext>
              <a:ext uri="{C183D7F6-B498-43B3-948B-1728B52AA6E4}">
                <adec:decorative xmlns:adec="http://schemas.microsoft.com/office/drawing/2017/decorative" val="1"/>
              </a:ext>
            </a:extLst>
          </p:cNvPr>
          <p:cNvSpPr/>
          <p:nvPr/>
        </p:nvSpPr>
        <p:spPr>
          <a:xfrm rot="5400000" flipH="1">
            <a:off x="9545276" y="1918189"/>
            <a:ext cx="323420" cy="323418"/>
          </a:xfrm>
          <a:prstGeom prst="arc">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20388EAE-DB63-4674-E2D1-971A6798B1E9}"/>
              </a:ext>
              <a:ext uri="{C183D7F6-B498-43B3-948B-1728B52AA6E4}">
                <adec:decorative xmlns:adec="http://schemas.microsoft.com/office/drawing/2017/decorative" val="1"/>
              </a:ext>
            </a:extLst>
          </p:cNvPr>
          <p:cNvCxnSpPr>
            <a:cxnSpLocks/>
          </p:cNvCxnSpPr>
          <p:nvPr/>
        </p:nvCxnSpPr>
        <p:spPr>
          <a:xfrm flipH="1" flipV="1">
            <a:off x="2324894" y="2079897"/>
            <a:ext cx="1" cy="101762"/>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Connector 20">
            <a:extLst>
              <a:ext uri="{FF2B5EF4-FFF2-40B4-BE49-F238E27FC236}">
                <a16:creationId xmlns:a16="http://schemas.microsoft.com/office/drawing/2014/main" id="{1270B89C-5900-58F6-02C5-F6D74598F069}"/>
              </a:ext>
              <a:ext uri="{C183D7F6-B498-43B3-948B-1728B52AA6E4}">
                <adec:decorative xmlns:adec="http://schemas.microsoft.com/office/drawing/2017/decorative" val="1"/>
              </a:ext>
            </a:extLst>
          </p:cNvPr>
          <p:cNvCxnSpPr>
            <a:cxnSpLocks/>
          </p:cNvCxnSpPr>
          <p:nvPr/>
        </p:nvCxnSpPr>
        <p:spPr>
          <a:xfrm>
            <a:off x="2486603" y="1918186"/>
            <a:ext cx="7233660"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42194281-C3D3-BA07-1AC2-12D2743A8A11}"/>
              </a:ext>
              <a:ext uri="{C183D7F6-B498-43B3-948B-1728B52AA6E4}">
                <adec:decorative xmlns:adec="http://schemas.microsoft.com/office/drawing/2017/decorative" val="1"/>
              </a:ext>
            </a:extLst>
          </p:cNvPr>
          <p:cNvSpPr/>
          <p:nvPr/>
        </p:nvSpPr>
        <p:spPr bwMode="auto">
          <a:xfrm>
            <a:off x="886305" y="4259883"/>
            <a:ext cx="10420979" cy="1881837"/>
          </a:xfrm>
          <a:prstGeom prst="roundRect">
            <a:avLst>
              <a:gd name="adj" fmla="val 7963"/>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04090815-7F80-35D1-613F-9C4DCE663449}"/>
              </a:ext>
              <a:ext uri="{C183D7F6-B498-43B3-948B-1728B52AA6E4}">
                <adec:decorative xmlns:adec="http://schemas.microsoft.com/office/drawing/2017/decorative" val="1"/>
              </a:ext>
            </a:extLst>
          </p:cNvPr>
          <p:cNvCxnSpPr>
            <a:cxnSpLocks/>
          </p:cNvCxnSpPr>
          <p:nvPr/>
        </p:nvCxnSpPr>
        <p:spPr>
          <a:xfrm>
            <a:off x="4575180" y="5290634"/>
            <a:ext cx="0" cy="64703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70066F18-DBEF-100E-3615-4C238E1584B9}"/>
              </a:ext>
              <a:ext uri="{C183D7F6-B498-43B3-948B-1728B52AA6E4}">
                <adec:decorative xmlns:adec="http://schemas.microsoft.com/office/drawing/2017/decorative" val="1"/>
              </a:ext>
            </a:extLst>
          </p:cNvPr>
          <p:cNvCxnSpPr>
            <a:cxnSpLocks/>
          </p:cNvCxnSpPr>
          <p:nvPr/>
        </p:nvCxnSpPr>
        <p:spPr>
          <a:xfrm>
            <a:off x="7135500" y="5290634"/>
            <a:ext cx="0" cy="64703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9107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500"/>
                                        <p:tgtEl>
                                          <p:spTgt spid="2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200"/>
                                        <p:tgtEl>
                                          <p:spTgt spid="1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200"/>
                                        <p:tgtEl>
                                          <p:spTgt spid="10"/>
                                        </p:tgtEl>
                                      </p:cBhvr>
                                    </p:animEffect>
                                  </p:childTnLst>
                                </p:cTn>
                              </p:par>
                            </p:childTnLst>
                          </p:cTn>
                        </p:par>
                        <p:par>
                          <p:cTn id="15" fill="hold">
                            <p:stCondLst>
                              <p:cond delay="700"/>
                            </p:stCondLst>
                            <p:childTnLst>
                              <p:par>
                                <p:cTn id="16" presetID="22" presetClass="entr" presetSubtype="1"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up)">
                                      <p:cBhvr>
                                        <p:cTn id="18" dur="500"/>
                                        <p:tgtEl>
                                          <p:spTgt spid="17"/>
                                        </p:tgtEl>
                                      </p:cBhvr>
                                    </p:animEffect>
                                  </p:childTnLst>
                                </p:cTn>
                              </p:par>
                              <p:par>
                                <p:cTn id="19" presetID="22" presetClass="entr" presetSubtype="1"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up)">
                                      <p:cBhvr>
                                        <p:cTn id="21" dur="500"/>
                                        <p:tgtEl>
                                          <p:spTgt spid="15"/>
                                        </p:tgtEl>
                                      </p:cBhvr>
                                    </p:animEffect>
                                  </p:childTnLst>
                                </p:cTn>
                              </p:par>
                              <p:par>
                                <p:cTn id="22" presetID="22" presetClass="entr" presetSubtype="1"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500"/>
                                  </p:stCondLst>
                                  <p:childTnLst>
                                    <p:animMotion origin="layout" path="M -2.70833E-6 -2.96296E-6 L -2.70833E-6 -0.02199 " pathEditMode="relative" rAng="0" ptsTypes="AA">
                                      <p:cBhvr>
                                        <p:cTn id="29" dur="700" spd="-100000" fill="hold"/>
                                        <p:tgtEl>
                                          <p:spTgt spid="6"/>
                                        </p:tgtEl>
                                        <p:attrNameLst>
                                          <p:attrName>ppt_x</p:attrName>
                                          <p:attrName>ppt_y</p:attrName>
                                        </p:attrNameLst>
                                      </p:cBhvr>
                                      <p:rCtr x="0" y="-1111"/>
                                    </p:animMotion>
                                  </p:childTnLst>
                                </p:cTn>
                              </p:par>
                              <p:par>
                                <p:cTn id="30" presetID="10" presetClass="entr" presetSubtype="0" fill="hold" grpId="0" nodeType="withEffect">
                                  <p:stCondLst>
                                    <p:cond delay="5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100000" fill="hold" grpId="1" nodeType="withEffect">
                                  <p:stCondLst>
                                    <p:cond delay="500"/>
                                  </p:stCondLst>
                                  <p:childTnLst>
                                    <p:animMotion origin="layout" path="M 5E-6 -1.85185E-6 L 5E-6 -0.02199 " pathEditMode="relative" rAng="0" ptsTypes="AA">
                                      <p:cBhvr>
                                        <p:cTn id="34" dur="700" spd="-100000" fill="hold"/>
                                        <p:tgtEl>
                                          <p:spTgt spid="3"/>
                                        </p:tgtEl>
                                        <p:attrNameLst>
                                          <p:attrName>ppt_x</p:attrName>
                                          <p:attrName>ppt_y</p:attrName>
                                        </p:attrNameLst>
                                      </p:cBhvr>
                                      <p:rCtr x="0" y="-1111"/>
                                    </p:animMotion>
                                  </p:childTnLst>
                                </p:cTn>
                              </p:par>
                              <p:par>
                                <p:cTn id="35" presetID="10" presetClass="entr" presetSubtype="0" fill="hold" grpId="0" nodeType="withEffect">
                                  <p:stCondLst>
                                    <p:cond delay="5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grpId="1" nodeType="withEffect">
                                  <p:stCondLst>
                                    <p:cond delay="500"/>
                                  </p:stCondLst>
                                  <p:childTnLst>
                                    <p:animMotion origin="layout" path="M 5E-6 2.96296E-6 L 5E-6 -0.02199 " pathEditMode="relative" rAng="0" ptsTypes="AA">
                                      <p:cBhvr>
                                        <p:cTn id="39" dur="700" spd="-100000" fill="hold"/>
                                        <p:tgtEl>
                                          <p:spTgt spid="36"/>
                                        </p:tgtEl>
                                        <p:attrNameLst>
                                          <p:attrName>ppt_x</p:attrName>
                                          <p:attrName>ppt_y</p:attrName>
                                        </p:attrNameLst>
                                      </p:cBhvr>
                                      <p:rCtr x="0" y="-1111"/>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42" presetClass="path" presetSubtype="0" decel="100000" fill="hold" grpId="1" nodeType="withEffect">
                                  <p:stCondLst>
                                    <p:cond delay="0"/>
                                  </p:stCondLst>
                                  <p:childTnLst>
                                    <p:animMotion origin="layout" path="M 0 -2.22222E-6 L 0 -0.02199 " pathEditMode="relative" rAng="0" ptsTypes="AA">
                                      <p:cBhvr>
                                        <p:cTn id="46" dur="700" spd="-100000" fill="hold"/>
                                        <p:tgtEl>
                                          <p:spTgt spid="7"/>
                                        </p:tgtEl>
                                        <p:attrNameLst>
                                          <p:attrName>ppt_x</p:attrName>
                                          <p:attrName>ppt_y</p:attrName>
                                        </p:attrNameLst>
                                      </p:cBhvr>
                                      <p:rCtr x="0" y="-1111"/>
                                    </p:animMotion>
                                  </p:childTnLst>
                                </p:cTn>
                              </p:par>
                              <p:par>
                                <p:cTn id="47" presetID="10"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par>
                                <p:cTn id="50" presetID="42" presetClass="path" presetSubtype="0" decel="100000" fill="hold" grpId="1" nodeType="withEffect">
                                  <p:stCondLst>
                                    <p:cond delay="0"/>
                                  </p:stCondLst>
                                  <p:childTnLst>
                                    <p:animMotion origin="layout" path="M 0 -1.85185E-6 L 0 -0.02199 " pathEditMode="relative" rAng="0" ptsTypes="AA">
                                      <p:cBhvr>
                                        <p:cTn id="51" dur="700" spd="-100000" fill="hold"/>
                                        <p:tgtEl>
                                          <p:spTgt spid="4"/>
                                        </p:tgtEl>
                                        <p:attrNameLst>
                                          <p:attrName>ppt_x</p:attrName>
                                          <p:attrName>ppt_y</p:attrName>
                                        </p:attrNameLst>
                                      </p:cBhvr>
                                      <p:rCtr x="0" y="-1111"/>
                                    </p:animMotion>
                                  </p:childTnLst>
                                </p:cTn>
                              </p:par>
                              <p:par>
                                <p:cTn id="52" presetID="10" presetClass="entr" presetSubtype="0" fill="hold" grpId="0"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42" presetClass="path" presetSubtype="0" decel="100000" fill="hold" grpId="1" nodeType="withEffect">
                                  <p:stCondLst>
                                    <p:cond delay="0"/>
                                  </p:stCondLst>
                                  <p:childTnLst>
                                    <p:animMotion origin="layout" path="M 0 2.96296E-6 L 0 -0.02199 " pathEditMode="relative" rAng="0" ptsTypes="AA">
                                      <p:cBhvr>
                                        <p:cTn id="56" dur="700" spd="-100000" fill="hold"/>
                                        <p:tgtEl>
                                          <p:spTgt spid="37"/>
                                        </p:tgtEl>
                                        <p:attrNameLst>
                                          <p:attrName>ppt_x</p:attrName>
                                          <p:attrName>ppt_y</p:attrName>
                                        </p:attrNameLst>
                                      </p:cBhvr>
                                      <p:rCtr x="0" y="-1111"/>
                                    </p:animMotion>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42" presetClass="path" presetSubtype="0" decel="100000" fill="hold" grpId="1" nodeType="withEffect">
                                  <p:stCondLst>
                                    <p:cond delay="0"/>
                                  </p:stCondLst>
                                  <p:childTnLst>
                                    <p:animMotion origin="layout" path="M -2.70833E-6 -2.96296E-6 L -2.70833E-6 -0.02199 " pathEditMode="relative" rAng="0" ptsTypes="AA">
                                      <p:cBhvr>
                                        <p:cTn id="63" dur="700" spd="-100000" fill="hold"/>
                                        <p:tgtEl>
                                          <p:spTgt spid="8"/>
                                        </p:tgtEl>
                                        <p:attrNameLst>
                                          <p:attrName>ppt_x</p:attrName>
                                          <p:attrName>ppt_y</p:attrName>
                                        </p:attrNameLst>
                                      </p:cBhvr>
                                      <p:rCtr x="0" y="-1111"/>
                                    </p:animMotion>
                                  </p:childTnLst>
                                </p:cTn>
                              </p:par>
                              <p:par>
                                <p:cTn id="64" presetID="10"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42" presetClass="path" presetSubtype="0" decel="100000" fill="hold" grpId="1" nodeType="withEffect">
                                  <p:stCondLst>
                                    <p:cond delay="0"/>
                                  </p:stCondLst>
                                  <p:childTnLst>
                                    <p:animMotion origin="layout" path="M 5E-6 -1.85185E-6 L 5E-6 -0.02199 " pathEditMode="relative" rAng="0" ptsTypes="AA">
                                      <p:cBhvr>
                                        <p:cTn id="68" dur="700" spd="-100000" fill="hold"/>
                                        <p:tgtEl>
                                          <p:spTgt spid="5"/>
                                        </p:tgtEl>
                                        <p:attrNameLst>
                                          <p:attrName>ppt_x</p:attrName>
                                          <p:attrName>ppt_y</p:attrName>
                                        </p:attrNameLst>
                                      </p:cBhvr>
                                      <p:rCtr x="0" y="-1111"/>
                                    </p:animMotion>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42" presetClass="path" presetSubtype="0" decel="100000" fill="hold" grpId="1" nodeType="withEffect">
                                  <p:stCondLst>
                                    <p:cond delay="0"/>
                                  </p:stCondLst>
                                  <p:childTnLst>
                                    <p:animMotion origin="layout" path="M 5E-6 2.96296E-6 L 5E-6 -0.02199 " pathEditMode="relative" rAng="0" ptsTypes="AA">
                                      <p:cBhvr>
                                        <p:cTn id="73" dur="700" spd="-100000" fill="hold"/>
                                        <p:tgtEl>
                                          <p:spTgt spid="38"/>
                                        </p:tgtEl>
                                        <p:attrNameLst>
                                          <p:attrName>ppt_x</p:attrName>
                                          <p:attrName>ppt_y</p:attrName>
                                        </p:attrNameLst>
                                      </p:cBhvr>
                                      <p:rCtr x="0" y="-1111"/>
                                    </p:animMotion>
                                  </p:childTnLst>
                                </p:cTn>
                              </p:par>
                            </p:childTnLst>
                          </p:cTn>
                        </p:par>
                        <p:par>
                          <p:cTn id="74" fill="hold">
                            <p:stCondLst>
                              <p:cond delay="700"/>
                            </p:stCondLst>
                            <p:childTnLst>
                              <p:par>
                                <p:cTn id="75" presetID="10" presetClass="entr" presetSubtype="0" fill="hold" grpId="0" nodeType="afterEffect">
                                  <p:stCondLst>
                                    <p:cond delay="1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par>
                                <p:cTn id="78" presetID="42" presetClass="path" presetSubtype="0" decel="100000" fill="hold" grpId="1" nodeType="withEffect">
                                  <p:stCondLst>
                                    <p:cond delay="100"/>
                                  </p:stCondLst>
                                  <p:childTnLst>
                                    <p:animMotion origin="layout" path="M -4.16667E-7 -2.22222E-6 L -4.16667E-7 -0.02199 " pathEditMode="relative" rAng="0" ptsTypes="AA">
                                      <p:cBhvr>
                                        <p:cTn id="79" dur="700" spd="-100000" fill="hold"/>
                                        <p:tgtEl>
                                          <p:spTgt spid="34"/>
                                        </p:tgtEl>
                                        <p:attrNameLst>
                                          <p:attrName>ppt_x</p:attrName>
                                          <p:attrName>ppt_y</p:attrName>
                                        </p:attrNameLst>
                                      </p:cBhvr>
                                      <p:rCtr x="0" y="-1111"/>
                                    </p:animMotion>
                                  </p:childTnLst>
                                </p:cTn>
                              </p:par>
                              <p:par>
                                <p:cTn id="80" presetID="10" presetClass="entr" presetSubtype="0" fill="hold" grpId="0" nodeType="withEffect">
                                  <p:stCondLst>
                                    <p:cond delay="20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42" presetClass="path" presetSubtype="0" decel="100000" fill="hold" grpId="1" nodeType="withEffect">
                                  <p:stCondLst>
                                    <p:cond delay="200"/>
                                  </p:stCondLst>
                                  <p:childTnLst>
                                    <p:animMotion origin="layout" path="M 4.16667E-6 1.48148E-6 L 4.16667E-6 0.03542 " pathEditMode="relative" rAng="0" ptsTypes="AA">
                                      <p:cBhvr>
                                        <p:cTn id="84" dur="700" spd="-100000" fill="hold"/>
                                        <p:tgtEl>
                                          <p:spTgt spid="31"/>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par>
                                <p:cTn id="88" presetID="42" presetClass="path" presetSubtype="0" decel="100000" fill="hold" grpId="1" nodeType="withEffect">
                                  <p:stCondLst>
                                    <p:cond delay="300"/>
                                  </p:stCondLst>
                                  <p:childTnLst>
                                    <p:animMotion origin="layout" path="M -3.95833E-6 1.48148E-6 L -3.95833E-6 0.03542 " pathEditMode="relative" rAng="0" ptsTypes="AA">
                                      <p:cBhvr>
                                        <p:cTn id="89" dur="700" spd="-100000" fill="hold"/>
                                        <p:tgtEl>
                                          <p:spTgt spid="32"/>
                                        </p:tgtEl>
                                        <p:attrNameLst>
                                          <p:attrName>ppt_x</p:attrName>
                                          <p:attrName>ppt_y</p:attrName>
                                        </p:attrNameLst>
                                      </p:cBhvr>
                                      <p:rCtr x="0" y="1759"/>
                                    </p:animMotion>
                                  </p:childTnLst>
                                </p:cTn>
                              </p:par>
                              <p:par>
                                <p:cTn id="90" presetID="10" presetClass="entr" presetSubtype="0" fill="hold" grpId="0" nodeType="withEffect">
                                  <p:stCondLst>
                                    <p:cond delay="40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42" presetClass="path" presetSubtype="0" decel="100000" fill="hold" grpId="1" nodeType="withEffect">
                                  <p:stCondLst>
                                    <p:cond delay="400"/>
                                  </p:stCondLst>
                                  <p:childTnLst>
                                    <p:animMotion origin="layout" path="M 1.04167E-6 1.48148E-6 L 1.04167E-6 0.03542 " pathEditMode="relative" rAng="0" ptsTypes="AA">
                                      <p:cBhvr>
                                        <p:cTn id="94" dur="700" spd="-100000" fill="hold"/>
                                        <p:tgtEl>
                                          <p:spTgt spid="33"/>
                                        </p:tgtEl>
                                        <p:attrNameLst>
                                          <p:attrName>ppt_x</p:attrName>
                                          <p:attrName>ppt_y</p:attrName>
                                        </p:attrNameLst>
                                      </p:cBhvr>
                                      <p:rCtr x="0" y="1759"/>
                                    </p:animMotion>
                                  </p:childTnLst>
                                </p:cTn>
                              </p:par>
                              <p:par>
                                <p:cTn id="95" presetID="10" presetClass="entr" presetSubtype="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Effect transition="in" filter="fade">
                                      <p:cBhvr>
                                        <p:cTn id="97" dur="500"/>
                                        <p:tgtEl>
                                          <p:spTgt spid="11"/>
                                        </p:tgtEl>
                                      </p:cBhvr>
                                    </p:animEffect>
                                  </p:childTnLst>
                                </p:cTn>
                              </p:par>
                              <p:par>
                                <p:cTn id="98" presetID="42" presetClass="path" presetSubtype="0" decel="100000" fill="hold" grpId="1" nodeType="withEffect">
                                  <p:stCondLst>
                                    <p:cond delay="0"/>
                                  </p:stCondLst>
                                  <p:childTnLst>
                                    <p:animMotion origin="layout" path="M -4.16667E-7 -2.22222E-6 L -4.16667E-7 -0.02199 " pathEditMode="relative" rAng="0" ptsTypes="AA">
                                      <p:cBhvr>
                                        <p:cTn id="99" dur="700" spd="-100000" fill="hold"/>
                                        <p:tgtEl>
                                          <p:spTgt spid="11"/>
                                        </p:tgtEl>
                                        <p:attrNameLst>
                                          <p:attrName>ppt_x</p:attrName>
                                          <p:attrName>ppt_y</p:attrName>
                                        </p:attrNameLst>
                                      </p:cBhvr>
                                      <p:rCtr x="0" y="-1111"/>
                                    </p:animMotion>
                                  </p:childTnLst>
                                </p:cTn>
                              </p:par>
                              <p:par>
                                <p:cTn id="100" presetID="10" presetClass="entr" presetSubtype="0" fill="hold" nodeType="withEffect">
                                  <p:stCondLst>
                                    <p:cond delay="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500"/>
                                        <p:tgtEl>
                                          <p:spTgt spid="14"/>
                                        </p:tgtEl>
                                      </p:cBhvr>
                                    </p:animEffect>
                                  </p:childTnLst>
                                </p:cTn>
                              </p:par>
                              <p:par>
                                <p:cTn id="103" presetID="42" presetClass="path" presetSubtype="0" decel="100000" fill="hold" nodeType="withEffect">
                                  <p:stCondLst>
                                    <p:cond delay="100"/>
                                  </p:stCondLst>
                                  <p:childTnLst>
                                    <p:animMotion origin="layout" path="M -4.16667E-7 -2.22222E-6 L -4.16667E-7 -0.02199 " pathEditMode="relative" rAng="0" ptsTypes="AA">
                                      <p:cBhvr>
                                        <p:cTn id="104" dur="700" spd="-100000" fill="hold"/>
                                        <p:tgtEl>
                                          <p:spTgt spid="14"/>
                                        </p:tgtEl>
                                        <p:attrNameLst>
                                          <p:attrName>ppt_x</p:attrName>
                                          <p:attrName>ppt_y</p:attrName>
                                        </p:attrNameLst>
                                      </p:cBhvr>
                                      <p:rCtr x="0" y="-1111"/>
                                    </p:animMotion>
                                  </p:childTnLst>
                                </p:cTn>
                              </p:par>
                              <p:par>
                                <p:cTn id="105" presetID="10" presetClass="entr" presetSubtype="0" fill="hold" nodeType="withEffect">
                                  <p:stCondLst>
                                    <p:cond delay="0"/>
                                  </p:stCondLst>
                                  <p:childTnLst>
                                    <p:set>
                                      <p:cBhvr>
                                        <p:cTn id="106" dur="1" fill="hold">
                                          <p:stCondLst>
                                            <p:cond delay="0"/>
                                          </p:stCondLst>
                                        </p:cTn>
                                        <p:tgtEl>
                                          <p:spTgt spid="16"/>
                                        </p:tgtEl>
                                        <p:attrNameLst>
                                          <p:attrName>style.visibility</p:attrName>
                                        </p:attrNameLst>
                                      </p:cBhvr>
                                      <p:to>
                                        <p:strVal val="visible"/>
                                      </p:to>
                                    </p:set>
                                    <p:animEffect transition="in" filter="fade">
                                      <p:cBhvr>
                                        <p:cTn id="107" dur="500"/>
                                        <p:tgtEl>
                                          <p:spTgt spid="16"/>
                                        </p:tgtEl>
                                      </p:cBhvr>
                                    </p:animEffect>
                                  </p:childTnLst>
                                </p:cTn>
                              </p:par>
                              <p:par>
                                <p:cTn id="108" presetID="42" presetClass="path" presetSubtype="0" decel="100000" fill="hold" nodeType="withEffect">
                                  <p:stCondLst>
                                    <p:cond delay="100"/>
                                  </p:stCondLst>
                                  <p:childTnLst>
                                    <p:animMotion origin="layout" path="M -4.16667E-7 -2.22222E-6 L -4.16667E-7 -0.02199 " pathEditMode="relative" rAng="0" ptsTypes="AA">
                                      <p:cBhvr>
                                        <p:cTn id="109" dur="700" spd="-100000" fill="hold"/>
                                        <p:tgtEl>
                                          <p:spTgt spid="16"/>
                                        </p:tgtEl>
                                        <p:attrNameLst>
                                          <p:attrName>ppt_x</p:attrName>
                                          <p:attrName>ppt_y</p:attrName>
                                        </p:attrNameLst>
                                      </p:cBhvr>
                                      <p:rCtr x="0" y="-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 grpId="0" animBg="1"/>
      <p:bldP spid="3" grpId="1" animBg="1"/>
      <p:bldP spid="36" grpId="0"/>
      <p:bldP spid="36" grpId="1"/>
      <p:bldP spid="7" grpId="0" animBg="1"/>
      <p:bldP spid="7" grpId="1" animBg="1"/>
      <p:bldP spid="4" grpId="0" animBg="1"/>
      <p:bldP spid="4" grpId="1" animBg="1"/>
      <p:bldP spid="37" grpId="0"/>
      <p:bldP spid="37" grpId="1"/>
      <p:bldP spid="8" grpId="0" animBg="1"/>
      <p:bldP spid="8" grpId="1" animBg="1"/>
      <p:bldP spid="5" grpId="0" animBg="1"/>
      <p:bldP spid="5" grpId="1" animBg="1"/>
      <p:bldP spid="38" grpId="0"/>
      <p:bldP spid="38" grpId="1"/>
      <p:bldP spid="34" grpId="0" animBg="1"/>
      <p:bldP spid="34" grpId="1" animBg="1"/>
      <p:bldP spid="31" grpId="0" animBg="1"/>
      <p:bldP spid="31" grpId="1" animBg="1"/>
      <p:bldP spid="32" grpId="0" animBg="1"/>
      <p:bldP spid="32" grpId="1" animBg="1"/>
      <p:bldP spid="33" grpId="0" animBg="1"/>
      <p:bldP spid="33" grpId="1" animBg="1"/>
      <p:bldP spid="10" grpId="0" animBg="1"/>
      <p:bldP spid="13" grpId="0" animBg="1"/>
      <p:bldP spid="11" grpId="0" animBg="1"/>
      <p:bldP spid="11"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E233-E4DE-FDD8-B8DE-904E03978BD2}"/>
              </a:ext>
            </a:extLst>
          </p:cNvPr>
          <p:cNvSpPr>
            <a:spLocks noGrp="1"/>
          </p:cNvSpPr>
          <p:nvPr>
            <p:ph type="title"/>
          </p:nvPr>
        </p:nvSpPr>
        <p:spPr>
          <a:xfrm>
            <a:off x="588263" y="457200"/>
            <a:ext cx="11018520" cy="553998"/>
          </a:xfrm>
        </p:spPr>
        <p:txBody>
          <a:bodyPr/>
          <a:lstStyle/>
          <a:p>
            <a:pPr algn="ctr"/>
            <a:r>
              <a:rPr lang="en-US"/>
              <a:t>Optimization and performance </a:t>
            </a:r>
            <a:r>
              <a:rPr lang="en-US" b="1">
                <a:gradFill>
                  <a:gsLst>
                    <a:gs pos="0">
                      <a:srgbClr val="C03BC4"/>
                    </a:gs>
                    <a:gs pos="80000">
                      <a:srgbClr val="0078D4"/>
                    </a:gs>
                  </a:gsLst>
                  <a:path path="circle">
                    <a:fillToRect l="100000" t="100000"/>
                  </a:path>
                </a:gradFill>
                <a:latin typeface="Segoe UI Semibold" panose="020F0502020204030204" pitchFamily="34" charset="0"/>
              </a:rPr>
              <a:t>ONNX runtime</a:t>
            </a:r>
          </a:p>
        </p:txBody>
      </p:sp>
      <p:grpSp>
        <p:nvGrpSpPr>
          <p:cNvPr id="142" name="Group 141">
            <a:extLst>
              <a:ext uri="{FF2B5EF4-FFF2-40B4-BE49-F238E27FC236}">
                <a16:creationId xmlns:a16="http://schemas.microsoft.com/office/drawing/2014/main" id="{4AD8BB3B-2CEA-0B8A-9BBE-6CA9DB0BD8B5}"/>
              </a:ext>
              <a:ext uri="{C183D7F6-B498-43B3-948B-1728B52AA6E4}">
                <adec:decorative xmlns:adec="http://schemas.microsoft.com/office/drawing/2017/decorative" val="1"/>
              </a:ext>
            </a:extLst>
          </p:cNvPr>
          <p:cNvGrpSpPr/>
          <p:nvPr/>
        </p:nvGrpSpPr>
        <p:grpSpPr>
          <a:xfrm>
            <a:off x="1519316" y="4307681"/>
            <a:ext cx="1807128" cy="667543"/>
            <a:chOff x="1184036" y="4307681"/>
            <a:chExt cx="1807128" cy="667543"/>
          </a:xfrm>
        </p:grpSpPr>
        <p:cxnSp>
          <p:nvCxnSpPr>
            <p:cNvPr id="81" name="Straight Connector 80">
              <a:extLst>
                <a:ext uri="{FF2B5EF4-FFF2-40B4-BE49-F238E27FC236}">
                  <a16:creationId xmlns:a16="http://schemas.microsoft.com/office/drawing/2014/main" id="{D1BAE009-0CEF-6297-9A64-8FE81C2E40C3}"/>
                </a:ext>
              </a:extLst>
            </p:cNvPr>
            <p:cNvCxnSpPr>
              <a:cxnSpLocks/>
              <a:endCxn id="79" idx="0"/>
            </p:cNvCxnSpPr>
            <p:nvPr/>
          </p:nvCxnSpPr>
          <p:spPr>
            <a:xfrm>
              <a:off x="2991164" y="4307681"/>
              <a:ext cx="0" cy="332601"/>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4BAD51E-9E0B-FC6A-A553-BEA11D693FA9}"/>
                </a:ext>
              </a:extLst>
            </p:cNvPr>
            <p:cNvCxnSpPr>
              <a:cxnSpLocks/>
              <a:endCxn id="86" idx="0"/>
            </p:cNvCxnSpPr>
            <p:nvPr/>
          </p:nvCxnSpPr>
          <p:spPr>
            <a:xfrm>
              <a:off x="2088167" y="4333875"/>
              <a:ext cx="0" cy="306408"/>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1BB7CADE-2ECF-0E11-39B4-44E056966F45}"/>
                </a:ext>
              </a:extLst>
            </p:cNvPr>
            <p:cNvGrpSpPr/>
            <p:nvPr/>
          </p:nvGrpSpPr>
          <p:grpSpPr>
            <a:xfrm>
              <a:off x="1184036" y="4435657"/>
              <a:ext cx="1807128" cy="539567"/>
              <a:chOff x="1184036" y="4442800"/>
              <a:chExt cx="1807128" cy="539567"/>
            </a:xfrm>
          </p:grpSpPr>
          <p:sp>
            <p:nvSpPr>
              <p:cNvPr id="78" name="Arc 77">
                <a:extLst>
                  <a:ext uri="{FF2B5EF4-FFF2-40B4-BE49-F238E27FC236}">
                    <a16:creationId xmlns:a16="http://schemas.microsoft.com/office/drawing/2014/main" id="{16BC71B4-779A-3283-1F8C-A4848EA5B76E}"/>
                  </a:ext>
                </a:extLst>
              </p:cNvPr>
              <p:cNvSpPr/>
              <p:nvPr/>
            </p:nvSpPr>
            <p:spPr>
              <a:xfrm rot="10800000" flipH="1" flipV="1">
                <a:off x="1489361" y="4737428"/>
                <a:ext cx="180003"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Arc 78">
                <a:extLst>
                  <a:ext uri="{FF2B5EF4-FFF2-40B4-BE49-F238E27FC236}">
                    <a16:creationId xmlns:a16="http://schemas.microsoft.com/office/drawing/2014/main" id="{538CD7C4-FAEC-D6C1-E936-0964944C2425}"/>
                  </a:ext>
                </a:extLst>
              </p:cNvPr>
              <p:cNvSpPr/>
              <p:nvPr/>
            </p:nvSpPr>
            <p:spPr>
              <a:xfrm rot="16200000" flipH="1" flipV="1">
                <a:off x="2811161" y="4557424"/>
                <a:ext cx="180003"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0" name="Straight Connector 79">
                <a:extLst>
                  <a:ext uri="{FF2B5EF4-FFF2-40B4-BE49-F238E27FC236}">
                    <a16:creationId xmlns:a16="http://schemas.microsoft.com/office/drawing/2014/main" id="{4184C4E4-9E22-CC88-12BE-6C7127BFD16D}"/>
                  </a:ext>
                </a:extLst>
              </p:cNvPr>
              <p:cNvCxnSpPr>
                <a:cxnSpLocks/>
                <a:endCxn id="116" idx="2"/>
              </p:cNvCxnSpPr>
              <p:nvPr/>
            </p:nvCxnSpPr>
            <p:spPr>
              <a:xfrm flipH="1">
                <a:off x="1274038" y="4737403"/>
                <a:ext cx="305323" cy="25"/>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CC7F31E-31F7-FA7B-8529-1CC6228FF9CB}"/>
                  </a:ext>
                </a:extLst>
              </p:cNvPr>
              <p:cNvCxnSpPr>
                <a:cxnSpLocks/>
                <a:stCxn id="84" idx="0"/>
              </p:cNvCxnSpPr>
              <p:nvPr/>
            </p:nvCxnSpPr>
            <p:spPr>
              <a:xfrm>
                <a:off x="1669363" y="4827429"/>
                <a:ext cx="0" cy="154938"/>
              </a:xfrm>
              <a:prstGeom prst="line">
                <a:avLst/>
              </a:prstGeom>
              <a:noFill/>
              <a:ln w="19050" cap="rnd">
                <a:solidFill>
                  <a:schemeClr val="bg1">
                    <a:lumMod val="50000"/>
                  </a:schemeClr>
                </a:solidFill>
                <a:headEnd type="none" w="lg" len="sm"/>
                <a:tailEnd type="arrow" w="lg" len="sm"/>
              </a:ln>
              <a:effectLst/>
            </p:spPr>
            <p:style>
              <a:lnRef idx="1">
                <a:schemeClr val="accent2"/>
              </a:lnRef>
              <a:fillRef idx="3">
                <a:schemeClr val="accent2"/>
              </a:fillRef>
              <a:effectRef idx="2">
                <a:schemeClr val="accent2"/>
              </a:effectRef>
              <a:fontRef idx="minor">
                <a:schemeClr val="lt1"/>
              </a:fontRef>
            </p:style>
          </p:cxnSp>
          <p:cxnSp>
            <p:nvCxnSpPr>
              <p:cNvPr id="83" name="Straight Connector 82">
                <a:extLst>
                  <a:ext uri="{FF2B5EF4-FFF2-40B4-BE49-F238E27FC236}">
                    <a16:creationId xmlns:a16="http://schemas.microsoft.com/office/drawing/2014/main" id="{67ECA384-75E3-3E62-5559-9513EDB6D99F}"/>
                  </a:ext>
                </a:extLst>
              </p:cNvPr>
              <p:cNvCxnSpPr>
                <a:cxnSpLocks/>
                <a:endCxn id="79" idx="2"/>
              </p:cNvCxnSpPr>
              <p:nvPr/>
            </p:nvCxnSpPr>
            <p:spPr>
              <a:xfrm>
                <a:off x="1759364" y="4737427"/>
                <a:ext cx="1141799" cy="0"/>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84" name="Arc 83">
                <a:extLst>
                  <a:ext uri="{FF2B5EF4-FFF2-40B4-BE49-F238E27FC236}">
                    <a16:creationId xmlns:a16="http://schemas.microsoft.com/office/drawing/2014/main" id="{66D1CBD2-DBAC-B094-0700-01BEA0EAEBE4}"/>
                  </a:ext>
                </a:extLst>
              </p:cNvPr>
              <p:cNvSpPr/>
              <p:nvPr/>
            </p:nvSpPr>
            <p:spPr>
              <a:xfrm rot="5400000" flipH="1" flipV="1">
                <a:off x="1669363" y="4737427"/>
                <a:ext cx="180002"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28374B8C-CBCB-98B1-3DA0-6B0EFFF7B206}"/>
                  </a:ext>
                </a:extLst>
              </p:cNvPr>
              <p:cNvGrpSpPr/>
              <p:nvPr/>
            </p:nvGrpSpPr>
            <p:grpSpPr>
              <a:xfrm flipH="1">
                <a:off x="1184036" y="4442800"/>
                <a:ext cx="180003" cy="294628"/>
                <a:chOff x="8341064" y="4061751"/>
                <a:chExt cx="204382" cy="334531"/>
              </a:xfrm>
            </p:grpSpPr>
            <p:sp>
              <p:nvSpPr>
                <p:cNvPr id="116" name="Arc 115">
                  <a:extLst>
                    <a:ext uri="{FF2B5EF4-FFF2-40B4-BE49-F238E27FC236}">
                      <a16:creationId xmlns:a16="http://schemas.microsoft.com/office/drawing/2014/main" id="{CD88EDD1-7AB1-3A5D-71B1-4798487E9D9E}"/>
                    </a:ext>
                  </a:extLst>
                </p:cNvPr>
                <p:cNvSpPr/>
                <p:nvPr/>
              </p:nvSpPr>
              <p:spPr>
                <a:xfrm rot="16200000" flipH="1" flipV="1">
                  <a:off x="8341064" y="4191900"/>
                  <a:ext cx="204382" cy="204381"/>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17" name="Straight Connector 116">
                  <a:extLst>
                    <a:ext uri="{FF2B5EF4-FFF2-40B4-BE49-F238E27FC236}">
                      <a16:creationId xmlns:a16="http://schemas.microsoft.com/office/drawing/2014/main" id="{2D71D44A-DE59-09C0-7B45-8A21D454E2A0}"/>
                    </a:ext>
                  </a:extLst>
                </p:cNvPr>
                <p:cNvCxnSpPr>
                  <a:cxnSpLocks/>
                  <a:endCxn id="116" idx="0"/>
                </p:cNvCxnSpPr>
                <p:nvPr/>
              </p:nvCxnSpPr>
              <p:spPr>
                <a:xfrm>
                  <a:off x="8545446" y="4061751"/>
                  <a:ext cx="0" cy="232340"/>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sp>
            <p:nvSpPr>
              <p:cNvPr id="86" name="Arc 85">
                <a:extLst>
                  <a:ext uri="{FF2B5EF4-FFF2-40B4-BE49-F238E27FC236}">
                    <a16:creationId xmlns:a16="http://schemas.microsoft.com/office/drawing/2014/main" id="{A6513EFC-28A6-3418-C956-DC69A39DC488}"/>
                  </a:ext>
                </a:extLst>
              </p:cNvPr>
              <p:cNvSpPr/>
              <p:nvPr/>
            </p:nvSpPr>
            <p:spPr>
              <a:xfrm rot="16200000" flipH="1" flipV="1">
                <a:off x="1908164" y="4557425"/>
                <a:ext cx="180003"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3" name="Group 142">
            <a:extLst>
              <a:ext uri="{FF2B5EF4-FFF2-40B4-BE49-F238E27FC236}">
                <a16:creationId xmlns:a16="http://schemas.microsoft.com/office/drawing/2014/main" id="{19EDC839-3301-EE8D-E6B1-3A05CB2B9859}"/>
              </a:ext>
              <a:ext uri="{C183D7F6-B498-43B3-948B-1728B52AA6E4}">
                <adec:decorative xmlns:adec="http://schemas.microsoft.com/office/drawing/2017/decorative" val="1"/>
              </a:ext>
            </a:extLst>
          </p:cNvPr>
          <p:cNvGrpSpPr/>
          <p:nvPr/>
        </p:nvGrpSpPr>
        <p:grpSpPr>
          <a:xfrm>
            <a:off x="4709990" y="4398169"/>
            <a:ext cx="418805" cy="584198"/>
            <a:chOff x="4374710" y="4398169"/>
            <a:chExt cx="418805" cy="584198"/>
          </a:xfrm>
        </p:grpSpPr>
        <p:cxnSp>
          <p:nvCxnSpPr>
            <p:cNvPr id="100" name="Straight Connector 99">
              <a:extLst>
                <a:ext uri="{FF2B5EF4-FFF2-40B4-BE49-F238E27FC236}">
                  <a16:creationId xmlns:a16="http://schemas.microsoft.com/office/drawing/2014/main" id="{44824C66-247D-713C-9F5E-4B4427B97925}"/>
                </a:ext>
              </a:extLst>
            </p:cNvPr>
            <p:cNvCxnSpPr>
              <a:cxnSpLocks/>
            </p:cNvCxnSpPr>
            <p:nvPr/>
          </p:nvCxnSpPr>
          <p:spPr>
            <a:xfrm>
              <a:off x="4793515" y="4398169"/>
              <a:ext cx="0" cy="242113"/>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E91B43AA-BDE1-1A3A-0C7C-129A372EC96F}"/>
                </a:ext>
              </a:extLst>
            </p:cNvPr>
            <p:cNvGrpSpPr/>
            <p:nvPr/>
          </p:nvGrpSpPr>
          <p:grpSpPr>
            <a:xfrm>
              <a:off x="4374710" y="4557424"/>
              <a:ext cx="418805" cy="424943"/>
              <a:chOff x="4374710" y="4557424"/>
              <a:chExt cx="418805" cy="424943"/>
            </a:xfrm>
          </p:grpSpPr>
          <p:cxnSp>
            <p:nvCxnSpPr>
              <p:cNvPr id="96" name="Straight Connector 95">
                <a:extLst>
                  <a:ext uri="{FF2B5EF4-FFF2-40B4-BE49-F238E27FC236}">
                    <a16:creationId xmlns:a16="http://schemas.microsoft.com/office/drawing/2014/main" id="{76C51BCE-2E08-2E26-4041-E21F3E527A58}"/>
                  </a:ext>
                </a:extLst>
              </p:cNvPr>
              <p:cNvCxnSpPr>
                <a:cxnSpLocks/>
                <a:stCxn id="98" idx="0"/>
              </p:cNvCxnSpPr>
              <p:nvPr/>
            </p:nvCxnSpPr>
            <p:spPr>
              <a:xfrm>
                <a:off x="4374710" y="4827429"/>
                <a:ext cx="0" cy="154938"/>
              </a:xfrm>
              <a:prstGeom prst="line">
                <a:avLst/>
              </a:prstGeom>
              <a:noFill/>
              <a:ln w="19050" cap="rnd">
                <a:solidFill>
                  <a:schemeClr val="bg1">
                    <a:lumMod val="50000"/>
                  </a:schemeClr>
                </a:solidFill>
                <a:headEnd type="none" w="lg" len="sm"/>
                <a:tailEnd type="arrow" w="lg" len="sm"/>
              </a:ln>
              <a:effectLst/>
            </p:spPr>
            <p:style>
              <a:lnRef idx="1">
                <a:schemeClr val="accent2"/>
              </a:lnRef>
              <a:fillRef idx="3">
                <a:schemeClr val="accent2"/>
              </a:fillRef>
              <a:effectRef idx="2">
                <a:schemeClr val="accent2"/>
              </a:effectRef>
              <a:fontRef idx="minor">
                <a:schemeClr val="lt1"/>
              </a:fontRef>
            </p:style>
          </p:cxnSp>
          <p:cxnSp>
            <p:nvCxnSpPr>
              <p:cNvPr id="97" name="Straight Connector 96">
                <a:extLst>
                  <a:ext uri="{FF2B5EF4-FFF2-40B4-BE49-F238E27FC236}">
                    <a16:creationId xmlns:a16="http://schemas.microsoft.com/office/drawing/2014/main" id="{A72ECB01-3184-1929-EA4F-F0B27E2FD609}"/>
                  </a:ext>
                </a:extLst>
              </p:cNvPr>
              <p:cNvCxnSpPr>
                <a:cxnSpLocks/>
                <a:endCxn id="99" idx="2"/>
              </p:cNvCxnSpPr>
              <p:nvPr/>
            </p:nvCxnSpPr>
            <p:spPr>
              <a:xfrm>
                <a:off x="4464712" y="4737427"/>
                <a:ext cx="238802" cy="1"/>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98" name="Arc 97">
                <a:extLst>
                  <a:ext uri="{FF2B5EF4-FFF2-40B4-BE49-F238E27FC236}">
                    <a16:creationId xmlns:a16="http://schemas.microsoft.com/office/drawing/2014/main" id="{D5084B2F-B0CD-860A-AFDD-82B6305FE046}"/>
                  </a:ext>
                </a:extLst>
              </p:cNvPr>
              <p:cNvSpPr/>
              <p:nvPr/>
            </p:nvSpPr>
            <p:spPr>
              <a:xfrm rot="5400000" flipH="1" flipV="1">
                <a:off x="4374710" y="4737427"/>
                <a:ext cx="180002"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Arc 98">
                <a:extLst>
                  <a:ext uri="{FF2B5EF4-FFF2-40B4-BE49-F238E27FC236}">
                    <a16:creationId xmlns:a16="http://schemas.microsoft.com/office/drawing/2014/main" id="{BFAE2191-4C75-36DD-4B96-9706FB5F11AF}"/>
                  </a:ext>
                </a:extLst>
              </p:cNvPr>
              <p:cNvSpPr/>
              <p:nvPr/>
            </p:nvSpPr>
            <p:spPr>
              <a:xfrm rot="16200000" flipH="1" flipV="1">
                <a:off x="4613512" y="4557425"/>
                <a:ext cx="180003" cy="180002"/>
              </a:xfrm>
              <a:prstGeom prst="arc">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normAutofit fontScale="25000" lnSpcReduction="20000"/>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0" name="Group 129" descr="Application. ONNX.">
            <a:extLst>
              <a:ext uri="{FF2B5EF4-FFF2-40B4-BE49-F238E27FC236}">
                <a16:creationId xmlns:a16="http://schemas.microsoft.com/office/drawing/2014/main" id="{3F7B353F-D287-64F7-CD08-1683F406DD04}"/>
              </a:ext>
              <a:ext uri="{C183D7F6-B498-43B3-948B-1728B52AA6E4}">
                <adec:decorative xmlns:adec="http://schemas.microsoft.com/office/drawing/2017/decorative" val="0"/>
              </a:ext>
            </a:extLst>
          </p:cNvPr>
          <p:cNvGrpSpPr/>
          <p:nvPr/>
        </p:nvGrpSpPr>
        <p:grpSpPr>
          <a:xfrm>
            <a:off x="2272948" y="1435100"/>
            <a:ext cx="2106991" cy="1295560"/>
            <a:chOff x="1937668" y="1435100"/>
            <a:chExt cx="2106991" cy="1295560"/>
          </a:xfrm>
        </p:grpSpPr>
        <p:sp>
          <p:nvSpPr>
            <p:cNvPr id="92" name="Rounded Rectangle 5">
              <a:extLst>
                <a:ext uri="{FF2B5EF4-FFF2-40B4-BE49-F238E27FC236}">
                  <a16:creationId xmlns:a16="http://schemas.microsoft.com/office/drawing/2014/main" id="{A4A50E8F-04D1-E977-8C92-80B0C9466441}"/>
                </a:ext>
                <a:ext uri="{C183D7F6-B498-43B3-948B-1728B52AA6E4}">
                  <adec:decorative xmlns:adec="http://schemas.microsoft.com/office/drawing/2017/decorative" val="1"/>
                </a:ext>
              </a:extLst>
            </p:cNvPr>
            <p:cNvSpPr/>
            <p:nvPr/>
          </p:nvSpPr>
          <p:spPr bwMode="auto">
            <a:xfrm>
              <a:off x="1937668" y="1584185"/>
              <a:ext cx="2106991" cy="1146475"/>
            </a:xfrm>
            <a:prstGeom prst="roundRect">
              <a:avLst>
                <a:gd name="adj" fmla="val 741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93" name="Picture 92">
              <a:extLst>
                <a:ext uri="{FF2B5EF4-FFF2-40B4-BE49-F238E27FC236}">
                  <a16:creationId xmlns:a16="http://schemas.microsoft.com/office/drawing/2014/main" id="{D1A91B13-3C9C-39FB-36E6-7909932CF22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25408" y="1851719"/>
              <a:ext cx="628171" cy="661738"/>
            </a:xfrm>
            <a:prstGeom prst="rect">
              <a:avLst/>
            </a:prstGeom>
          </p:spPr>
        </p:pic>
        <p:pic>
          <p:nvPicPr>
            <p:cNvPr id="94" name="Picture 93">
              <a:extLst>
                <a:ext uri="{FF2B5EF4-FFF2-40B4-BE49-F238E27FC236}">
                  <a16:creationId xmlns:a16="http://schemas.microsoft.com/office/drawing/2014/main" id="{2414F858-1180-571A-B822-29E92B8E2B2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249749" y="1834452"/>
              <a:ext cx="654650" cy="696275"/>
            </a:xfrm>
            <a:prstGeom prst="rect">
              <a:avLst/>
            </a:prstGeom>
          </p:spPr>
        </p:pic>
        <p:grpSp>
          <p:nvGrpSpPr>
            <p:cNvPr id="95" name="Group 94">
              <a:extLst>
                <a:ext uri="{FF2B5EF4-FFF2-40B4-BE49-F238E27FC236}">
                  <a16:creationId xmlns:a16="http://schemas.microsoft.com/office/drawing/2014/main" id="{D9E67B22-6018-C2C5-BA0D-39D42AC7EF44}"/>
                </a:ext>
              </a:extLst>
            </p:cNvPr>
            <p:cNvGrpSpPr/>
            <p:nvPr/>
          </p:nvGrpSpPr>
          <p:grpSpPr>
            <a:xfrm>
              <a:off x="2296941" y="1435100"/>
              <a:ext cx="1366076" cy="271065"/>
              <a:chOff x="8402532" y="646698"/>
              <a:chExt cx="1551093" cy="307777"/>
            </a:xfrm>
          </p:grpSpPr>
          <p:sp>
            <p:nvSpPr>
              <p:cNvPr id="113" name="Rectangle 112">
                <a:extLst>
                  <a:ext uri="{FF2B5EF4-FFF2-40B4-BE49-F238E27FC236}">
                    <a16:creationId xmlns:a16="http://schemas.microsoft.com/office/drawing/2014/main" id="{D9D10F69-AF8F-30A8-CDFF-A7316D116933}"/>
                  </a:ext>
                </a:extLst>
              </p:cNvPr>
              <p:cNvSpPr/>
              <p:nvPr/>
            </p:nvSpPr>
            <p:spPr bwMode="auto">
              <a:xfrm>
                <a:off x="8402532" y="663325"/>
                <a:ext cx="501755" cy="2749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25000" lnSpcReduction="20000"/>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0FA109B3-D5B6-97CE-E2F3-73F6C8654B7D}"/>
                  </a:ext>
                  <a:ext uri="{C183D7F6-B498-43B3-948B-1728B52AA6E4}">
                    <adec:decorative xmlns:adec="http://schemas.microsoft.com/office/drawing/2017/decorative" val="1"/>
                  </a:ext>
                </a:extLst>
              </p:cNvPr>
              <p:cNvSpPr txBox="1"/>
              <p:nvPr/>
            </p:nvSpPr>
            <p:spPr>
              <a:xfrm>
                <a:off x="8791648" y="646698"/>
                <a:ext cx="1161977" cy="307777"/>
              </a:xfrm>
              <a:prstGeom prst="rect">
                <a:avLst/>
              </a:prstGeom>
              <a:solidFill>
                <a:schemeClr val="bg1"/>
              </a:solidFill>
            </p:spPr>
            <p:txBody>
              <a:bodyPr wrap="square">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Application</a:t>
                </a:r>
              </a:p>
            </p:txBody>
          </p:sp>
          <p:sp>
            <p:nvSpPr>
              <p:cNvPr id="115" name="Graphic 27">
                <a:extLst>
                  <a:ext uri="{FF2B5EF4-FFF2-40B4-BE49-F238E27FC236}">
                    <a16:creationId xmlns:a16="http://schemas.microsoft.com/office/drawing/2014/main" id="{96AD906D-1E1F-53EF-82D7-4F85BB01423A}"/>
                  </a:ext>
                  <a:ext uri="{C183D7F6-B498-43B3-948B-1728B52AA6E4}">
                    <adec:decorative xmlns:adec="http://schemas.microsoft.com/office/drawing/2017/decorative" val="1"/>
                  </a:ext>
                </a:extLst>
              </p:cNvPr>
              <p:cNvSpPr/>
              <p:nvPr/>
            </p:nvSpPr>
            <p:spPr>
              <a:xfrm>
                <a:off x="8513709" y="681267"/>
                <a:ext cx="296812" cy="239018"/>
              </a:xfrm>
              <a:custGeom>
                <a:avLst/>
                <a:gdLst>
                  <a:gd name="connsiteX0" fmla="*/ 22282 w 253949"/>
                  <a:gd name="connsiteY0" fmla="*/ 204503 h 204502"/>
                  <a:gd name="connsiteX1" fmla="*/ 6757 w 253949"/>
                  <a:gd name="connsiteY1" fmla="*/ 197746 h 204502"/>
                  <a:gd name="connsiteX2" fmla="*/ 0 w 253949"/>
                  <a:gd name="connsiteY2" fmla="*/ 182221 h 204502"/>
                  <a:gd name="connsiteX3" fmla="*/ 0 w 253949"/>
                  <a:gd name="connsiteY3" fmla="*/ 22282 h 204502"/>
                  <a:gd name="connsiteX4" fmla="*/ 6757 w 253949"/>
                  <a:gd name="connsiteY4" fmla="*/ 6757 h 204502"/>
                  <a:gd name="connsiteX5" fmla="*/ 22282 w 253949"/>
                  <a:gd name="connsiteY5" fmla="*/ 0 h 204502"/>
                  <a:gd name="connsiteX6" fmla="*/ 231668 w 253949"/>
                  <a:gd name="connsiteY6" fmla="*/ 0 h 204502"/>
                  <a:gd name="connsiteX7" fmla="*/ 247193 w 253949"/>
                  <a:gd name="connsiteY7" fmla="*/ 6757 h 204502"/>
                  <a:gd name="connsiteX8" fmla="*/ 253950 w 253949"/>
                  <a:gd name="connsiteY8" fmla="*/ 22282 h 204502"/>
                  <a:gd name="connsiteX9" fmla="*/ 253950 w 253949"/>
                  <a:gd name="connsiteY9" fmla="*/ 182221 h 204502"/>
                  <a:gd name="connsiteX10" fmla="*/ 247193 w 253949"/>
                  <a:gd name="connsiteY10" fmla="*/ 197746 h 204502"/>
                  <a:gd name="connsiteX11" fmla="*/ 231668 w 253949"/>
                  <a:gd name="connsiteY11" fmla="*/ 204503 h 204502"/>
                  <a:gd name="connsiteX12" fmla="*/ 22282 w 253949"/>
                  <a:gd name="connsiteY12" fmla="*/ 204503 h 204502"/>
                  <a:gd name="connsiteX13" fmla="*/ 22282 w 253949"/>
                  <a:gd name="connsiteY13" fmla="*/ 182221 h 204502"/>
                  <a:gd name="connsiteX14" fmla="*/ 162381 w 253949"/>
                  <a:gd name="connsiteY14" fmla="*/ 182221 h 204502"/>
                  <a:gd name="connsiteX15" fmla="*/ 162381 w 253949"/>
                  <a:gd name="connsiteY15" fmla="*/ 133690 h 204502"/>
                  <a:gd name="connsiteX16" fmla="*/ 22282 w 253949"/>
                  <a:gd name="connsiteY16" fmla="*/ 133690 h 204502"/>
                  <a:gd name="connsiteX17" fmla="*/ 22282 w 253949"/>
                  <a:gd name="connsiteY17" fmla="*/ 182221 h 204502"/>
                  <a:gd name="connsiteX18" fmla="*/ 184663 w 253949"/>
                  <a:gd name="connsiteY18" fmla="*/ 182221 h 204502"/>
                  <a:gd name="connsiteX19" fmla="*/ 231668 w 253949"/>
                  <a:gd name="connsiteY19" fmla="*/ 182221 h 204502"/>
                  <a:gd name="connsiteX20" fmla="*/ 231668 w 253949"/>
                  <a:gd name="connsiteY20" fmla="*/ 62572 h 204502"/>
                  <a:gd name="connsiteX21" fmla="*/ 184663 w 253949"/>
                  <a:gd name="connsiteY21" fmla="*/ 62572 h 204502"/>
                  <a:gd name="connsiteX22" fmla="*/ 184663 w 253949"/>
                  <a:gd name="connsiteY22" fmla="*/ 182221 h 204502"/>
                  <a:gd name="connsiteX23" fmla="*/ 22282 w 253949"/>
                  <a:gd name="connsiteY23" fmla="*/ 111408 h 204502"/>
                  <a:gd name="connsiteX24" fmla="*/ 162381 w 253949"/>
                  <a:gd name="connsiteY24" fmla="*/ 111408 h 204502"/>
                  <a:gd name="connsiteX25" fmla="*/ 162381 w 253949"/>
                  <a:gd name="connsiteY25" fmla="*/ 62572 h 204502"/>
                  <a:gd name="connsiteX26" fmla="*/ 22282 w 253949"/>
                  <a:gd name="connsiteY26" fmla="*/ 62572 h 204502"/>
                  <a:gd name="connsiteX27" fmla="*/ 22282 w 253949"/>
                  <a:gd name="connsiteY27" fmla="*/ 111408 h 20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53949" h="204502">
                    <a:moveTo>
                      <a:pt x="22282" y="204503"/>
                    </a:moveTo>
                    <a:cubicBezTo>
                      <a:pt x="16437" y="204503"/>
                      <a:pt x="11262" y="202251"/>
                      <a:pt x="6757" y="197746"/>
                    </a:cubicBezTo>
                    <a:cubicBezTo>
                      <a:pt x="2252" y="193241"/>
                      <a:pt x="0" y="188066"/>
                      <a:pt x="0" y="182221"/>
                    </a:cubicBezTo>
                    <a:lnTo>
                      <a:pt x="0" y="22282"/>
                    </a:lnTo>
                    <a:cubicBezTo>
                      <a:pt x="0" y="16437"/>
                      <a:pt x="2252" y="11262"/>
                      <a:pt x="6757" y="6757"/>
                    </a:cubicBezTo>
                    <a:cubicBezTo>
                      <a:pt x="11262" y="2252"/>
                      <a:pt x="16437" y="0"/>
                      <a:pt x="22282" y="0"/>
                    </a:cubicBezTo>
                    <a:lnTo>
                      <a:pt x="231668" y="0"/>
                    </a:lnTo>
                    <a:cubicBezTo>
                      <a:pt x="237513" y="0"/>
                      <a:pt x="242688" y="2252"/>
                      <a:pt x="247193" y="6757"/>
                    </a:cubicBezTo>
                    <a:cubicBezTo>
                      <a:pt x="251698" y="11262"/>
                      <a:pt x="253950" y="16437"/>
                      <a:pt x="253950" y="22282"/>
                    </a:cubicBezTo>
                    <a:lnTo>
                      <a:pt x="253950" y="182221"/>
                    </a:lnTo>
                    <a:cubicBezTo>
                      <a:pt x="253950" y="188066"/>
                      <a:pt x="251698" y="193241"/>
                      <a:pt x="247193" y="197746"/>
                    </a:cubicBezTo>
                    <a:cubicBezTo>
                      <a:pt x="242688" y="202251"/>
                      <a:pt x="237513" y="204503"/>
                      <a:pt x="231668" y="204503"/>
                    </a:cubicBezTo>
                    <a:lnTo>
                      <a:pt x="22282" y="204503"/>
                    </a:lnTo>
                    <a:close/>
                    <a:moveTo>
                      <a:pt x="22282" y="182221"/>
                    </a:moveTo>
                    <a:lnTo>
                      <a:pt x="162381" y="182221"/>
                    </a:lnTo>
                    <a:lnTo>
                      <a:pt x="162381" y="133690"/>
                    </a:lnTo>
                    <a:lnTo>
                      <a:pt x="22282" y="133690"/>
                    </a:lnTo>
                    <a:lnTo>
                      <a:pt x="22282" y="182221"/>
                    </a:lnTo>
                    <a:close/>
                    <a:moveTo>
                      <a:pt x="184663" y="182221"/>
                    </a:moveTo>
                    <a:lnTo>
                      <a:pt x="231668" y="182221"/>
                    </a:lnTo>
                    <a:lnTo>
                      <a:pt x="231668" y="62572"/>
                    </a:lnTo>
                    <a:lnTo>
                      <a:pt x="184663" y="62572"/>
                    </a:lnTo>
                    <a:lnTo>
                      <a:pt x="184663" y="182221"/>
                    </a:lnTo>
                    <a:close/>
                    <a:moveTo>
                      <a:pt x="22282" y="111408"/>
                    </a:moveTo>
                    <a:lnTo>
                      <a:pt x="162381" y="111408"/>
                    </a:lnTo>
                    <a:lnTo>
                      <a:pt x="162381" y="62572"/>
                    </a:lnTo>
                    <a:lnTo>
                      <a:pt x="22282" y="62572"/>
                    </a:lnTo>
                    <a:lnTo>
                      <a:pt x="22282" y="111408"/>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grpSp>
      <p:cxnSp>
        <p:nvCxnSpPr>
          <p:cNvPr id="91" name="Straight Connector 90">
            <a:extLst>
              <a:ext uri="{FF2B5EF4-FFF2-40B4-BE49-F238E27FC236}">
                <a16:creationId xmlns:a16="http://schemas.microsoft.com/office/drawing/2014/main" id="{CEF030D4-68E5-E9C8-3D78-D6616EE78DCE}"/>
              </a:ext>
              <a:ext uri="{C183D7F6-B498-43B3-948B-1728B52AA6E4}">
                <adec:decorative xmlns:adec="http://schemas.microsoft.com/office/drawing/2017/decorative" val="1"/>
              </a:ext>
            </a:extLst>
          </p:cNvPr>
          <p:cNvCxnSpPr>
            <a:cxnSpLocks/>
          </p:cNvCxnSpPr>
          <p:nvPr/>
        </p:nvCxnSpPr>
        <p:spPr>
          <a:xfrm>
            <a:off x="3326443" y="2730661"/>
            <a:ext cx="0" cy="572064"/>
          </a:xfrm>
          <a:prstGeom prst="line">
            <a:avLst/>
          </a:prstGeom>
          <a:noFill/>
          <a:ln w="19050" cap="rnd">
            <a:solidFill>
              <a:schemeClr val="bg1">
                <a:lumMod val="50000"/>
              </a:schemeClr>
            </a:solidFill>
            <a:headEnd type="none" w="lg" len="sm"/>
            <a:tailEnd type="arrow" w="lg" len="sm"/>
          </a:ln>
          <a:effectLst/>
        </p:spPr>
        <p:style>
          <a:lnRef idx="1">
            <a:schemeClr val="accent2"/>
          </a:lnRef>
          <a:fillRef idx="3">
            <a:schemeClr val="accent2"/>
          </a:fillRef>
          <a:effectRef idx="2">
            <a:schemeClr val="accent2"/>
          </a:effectRef>
          <a:fontRef idx="minor">
            <a:schemeClr val="lt1"/>
          </a:fontRef>
        </p:style>
      </p:cxnSp>
      <p:grpSp>
        <p:nvGrpSpPr>
          <p:cNvPr id="145" name="Group 144" descr="ONNX runtime. GPU-EPs, GPU-EPs, NPU-EPs, ORT Web, Azure-EP.">
            <a:extLst>
              <a:ext uri="{FF2B5EF4-FFF2-40B4-BE49-F238E27FC236}">
                <a16:creationId xmlns:a16="http://schemas.microsoft.com/office/drawing/2014/main" id="{F9A78877-3C81-45CB-3964-16543C598CE2}"/>
              </a:ext>
              <a:ext uri="{C183D7F6-B498-43B3-948B-1728B52AA6E4}">
                <adec:decorative xmlns:adec="http://schemas.microsoft.com/office/drawing/2017/decorative" val="0"/>
              </a:ext>
            </a:extLst>
          </p:cNvPr>
          <p:cNvGrpSpPr/>
          <p:nvPr/>
        </p:nvGrpSpPr>
        <p:grpSpPr>
          <a:xfrm>
            <a:off x="934924" y="3302724"/>
            <a:ext cx="4783039" cy="1266716"/>
            <a:chOff x="599644" y="3302724"/>
            <a:chExt cx="4783039" cy="1266716"/>
          </a:xfrm>
        </p:grpSpPr>
        <p:sp>
          <p:nvSpPr>
            <p:cNvPr id="71" name="Rounded Rectangle 5">
              <a:extLst>
                <a:ext uri="{FF2B5EF4-FFF2-40B4-BE49-F238E27FC236}">
                  <a16:creationId xmlns:a16="http://schemas.microsoft.com/office/drawing/2014/main" id="{8498CB5A-508C-E4E3-1B26-DFF8E3CC3BCC}"/>
                </a:ext>
                <a:ext uri="{C183D7F6-B498-43B3-948B-1728B52AA6E4}">
                  <adec:decorative xmlns:adec="http://schemas.microsoft.com/office/drawing/2017/decorative" val="1"/>
                </a:ext>
              </a:extLst>
            </p:cNvPr>
            <p:cNvSpPr/>
            <p:nvPr/>
          </p:nvSpPr>
          <p:spPr bwMode="auto">
            <a:xfrm>
              <a:off x="599644" y="3302724"/>
              <a:ext cx="4783039" cy="1266716"/>
            </a:xfrm>
            <a:prstGeom prst="roundRect">
              <a:avLst>
                <a:gd name="adj" fmla="val 10662"/>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72" name="Group 71">
              <a:extLst>
                <a:ext uri="{FF2B5EF4-FFF2-40B4-BE49-F238E27FC236}">
                  <a16:creationId xmlns:a16="http://schemas.microsoft.com/office/drawing/2014/main" id="{BFBB7B20-9ABD-837D-13CC-399AD76081DD}"/>
                </a:ext>
              </a:extLst>
            </p:cNvPr>
            <p:cNvGrpSpPr/>
            <p:nvPr/>
          </p:nvGrpSpPr>
          <p:grpSpPr>
            <a:xfrm>
              <a:off x="2139197" y="3368586"/>
              <a:ext cx="1712323" cy="669010"/>
              <a:chOff x="2393158" y="2850359"/>
              <a:chExt cx="1944234" cy="759618"/>
            </a:xfrm>
          </p:grpSpPr>
          <p:sp>
            <p:nvSpPr>
              <p:cNvPr id="127" name="TextBox 126">
                <a:extLst>
                  <a:ext uri="{FF2B5EF4-FFF2-40B4-BE49-F238E27FC236}">
                    <a16:creationId xmlns:a16="http://schemas.microsoft.com/office/drawing/2014/main" id="{F200C2BD-F1B6-AE03-39CA-81F15441F612}"/>
                  </a:ext>
                  <a:ext uri="{C183D7F6-B498-43B3-948B-1728B52AA6E4}">
                    <adec:decorative xmlns:adec="http://schemas.microsoft.com/office/drawing/2017/decorative" val="1"/>
                  </a:ext>
                </a:extLst>
              </p:cNvPr>
              <p:cNvSpPr txBox="1"/>
              <p:nvPr/>
            </p:nvSpPr>
            <p:spPr>
              <a:xfrm>
                <a:off x="3070908" y="2920517"/>
                <a:ext cx="1266484" cy="646331"/>
              </a:xfrm>
              <a:prstGeom prst="rect">
                <a:avLst/>
              </a:prstGeom>
              <a:noFill/>
            </p:spPr>
            <p:txBody>
              <a:bodyPr wrap="square" lIns="182880" rtlCol="0" anchor="ctr" anchorCtr="0">
                <a:normAutofit fontScale="85000" lnSpcReduction="10000"/>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333">
                          <a:srgbClr val="000000"/>
                        </a:gs>
                        <a:gs pos="70000">
                          <a:srgbClr val="000000"/>
                        </a:gs>
                      </a:gsLst>
                      <a:lin ang="0" scaled="0"/>
                    </a:gradFill>
                    <a:effectLst/>
                    <a:uLnTx/>
                    <a:uFillTx/>
                    <a:latin typeface="Segoe UI Semibold" panose="020B0502040204020203" pitchFamily="34" charset="0"/>
                    <a:ea typeface="+mn-ea"/>
                    <a:cs typeface="Segoe UI Semibold" panose="020B0502040204020203" pitchFamily="34" charset="0"/>
                  </a:rPr>
                  <a:t>ONNX</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83333">
                          <a:srgbClr val="000000"/>
                        </a:gs>
                        <a:gs pos="70000">
                          <a:srgbClr val="000000"/>
                        </a:gs>
                      </a:gsLst>
                      <a:lin ang="0" scaled="0"/>
                    </a:gradFill>
                    <a:effectLst/>
                    <a:uLnTx/>
                    <a:uFillTx/>
                    <a:latin typeface="Segoe UI Semibold" panose="020B0502040204020203" pitchFamily="34" charset="0"/>
                    <a:ea typeface="+mn-ea"/>
                    <a:cs typeface="Segoe UI Semibold" panose="020B0502040204020203" pitchFamily="34" charset="0"/>
                  </a:rPr>
                  <a:t>Runtime</a:t>
                </a:r>
              </a:p>
            </p:txBody>
          </p:sp>
          <p:pic>
            <p:nvPicPr>
              <p:cNvPr id="128" name="Picture 127">
                <a:extLst>
                  <a:ext uri="{FF2B5EF4-FFF2-40B4-BE49-F238E27FC236}">
                    <a16:creationId xmlns:a16="http://schemas.microsoft.com/office/drawing/2014/main" id="{FE6ACE28-7BA9-21AA-8B22-D89A98A89984}"/>
                  </a:ext>
                  <a:ext uri="{C183D7F6-B498-43B3-948B-1728B52AA6E4}">
                    <adec:decorative xmlns:adec="http://schemas.microsoft.com/office/drawing/2017/decorative" val="1"/>
                  </a:ext>
                </a:extLst>
              </p:cNvPr>
              <p:cNvPicPr>
                <a:picLocks noChangeAspect="1"/>
              </p:cNvPicPr>
              <p:nvPr/>
            </p:nvPicPr>
            <p:blipFill rotWithShape="1">
              <a:blip r:embed="rId5" cstate="print">
                <a:alphaModFix/>
                <a:extLst>
                  <a:ext uri="{28A0092B-C50C-407E-A947-70E740481C1C}">
                    <a14:useLocalDpi xmlns:a14="http://schemas.microsoft.com/office/drawing/2010/main"/>
                  </a:ext>
                </a:extLst>
              </a:blip>
              <a:srcRect r="-5" b="-5"/>
              <a:stretch/>
            </p:blipFill>
            <p:spPr>
              <a:xfrm>
                <a:off x="2393158" y="2850359"/>
                <a:ext cx="759618" cy="759618"/>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grpSp>
      </p:grpSp>
      <p:grpSp>
        <p:nvGrpSpPr>
          <p:cNvPr id="144" name="Group 143">
            <a:extLst>
              <a:ext uri="{FF2B5EF4-FFF2-40B4-BE49-F238E27FC236}">
                <a16:creationId xmlns:a16="http://schemas.microsoft.com/office/drawing/2014/main" id="{297C3B3D-4E61-2ECC-58E6-24FF02720435}"/>
              </a:ext>
              <a:ext uri="{C183D7F6-B498-43B3-948B-1728B52AA6E4}">
                <adec:decorative xmlns:adec="http://schemas.microsoft.com/office/drawing/2017/decorative" val="1"/>
              </a:ext>
            </a:extLst>
          </p:cNvPr>
          <p:cNvGrpSpPr/>
          <p:nvPr/>
        </p:nvGrpSpPr>
        <p:grpSpPr>
          <a:xfrm>
            <a:off x="1106329" y="4134051"/>
            <a:ext cx="4440229" cy="308748"/>
            <a:chOff x="771049" y="4134051"/>
            <a:chExt cx="4440229" cy="308748"/>
          </a:xfrm>
        </p:grpSpPr>
        <p:sp>
          <p:nvSpPr>
            <p:cNvPr id="73" name="Rounded Rectangle 5">
              <a:extLst>
                <a:ext uri="{FF2B5EF4-FFF2-40B4-BE49-F238E27FC236}">
                  <a16:creationId xmlns:a16="http://schemas.microsoft.com/office/drawing/2014/main" id="{A1E1D680-D43D-AC7B-19D2-07E3838614CA}"/>
                </a:ext>
                <a:ext uri="{C183D7F6-B498-43B3-948B-1728B52AA6E4}">
                  <adec:decorative xmlns:adec="http://schemas.microsoft.com/office/drawing/2017/decorative" val="1"/>
                </a:ext>
              </a:extLst>
            </p:cNvPr>
            <p:cNvSpPr/>
            <p:nvPr/>
          </p:nvSpPr>
          <p:spPr bwMode="auto">
            <a:xfrm>
              <a:off x="3480086" y="4134053"/>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ORT Web</a:t>
              </a:r>
            </a:p>
          </p:txBody>
        </p:sp>
        <p:sp>
          <p:nvSpPr>
            <p:cNvPr id="88" name="Rounded Rectangle 5">
              <a:extLst>
                <a:ext uri="{FF2B5EF4-FFF2-40B4-BE49-F238E27FC236}">
                  <a16:creationId xmlns:a16="http://schemas.microsoft.com/office/drawing/2014/main" id="{6AFE770A-EFC8-8D65-D183-95A671A18ACD}"/>
                </a:ext>
                <a:ext uri="{C183D7F6-B498-43B3-948B-1728B52AA6E4}">
                  <adec:decorative xmlns:adec="http://schemas.microsoft.com/office/drawing/2017/decorative" val="1"/>
                </a:ext>
              </a:extLst>
            </p:cNvPr>
            <p:cNvSpPr/>
            <p:nvPr/>
          </p:nvSpPr>
          <p:spPr bwMode="auto">
            <a:xfrm>
              <a:off x="771049" y="4134051"/>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CPU-EPs</a:t>
              </a:r>
            </a:p>
          </p:txBody>
        </p:sp>
        <p:sp>
          <p:nvSpPr>
            <p:cNvPr id="89" name="Rounded Rectangle 5">
              <a:extLst>
                <a:ext uri="{FF2B5EF4-FFF2-40B4-BE49-F238E27FC236}">
                  <a16:creationId xmlns:a16="http://schemas.microsoft.com/office/drawing/2014/main" id="{1EC66179-069D-748B-925E-488B36CFD9B8}"/>
                </a:ext>
                <a:ext uri="{C183D7F6-B498-43B3-948B-1728B52AA6E4}">
                  <adec:decorative xmlns:adec="http://schemas.microsoft.com/office/drawing/2017/decorative" val="1"/>
                </a:ext>
              </a:extLst>
            </p:cNvPr>
            <p:cNvSpPr/>
            <p:nvPr/>
          </p:nvSpPr>
          <p:spPr bwMode="auto">
            <a:xfrm>
              <a:off x="1674061" y="4134053"/>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GPU-EPs</a:t>
              </a:r>
            </a:p>
          </p:txBody>
        </p:sp>
        <p:sp>
          <p:nvSpPr>
            <p:cNvPr id="90" name="Rounded Rectangle 5">
              <a:extLst>
                <a:ext uri="{FF2B5EF4-FFF2-40B4-BE49-F238E27FC236}">
                  <a16:creationId xmlns:a16="http://schemas.microsoft.com/office/drawing/2014/main" id="{E004CB64-46D2-5CD6-A4D9-6C2A2FEE6BD1}"/>
                </a:ext>
                <a:ext uri="{C183D7F6-B498-43B3-948B-1728B52AA6E4}">
                  <adec:decorative xmlns:adec="http://schemas.microsoft.com/office/drawing/2017/decorative" val="1"/>
                </a:ext>
              </a:extLst>
            </p:cNvPr>
            <p:cNvSpPr/>
            <p:nvPr/>
          </p:nvSpPr>
          <p:spPr bwMode="auto">
            <a:xfrm>
              <a:off x="2577074" y="4134053"/>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NPU-EPs</a:t>
              </a:r>
            </a:p>
          </p:txBody>
        </p:sp>
        <p:sp>
          <p:nvSpPr>
            <p:cNvPr id="101" name="Rounded Rectangle 5">
              <a:extLst>
                <a:ext uri="{FF2B5EF4-FFF2-40B4-BE49-F238E27FC236}">
                  <a16:creationId xmlns:a16="http://schemas.microsoft.com/office/drawing/2014/main" id="{04F75CB5-B929-3AD4-CE66-8F8871747856}"/>
                </a:ext>
                <a:ext uri="{C183D7F6-B498-43B3-948B-1728B52AA6E4}">
                  <adec:decorative xmlns:adec="http://schemas.microsoft.com/office/drawing/2017/decorative" val="1"/>
                </a:ext>
              </a:extLst>
            </p:cNvPr>
            <p:cNvSpPr/>
            <p:nvPr/>
          </p:nvSpPr>
          <p:spPr bwMode="auto">
            <a:xfrm>
              <a:off x="4383099" y="4134053"/>
              <a:ext cx="828179" cy="30874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Azure-EP</a:t>
              </a:r>
            </a:p>
          </p:txBody>
        </p:sp>
      </p:grpSp>
      <p:grpSp>
        <p:nvGrpSpPr>
          <p:cNvPr id="132" name="Group 131" descr="Device. CPU, GPU, NPU.">
            <a:extLst>
              <a:ext uri="{FF2B5EF4-FFF2-40B4-BE49-F238E27FC236}">
                <a16:creationId xmlns:a16="http://schemas.microsoft.com/office/drawing/2014/main" id="{591B5168-122E-7062-F408-AFA619EE4C15}"/>
              </a:ext>
              <a:ext uri="{C183D7F6-B498-43B3-948B-1728B52AA6E4}">
                <adec:decorative xmlns:adec="http://schemas.microsoft.com/office/drawing/2017/decorative" val="0"/>
              </a:ext>
            </a:extLst>
          </p:cNvPr>
          <p:cNvGrpSpPr/>
          <p:nvPr/>
        </p:nvGrpSpPr>
        <p:grpSpPr>
          <a:xfrm>
            <a:off x="934924" y="5026230"/>
            <a:ext cx="2106991" cy="1242808"/>
            <a:chOff x="599644" y="5026230"/>
            <a:chExt cx="2106991" cy="1242808"/>
          </a:xfrm>
        </p:grpSpPr>
        <p:grpSp>
          <p:nvGrpSpPr>
            <p:cNvPr id="74" name="Group 73">
              <a:extLst>
                <a:ext uri="{FF2B5EF4-FFF2-40B4-BE49-F238E27FC236}">
                  <a16:creationId xmlns:a16="http://schemas.microsoft.com/office/drawing/2014/main" id="{3EBCFBB3-10DA-4F2A-5DE6-FD05764E61DD}"/>
                </a:ext>
              </a:extLst>
            </p:cNvPr>
            <p:cNvGrpSpPr/>
            <p:nvPr/>
          </p:nvGrpSpPr>
          <p:grpSpPr>
            <a:xfrm>
              <a:off x="599644" y="5026230"/>
              <a:ext cx="2106991" cy="1242808"/>
              <a:chOff x="6467475" y="4724198"/>
              <a:chExt cx="2392355" cy="1411130"/>
            </a:xfrm>
          </p:grpSpPr>
          <p:sp>
            <p:nvSpPr>
              <p:cNvPr id="123" name="Rounded Rectangle 5">
                <a:extLst>
                  <a:ext uri="{FF2B5EF4-FFF2-40B4-BE49-F238E27FC236}">
                    <a16:creationId xmlns:a16="http://schemas.microsoft.com/office/drawing/2014/main" id="{CC94AAB0-F35B-1487-0879-343DBDCF1B9A}"/>
                  </a:ext>
                  <a:ext uri="{C183D7F6-B498-43B3-948B-1728B52AA6E4}">
                    <adec:decorative xmlns:adec="http://schemas.microsoft.com/office/drawing/2017/decorative" val="1"/>
                  </a:ext>
                </a:extLst>
              </p:cNvPr>
              <p:cNvSpPr/>
              <p:nvPr/>
            </p:nvSpPr>
            <p:spPr bwMode="auto">
              <a:xfrm>
                <a:off x="6467475" y="4893475"/>
                <a:ext cx="2392355" cy="1241853"/>
              </a:xfrm>
              <a:prstGeom prst="roundRect">
                <a:avLst>
                  <a:gd name="adj" fmla="val 741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24" name="Group 123">
                <a:extLst>
                  <a:ext uri="{FF2B5EF4-FFF2-40B4-BE49-F238E27FC236}">
                    <a16:creationId xmlns:a16="http://schemas.microsoft.com/office/drawing/2014/main" id="{51C5840E-82C6-A899-4A6B-FC2A959094F8}"/>
                  </a:ext>
                </a:extLst>
              </p:cNvPr>
              <p:cNvGrpSpPr/>
              <p:nvPr/>
            </p:nvGrpSpPr>
            <p:grpSpPr>
              <a:xfrm>
                <a:off x="7077043" y="4724198"/>
                <a:ext cx="1173219" cy="307777"/>
                <a:chOff x="7077043" y="4724198"/>
                <a:chExt cx="1173219" cy="307777"/>
              </a:xfrm>
            </p:grpSpPr>
            <p:sp>
              <p:nvSpPr>
                <p:cNvPr id="125" name="Rectangle 124">
                  <a:extLst>
                    <a:ext uri="{FF2B5EF4-FFF2-40B4-BE49-F238E27FC236}">
                      <a16:creationId xmlns:a16="http://schemas.microsoft.com/office/drawing/2014/main" id="{F4CEE52F-26F7-C709-9054-725A3FAE0AF2}"/>
                    </a:ext>
                  </a:extLst>
                </p:cNvPr>
                <p:cNvSpPr/>
                <p:nvPr/>
              </p:nvSpPr>
              <p:spPr bwMode="auto">
                <a:xfrm>
                  <a:off x="7077043" y="4740825"/>
                  <a:ext cx="501755" cy="2749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25000" lnSpcReduction="20000"/>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6" name="TextBox 125">
                  <a:extLst>
                    <a:ext uri="{FF2B5EF4-FFF2-40B4-BE49-F238E27FC236}">
                      <a16:creationId xmlns:a16="http://schemas.microsoft.com/office/drawing/2014/main" id="{0E11A809-8184-FB3E-E7C2-859121D4AA3F}"/>
                    </a:ext>
                    <a:ext uri="{C183D7F6-B498-43B3-948B-1728B52AA6E4}">
                      <adec:decorative xmlns:adec="http://schemas.microsoft.com/office/drawing/2017/decorative" val="1"/>
                    </a:ext>
                  </a:extLst>
                </p:cNvPr>
                <p:cNvSpPr txBox="1"/>
                <p:nvPr/>
              </p:nvSpPr>
              <p:spPr>
                <a:xfrm>
                  <a:off x="7478859" y="4724198"/>
                  <a:ext cx="771403" cy="307777"/>
                </a:xfrm>
                <a:prstGeom prst="rect">
                  <a:avLst/>
                </a:prstGeom>
                <a:solidFill>
                  <a:schemeClr val="bg1"/>
                </a:solidFill>
              </p:spPr>
              <p:txBody>
                <a:bodyPr wrap="square">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Device</a:t>
                  </a:r>
                </a:p>
              </p:txBody>
            </p:sp>
          </p:grpSp>
        </p:grpSp>
        <p:sp>
          <p:nvSpPr>
            <p:cNvPr id="77" name="Graphic 50">
              <a:extLst>
                <a:ext uri="{FF2B5EF4-FFF2-40B4-BE49-F238E27FC236}">
                  <a16:creationId xmlns:a16="http://schemas.microsoft.com/office/drawing/2014/main" id="{124ACE22-1AC5-2BCD-2A3D-CE791A4F5286}"/>
                </a:ext>
                <a:ext uri="{C183D7F6-B498-43B3-948B-1728B52AA6E4}">
                  <adec:decorative xmlns:adec="http://schemas.microsoft.com/office/drawing/2017/decorative" val="1"/>
                </a:ext>
              </a:extLst>
            </p:cNvPr>
            <p:cNvSpPr/>
            <p:nvPr/>
          </p:nvSpPr>
          <p:spPr>
            <a:xfrm>
              <a:off x="1234390" y="5061499"/>
              <a:ext cx="283833" cy="238507"/>
            </a:xfrm>
            <a:custGeom>
              <a:avLst/>
              <a:gdLst>
                <a:gd name="connsiteX0" fmla="*/ 14001 w 343598"/>
                <a:gd name="connsiteY0" fmla="*/ 288729 h 288728"/>
                <a:gd name="connsiteX1" fmla="*/ 3973 w 343598"/>
                <a:gd name="connsiteY1" fmla="*/ 284755 h 288728"/>
                <a:gd name="connsiteX2" fmla="*/ 0 w 343598"/>
                <a:gd name="connsiteY2" fmla="*/ 274727 h 288728"/>
                <a:gd name="connsiteX3" fmla="*/ 3973 w 343598"/>
                <a:gd name="connsiteY3" fmla="*/ 265078 h 288728"/>
                <a:gd name="connsiteX4" fmla="*/ 14001 w 343598"/>
                <a:gd name="connsiteY4" fmla="*/ 261105 h 288728"/>
                <a:gd name="connsiteX5" fmla="*/ 329976 w 343598"/>
                <a:gd name="connsiteY5" fmla="*/ 261105 h 288728"/>
                <a:gd name="connsiteX6" fmla="*/ 339625 w 343598"/>
                <a:gd name="connsiteY6" fmla="*/ 265078 h 288728"/>
                <a:gd name="connsiteX7" fmla="*/ 343599 w 343598"/>
                <a:gd name="connsiteY7" fmla="*/ 274727 h 288728"/>
                <a:gd name="connsiteX8" fmla="*/ 339625 w 343598"/>
                <a:gd name="connsiteY8" fmla="*/ 284755 h 288728"/>
                <a:gd name="connsiteX9" fmla="*/ 329976 w 343598"/>
                <a:gd name="connsiteY9" fmla="*/ 288729 h 288728"/>
                <a:gd name="connsiteX10" fmla="*/ 14001 w 343598"/>
                <a:gd name="connsiteY10" fmla="*/ 288729 h 288728"/>
                <a:gd name="connsiteX11" fmla="*/ 42004 w 343598"/>
                <a:gd name="connsiteY11" fmla="*/ 238400 h 288728"/>
                <a:gd name="connsiteX12" fmla="*/ 22757 w 343598"/>
                <a:gd name="connsiteY12" fmla="*/ 230023 h 288728"/>
                <a:gd name="connsiteX13" fmla="*/ 14380 w 343598"/>
                <a:gd name="connsiteY13" fmla="*/ 210776 h 288728"/>
                <a:gd name="connsiteX14" fmla="*/ 14380 w 343598"/>
                <a:gd name="connsiteY14" fmla="*/ 27624 h 288728"/>
                <a:gd name="connsiteX15" fmla="*/ 22757 w 343598"/>
                <a:gd name="connsiteY15" fmla="*/ 8377 h 288728"/>
                <a:gd name="connsiteX16" fmla="*/ 42004 w 343598"/>
                <a:gd name="connsiteY16" fmla="*/ 0 h 288728"/>
                <a:gd name="connsiteX17" fmla="*/ 301595 w 343598"/>
                <a:gd name="connsiteY17" fmla="*/ 0 h 288728"/>
                <a:gd name="connsiteX18" fmla="*/ 320842 w 343598"/>
                <a:gd name="connsiteY18" fmla="*/ 8377 h 288728"/>
                <a:gd name="connsiteX19" fmla="*/ 329219 w 343598"/>
                <a:gd name="connsiteY19" fmla="*/ 27624 h 288728"/>
                <a:gd name="connsiteX20" fmla="*/ 329219 w 343598"/>
                <a:gd name="connsiteY20" fmla="*/ 210776 h 288728"/>
                <a:gd name="connsiteX21" fmla="*/ 320842 w 343598"/>
                <a:gd name="connsiteY21" fmla="*/ 230023 h 288728"/>
                <a:gd name="connsiteX22" fmla="*/ 301595 w 343598"/>
                <a:gd name="connsiteY22" fmla="*/ 238400 h 288728"/>
                <a:gd name="connsiteX23" fmla="*/ 42004 w 343598"/>
                <a:gd name="connsiteY23" fmla="*/ 238400 h 28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3598" h="288728">
                  <a:moveTo>
                    <a:pt x="14001" y="288729"/>
                  </a:moveTo>
                  <a:cubicBezTo>
                    <a:pt x="9965" y="288729"/>
                    <a:pt x="6622" y="287404"/>
                    <a:pt x="3973" y="284755"/>
                  </a:cubicBezTo>
                  <a:cubicBezTo>
                    <a:pt x="1324" y="282107"/>
                    <a:pt x="0" y="278764"/>
                    <a:pt x="0" y="274727"/>
                  </a:cubicBezTo>
                  <a:cubicBezTo>
                    <a:pt x="0" y="270943"/>
                    <a:pt x="1324" y="267727"/>
                    <a:pt x="3973" y="265078"/>
                  </a:cubicBezTo>
                  <a:cubicBezTo>
                    <a:pt x="6622" y="262429"/>
                    <a:pt x="9965" y="261105"/>
                    <a:pt x="14001" y="261105"/>
                  </a:cubicBezTo>
                  <a:lnTo>
                    <a:pt x="329976" y="261105"/>
                  </a:lnTo>
                  <a:cubicBezTo>
                    <a:pt x="333760" y="261105"/>
                    <a:pt x="336976" y="262429"/>
                    <a:pt x="339625" y="265078"/>
                  </a:cubicBezTo>
                  <a:cubicBezTo>
                    <a:pt x="342274" y="267727"/>
                    <a:pt x="343599" y="270943"/>
                    <a:pt x="343599" y="274727"/>
                  </a:cubicBezTo>
                  <a:cubicBezTo>
                    <a:pt x="343599" y="278764"/>
                    <a:pt x="342274" y="282107"/>
                    <a:pt x="339625" y="284755"/>
                  </a:cubicBezTo>
                  <a:cubicBezTo>
                    <a:pt x="336976" y="287404"/>
                    <a:pt x="333760" y="288729"/>
                    <a:pt x="329976" y="288729"/>
                  </a:cubicBezTo>
                  <a:lnTo>
                    <a:pt x="14001" y="288729"/>
                  </a:lnTo>
                  <a:close/>
                  <a:moveTo>
                    <a:pt x="42004" y="238400"/>
                  </a:moveTo>
                  <a:cubicBezTo>
                    <a:pt x="34757" y="238400"/>
                    <a:pt x="28342" y="235608"/>
                    <a:pt x="22757" y="230023"/>
                  </a:cubicBezTo>
                  <a:cubicBezTo>
                    <a:pt x="17172" y="224438"/>
                    <a:pt x="14380" y="218022"/>
                    <a:pt x="14380" y="210776"/>
                  </a:cubicBezTo>
                  <a:lnTo>
                    <a:pt x="14380" y="27624"/>
                  </a:lnTo>
                  <a:cubicBezTo>
                    <a:pt x="14380" y="20378"/>
                    <a:pt x="17172" y="13962"/>
                    <a:pt x="22757" y="8377"/>
                  </a:cubicBezTo>
                  <a:cubicBezTo>
                    <a:pt x="28342" y="2792"/>
                    <a:pt x="34757" y="0"/>
                    <a:pt x="42004" y="0"/>
                  </a:cubicBezTo>
                  <a:lnTo>
                    <a:pt x="301595" y="0"/>
                  </a:lnTo>
                  <a:cubicBezTo>
                    <a:pt x="308841" y="0"/>
                    <a:pt x="315257" y="2792"/>
                    <a:pt x="320842" y="8377"/>
                  </a:cubicBezTo>
                  <a:cubicBezTo>
                    <a:pt x="326427" y="13962"/>
                    <a:pt x="329219" y="20378"/>
                    <a:pt x="329219" y="27624"/>
                  </a:cubicBezTo>
                  <a:lnTo>
                    <a:pt x="329219" y="210776"/>
                  </a:lnTo>
                  <a:cubicBezTo>
                    <a:pt x="329219" y="218022"/>
                    <a:pt x="326427" y="224438"/>
                    <a:pt x="320842" y="230023"/>
                  </a:cubicBezTo>
                  <a:cubicBezTo>
                    <a:pt x="315257" y="235608"/>
                    <a:pt x="308841" y="238400"/>
                    <a:pt x="301595" y="238400"/>
                  </a:cubicBezTo>
                  <a:lnTo>
                    <a:pt x="42004" y="23840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nvGrpSpPr>
            <p:cNvPr id="106" name="Group 105">
              <a:extLst>
                <a:ext uri="{FF2B5EF4-FFF2-40B4-BE49-F238E27FC236}">
                  <a16:creationId xmlns:a16="http://schemas.microsoft.com/office/drawing/2014/main" id="{42D09789-A59A-275B-7A38-D70B52F902C2}"/>
                </a:ext>
              </a:extLst>
            </p:cNvPr>
            <p:cNvGrpSpPr/>
            <p:nvPr/>
          </p:nvGrpSpPr>
          <p:grpSpPr>
            <a:xfrm>
              <a:off x="715044" y="5486931"/>
              <a:ext cx="568124" cy="635448"/>
              <a:chOff x="6822531" y="5216359"/>
              <a:chExt cx="645069" cy="721511"/>
            </a:xfrm>
          </p:grpSpPr>
          <p:sp>
            <p:nvSpPr>
              <p:cNvPr id="111" name="TextBox 110">
                <a:extLst>
                  <a:ext uri="{FF2B5EF4-FFF2-40B4-BE49-F238E27FC236}">
                    <a16:creationId xmlns:a16="http://schemas.microsoft.com/office/drawing/2014/main" id="{FEDE0C1A-6349-5CEF-36CB-FF7B87226205}"/>
                  </a:ext>
                  <a:ext uri="{C183D7F6-B498-43B3-948B-1728B52AA6E4}">
                    <adec:decorative xmlns:adec="http://schemas.microsoft.com/office/drawing/2017/decorative" val="1"/>
                  </a:ext>
                </a:extLst>
              </p:cNvPr>
              <p:cNvSpPr txBox="1"/>
              <p:nvPr/>
            </p:nvSpPr>
            <p:spPr>
              <a:xfrm>
                <a:off x="6822531" y="5630093"/>
                <a:ext cx="645069" cy="307777"/>
              </a:xfrm>
              <a:prstGeom prst="rect">
                <a:avLst/>
              </a:prstGeom>
              <a:noFill/>
            </p:spPr>
            <p:txBody>
              <a:bodyPr wrap="square" lIns="0" rIns="0">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CPU</a:t>
                </a:r>
              </a:p>
            </p:txBody>
          </p:sp>
          <p:sp>
            <p:nvSpPr>
              <p:cNvPr id="112" name="Graphic 92">
                <a:extLst>
                  <a:ext uri="{FF2B5EF4-FFF2-40B4-BE49-F238E27FC236}">
                    <a16:creationId xmlns:a16="http://schemas.microsoft.com/office/drawing/2014/main" id="{2A108FEE-F5F6-3E9A-9F6D-E68563B43068}"/>
                  </a:ext>
                  <a:ext uri="{C183D7F6-B498-43B3-948B-1728B52AA6E4}">
                    <adec:decorative xmlns:adec="http://schemas.microsoft.com/office/drawing/2017/decorative" val="1"/>
                  </a:ext>
                </a:extLst>
              </p:cNvPr>
              <p:cNvSpPr/>
              <p:nvPr/>
            </p:nvSpPr>
            <p:spPr>
              <a:xfrm>
                <a:off x="6977740" y="5216359"/>
                <a:ext cx="334651" cy="334651"/>
              </a:xfrm>
              <a:custGeom>
                <a:avLst/>
                <a:gdLst>
                  <a:gd name="connsiteX0" fmla="*/ 132192 w 334651"/>
                  <a:gd name="connsiteY0" fmla="*/ 218270 h 334651"/>
                  <a:gd name="connsiteX1" fmla="*/ 120927 w 334651"/>
                  <a:gd name="connsiteY1" fmla="*/ 213725 h 334651"/>
                  <a:gd name="connsiteX2" fmla="*/ 116381 w 334651"/>
                  <a:gd name="connsiteY2" fmla="*/ 202460 h 334651"/>
                  <a:gd name="connsiteX3" fmla="*/ 116381 w 334651"/>
                  <a:gd name="connsiteY3" fmla="*/ 132631 h 334651"/>
                  <a:gd name="connsiteX4" fmla="*/ 120927 w 334651"/>
                  <a:gd name="connsiteY4" fmla="*/ 121366 h 334651"/>
                  <a:gd name="connsiteX5" fmla="*/ 132192 w 334651"/>
                  <a:gd name="connsiteY5" fmla="*/ 116821 h 334651"/>
                  <a:gd name="connsiteX6" fmla="*/ 202021 w 334651"/>
                  <a:gd name="connsiteY6" fmla="*/ 116821 h 334651"/>
                  <a:gd name="connsiteX7" fmla="*/ 213285 w 334651"/>
                  <a:gd name="connsiteY7" fmla="*/ 121366 h 334651"/>
                  <a:gd name="connsiteX8" fmla="*/ 217831 w 334651"/>
                  <a:gd name="connsiteY8" fmla="*/ 132631 h 334651"/>
                  <a:gd name="connsiteX9" fmla="*/ 217831 w 334651"/>
                  <a:gd name="connsiteY9" fmla="*/ 202460 h 334651"/>
                  <a:gd name="connsiteX10" fmla="*/ 213285 w 334651"/>
                  <a:gd name="connsiteY10" fmla="*/ 213725 h 334651"/>
                  <a:gd name="connsiteX11" fmla="*/ 202021 w 334651"/>
                  <a:gd name="connsiteY11" fmla="*/ 218270 h 334651"/>
                  <a:gd name="connsiteX12" fmla="*/ 132192 w 334651"/>
                  <a:gd name="connsiteY12" fmla="*/ 218270 h 334651"/>
                  <a:gd name="connsiteX13" fmla="*/ 127584 w 334651"/>
                  <a:gd name="connsiteY13" fmla="*/ 334651 h 334651"/>
                  <a:gd name="connsiteX14" fmla="*/ 116243 w 334651"/>
                  <a:gd name="connsiteY14" fmla="*/ 329985 h 334651"/>
                  <a:gd name="connsiteX15" fmla="*/ 111550 w 334651"/>
                  <a:gd name="connsiteY15" fmla="*/ 318402 h 334651"/>
                  <a:gd name="connsiteX16" fmla="*/ 111550 w 334651"/>
                  <a:gd name="connsiteY16" fmla="*/ 296882 h 334651"/>
                  <a:gd name="connsiteX17" fmla="*/ 69829 w 334651"/>
                  <a:gd name="connsiteY17" fmla="*/ 296882 h 334651"/>
                  <a:gd name="connsiteX18" fmla="*/ 47491 w 334651"/>
                  <a:gd name="connsiteY18" fmla="*/ 287160 h 334651"/>
                  <a:gd name="connsiteX19" fmla="*/ 37769 w 334651"/>
                  <a:gd name="connsiteY19" fmla="*/ 264823 h 334651"/>
                  <a:gd name="connsiteX20" fmla="*/ 37769 w 334651"/>
                  <a:gd name="connsiteY20" fmla="*/ 223101 h 334651"/>
                  <a:gd name="connsiteX21" fmla="*/ 16249 w 334651"/>
                  <a:gd name="connsiteY21" fmla="*/ 223101 h 334651"/>
                  <a:gd name="connsiteX22" fmla="*/ 4666 w 334651"/>
                  <a:gd name="connsiteY22" fmla="*/ 218331 h 334651"/>
                  <a:gd name="connsiteX23" fmla="*/ 0 w 334651"/>
                  <a:gd name="connsiteY23" fmla="*/ 206913 h 334651"/>
                  <a:gd name="connsiteX24" fmla="*/ 4666 w 334651"/>
                  <a:gd name="connsiteY24" fmla="*/ 195652 h 334651"/>
                  <a:gd name="connsiteX25" fmla="*/ 16249 w 334651"/>
                  <a:gd name="connsiteY25" fmla="*/ 191041 h 334651"/>
                  <a:gd name="connsiteX26" fmla="*/ 37769 w 334651"/>
                  <a:gd name="connsiteY26" fmla="*/ 191041 h 334651"/>
                  <a:gd name="connsiteX27" fmla="*/ 37769 w 334651"/>
                  <a:gd name="connsiteY27" fmla="*/ 141854 h 334651"/>
                  <a:gd name="connsiteX28" fmla="*/ 16249 w 334651"/>
                  <a:gd name="connsiteY28" fmla="*/ 141854 h 334651"/>
                  <a:gd name="connsiteX29" fmla="*/ 4666 w 334651"/>
                  <a:gd name="connsiteY29" fmla="*/ 137084 h 334651"/>
                  <a:gd name="connsiteX30" fmla="*/ 0 w 334651"/>
                  <a:gd name="connsiteY30" fmla="*/ 125666 h 334651"/>
                  <a:gd name="connsiteX31" fmla="*/ 4666 w 334651"/>
                  <a:gd name="connsiteY31" fmla="*/ 114405 h 334651"/>
                  <a:gd name="connsiteX32" fmla="*/ 16249 w 334651"/>
                  <a:gd name="connsiteY32" fmla="*/ 109794 h 334651"/>
                  <a:gd name="connsiteX33" fmla="*/ 37769 w 334651"/>
                  <a:gd name="connsiteY33" fmla="*/ 109794 h 334651"/>
                  <a:gd name="connsiteX34" fmla="*/ 37769 w 334651"/>
                  <a:gd name="connsiteY34" fmla="*/ 68072 h 334651"/>
                  <a:gd name="connsiteX35" fmla="*/ 47491 w 334651"/>
                  <a:gd name="connsiteY35" fmla="*/ 45735 h 334651"/>
                  <a:gd name="connsiteX36" fmla="*/ 69829 w 334651"/>
                  <a:gd name="connsiteY36" fmla="*/ 36012 h 334651"/>
                  <a:gd name="connsiteX37" fmla="*/ 111550 w 334651"/>
                  <a:gd name="connsiteY37" fmla="*/ 36012 h 334651"/>
                  <a:gd name="connsiteX38" fmla="*/ 111550 w 334651"/>
                  <a:gd name="connsiteY38" fmla="*/ 15810 h 334651"/>
                  <a:gd name="connsiteX39" fmla="*/ 116320 w 334651"/>
                  <a:gd name="connsiteY39" fmla="*/ 4661 h 334651"/>
                  <a:gd name="connsiteX40" fmla="*/ 127738 w 334651"/>
                  <a:gd name="connsiteY40" fmla="*/ 0 h 334651"/>
                  <a:gd name="connsiteX41" fmla="*/ 138999 w 334651"/>
                  <a:gd name="connsiteY41" fmla="*/ 4661 h 334651"/>
                  <a:gd name="connsiteX42" fmla="*/ 143610 w 334651"/>
                  <a:gd name="connsiteY42" fmla="*/ 15810 h 334651"/>
                  <a:gd name="connsiteX43" fmla="*/ 143610 w 334651"/>
                  <a:gd name="connsiteY43" fmla="*/ 36012 h 334651"/>
                  <a:gd name="connsiteX44" fmla="*/ 192798 w 334651"/>
                  <a:gd name="connsiteY44" fmla="*/ 36012 h 334651"/>
                  <a:gd name="connsiteX45" fmla="*/ 192798 w 334651"/>
                  <a:gd name="connsiteY45" fmla="*/ 15810 h 334651"/>
                  <a:gd name="connsiteX46" fmla="*/ 197567 w 334651"/>
                  <a:gd name="connsiteY46" fmla="*/ 4661 h 334651"/>
                  <a:gd name="connsiteX47" fmla="*/ 208986 w 334651"/>
                  <a:gd name="connsiteY47" fmla="*/ 0 h 334651"/>
                  <a:gd name="connsiteX48" fmla="*/ 220246 w 334651"/>
                  <a:gd name="connsiteY48" fmla="*/ 4661 h 334651"/>
                  <a:gd name="connsiteX49" fmla="*/ 224858 w 334651"/>
                  <a:gd name="connsiteY49" fmla="*/ 15810 h 334651"/>
                  <a:gd name="connsiteX50" fmla="*/ 224858 w 334651"/>
                  <a:gd name="connsiteY50" fmla="*/ 36012 h 334651"/>
                  <a:gd name="connsiteX51" fmla="*/ 266579 w 334651"/>
                  <a:gd name="connsiteY51" fmla="*/ 36012 h 334651"/>
                  <a:gd name="connsiteX52" fmla="*/ 288917 w 334651"/>
                  <a:gd name="connsiteY52" fmla="*/ 45735 h 334651"/>
                  <a:gd name="connsiteX53" fmla="*/ 298639 w 334651"/>
                  <a:gd name="connsiteY53" fmla="*/ 68072 h 334651"/>
                  <a:gd name="connsiteX54" fmla="*/ 298639 w 334651"/>
                  <a:gd name="connsiteY54" fmla="*/ 109794 h 334651"/>
                  <a:gd name="connsiteX55" fmla="*/ 318841 w 334651"/>
                  <a:gd name="connsiteY55" fmla="*/ 109794 h 334651"/>
                  <a:gd name="connsiteX56" fmla="*/ 329991 w 334651"/>
                  <a:gd name="connsiteY56" fmla="*/ 114482 h 334651"/>
                  <a:gd name="connsiteX57" fmla="*/ 334651 w 334651"/>
                  <a:gd name="connsiteY57" fmla="*/ 125820 h 334651"/>
                  <a:gd name="connsiteX58" fmla="*/ 329991 w 334651"/>
                  <a:gd name="connsiteY58" fmla="*/ 137161 h 334651"/>
                  <a:gd name="connsiteX59" fmla="*/ 318841 w 334651"/>
                  <a:gd name="connsiteY59" fmla="*/ 141854 h 334651"/>
                  <a:gd name="connsiteX60" fmla="*/ 298639 w 334651"/>
                  <a:gd name="connsiteY60" fmla="*/ 141854 h 334651"/>
                  <a:gd name="connsiteX61" fmla="*/ 298639 w 334651"/>
                  <a:gd name="connsiteY61" fmla="*/ 191041 h 334651"/>
                  <a:gd name="connsiteX62" fmla="*/ 318841 w 334651"/>
                  <a:gd name="connsiteY62" fmla="*/ 191041 h 334651"/>
                  <a:gd name="connsiteX63" fmla="*/ 329991 w 334651"/>
                  <a:gd name="connsiteY63" fmla="*/ 195729 h 334651"/>
                  <a:gd name="connsiteX64" fmla="*/ 334651 w 334651"/>
                  <a:gd name="connsiteY64" fmla="*/ 207067 h 334651"/>
                  <a:gd name="connsiteX65" fmla="*/ 329991 w 334651"/>
                  <a:gd name="connsiteY65" fmla="*/ 218409 h 334651"/>
                  <a:gd name="connsiteX66" fmla="*/ 318841 w 334651"/>
                  <a:gd name="connsiteY66" fmla="*/ 223101 h 334651"/>
                  <a:gd name="connsiteX67" fmla="*/ 298639 w 334651"/>
                  <a:gd name="connsiteY67" fmla="*/ 223101 h 334651"/>
                  <a:gd name="connsiteX68" fmla="*/ 298639 w 334651"/>
                  <a:gd name="connsiteY68" fmla="*/ 264823 h 334651"/>
                  <a:gd name="connsiteX69" fmla="*/ 288917 w 334651"/>
                  <a:gd name="connsiteY69" fmla="*/ 287160 h 334651"/>
                  <a:gd name="connsiteX70" fmla="*/ 266579 w 334651"/>
                  <a:gd name="connsiteY70" fmla="*/ 296882 h 334651"/>
                  <a:gd name="connsiteX71" fmla="*/ 224858 w 334651"/>
                  <a:gd name="connsiteY71" fmla="*/ 296882 h 334651"/>
                  <a:gd name="connsiteX72" fmla="*/ 224858 w 334651"/>
                  <a:gd name="connsiteY72" fmla="*/ 318402 h 334651"/>
                  <a:gd name="connsiteX73" fmla="*/ 220169 w 334651"/>
                  <a:gd name="connsiteY73" fmla="*/ 329985 h 334651"/>
                  <a:gd name="connsiteX74" fmla="*/ 208832 w 334651"/>
                  <a:gd name="connsiteY74" fmla="*/ 334651 h 334651"/>
                  <a:gd name="connsiteX75" fmla="*/ 197490 w 334651"/>
                  <a:gd name="connsiteY75" fmla="*/ 329985 h 334651"/>
                  <a:gd name="connsiteX76" fmla="*/ 192798 w 334651"/>
                  <a:gd name="connsiteY76" fmla="*/ 318402 h 334651"/>
                  <a:gd name="connsiteX77" fmla="*/ 192798 w 334651"/>
                  <a:gd name="connsiteY77" fmla="*/ 296882 h 334651"/>
                  <a:gd name="connsiteX78" fmla="*/ 143610 w 334651"/>
                  <a:gd name="connsiteY78" fmla="*/ 296882 h 334651"/>
                  <a:gd name="connsiteX79" fmla="*/ 143610 w 334651"/>
                  <a:gd name="connsiteY79" fmla="*/ 318402 h 334651"/>
                  <a:gd name="connsiteX80" fmla="*/ 138922 w 334651"/>
                  <a:gd name="connsiteY80" fmla="*/ 329985 h 334651"/>
                  <a:gd name="connsiteX81" fmla="*/ 127584 w 334651"/>
                  <a:gd name="connsiteY81" fmla="*/ 334651 h 334651"/>
                  <a:gd name="connsiteX82" fmla="*/ 69829 w 334651"/>
                  <a:gd name="connsiteY82" fmla="*/ 264823 h 334651"/>
                  <a:gd name="connsiteX83" fmla="*/ 266579 w 334651"/>
                  <a:gd name="connsiteY83" fmla="*/ 264823 h 334651"/>
                  <a:gd name="connsiteX84" fmla="*/ 266579 w 334651"/>
                  <a:gd name="connsiteY84" fmla="*/ 68072 h 334651"/>
                  <a:gd name="connsiteX85" fmla="*/ 69829 w 334651"/>
                  <a:gd name="connsiteY85" fmla="*/ 68072 h 334651"/>
                  <a:gd name="connsiteX86" fmla="*/ 69829 w 334651"/>
                  <a:gd name="connsiteY86" fmla="*/ 264823 h 334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34651" h="334651">
                    <a:moveTo>
                      <a:pt x="132192" y="218270"/>
                    </a:moveTo>
                    <a:cubicBezTo>
                      <a:pt x="127712" y="218270"/>
                      <a:pt x="123957" y="216755"/>
                      <a:pt x="120927" y="213725"/>
                    </a:cubicBezTo>
                    <a:cubicBezTo>
                      <a:pt x="117897" y="210694"/>
                      <a:pt x="116381" y="206939"/>
                      <a:pt x="116381" y="202460"/>
                    </a:cubicBezTo>
                    <a:lnTo>
                      <a:pt x="116381" y="132631"/>
                    </a:lnTo>
                    <a:cubicBezTo>
                      <a:pt x="116381" y="128151"/>
                      <a:pt x="117897" y="124396"/>
                      <a:pt x="120927" y="121366"/>
                    </a:cubicBezTo>
                    <a:cubicBezTo>
                      <a:pt x="123957" y="118336"/>
                      <a:pt x="127712" y="116821"/>
                      <a:pt x="132192" y="116821"/>
                    </a:cubicBezTo>
                    <a:lnTo>
                      <a:pt x="202021" y="116821"/>
                    </a:lnTo>
                    <a:cubicBezTo>
                      <a:pt x="206500" y="116821"/>
                      <a:pt x="210255" y="118336"/>
                      <a:pt x="213285" y="121366"/>
                    </a:cubicBezTo>
                    <a:cubicBezTo>
                      <a:pt x="216316" y="124396"/>
                      <a:pt x="217831" y="128151"/>
                      <a:pt x="217831" y="132631"/>
                    </a:cubicBezTo>
                    <a:lnTo>
                      <a:pt x="217831" y="202460"/>
                    </a:lnTo>
                    <a:cubicBezTo>
                      <a:pt x="217831" y="206939"/>
                      <a:pt x="216316" y="210694"/>
                      <a:pt x="213285" y="213725"/>
                    </a:cubicBezTo>
                    <a:cubicBezTo>
                      <a:pt x="210255" y="216755"/>
                      <a:pt x="206500" y="218270"/>
                      <a:pt x="202021" y="218270"/>
                    </a:cubicBezTo>
                    <a:lnTo>
                      <a:pt x="132192" y="218270"/>
                    </a:lnTo>
                    <a:close/>
                    <a:moveTo>
                      <a:pt x="127584" y="334651"/>
                    </a:moveTo>
                    <a:cubicBezTo>
                      <a:pt x="123151" y="334651"/>
                      <a:pt x="119371" y="333096"/>
                      <a:pt x="116243" y="329985"/>
                    </a:cubicBezTo>
                    <a:cubicBezTo>
                      <a:pt x="113114" y="326874"/>
                      <a:pt x="111550" y="323013"/>
                      <a:pt x="111550" y="318402"/>
                    </a:cubicBezTo>
                    <a:lnTo>
                      <a:pt x="111550" y="296882"/>
                    </a:lnTo>
                    <a:lnTo>
                      <a:pt x="69829" y="296882"/>
                    </a:lnTo>
                    <a:cubicBezTo>
                      <a:pt x="61419" y="296882"/>
                      <a:pt x="53973" y="293642"/>
                      <a:pt x="47491" y="287160"/>
                    </a:cubicBezTo>
                    <a:cubicBezTo>
                      <a:pt x="41010" y="280679"/>
                      <a:pt x="37769" y="273233"/>
                      <a:pt x="37769" y="264823"/>
                    </a:cubicBezTo>
                    <a:lnTo>
                      <a:pt x="37769" y="223101"/>
                    </a:lnTo>
                    <a:lnTo>
                      <a:pt x="16249" y="223101"/>
                    </a:lnTo>
                    <a:cubicBezTo>
                      <a:pt x="11638" y="223101"/>
                      <a:pt x="7777" y="221511"/>
                      <a:pt x="4666" y="218331"/>
                    </a:cubicBezTo>
                    <a:cubicBezTo>
                      <a:pt x="1556" y="215152"/>
                      <a:pt x="0" y="211346"/>
                      <a:pt x="0" y="206913"/>
                    </a:cubicBezTo>
                    <a:cubicBezTo>
                      <a:pt x="0" y="202480"/>
                      <a:pt x="1556" y="198727"/>
                      <a:pt x="4666" y="195652"/>
                    </a:cubicBezTo>
                    <a:cubicBezTo>
                      <a:pt x="7777" y="192578"/>
                      <a:pt x="11638" y="191041"/>
                      <a:pt x="16249" y="191041"/>
                    </a:cubicBezTo>
                    <a:lnTo>
                      <a:pt x="37769" y="191041"/>
                    </a:lnTo>
                    <a:lnTo>
                      <a:pt x="37769" y="141854"/>
                    </a:lnTo>
                    <a:lnTo>
                      <a:pt x="16249" y="141854"/>
                    </a:lnTo>
                    <a:cubicBezTo>
                      <a:pt x="11638" y="141854"/>
                      <a:pt x="7777" y="140264"/>
                      <a:pt x="4666" y="137084"/>
                    </a:cubicBezTo>
                    <a:cubicBezTo>
                      <a:pt x="1556" y="133905"/>
                      <a:pt x="0" y="130099"/>
                      <a:pt x="0" y="125666"/>
                    </a:cubicBezTo>
                    <a:cubicBezTo>
                      <a:pt x="0" y="121233"/>
                      <a:pt x="1556" y="117479"/>
                      <a:pt x="4666" y="114405"/>
                    </a:cubicBezTo>
                    <a:cubicBezTo>
                      <a:pt x="7777" y="111331"/>
                      <a:pt x="11638" y="109794"/>
                      <a:pt x="16249" y="109794"/>
                    </a:cubicBezTo>
                    <a:lnTo>
                      <a:pt x="37769" y="109794"/>
                    </a:lnTo>
                    <a:lnTo>
                      <a:pt x="37769" y="68072"/>
                    </a:lnTo>
                    <a:cubicBezTo>
                      <a:pt x="37769" y="59662"/>
                      <a:pt x="41010" y="52216"/>
                      <a:pt x="47491" y="45735"/>
                    </a:cubicBezTo>
                    <a:cubicBezTo>
                      <a:pt x="53973" y="39253"/>
                      <a:pt x="61419" y="36012"/>
                      <a:pt x="69829" y="36012"/>
                    </a:cubicBezTo>
                    <a:lnTo>
                      <a:pt x="111550" y="36012"/>
                    </a:lnTo>
                    <a:lnTo>
                      <a:pt x="111550" y="15810"/>
                    </a:lnTo>
                    <a:cubicBezTo>
                      <a:pt x="111550" y="11484"/>
                      <a:pt x="113140" y="7768"/>
                      <a:pt x="116320" y="4661"/>
                    </a:cubicBezTo>
                    <a:cubicBezTo>
                      <a:pt x="119499" y="1553"/>
                      <a:pt x="123305" y="0"/>
                      <a:pt x="127738" y="0"/>
                    </a:cubicBezTo>
                    <a:cubicBezTo>
                      <a:pt x="132171" y="0"/>
                      <a:pt x="135925" y="1553"/>
                      <a:pt x="138999" y="4661"/>
                    </a:cubicBezTo>
                    <a:cubicBezTo>
                      <a:pt x="142073" y="7768"/>
                      <a:pt x="143610" y="11484"/>
                      <a:pt x="143610" y="15810"/>
                    </a:cubicBezTo>
                    <a:lnTo>
                      <a:pt x="143610" y="36012"/>
                    </a:lnTo>
                    <a:lnTo>
                      <a:pt x="192798" y="36012"/>
                    </a:lnTo>
                    <a:lnTo>
                      <a:pt x="192798" y="15810"/>
                    </a:lnTo>
                    <a:cubicBezTo>
                      <a:pt x="192798" y="11484"/>
                      <a:pt x="194388" y="7768"/>
                      <a:pt x="197567" y="4661"/>
                    </a:cubicBezTo>
                    <a:cubicBezTo>
                      <a:pt x="200746" y="1553"/>
                      <a:pt x="204553" y="0"/>
                      <a:pt x="208986" y="0"/>
                    </a:cubicBezTo>
                    <a:cubicBezTo>
                      <a:pt x="213418" y="0"/>
                      <a:pt x="217172" y="1553"/>
                      <a:pt x="220246" y="4661"/>
                    </a:cubicBezTo>
                    <a:cubicBezTo>
                      <a:pt x="223320" y="7768"/>
                      <a:pt x="224858" y="11484"/>
                      <a:pt x="224858" y="15810"/>
                    </a:cubicBezTo>
                    <a:lnTo>
                      <a:pt x="224858" y="36012"/>
                    </a:lnTo>
                    <a:lnTo>
                      <a:pt x="266579" y="36012"/>
                    </a:lnTo>
                    <a:cubicBezTo>
                      <a:pt x="274989" y="36012"/>
                      <a:pt x="282435" y="39253"/>
                      <a:pt x="288917" y="45735"/>
                    </a:cubicBezTo>
                    <a:cubicBezTo>
                      <a:pt x="295398" y="52216"/>
                      <a:pt x="298639" y="59662"/>
                      <a:pt x="298639" y="68072"/>
                    </a:cubicBezTo>
                    <a:lnTo>
                      <a:pt x="298639" y="109794"/>
                    </a:lnTo>
                    <a:lnTo>
                      <a:pt x="318841" y="109794"/>
                    </a:lnTo>
                    <a:cubicBezTo>
                      <a:pt x="323167" y="109794"/>
                      <a:pt x="326884" y="111356"/>
                      <a:pt x="329991" y="114482"/>
                    </a:cubicBezTo>
                    <a:cubicBezTo>
                      <a:pt x="333098" y="117608"/>
                      <a:pt x="334651" y="121387"/>
                      <a:pt x="334651" y="125820"/>
                    </a:cubicBezTo>
                    <a:cubicBezTo>
                      <a:pt x="334651" y="130253"/>
                      <a:pt x="333098" y="134033"/>
                      <a:pt x="329991" y="137161"/>
                    </a:cubicBezTo>
                    <a:cubicBezTo>
                      <a:pt x="326884" y="140290"/>
                      <a:pt x="323167" y="141854"/>
                      <a:pt x="318841" y="141854"/>
                    </a:cubicBezTo>
                    <a:lnTo>
                      <a:pt x="298639" y="141854"/>
                    </a:lnTo>
                    <a:lnTo>
                      <a:pt x="298639" y="191041"/>
                    </a:lnTo>
                    <a:lnTo>
                      <a:pt x="318841" y="191041"/>
                    </a:lnTo>
                    <a:cubicBezTo>
                      <a:pt x="323167" y="191041"/>
                      <a:pt x="326884" y="192604"/>
                      <a:pt x="329991" y="195729"/>
                    </a:cubicBezTo>
                    <a:cubicBezTo>
                      <a:pt x="333098" y="198855"/>
                      <a:pt x="334651" y="202634"/>
                      <a:pt x="334651" y="207067"/>
                    </a:cubicBezTo>
                    <a:cubicBezTo>
                      <a:pt x="334651" y="211500"/>
                      <a:pt x="333098" y="215281"/>
                      <a:pt x="329991" y="218409"/>
                    </a:cubicBezTo>
                    <a:cubicBezTo>
                      <a:pt x="326884" y="221537"/>
                      <a:pt x="323167" y="223101"/>
                      <a:pt x="318841" y="223101"/>
                    </a:cubicBezTo>
                    <a:lnTo>
                      <a:pt x="298639" y="223101"/>
                    </a:lnTo>
                    <a:lnTo>
                      <a:pt x="298639" y="264823"/>
                    </a:lnTo>
                    <a:cubicBezTo>
                      <a:pt x="298639" y="273233"/>
                      <a:pt x="295398" y="280679"/>
                      <a:pt x="288917" y="287160"/>
                    </a:cubicBezTo>
                    <a:cubicBezTo>
                      <a:pt x="282435" y="293642"/>
                      <a:pt x="274989" y="296882"/>
                      <a:pt x="266579" y="296882"/>
                    </a:cubicBezTo>
                    <a:lnTo>
                      <a:pt x="224858" y="296882"/>
                    </a:lnTo>
                    <a:lnTo>
                      <a:pt x="224858" y="318402"/>
                    </a:lnTo>
                    <a:cubicBezTo>
                      <a:pt x="224858" y="323013"/>
                      <a:pt x="223295" y="326874"/>
                      <a:pt x="220169" y="329985"/>
                    </a:cubicBezTo>
                    <a:cubicBezTo>
                      <a:pt x="217044" y="333096"/>
                      <a:pt x="213264" y="334651"/>
                      <a:pt x="208832" y="334651"/>
                    </a:cubicBezTo>
                    <a:cubicBezTo>
                      <a:pt x="204399" y="334651"/>
                      <a:pt x="200618" y="333096"/>
                      <a:pt x="197490" y="329985"/>
                    </a:cubicBezTo>
                    <a:cubicBezTo>
                      <a:pt x="194362" y="326874"/>
                      <a:pt x="192798" y="323013"/>
                      <a:pt x="192798" y="318402"/>
                    </a:cubicBezTo>
                    <a:lnTo>
                      <a:pt x="192798" y="296882"/>
                    </a:lnTo>
                    <a:lnTo>
                      <a:pt x="143610" y="296882"/>
                    </a:lnTo>
                    <a:lnTo>
                      <a:pt x="143610" y="318402"/>
                    </a:lnTo>
                    <a:cubicBezTo>
                      <a:pt x="143610" y="323013"/>
                      <a:pt x="142048" y="326874"/>
                      <a:pt x="138922" y="329985"/>
                    </a:cubicBezTo>
                    <a:cubicBezTo>
                      <a:pt x="135796" y="333096"/>
                      <a:pt x="132017" y="334651"/>
                      <a:pt x="127584" y="334651"/>
                    </a:cubicBezTo>
                    <a:close/>
                    <a:moveTo>
                      <a:pt x="69829" y="264823"/>
                    </a:moveTo>
                    <a:lnTo>
                      <a:pt x="266579" y="264823"/>
                    </a:lnTo>
                    <a:lnTo>
                      <a:pt x="266579" y="68072"/>
                    </a:lnTo>
                    <a:lnTo>
                      <a:pt x="69829" y="68072"/>
                    </a:lnTo>
                    <a:lnTo>
                      <a:pt x="69829" y="264823"/>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107" name="TextBox 106">
              <a:extLst>
                <a:ext uri="{FF2B5EF4-FFF2-40B4-BE49-F238E27FC236}">
                  <a16:creationId xmlns:a16="http://schemas.microsoft.com/office/drawing/2014/main" id="{74BE97E8-1E43-3278-CA3E-2F86884B6D4F}"/>
                </a:ext>
                <a:ext uri="{C183D7F6-B498-43B3-948B-1728B52AA6E4}">
                  <adec:decorative xmlns:adec="http://schemas.microsoft.com/office/drawing/2017/decorative" val="1"/>
                </a:ext>
              </a:extLst>
            </p:cNvPr>
            <p:cNvSpPr txBox="1"/>
            <p:nvPr/>
          </p:nvSpPr>
          <p:spPr>
            <a:xfrm>
              <a:off x="1369077" y="5851314"/>
              <a:ext cx="568124" cy="271065"/>
            </a:xfrm>
            <a:prstGeom prst="rect">
              <a:avLst/>
            </a:prstGeom>
            <a:noFill/>
          </p:spPr>
          <p:txBody>
            <a:bodyPr wrap="square" lIns="0" rIns="0">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GPU</a:t>
              </a:r>
            </a:p>
          </p:txBody>
        </p:sp>
        <p:sp>
          <p:nvSpPr>
            <p:cNvPr id="108" name="TextBox 107">
              <a:extLst>
                <a:ext uri="{FF2B5EF4-FFF2-40B4-BE49-F238E27FC236}">
                  <a16:creationId xmlns:a16="http://schemas.microsoft.com/office/drawing/2014/main" id="{67CDFAB4-9671-AEF6-F5EE-BCFC95914C3F}"/>
                </a:ext>
                <a:ext uri="{C183D7F6-B498-43B3-948B-1728B52AA6E4}">
                  <adec:decorative xmlns:adec="http://schemas.microsoft.com/office/drawing/2017/decorative" val="1"/>
                </a:ext>
              </a:extLst>
            </p:cNvPr>
            <p:cNvSpPr txBox="1"/>
            <p:nvPr/>
          </p:nvSpPr>
          <p:spPr>
            <a:xfrm>
              <a:off x="2011812" y="5851314"/>
              <a:ext cx="568124" cy="271065"/>
            </a:xfrm>
            <a:prstGeom prst="rect">
              <a:avLst/>
            </a:prstGeom>
            <a:noFill/>
          </p:spPr>
          <p:txBody>
            <a:bodyPr wrap="square" lIns="0" rIns="0">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NPU</a:t>
              </a:r>
            </a:p>
          </p:txBody>
        </p:sp>
        <p:sp>
          <p:nvSpPr>
            <p:cNvPr id="109" name="Graphic 103">
              <a:extLst>
                <a:ext uri="{FF2B5EF4-FFF2-40B4-BE49-F238E27FC236}">
                  <a16:creationId xmlns:a16="http://schemas.microsoft.com/office/drawing/2014/main" id="{6D146EC8-261E-86B4-DCE2-5941A8718981}"/>
                </a:ext>
                <a:ext uri="{C183D7F6-B498-43B3-948B-1728B52AA6E4}">
                  <adec:decorative xmlns:adec="http://schemas.microsoft.com/office/drawing/2017/decorative" val="1"/>
                </a:ext>
              </a:extLst>
            </p:cNvPr>
            <p:cNvSpPr/>
            <p:nvPr/>
          </p:nvSpPr>
          <p:spPr>
            <a:xfrm>
              <a:off x="2148507" y="5482487"/>
              <a:ext cx="294733" cy="294733"/>
            </a:xfrm>
            <a:custGeom>
              <a:avLst/>
              <a:gdLst>
                <a:gd name="connsiteX0" fmla="*/ 574105 w 588976"/>
                <a:gd name="connsiteY0" fmla="*/ 248144 h 588976"/>
                <a:gd name="connsiteX1" fmla="*/ 588962 w 588976"/>
                <a:gd name="connsiteY1" fmla="*/ 233288 h 588976"/>
                <a:gd name="connsiteX2" fmla="*/ 574105 w 588976"/>
                <a:gd name="connsiteY2" fmla="*/ 218431 h 588976"/>
                <a:gd name="connsiteX3" fmla="*/ 513192 w 588976"/>
                <a:gd name="connsiteY3" fmla="*/ 218431 h 588976"/>
                <a:gd name="connsiteX4" fmla="*/ 513192 w 588976"/>
                <a:gd name="connsiteY4" fmla="*/ 186951 h 588976"/>
                <a:gd name="connsiteX5" fmla="*/ 574105 w 588976"/>
                <a:gd name="connsiteY5" fmla="*/ 186951 h 588976"/>
                <a:gd name="connsiteX6" fmla="*/ 588962 w 588976"/>
                <a:gd name="connsiteY6" fmla="*/ 172095 h 588976"/>
                <a:gd name="connsiteX7" fmla="*/ 574105 w 588976"/>
                <a:gd name="connsiteY7" fmla="*/ 157238 h 588976"/>
                <a:gd name="connsiteX8" fmla="*/ 513192 w 588976"/>
                <a:gd name="connsiteY8" fmla="*/ 157238 h 588976"/>
                <a:gd name="connsiteX9" fmla="*/ 513192 w 588976"/>
                <a:gd name="connsiteY9" fmla="*/ 152821 h 588976"/>
                <a:gd name="connsiteX10" fmla="*/ 501067 w 588976"/>
                <a:gd name="connsiteY10" fmla="*/ 123557 h 588976"/>
                <a:gd name="connsiteX11" fmla="*/ 465398 w 588976"/>
                <a:gd name="connsiteY11" fmla="*/ 87888 h 588976"/>
                <a:gd name="connsiteX12" fmla="*/ 436134 w 588976"/>
                <a:gd name="connsiteY12" fmla="*/ 75763 h 588976"/>
                <a:gd name="connsiteX13" fmla="*/ 431717 w 588976"/>
                <a:gd name="connsiteY13" fmla="*/ 75763 h 588976"/>
                <a:gd name="connsiteX14" fmla="*/ 431717 w 588976"/>
                <a:gd name="connsiteY14" fmla="*/ 14857 h 588976"/>
                <a:gd name="connsiteX15" fmla="*/ 416860 w 588976"/>
                <a:gd name="connsiteY15" fmla="*/ 0 h 588976"/>
                <a:gd name="connsiteX16" fmla="*/ 402003 w 588976"/>
                <a:gd name="connsiteY16" fmla="*/ 14857 h 588976"/>
                <a:gd name="connsiteX17" fmla="*/ 402003 w 588976"/>
                <a:gd name="connsiteY17" fmla="*/ 75770 h 588976"/>
                <a:gd name="connsiteX18" fmla="*/ 370523 w 588976"/>
                <a:gd name="connsiteY18" fmla="*/ 75770 h 588976"/>
                <a:gd name="connsiteX19" fmla="*/ 370523 w 588976"/>
                <a:gd name="connsiteY19" fmla="*/ 14857 h 588976"/>
                <a:gd name="connsiteX20" fmla="*/ 355667 w 588976"/>
                <a:gd name="connsiteY20" fmla="*/ 0 h 588976"/>
                <a:gd name="connsiteX21" fmla="*/ 340810 w 588976"/>
                <a:gd name="connsiteY21" fmla="*/ 14857 h 588976"/>
                <a:gd name="connsiteX22" fmla="*/ 340810 w 588976"/>
                <a:gd name="connsiteY22" fmla="*/ 75770 h 588976"/>
                <a:gd name="connsiteX23" fmla="*/ 309330 w 588976"/>
                <a:gd name="connsiteY23" fmla="*/ 75770 h 588976"/>
                <a:gd name="connsiteX24" fmla="*/ 309330 w 588976"/>
                <a:gd name="connsiteY24" fmla="*/ 14857 h 588976"/>
                <a:gd name="connsiteX25" fmla="*/ 294474 w 588976"/>
                <a:gd name="connsiteY25" fmla="*/ 0 h 588976"/>
                <a:gd name="connsiteX26" fmla="*/ 279617 w 588976"/>
                <a:gd name="connsiteY26" fmla="*/ 14857 h 588976"/>
                <a:gd name="connsiteX27" fmla="*/ 279617 w 588976"/>
                <a:gd name="connsiteY27" fmla="*/ 75770 h 588976"/>
                <a:gd name="connsiteX28" fmla="*/ 248137 w 588976"/>
                <a:gd name="connsiteY28" fmla="*/ 75770 h 588976"/>
                <a:gd name="connsiteX29" fmla="*/ 248137 w 588976"/>
                <a:gd name="connsiteY29" fmla="*/ 14857 h 588976"/>
                <a:gd name="connsiteX30" fmla="*/ 233280 w 588976"/>
                <a:gd name="connsiteY30" fmla="*/ 0 h 588976"/>
                <a:gd name="connsiteX31" fmla="*/ 218424 w 588976"/>
                <a:gd name="connsiteY31" fmla="*/ 14857 h 588976"/>
                <a:gd name="connsiteX32" fmla="*/ 218424 w 588976"/>
                <a:gd name="connsiteY32" fmla="*/ 75770 h 588976"/>
                <a:gd name="connsiteX33" fmla="*/ 186944 w 588976"/>
                <a:gd name="connsiteY33" fmla="*/ 75770 h 588976"/>
                <a:gd name="connsiteX34" fmla="*/ 186944 w 588976"/>
                <a:gd name="connsiteY34" fmla="*/ 14857 h 588976"/>
                <a:gd name="connsiteX35" fmla="*/ 172087 w 588976"/>
                <a:gd name="connsiteY35" fmla="*/ 0 h 588976"/>
                <a:gd name="connsiteX36" fmla="*/ 157231 w 588976"/>
                <a:gd name="connsiteY36" fmla="*/ 14857 h 588976"/>
                <a:gd name="connsiteX37" fmla="*/ 157231 w 588976"/>
                <a:gd name="connsiteY37" fmla="*/ 75770 h 588976"/>
                <a:gd name="connsiteX38" fmla="*/ 152814 w 588976"/>
                <a:gd name="connsiteY38" fmla="*/ 75770 h 588976"/>
                <a:gd name="connsiteX39" fmla="*/ 123550 w 588976"/>
                <a:gd name="connsiteY39" fmla="*/ 87895 h 588976"/>
                <a:gd name="connsiteX40" fmla="*/ 87880 w 588976"/>
                <a:gd name="connsiteY40" fmla="*/ 123564 h 588976"/>
                <a:gd name="connsiteX41" fmla="*/ 75755 w 588976"/>
                <a:gd name="connsiteY41" fmla="*/ 152828 h 588976"/>
                <a:gd name="connsiteX42" fmla="*/ 75755 w 588976"/>
                <a:gd name="connsiteY42" fmla="*/ 157245 h 588976"/>
                <a:gd name="connsiteX43" fmla="*/ 14857 w 588976"/>
                <a:gd name="connsiteY43" fmla="*/ 157245 h 588976"/>
                <a:gd name="connsiteX44" fmla="*/ 0 w 588976"/>
                <a:gd name="connsiteY44" fmla="*/ 172102 h 588976"/>
                <a:gd name="connsiteX45" fmla="*/ 14857 w 588976"/>
                <a:gd name="connsiteY45" fmla="*/ 186959 h 588976"/>
                <a:gd name="connsiteX46" fmla="*/ 75770 w 588976"/>
                <a:gd name="connsiteY46" fmla="*/ 186959 h 588976"/>
                <a:gd name="connsiteX47" fmla="*/ 75770 w 588976"/>
                <a:gd name="connsiteY47" fmla="*/ 218439 h 588976"/>
                <a:gd name="connsiteX48" fmla="*/ 14857 w 588976"/>
                <a:gd name="connsiteY48" fmla="*/ 218439 h 588976"/>
                <a:gd name="connsiteX49" fmla="*/ 0 w 588976"/>
                <a:gd name="connsiteY49" fmla="*/ 233295 h 588976"/>
                <a:gd name="connsiteX50" fmla="*/ 14857 w 588976"/>
                <a:gd name="connsiteY50" fmla="*/ 248152 h 588976"/>
                <a:gd name="connsiteX51" fmla="*/ 75770 w 588976"/>
                <a:gd name="connsiteY51" fmla="*/ 248152 h 588976"/>
                <a:gd name="connsiteX52" fmla="*/ 75770 w 588976"/>
                <a:gd name="connsiteY52" fmla="*/ 279632 h 588976"/>
                <a:gd name="connsiteX53" fmla="*/ 14857 w 588976"/>
                <a:gd name="connsiteY53" fmla="*/ 279632 h 588976"/>
                <a:gd name="connsiteX54" fmla="*/ 0 w 588976"/>
                <a:gd name="connsiteY54" fmla="*/ 294488 h 588976"/>
                <a:gd name="connsiteX55" fmla="*/ 14857 w 588976"/>
                <a:gd name="connsiteY55" fmla="*/ 309345 h 588976"/>
                <a:gd name="connsiteX56" fmla="*/ 75770 w 588976"/>
                <a:gd name="connsiteY56" fmla="*/ 309345 h 588976"/>
                <a:gd name="connsiteX57" fmla="*/ 75770 w 588976"/>
                <a:gd name="connsiteY57" fmla="*/ 340825 h 588976"/>
                <a:gd name="connsiteX58" fmla="*/ 14857 w 588976"/>
                <a:gd name="connsiteY58" fmla="*/ 340825 h 588976"/>
                <a:gd name="connsiteX59" fmla="*/ 0 w 588976"/>
                <a:gd name="connsiteY59" fmla="*/ 355682 h 588976"/>
                <a:gd name="connsiteX60" fmla="*/ 14857 w 588976"/>
                <a:gd name="connsiteY60" fmla="*/ 370538 h 588976"/>
                <a:gd name="connsiteX61" fmla="*/ 75770 w 588976"/>
                <a:gd name="connsiteY61" fmla="*/ 370538 h 588976"/>
                <a:gd name="connsiteX62" fmla="*/ 75770 w 588976"/>
                <a:gd name="connsiteY62" fmla="*/ 402018 h 588976"/>
                <a:gd name="connsiteX63" fmla="*/ 14857 w 588976"/>
                <a:gd name="connsiteY63" fmla="*/ 402018 h 588976"/>
                <a:gd name="connsiteX64" fmla="*/ 0 w 588976"/>
                <a:gd name="connsiteY64" fmla="*/ 416875 h 588976"/>
                <a:gd name="connsiteX65" fmla="*/ 14857 w 588976"/>
                <a:gd name="connsiteY65" fmla="*/ 431731 h 588976"/>
                <a:gd name="connsiteX66" fmla="*/ 75770 w 588976"/>
                <a:gd name="connsiteY66" fmla="*/ 431731 h 588976"/>
                <a:gd name="connsiteX67" fmla="*/ 75770 w 588976"/>
                <a:gd name="connsiteY67" fmla="*/ 436148 h 588976"/>
                <a:gd name="connsiteX68" fmla="*/ 87895 w 588976"/>
                <a:gd name="connsiteY68" fmla="*/ 465413 h 588976"/>
                <a:gd name="connsiteX69" fmla="*/ 123564 w 588976"/>
                <a:gd name="connsiteY69" fmla="*/ 501082 h 588976"/>
                <a:gd name="connsiteX70" fmla="*/ 152828 w 588976"/>
                <a:gd name="connsiteY70" fmla="*/ 513207 h 588976"/>
                <a:gd name="connsiteX71" fmla="*/ 157245 w 588976"/>
                <a:gd name="connsiteY71" fmla="*/ 513207 h 588976"/>
                <a:gd name="connsiteX72" fmla="*/ 157245 w 588976"/>
                <a:gd name="connsiteY72" fmla="*/ 574120 h 588976"/>
                <a:gd name="connsiteX73" fmla="*/ 172102 w 588976"/>
                <a:gd name="connsiteY73" fmla="*/ 588977 h 588976"/>
                <a:gd name="connsiteX74" fmla="*/ 186959 w 588976"/>
                <a:gd name="connsiteY74" fmla="*/ 574120 h 588976"/>
                <a:gd name="connsiteX75" fmla="*/ 186959 w 588976"/>
                <a:gd name="connsiteY75" fmla="*/ 513207 h 588976"/>
                <a:gd name="connsiteX76" fmla="*/ 218439 w 588976"/>
                <a:gd name="connsiteY76" fmla="*/ 513207 h 588976"/>
                <a:gd name="connsiteX77" fmla="*/ 218439 w 588976"/>
                <a:gd name="connsiteY77" fmla="*/ 574120 h 588976"/>
                <a:gd name="connsiteX78" fmla="*/ 233295 w 588976"/>
                <a:gd name="connsiteY78" fmla="*/ 588977 h 588976"/>
                <a:gd name="connsiteX79" fmla="*/ 248152 w 588976"/>
                <a:gd name="connsiteY79" fmla="*/ 574120 h 588976"/>
                <a:gd name="connsiteX80" fmla="*/ 248152 w 588976"/>
                <a:gd name="connsiteY80" fmla="*/ 513207 h 588976"/>
                <a:gd name="connsiteX81" fmla="*/ 279632 w 588976"/>
                <a:gd name="connsiteY81" fmla="*/ 513207 h 588976"/>
                <a:gd name="connsiteX82" fmla="*/ 279632 w 588976"/>
                <a:gd name="connsiteY82" fmla="*/ 574120 h 588976"/>
                <a:gd name="connsiteX83" fmla="*/ 294488 w 588976"/>
                <a:gd name="connsiteY83" fmla="*/ 588977 h 588976"/>
                <a:gd name="connsiteX84" fmla="*/ 309345 w 588976"/>
                <a:gd name="connsiteY84" fmla="*/ 574120 h 588976"/>
                <a:gd name="connsiteX85" fmla="*/ 309345 w 588976"/>
                <a:gd name="connsiteY85" fmla="*/ 513207 h 588976"/>
                <a:gd name="connsiteX86" fmla="*/ 340825 w 588976"/>
                <a:gd name="connsiteY86" fmla="*/ 513207 h 588976"/>
                <a:gd name="connsiteX87" fmla="*/ 340825 w 588976"/>
                <a:gd name="connsiteY87" fmla="*/ 574120 h 588976"/>
                <a:gd name="connsiteX88" fmla="*/ 355682 w 588976"/>
                <a:gd name="connsiteY88" fmla="*/ 588977 h 588976"/>
                <a:gd name="connsiteX89" fmla="*/ 370538 w 588976"/>
                <a:gd name="connsiteY89" fmla="*/ 574120 h 588976"/>
                <a:gd name="connsiteX90" fmla="*/ 370538 w 588976"/>
                <a:gd name="connsiteY90" fmla="*/ 513207 h 588976"/>
                <a:gd name="connsiteX91" fmla="*/ 402018 w 588976"/>
                <a:gd name="connsiteY91" fmla="*/ 513207 h 588976"/>
                <a:gd name="connsiteX92" fmla="*/ 402018 w 588976"/>
                <a:gd name="connsiteY92" fmla="*/ 574120 h 588976"/>
                <a:gd name="connsiteX93" fmla="*/ 416875 w 588976"/>
                <a:gd name="connsiteY93" fmla="*/ 588977 h 588976"/>
                <a:gd name="connsiteX94" fmla="*/ 431731 w 588976"/>
                <a:gd name="connsiteY94" fmla="*/ 574120 h 588976"/>
                <a:gd name="connsiteX95" fmla="*/ 431731 w 588976"/>
                <a:gd name="connsiteY95" fmla="*/ 513207 h 588976"/>
                <a:gd name="connsiteX96" fmla="*/ 436148 w 588976"/>
                <a:gd name="connsiteY96" fmla="*/ 513207 h 588976"/>
                <a:gd name="connsiteX97" fmla="*/ 465413 w 588976"/>
                <a:gd name="connsiteY97" fmla="*/ 501082 h 588976"/>
                <a:gd name="connsiteX98" fmla="*/ 501082 w 588976"/>
                <a:gd name="connsiteY98" fmla="*/ 465413 h 588976"/>
                <a:gd name="connsiteX99" fmla="*/ 513207 w 588976"/>
                <a:gd name="connsiteY99" fmla="*/ 436148 h 588976"/>
                <a:gd name="connsiteX100" fmla="*/ 513207 w 588976"/>
                <a:gd name="connsiteY100" fmla="*/ 431731 h 588976"/>
                <a:gd name="connsiteX101" fmla="*/ 574120 w 588976"/>
                <a:gd name="connsiteY101" fmla="*/ 431731 h 588976"/>
                <a:gd name="connsiteX102" fmla="*/ 588977 w 588976"/>
                <a:gd name="connsiteY102" fmla="*/ 416875 h 588976"/>
                <a:gd name="connsiteX103" fmla="*/ 574120 w 588976"/>
                <a:gd name="connsiteY103" fmla="*/ 402018 h 588976"/>
                <a:gd name="connsiteX104" fmla="*/ 513207 w 588976"/>
                <a:gd name="connsiteY104" fmla="*/ 402018 h 588976"/>
                <a:gd name="connsiteX105" fmla="*/ 513207 w 588976"/>
                <a:gd name="connsiteY105" fmla="*/ 370538 h 588976"/>
                <a:gd name="connsiteX106" fmla="*/ 574120 w 588976"/>
                <a:gd name="connsiteY106" fmla="*/ 370538 h 588976"/>
                <a:gd name="connsiteX107" fmla="*/ 588977 w 588976"/>
                <a:gd name="connsiteY107" fmla="*/ 355682 h 588976"/>
                <a:gd name="connsiteX108" fmla="*/ 574120 w 588976"/>
                <a:gd name="connsiteY108" fmla="*/ 340825 h 588976"/>
                <a:gd name="connsiteX109" fmla="*/ 513207 w 588976"/>
                <a:gd name="connsiteY109" fmla="*/ 340825 h 588976"/>
                <a:gd name="connsiteX110" fmla="*/ 513207 w 588976"/>
                <a:gd name="connsiteY110" fmla="*/ 309345 h 588976"/>
                <a:gd name="connsiteX111" fmla="*/ 574120 w 588976"/>
                <a:gd name="connsiteY111" fmla="*/ 309345 h 588976"/>
                <a:gd name="connsiteX112" fmla="*/ 588977 w 588976"/>
                <a:gd name="connsiteY112" fmla="*/ 294488 h 588976"/>
                <a:gd name="connsiteX113" fmla="*/ 574120 w 588976"/>
                <a:gd name="connsiteY113" fmla="*/ 279632 h 588976"/>
                <a:gd name="connsiteX114" fmla="*/ 513207 w 588976"/>
                <a:gd name="connsiteY114" fmla="*/ 279632 h 588976"/>
                <a:gd name="connsiteX115" fmla="*/ 513207 w 588976"/>
                <a:gd name="connsiteY115" fmla="*/ 248152 h 588976"/>
                <a:gd name="connsiteX116" fmla="*/ 574120 w 588976"/>
                <a:gd name="connsiteY116" fmla="*/ 248152 h 588976"/>
                <a:gd name="connsiteX117" fmla="*/ 366489 w 588976"/>
                <a:gd name="connsiteY117" fmla="*/ 341119 h 588976"/>
                <a:gd name="connsiteX118" fmla="*/ 362499 w 588976"/>
                <a:gd name="connsiteY118" fmla="*/ 350756 h 588976"/>
                <a:gd name="connsiteX119" fmla="*/ 350756 w 588976"/>
                <a:gd name="connsiteY119" fmla="*/ 362499 h 588976"/>
                <a:gd name="connsiteX120" fmla="*/ 341119 w 588976"/>
                <a:gd name="connsiteY120" fmla="*/ 366489 h 588976"/>
                <a:gd name="connsiteX121" fmla="*/ 247843 w 588976"/>
                <a:gd name="connsiteY121" fmla="*/ 366489 h 588976"/>
                <a:gd name="connsiteX122" fmla="*/ 238206 w 588976"/>
                <a:gd name="connsiteY122" fmla="*/ 362499 h 588976"/>
                <a:gd name="connsiteX123" fmla="*/ 226463 w 588976"/>
                <a:gd name="connsiteY123" fmla="*/ 350756 h 588976"/>
                <a:gd name="connsiteX124" fmla="*/ 222473 w 588976"/>
                <a:gd name="connsiteY124" fmla="*/ 341119 h 588976"/>
                <a:gd name="connsiteX125" fmla="*/ 222473 w 588976"/>
                <a:gd name="connsiteY125" fmla="*/ 247843 h 588976"/>
                <a:gd name="connsiteX126" fmla="*/ 226463 w 588976"/>
                <a:gd name="connsiteY126" fmla="*/ 238206 h 588976"/>
                <a:gd name="connsiteX127" fmla="*/ 238206 w 588976"/>
                <a:gd name="connsiteY127" fmla="*/ 226463 h 588976"/>
                <a:gd name="connsiteX128" fmla="*/ 247843 w 588976"/>
                <a:gd name="connsiteY128" fmla="*/ 222473 h 588976"/>
                <a:gd name="connsiteX129" fmla="*/ 341119 w 588976"/>
                <a:gd name="connsiteY129" fmla="*/ 222473 h 588976"/>
                <a:gd name="connsiteX130" fmla="*/ 350756 w 588976"/>
                <a:gd name="connsiteY130" fmla="*/ 226463 h 588976"/>
                <a:gd name="connsiteX131" fmla="*/ 362499 w 588976"/>
                <a:gd name="connsiteY131" fmla="*/ 238206 h 588976"/>
                <a:gd name="connsiteX132" fmla="*/ 366489 w 588976"/>
                <a:gd name="connsiteY132" fmla="*/ 247843 h 588976"/>
                <a:gd name="connsiteX133" fmla="*/ 366489 w 588976"/>
                <a:gd name="connsiteY133" fmla="*/ 341119 h 588976"/>
                <a:gd name="connsiteX134" fmla="*/ 172095 w 588976"/>
                <a:gd name="connsiteY134" fmla="*/ 435493 h 588976"/>
                <a:gd name="connsiteX135" fmla="*/ 153469 w 588976"/>
                <a:gd name="connsiteY135" fmla="*/ 416867 h 588976"/>
                <a:gd name="connsiteX136" fmla="*/ 172095 w 588976"/>
                <a:gd name="connsiteY136" fmla="*/ 398241 h 588976"/>
                <a:gd name="connsiteX137" fmla="*/ 190721 w 588976"/>
                <a:gd name="connsiteY137" fmla="*/ 416867 h 588976"/>
                <a:gd name="connsiteX138" fmla="*/ 172095 w 588976"/>
                <a:gd name="connsiteY138" fmla="*/ 435493 h 588976"/>
                <a:gd name="connsiteX139" fmla="*/ 172095 w 588976"/>
                <a:gd name="connsiteY139" fmla="*/ 190728 h 588976"/>
                <a:gd name="connsiteX140" fmla="*/ 153469 w 588976"/>
                <a:gd name="connsiteY140" fmla="*/ 172102 h 588976"/>
                <a:gd name="connsiteX141" fmla="*/ 172095 w 588976"/>
                <a:gd name="connsiteY141" fmla="*/ 153476 h 588976"/>
                <a:gd name="connsiteX142" fmla="*/ 190721 w 588976"/>
                <a:gd name="connsiteY142" fmla="*/ 172102 h 588976"/>
                <a:gd name="connsiteX143" fmla="*/ 172095 w 588976"/>
                <a:gd name="connsiteY143" fmla="*/ 190728 h 588976"/>
                <a:gd name="connsiteX144" fmla="*/ 416860 w 588976"/>
                <a:gd name="connsiteY144" fmla="*/ 435493 h 588976"/>
                <a:gd name="connsiteX145" fmla="*/ 398234 w 588976"/>
                <a:gd name="connsiteY145" fmla="*/ 416867 h 588976"/>
                <a:gd name="connsiteX146" fmla="*/ 416860 w 588976"/>
                <a:gd name="connsiteY146" fmla="*/ 398241 h 588976"/>
                <a:gd name="connsiteX147" fmla="*/ 435486 w 588976"/>
                <a:gd name="connsiteY147" fmla="*/ 416867 h 588976"/>
                <a:gd name="connsiteX148" fmla="*/ 416860 w 588976"/>
                <a:gd name="connsiteY148" fmla="*/ 435493 h 588976"/>
                <a:gd name="connsiteX149" fmla="*/ 416860 w 588976"/>
                <a:gd name="connsiteY149" fmla="*/ 190728 h 588976"/>
                <a:gd name="connsiteX150" fmla="*/ 398234 w 588976"/>
                <a:gd name="connsiteY150" fmla="*/ 172102 h 588976"/>
                <a:gd name="connsiteX151" fmla="*/ 416860 w 588976"/>
                <a:gd name="connsiteY151" fmla="*/ 153476 h 588976"/>
                <a:gd name="connsiteX152" fmla="*/ 435486 w 588976"/>
                <a:gd name="connsiteY152" fmla="*/ 172102 h 588976"/>
                <a:gd name="connsiteX153" fmla="*/ 416860 w 588976"/>
                <a:gd name="connsiteY153" fmla="*/ 190728 h 5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588976" h="588976">
                  <a:moveTo>
                    <a:pt x="574105" y="248144"/>
                  </a:moveTo>
                  <a:cubicBezTo>
                    <a:pt x="582307" y="248144"/>
                    <a:pt x="588962" y="241497"/>
                    <a:pt x="588962" y="233288"/>
                  </a:cubicBezTo>
                  <a:cubicBezTo>
                    <a:pt x="588962" y="225079"/>
                    <a:pt x="582314" y="218431"/>
                    <a:pt x="574105" y="218431"/>
                  </a:cubicBezTo>
                  <a:lnTo>
                    <a:pt x="513192" y="218431"/>
                  </a:lnTo>
                  <a:lnTo>
                    <a:pt x="513192" y="186951"/>
                  </a:lnTo>
                  <a:lnTo>
                    <a:pt x="574105" y="186951"/>
                  </a:lnTo>
                  <a:cubicBezTo>
                    <a:pt x="582307" y="186951"/>
                    <a:pt x="588962" y="180303"/>
                    <a:pt x="588962" y="172095"/>
                  </a:cubicBezTo>
                  <a:cubicBezTo>
                    <a:pt x="588962" y="163886"/>
                    <a:pt x="582314" y="157238"/>
                    <a:pt x="574105" y="157238"/>
                  </a:cubicBezTo>
                  <a:lnTo>
                    <a:pt x="513192" y="157238"/>
                  </a:lnTo>
                  <a:lnTo>
                    <a:pt x="513192" y="152821"/>
                  </a:lnTo>
                  <a:cubicBezTo>
                    <a:pt x="513192" y="141844"/>
                    <a:pt x="508834" y="131316"/>
                    <a:pt x="501067" y="123557"/>
                  </a:cubicBezTo>
                  <a:lnTo>
                    <a:pt x="465398" y="87888"/>
                  </a:lnTo>
                  <a:cubicBezTo>
                    <a:pt x="457638" y="80128"/>
                    <a:pt x="447111" y="75763"/>
                    <a:pt x="436134" y="75763"/>
                  </a:cubicBezTo>
                  <a:lnTo>
                    <a:pt x="431717" y="75763"/>
                  </a:lnTo>
                  <a:lnTo>
                    <a:pt x="431717" y="14857"/>
                  </a:lnTo>
                  <a:cubicBezTo>
                    <a:pt x="431717" y="6655"/>
                    <a:pt x="425069" y="0"/>
                    <a:pt x="416860" y="0"/>
                  </a:cubicBezTo>
                  <a:cubicBezTo>
                    <a:pt x="408651" y="0"/>
                    <a:pt x="402003" y="6648"/>
                    <a:pt x="402003" y="14857"/>
                  </a:cubicBezTo>
                  <a:lnTo>
                    <a:pt x="402003" y="75770"/>
                  </a:lnTo>
                  <a:lnTo>
                    <a:pt x="370523" y="75770"/>
                  </a:lnTo>
                  <a:lnTo>
                    <a:pt x="370523" y="14857"/>
                  </a:lnTo>
                  <a:cubicBezTo>
                    <a:pt x="370523" y="6655"/>
                    <a:pt x="363875" y="0"/>
                    <a:pt x="355667" y="0"/>
                  </a:cubicBezTo>
                  <a:cubicBezTo>
                    <a:pt x="347458" y="0"/>
                    <a:pt x="340810" y="6648"/>
                    <a:pt x="340810" y="14857"/>
                  </a:cubicBezTo>
                  <a:lnTo>
                    <a:pt x="340810" y="75770"/>
                  </a:lnTo>
                  <a:lnTo>
                    <a:pt x="309330" y="75770"/>
                  </a:lnTo>
                  <a:lnTo>
                    <a:pt x="309330" y="14857"/>
                  </a:lnTo>
                  <a:cubicBezTo>
                    <a:pt x="309330" y="6655"/>
                    <a:pt x="302682" y="0"/>
                    <a:pt x="294474" y="0"/>
                  </a:cubicBezTo>
                  <a:cubicBezTo>
                    <a:pt x="286265" y="0"/>
                    <a:pt x="279617" y="6648"/>
                    <a:pt x="279617" y="14857"/>
                  </a:cubicBezTo>
                  <a:lnTo>
                    <a:pt x="279617" y="75770"/>
                  </a:lnTo>
                  <a:lnTo>
                    <a:pt x="248137" y="75770"/>
                  </a:lnTo>
                  <a:lnTo>
                    <a:pt x="248137" y="14857"/>
                  </a:lnTo>
                  <a:cubicBezTo>
                    <a:pt x="248137" y="6655"/>
                    <a:pt x="241489" y="0"/>
                    <a:pt x="233280" y="0"/>
                  </a:cubicBezTo>
                  <a:cubicBezTo>
                    <a:pt x="225072" y="0"/>
                    <a:pt x="218424" y="6648"/>
                    <a:pt x="218424" y="14857"/>
                  </a:cubicBezTo>
                  <a:lnTo>
                    <a:pt x="218424" y="75770"/>
                  </a:lnTo>
                  <a:lnTo>
                    <a:pt x="186944" y="75770"/>
                  </a:lnTo>
                  <a:lnTo>
                    <a:pt x="186944" y="14857"/>
                  </a:lnTo>
                  <a:cubicBezTo>
                    <a:pt x="186944" y="6655"/>
                    <a:pt x="180296" y="0"/>
                    <a:pt x="172087" y="0"/>
                  </a:cubicBezTo>
                  <a:cubicBezTo>
                    <a:pt x="163879" y="0"/>
                    <a:pt x="157231" y="6648"/>
                    <a:pt x="157231" y="14857"/>
                  </a:cubicBezTo>
                  <a:lnTo>
                    <a:pt x="157231" y="75770"/>
                  </a:lnTo>
                  <a:lnTo>
                    <a:pt x="152814" y="75770"/>
                  </a:lnTo>
                  <a:cubicBezTo>
                    <a:pt x="141837" y="75770"/>
                    <a:pt x="131309" y="80128"/>
                    <a:pt x="123550" y="87895"/>
                  </a:cubicBezTo>
                  <a:lnTo>
                    <a:pt x="87880" y="123564"/>
                  </a:lnTo>
                  <a:cubicBezTo>
                    <a:pt x="80121" y="131324"/>
                    <a:pt x="75755" y="141852"/>
                    <a:pt x="75755" y="152828"/>
                  </a:cubicBezTo>
                  <a:lnTo>
                    <a:pt x="75755" y="157245"/>
                  </a:lnTo>
                  <a:lnTo>
                    <a:pt x="14857" y="157245"/>
                  </a:lnTo>
                  <a:cubicBezTo>
                    <a:pt x="6655" y="157245"/>
                    <a:pt x="0" y="163893"/>
                    <a:pt x="0" y="172102"/>
                  </a:cubicBezTo>
                  <a:cubicBezTo>
                    <a:pt x="0" y="180311"/>
                    <a:pt x="6648" y="186959"/>
                    <a:pt x="14857" y="186959"/>
                  </a:cubicBezTo>
                  <a:lnTo>
                    <a:pt x="75770" y="186959"/>
                  </a:lnTo>
                  <a:lnTo>
                    <a:pt x="75770" y="218439"/>
                  </a:lnTo>
                  <a:lnTo>
                    <a:pt x="14857" y="218439"/>
                  </a:lnTo>
                  <a:cubicBezTo>
                    <a:pt x="6655" y="218439"/>
                    <a:pt x="0" y="225087"/>
                    <a:pt x="0" y="233295"/>
                  </a:cubicBezTo>
                  <a:cubicBezTo>
                    <a:pt x="0" y="241504"/>
                    <a:pt x="6648" y="248152"/>
                    <a:pt x="14857" y="248152"/>
                  </a:cubicBezTo>
                  <a:lnTo>
                    <a:pt x="75770" y="248152"/>
                  </a:lnTo>
                  <a:lnTo>
                    <a:pt x="75770" y="279632"/>
                  </a:lnTo>
                  <a:lnTo>
                    <a:pt x="14857" y="279632"/>
                  </a:lnTo>
                  <a:cubicBezTo>
                    <a:pt x="6655" y="279632"/>
                    <a:pt x="0" y="286280"/>
                    <a:pt x="0" y="294488"/>
                  </a:cubicBezTo>
                  <a:cubicBezTo>
                    <a:pt x="0" y="302697"/>
                    <a:pt x="6648" y="309345"/>
                    <a:pt x="14857" y="309345"/>
                  </a:cubicBezTo>
                  <a:lnTo>
                    <a:pt x="75770" y="309345"/>
                  </a:lnTo>
                  <a:lnTo>
                    <a:pt x="75770" y="340825"/>
                  </a:lnTo>
                  <a:lnTo>
                    <a:pt x="14857" y="340825"/>
                  </a:lnTo>
                  <a:cubicBezTo>
                    <a:pt x="6655" y="340825"/>
                    <a:pt x="0" y="347473"/>
                    <a:pt x="0" y="355682"/>
                  </a:cubicBezTo>
                  <a:cubicBezTo>
                    <a:pt x="0" y="363890"/>
                    <a:pt x="6648" y="370538"/>
                    <a:pt x="14857" y="370538"/>
                  </a:cubicBezTo>
                  <a:lnTo>
                    <a:pt x="75770" y="370538"/>
                  </a:lnTo>
                  <a:lnTo>
                    <a:pt x="75770" y="402018"/>
                  </a:lnTo>
                  <a:lnTo>
                    <a:pt x="14857" y="402018"/>
                  </a:lnTo>
                  <a:cubicBezTo>
                    <a:pt x="6655" y="402018"/>
                    <a:pt x="0" y="408666"/>
                    <a:pt x="0" y="416875"/>
                  </a:cubicBezTo>
                  <a:cubicBezTo>
                    <a:pt x="0" y="425083"/>
                    <a:pt x="6648" y="431731"/>
                    <a:pt x="14857" y="431731"/>
                  </a:cubicBezTo>
                  <a:lnTo>
                    <a:pt x="75770" y="431731"/>
                  </a:lnTo>
                  <a:lnTo>
                    <a:pt x="75770" y="436148"/>
                  </a:lnTo>
                  <a:cubicBezTo>
                    <a:pt x="75770" y="447125"/>
                    <a:pt x="80128" y="457653"/>
                    <a:pt x="87895" y="465413"/>
                  </a:cubicBezTo>
                  <a:lnTo>
                    <a:pt x="123564" y="501082"/>
                  </a:lnTo>
                  <a:cubicBezTo>
                    <a:pt x="131324" y="508841"/>
                    <a:pt x="141852" y="513207"/>
                    <a:pt x="152828" y="513207"/>
                  </a:cubicBezTo>
                  <a:lnTo>
                    <a:pt x="157245" y="513207"/>
                  </a:lnTo>
                  <a:lnTo>
                    <a:pt x="157245" y="574120"/>
                  </a:lnTo>
                  <a:cubicBezTo>
                    <a:pt x="157245" y="582321"/>
                    <a:pt x="163893" y="588977"/>
                    <a:pt x="172102" y="588977"/>
                  </a:cubicBezTo>
                  <a:cubicBezTo>
                    <a:pt x="180311" y="588977"/>
                    <a:pt x="186959" y="582329"/>
                    <a:pt x="186959" y="574120"/>
                  </a:cubicBezTo>
                  <a:lnTo>
                    <a:pt x="186959" y="513207"/>
                  </a:lnTo>
                  <a:lnTo>
                    <a:pt x="218439" y="513207"/>
                  </a:lnTo>
                  <a:lnTo>
                    <a:pt x="218439" y="574120"/>
                  </a:lnTo>
                  <a:cubicBezTo>
                    <a:pt x="218439" y="582321"/>
                    <a:pt x="225087" y="588977"/>
                    <a:pt x="233295" y="588977"/>
                  </a:cubicBezTo>
                  <a:cubicBezTo>
                    <a:pt x="241504" y="588977"/>
                    <a:pt x="248152" y="582329"/>
                    <a:pt x="248152" y="574120"/>
                  </a:cubicBezTo>
                  <a:lnTo>
                    <a:pt x="248152" y="513207"/>
                  </a:lnTo>
                  <a:lnTo>
                    <a:pt x="279632" y="513207"/>
                  </a:lnTo>
                  <a:lnTo>
                    <a:pt x="279632" y="574120"/>
                  </a:lnTo>
                  <a:cubicBezTo>
                    <a:pt x="279632" y="582321"/>
                    <a:pt x="286280" y="588977"/>
                    <a:pt x="294488" y="588977"/>
                  </a:cubicBezTo>
                  <a:cubicBezTo>
                    <a:pt x="302697" y="588977"/>
                    <a:pt x="309345" y="582329"/>
                    <a:pt x="309345" y="574120"/>
                  </a:cubicBezTo>
                  <a:lnTo>
                    <a:pt x="309345" y="513207"/>
                  </a:lnTo>
                  <a:lnTo>
                    <a:pt x="340825" y="513207"/>
                  </a:lnTo>
                  <a:lnTo>
                    <a:pt x="340825" y="574120"/>
                  </a:lnTo>
                  <a:cubicBezTo>
                    <a:pt x="340825" y="582321"/>
                    <a:pt x="347473" y="588977"/>
                    <a:pt x="355682" y="588977"/>
                  </a:cubicBezTo>
                  <a:cubicBezTo>
                    <a:pt x="363890" y="588977"/>
                    <a:pt x="370538" y="582329"/>
                    <a:pt x="370538" y="574120"/>
                  </a:cubicBezTo>
                  <a:lnTo>
                    <a:pt x="370538" y="513207"/>
                  </a:lnTo>
                  <a:lnTo>
                    <a:pt x="402018" y="513207"/>
                  </a:lnTo>
                  <a:lnTo>
                    <a:pt x="402018" y="574120"/>
                  </a:lnTo>
                  <a:cubicBezTo>
                    <a:pt x="402018" y="582321"/>
                    <a:pt x="408666" y="588977"/>
                    <a:pt x="416875" y="588977"/>
                  </a:cubicBezTo>
                  <a:cubicBezTo>
                    <a:pt x="425083" y="588977"/>
                    <a:pt x="431731" y="582329"/>
                    <a:pt x="431731" y="574120"/>
                  </a:cubicBezTo>
                  <a:lnTo>
                    <a:pt x="431731" y="513207"/>
                  </a:lnTo>
                  <a:lnTo>
                    <a:pt x="436148" y="513207"/>
                  </a:lnTo>
                  <a:cubicBezTo>
                    <a:pt x="447125" y="513207"/>
                    <a:pt x="457653" y="508848"/>
                    <a:pt x="465413" y="501082"/>
                  </a:cubicBezTo>
                  <a:lnTo>
                    <a:pt x="501082" y="465413"/>
                  </a:lnTo>
                  <a:cubicBezTo>
                    <a:pt x="508841" y="457653"/>
                    <a:pt x="513207" y="447125"/>
                    <a:pt x="513207" y="436148"/>
                  </a:cubicBezTo>
                  <a:lnTo>
                    <a:pt x="513207" y="431731"/>
                  </a:lnTo>
                  <a:lnTo>
                    <a:pt x="574120" y="431731"/>
                  </a:lnTo>
                  <a:cubicBezTo>
                    <a:pt x="582321" y="431731"/>
                    <a:pt x="588977" y="425083"/>
                    <a:pt x="588977" y="416875"/>
                  </a:cubicBezTo>
                  <a:cubicBezTo>
                    <a:pt x="588977" y="408666"/>
                    <a:pt x="582329" y="402018"/>
                    <a:pt x="574120" y="402018"/>
                  </a:cubicBezTo>
                  <a:lnTo>
                    <a:pt x="513207" y="402018"/>
                  </a:lnTo>
                  <a:lnTo>
                    <a:pt x="513207" y="370538"/>
                  </a:lnTo>
                  <a:lnTo>
                    <a:pt x="574120" y="370538"/>
                  </a:lnTo>
                  <a:cubicBezTo>
                    <a:pt x="582321" y="370538"/>
                    <a:pt x="588977" y="363890"/>
                    <a:pt x="588977" y="355682"/>
                  </a:cubicBezTo>
                  <a:cubicBezTo>
                    <a:pt x="588977" y="347473"/>
                    <a:pt x="582329" y="340825"/>
                    <a:pt x="574120" y="340825"/>
                  </a:cubicBezTo>
                  <a:lnTo>
                    <a:pt x="513207" y="340825"/>
                  </a:lnTo>
                  <a:lnTo>
                    <a:pt x="513207" y="309345"/>
                  </a:lnTo>
                  <a:lnTo>
                    <a:pt x="574120" y="309345"/>
                  </a:lnTo>
                  <a:cubicBezTo>
                    <a:pt x="582321" y="309345"/>
                    <a:pt x="588977" y="302697"/>
                    <a:pt x="588977" y="294488"/>
                  </a:cubicBezTo>
                  <a:cubicBezTo>
                    <a:pt x="588977" y="286280"/>
                    <a:pt x="582329" y="279632"/>
                    <a:pt x="574120" y="279632"/>
                  </a:cubicBezTo>
                  <a:lnTo>
                    <a:pt x="513207" y="279632"/>
                  </a:lnTo>
                  <a:lnTo>
                    <a:pt x="513207" y="248152"/>
                  </a:lnTo>
                  <a:lnTo>
                    <a:pt x="574120" y="248152"/>
                  </a:lnTo>
                  <a:close/>
                  <a:moveTo>
                    <a:pt x="366489" y="341119"/>
                  </a:moveTo>
                  <a:cubicBezTo>
                    <a:pt x="366489" y="344734"/>
                    <a:pt x="365053" y="348202"/>
                    <a:pt x="362499" y="350756"/>
                  </a:cubicBezTo>
                  <a:lnTo>
                    <a:pt x="350756" y="362499"/>
                  </a:lnTo>
                  <a:cubicBezTo>
                    <a:pt x="348202" y="365053"/>
                    <a:pt x="344734" y="366489"/>
                    <a:pt x="341119" y="366489"/>
                  </a:cubicBezTo>
                  <a:lnTo>
                    <a:pt x="247843" y="366489"/>
                  </a:lnTo>
                  <a:cubicBezTo>
                    <a:pt x="244228" y="366489"/>
                    <a:pt x="240760" y="365053"/>
                    <a:pt x="238206" y="362499"/>
                  </a:cubicBezTo>
                  <a:lnTo>
                    <a:pt x="226463" y="350756"/>
                  </a:lnTo>
                  <a:cubicBezTo>
                    <a:pt x="223909" y="348202"/>
                    <a:pt x="222473" y="344734"/>
                    <a:pt x="222473" y="341119"/>
                  </a:cubicBezTo>
                  <a:lnTo>
                    <a:pt x="222473" y="247843"/>
                  </a:lnTo>
                  <a:cubicBezTo>
                    <a:pt x="222473" y="244228"/>
                    <a:pt x="223909" y="240760"/>
                    <a:pt x="226463" y="238206"/>
                  </a:cubicBezTo>
                  <a:lnTo>
                    <a:pt x="238206" y="226463"/>
                  </a:lnTo>
                  <a:cubicBezTo>
                    <a:pt x="240760" y="223909"/>
                    <a:pt x="244228" y="222473"/>
                    <a:pt x="247843" y="222473"/>
                  </a:cubicBezTo>
                  <a:lnTo>
                    <a:pt x="341119" y="222473"/>
                  </a:lnTo>
                  <a:cubicBezTo>
                    <a:pt x="344734" y="222473"/>
                    <a:pt x="348202" y="223909"/>
                    <a:pt x="350756" y="226463"/>
                  </a:cubicBezTo>
                  <a:lnTo>
                    <a:pt x="362499" y="238206"/>
                  </a:lnTo>
                  <a:cubicBezTo>
                    <a:pt x="365053" y="240760"/>
                    <a:pt x="366489" y="244228"/>
                    <a:pt x="366489" y="247843"/>
                  </a:cubicBezTo>
                  <a:lnTo>
                    <a:pt x="366489" y="341119"/>
                  </a:lnTo>
                  <a:close/>
                  <a:moveTo>
                    <a:pt x="172095" y="435493"/>
                  </a:moveTo>
                  <a:cubicBezTo>
                    <a:pt x="161810" y="435493"/>
                    <a:pt x="153469" y="427152"/>
                    <a:pt x="153469" y="416867"/>
                  </a:cubicBezTo>
                  <a:cubicBezTo>
                    <a:pt x="153469" y="406583"/>
                    <a:pt x="161810" y="398241"/>
                    <a:pt x="172095" y="398241"/>
                  </a:cubicBezTo>
                  <a:cubicBezTo>
                    <a:pt x="182379" y="398241"/>
                    <a:pt x="190721" y="406583"/>
                    <a:pt x="190721" y="416867"/>
                  </a:cubicBezTo>
                  <a:cubicBezTo>
                    <a:pt x="190721" y="427152"/>
                    <a:pt x="182379" y="435493"/>
                    <a:pt x="172095" y="435493"/>
                  </a:cubicBezTo>
                  <a:close/>
                  <a:moveTo>
                    <a:pt x="172095" y="190728"/>
                  </a:moveTo>
                  <a:cubicBezTo>
                    <a:pt x="161810" y="190728"/>
                    <a:pt x="153469" y="182387"/>
                    <a:pt x="153469" y="172102"/>
                  </a:cubicBezTo>
                  <a:cubicBezTo>
                    <a:pt x="153469" y="161817"/>
                    <a:pt x="161810" y="153476"/>
                    <a:pt x="172095" y="153476"/>
                  </a:cubicBezTo>
                  <a:cubicBezTo>
                    <a:pt x="182379" y="153476"/>
                    <a:pt x="190721" y="161817"/>
                    <a:pt x="190721" y="172102"/>
                  </a:cubicBezTo>
                  <a:cubicBezTo>
                    <a:pt x="190721" y="182387"/>
                    <a:pt x="182379" y="190728"/>
                    <a:pt x="172095" y="190728"/>
                  </a:cubicBezTo>
                  <a:close/>
                  <a:moveTo>
                    <a:pt x="416860" y="435493"/>
                  </a:moveTo>
                  <a:cubicBezTo>
                    <a:pt x="406575" y="435493"/>
                    <a:pt x="398234" y="427152"/>
                    <a:pt x="398234" y="416867"/>
                  </a:cubicBezTo>
                  <a:cubicBezTo>
                    <a:pt x="398234" y="406583"/>
                    <a:pt x="406575" y="398241"/>
                    <a:pt x="416860" y="398241"/>
                  </a:cubicBezTo>
                  <a:cubicBezTo>
                    <a:pt x="427145" y="398241"/>
                    <a:pt x="435486" y="406583"/>
                    <a:pt x="435486" y="416867"/>
                  </a:cubicBezTo>
                  <a:cubicBezTo>
                    <a:pt x="435486" y="427152"/>
                    <a:pt x="427145" y="435493"/>
                    <a:pt x="416860" y="435493"/>
                  </a:cubicBezTo>
                  <a:close/>
                  <a:moveTo>
                    <a:pt x="416860" y="190728"/>
                  </a:moveTo>
                  <a:cubicBezTo>
                    <a:pt x="406575" y="190728"/>
                    <a:pt x="398234" y="182387"/>
                    <a:pt x="398234" y="172102"/>
                  </a:cubicBezTo>
                  <a:cubicBezTo>
                    <a:pt x="398234" y="161817"/>
                    <a:pt x="406575" y="153476"/>
                    <a:pt x="416860" y="153476"/>
                  </a:cubicBezTo>
                  <a:cubicBezTo>
                    <a:pt x="427145" y="153476"/>
                    <a:pt x="435486" y="161817"/>
                    <a:pt x="435486" y="172102"/>
                  </a:cubicBezTo>
                  <a:cubicBezTo>
                    <a:pt x="435486" y="182387"/>
                    <a:pt x="427145" y="190728"/>
                    <a:pt x="416860" y="190728"/>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0" name="Graphic 107">
              <a:extLst>
                <a:ext uri="{FF2B5EF4-FFF2-40B4-BE49-F238E27FC236}">
                  <a16:creationId xmlns:a16="http://schemas.microsoft.com/office/drawing/2014/main" id="{98B90763-FCE8-E3BE-08E4-90528A5007BD}"/>
                </a:ext>
                <a:ext uri="{C183D7F6-B498-43B3-948B-1728B52AA6E4}">
                  <adec:decorative xmlns:adec="http://schemas.microsoft.com/office/drawing/2017/decorative" val="1"/>
                </a:ext>
              </a:extLst>
            </p:cNvPr>
            <p:cNvSpPr/>
            <p:nvPr/>
          </p:nvSpPr>
          <p:spPr>
            <a:xfrm>
              <a:off x="1502268" y="5482470"/>
              <a:ext cx="294756" cy="294733"/>
            </a:xfrm>
            <a:custGeom>
              <a:avLst/>
              <a:gdLst>
                <a:gd name="connsiteX0" fmla="*/ 486148 w 495299"/>
                <a:gd name="connsiteY0" fmla="*/ 167343 h 495261"/>
                <a:gd name="connsiteX1" fmla="*/ 495299 w 495299"/>
                <a:gd name="connsiteY1" fmla="*/ 158192 h 495261"/>
                <a:gd name="connsiteX2" fmla="*/ 486148 w 495299"/>
                <a:gd name="connsiteY2" fmla="*/ 149042 h 495261"/>
                <a:gd name="connsiteX3" fmla="*/ 439726 w 495299"/>
                <a:gd name="connsiteY3" fmla="*/ 149042 h 495261"/>
                <a:gd name="connsiteX4" fmla="*/ 439726 w 495299"/>
                <a:gd name="connsiteY4" fmla="*/ 122506 h 495261"/>
                <a:gd name="connsiteX5" fmla="*/ 486148 w 495299"/>
                <a:gd name="connsiteY5" fmla="*/ 122506 h 495261"/>
                <a:gd name="connsiteX6" fmla="*/ 495299 w 495299"/>
                <a:gd name="connsiteY6" fmla="*/ 113355 h 495261"/>
                <a:gd name="connsiteX7" fmla="*/ 486148 w 495299"/>
                <a:gd name="connsiteY7" fmla="*/ 104205 h 495261"/>
                <a:gd name="connsiteX8" fmla="*/ 439726 w 495299"/>
                <a:gd name="connsiteY8" fmla="*/ 104205 h 495261"/>
                <a:gd name="connsiteX9" fmla="*/ 439726 w 495299"/>
                <a:gd name="connsiteY9" fmla="*/ 100973 h 495261"/>
                <a:gd name="connsiteX10" fmla="*/ 434600 w 495299"/>
                <a:gd name="connsiteY10" fmla="*/ 88590 h 495261"/>
                <a:gd name="connsiteX11" fmla="*/ 406721 w 495299"/>
                <a:gd name="connsiteY11" fmla="*/ 60711 h 495261"/>
                <a:gd name="connsiteX12" fmla="*/ 394339 w 495299"/>
                <a:gd name="connsiteY12" fmla="*/ 55585 h 495261"/>
                <a:gd name="connsiteX13" fmla="*/ 391552 w 495299"/>
                <a:gd name="connsiteY13" fmla="*/ 55585 h 495261"/>
                <a:gd name="connsiteX14" fmla="*/ 391552 w 495299"/>
                <a:gd name="connsiteY14" fmla="*/ 9151 h 495261"/>
                <a:gd name="connsiteX15" fmla="*/ 382402 w 495299"/>
                <a:gd name="connsiteY15" fmla="*/ 0 h 495261"/>
                <a:gd name="connsiteX16" fmla="*/ 373251 w 495299"/>
                <a:gd name="connsiteY16" fmla="*/ 9151 h 495261"/>
                <a:gd name="connsiteX17" fmla="*/ 373251 w 495299"/>
                <a:gd name="connsiteY17" fmla="*/ 55573 h 495261"/>
                <a:gd name="connsiteX18" fmla="*/ 346716 w 495299"/>
                <a:gd name="connsiteY18" fmla="*/ 55573 h 495261"/>
                <a:gd name="connsiteX19" fmla="*/ 346716 w 495299"/>
                <a:gd name="connsiteY19" fmla="*/ 9151 h 495261"/>
                <a:gd name="connsiteX20" fmla="*/ 337565 w 495299"/>
                <a:gd name="connsiteY20" fmla="*/ 0 h 495261"/>
                <a:gd name="connsiteX21" fmla="*/ 328414 w 495299"/>
                <a:gd name="connsiteY21" fmla="*/ 9151 h 495261"/>
                <a:gd name="connsiteX22" fmla="*/ 328414 w 495299"/>
                <a:gd name="connsiteY22" fmla="*/ 55573 h 495261"/>
                <a:gd name="connsiteX23" fmla="*/ 301879 w 495299"/>
                <a:gd name="connsiteY23" fmla="*/ 55573 h 495261"/>
                <a:gd name="connsiteX24" fmla="*/ 301879 w 495299"/>
                <a:gd name="connsiteY24" fmla="*/ 9151 h 495261"/>
                <a:gd name="connsiteX25" fmla="*/ 292728 w 495299"/>
                <a:gd name="connsiteY25" fmla="*/ 0 h 495261"/>
                <a:gd name="connsiteX26" fmla="*/ 283577 w 495299"/>
                <a:gd name="connsiteY26" fmla="*/ 9151 h 495261"/>
                <a:gd name="connsiteX27" fmla="*/ 283577 w 495299"/>
                <a:gd name="connsiteY27" fmla="*/ 55573 h 495261"/>
                <a:gd name="connsiteX28" fmla="*/ 257042 w 495299"/>
                <a:gd name="connsiteY28" fmla="*/ 55573 h 495261"/>
                <a:gd name="connsiteX29" fmla="*/ 257042 w 495299"/>
                <a:gd name="connsiteY29" fmla="*/ 9151 h 495261"/>
                <a:gd name="connsiteX30" fmla="*/ 247891 w 495299"/>
                <a:gd name="connsiteY30" fmla="*/ 0 h 495261"/>
                <a:gd name="connsiteX31" fmla="*/ 238740 w 495299"/>
                <a:gd name="connsiteY31" fmla="*/ 9151 h 495261"/>
                <a:gd name="connsiteX32" fmla="*/ 238740 w 495299"/>
                <a:gd name="connsiteY32" fmla="*/ 55573 h 495261"/>
                <a:gd name="connsiteX33" fmla="*/ 212205 w 495299"/>
                <a:gd name="connsiteY33" fmla="*/ 55573 h 495261"/>
                <a:gd name="connsiteX34" fmla="*/ 212205 w 495299"/>
                <a:gd name="connsiteY34" fmla="*/ 9151 h 495261"/>
                <a:gd name="connsiteX35" fmla="*/ 203054 w 495299"/>
                <a:gd name="connsiteY35" fmla="*/ 0 h 495261"/>
                <a:gd name="connsiteX36" fmla="*/ 193903 w 495299"/>
                <a:gd name="connsiteY36" fmla="*/ 9151 h 495261"/>
                <a:gd name="connsiteX37" fmla="*/ 193903 w 495299"/>
                <a:gd name="connsiteY37" fmla="*/ 55573 h 495261"/>
                <a:gd name="connsiteX38" fmla="*/ 167368 w 495299"/>
                <a:gd name="connsiteY38" fmla="*/ 55573 h 495261"/>
                <a:gd name="connsiteX39" fmla="*/ 167368 w 495299"/>
                <a:gd name="connsiteY39" fmla="*/ 9151 h 495261"/>
                <a:gd name="connsiteX40" fmla="*/ 158217 w 495299"/>
                <a:gd name="connsiteY40" fmla="*/ 0 h 495261"/>
                <a:gd name="connsiteX41" fmla="*/ 149066 w 495299"/>
                <a:gd name="connsiteY41" fmla="*/ 9151 h 495261"/>
                <a:gd name="connsiteX42" fmla="*/ 149066 w 495299"/>
                <a:gd name="connsiteY42" fmla="*/ 55573 h 495261"/>
                <a:gd name="connsiteX43" fmla="*/ 122531 w 495299"/>
                <a:gd name="connsiteY43" fmla="*/ 55573 h 495261"/>
                <a:gd name="connsiteX44" fmla="*/ 122531 w 495299"/>
                <a:gd name="connsiteY44" fmla="*/ 9151 h 495261"/>
                <a:gd name="connsiteX45" fmla="*/ 113380 w 495299"/>
                <a:gd name="connsiteY45" fmla="*/ 0 h 495261"/>
                <a:gd name="connsiteX46" fmla="*/ 104229 w 495299"/>
                <a:gd name="connsiteY46" fmla="*/ 9151 h 495261"/>
                <a:gd name="connsiteX47" fmla="*/ 104229 w 495299"/>
                <a:gd name="connsiteY47" fmla="*/ 55573 h 495261"/>
                <a:gd name="connsiteX48" fmla="*/ 100998 w 495299"/>
                <a:gd name="connsiteY48" fmla="*/ 55573 h 495261"/>
                <a:gd name="connsiteX49" fmla="*/ 88615 w 495299"/>
                <a:gd name="connsiteY49" fmla="*/ 60699 h 495261"/>
                <a:gd name="connsiteX50" fmla="*/ 60736 w 495299"/>
                <a:gd name="connsiteY50" fmla="*/ 88578 h 495261"/>
                <a:gd name="connsiteX51" fmla="*/ 55610 w 495299"/>
                <a:gd name="connsiteY51" fmla="*/ 100961 h 495261"/>
                <a:gd name="connsiteX52" fmla="*/ 55610 w 495299"/>
                <a:gd name="connsiteY52" fmla="*/ 103747 h 495261"/>
                <a:gd name="connsiteX53" fmla="*/ 9151 w 495299"/>
                <a:gd name="connsiteY53" fmla="*/ 103747 h 495261"/>
                <a:gd name="connsiteX54" fmla="*/ 0 w 495299"/>
                <a:gd name="connsiteY54" fmla="*/ 112897 h 495261"/>
                <a:gd name="connsiteX55" fmla="*/ 9151 w 495299"/>
                <a:gd name="connsiteY55" fmla="*/ 122048 h 495261"/>
                <a:gd name="connsiteX56" fmla="*/ 55573 w 495299"/>
                <a:gd name="connsiteY56" fmla="*/ 122048 h 495261"/>
                <a:gd name="connsiteX57" fmla="*/ 55573 w 495299"/>
                <a:gd name="connsiteY57" fmla="*/ 148584 h 495261"/>
                <a:gd name="connsiteX58" fmla="*/ 9151 w 495299"/>
                <a:gd name="connsiteY58" fmla="*/ 148584 h 495261"/>
                <a:gd name="connsiteX59" fmla="*/ 0 w 495299"/>
                <a:gd name="connsiteY59" fmla="*/ 157734 h 495261"/>
                <a:gd name="connsiteX60" fmla="*/ 9151 w 495299"/>
                <a:gd name="connsiteY60" fmla="*/ 166885 h 495261"/>
                <a:gd name="connsiteX61" fmla="*/ 55573 w 495299"/>
                <a:gd name="connsiteY61" fmla="*/ 166885 h 495261"/>
                <a:gd name="connsiteX62" fmla="*/ 55573 w 495299"/>
                <a:gd name="connsiteY62" fmla="*/ 193420 h 495261"/>
                <a:gd name="connsiteX63" fmla="*/ 9151 w 495299"/>
                <a:gd name="connsiteY63" fmla="*/ 193420 h 495261"/>
                <a:gd name="connsiteX64" fmla="*/ 0 w 495299"/>
                <a:gd name="connsiteY64" fmla="*/ 202571 h 495261"/>
                <a:gd name="connsiteX65" fmla="*/ 9151 w 495299"/>
                <a:gd name="connsiteY65" fmla="*/ 211722 h 495261"/>
                <a:gd name="connsiteX66" fmla="*/ 55573 w 495299"/>
                <a:gd name="connsiteY66" fmla="*/ 211722 h 495261"/>
                <a:gd name="connsiteX67" fmla="*/ 55573 w 495299"/>
                <a:gd name="connsiteY67" fmla="*/ 238257 h 495261"/>
                <a:gd name="connsiteX68" fmla="*/ 9151 w 495299"/>
                <a:gd name="connsiteY68" fmla="*/ 238257 h 495261"/>
                <a:gd name="connsiteX69" fmla="*/ 0 w 495299"/>
                <a:gd name="connsiteY69" fmla="*/ 247408 h 495261"/>
                <a:gd name="connsiteX70" fmla="*/ 9151 w 495299"/>
                <a:gd name="connsiteY70" fmla="*/ 256559 h 495261"/>
                <a:gd name="connsiteX71" fmla="*/ 55573 w 495299"/>
                <a:gd name="connsiteY71" fmla="*/ 256559 h 495261"/>
                <a:gd name="connsiteX72" fmla="*/ 55573 w 495299"/>
                <a:gd name="connsiteY72" fmla="*/ 283094 h 495261"/>
                <a:gd name="connsiteX73" fmla="*/ 9151 w 495299"/>
                <a:gd name="connsiteY73" fmla="*/ 283094 h 495261"/>
                <a:gd name="connsiteX74" fmla="*/ 0 w 495299"/>
                <a:gd name="connsiteY74" fmla="*/ 292245 h 495261"/>
                <a:gd name="connsiteX75" fmla="*/ 9151 w 495299"/>
                <a:gd name="connsiteY75" fmla="*/ 301396 h 495261"/>
                <a:gd name="connsiteX76" fmla="*/ 55573 w 495299"/>
                <a:gd name="connsiteY76" fmla="*/ 301396 h 495261"/>
                <a:gd name="connsiteX77" fmla="*/ 55573 w 495299"/>
                <a:gd name="connsiteY77" fmla="*/ 327931 h 495261"/>
                <a:gd name="connsiteX78" fmla="*/ 9151 w 495299"/>
                <a:gd name="connsiteY78" fmla="*/ 327931 h 495261"/>
                <a:gd name="connsiteX79" fmla="*/ 0 w 495299"/>
                <a:gd name="connsiteY79" fmla="*/ 337082 h 495261"/>
                <a:gd name="connsiteX80" fmla="*/ 9151 w 495299"/>
                <a:gd name="connsiteY80" fmla="*/ 346233 h 495261"/>
                <a:gd name="connsiteX81" fmla="*/ 55573 w 495299"/>
                <a:gd name="connsiteY81" fmla="*/ 346233 h 495261"/>
                <a:gd name="connsiteX82" fmla="*/ 55573 w 495299"/>
                <a:gd name="connsiteY82" fmla="*/ 372768 h 495261"/>
                <a:gd name="connsiteX83" fmla="*/ 9151 w 495299"/>
                <a:gd name="connsiteY83" fmla="*/ 372768 h 495261"/>
                <a:gd name="connsiteX84" fmla="*/ 0 w 495299"/>
                <a:gd name="connsiteY84" fmla="*/ 381919 h 495261"/>
                <a:gd name="connsiteX85" fmla="*/ 9151 w 495299"/>
                <a:gd name="connsiteY85" fmla="*/ 391070 h 495261"/>
                <a:gd name="connsiteX86" fmla="*/ 55573 w 495299"/>
                <a:gd name="connsiteY86" fmla="*/ 391070 h 495261"/>
                <a:gd name="connsiteX87" fmla="*/ 55573 w 495299"/>
                <a:gd name="connsiteY87" fmla="*/ 394301 h 495261"/>
                <a:gd name="connsiteX88" fmla="*/ 60699 w 495299"/>
                <a:gd name="connsiteY88" fmla="*/ 406684 h 495261"/>
                <a:gd name="connsiteX89" fmla="*/ 88578 w 495299"/>
                <a:gd name="connsiteY89" fmla="*/ 434563 h 495261"/>
                <a:gd name="connsiteX90" fmla="*/ 100961 w 495299"/>
                <a:gd name="connsiteY90" fmla="*/ 439689 h 495261"/>
                <a:gd name="connsiteX91" fmla="*/ 103747 w 495299"/>
                <a:gd name="connsiteY91" fmla="*/ 439689 h 495261"/>
                <a:gd name="connsiteX92" fmla="*/ 103747 w 495299"/>
                <a:gd name="connsiteY92" fmla="*/ 486111 h 495261"/>
                <a:gd name="connsiteX93" fmla="*/ 112897 w 495299"/>
                <a:gd name="connsiteY93" fmla="*/ 495262 h 495261"/>
                <a:gd name="connsiteX94" fmla="*/ 122048 w 495299"/>
                <a:gd name="connsiteY94" fmla="*/ 486111 h 495261"/>
                <a:gd name="connsiteX95" fmla="*/ 122048 w 495299"/>
                <a:gd name="connsiteY95" fmla="*/ 439689 h 495261"/>
                <a:gd name="connsiteX96" fmla="*/ 148584 w 495299"/>
                <a:gd name="connsiteY96" fmla="*/ 439689 h 495261"/>
                <a:gd name="connsiteX97" fmla="*/ 148584 w 495299"/>
                <a:gd name="connsiteY97" fmla="*/ 486111 h 495261"/>
                <a:gd name="connsiteX98" fmla="*/ 157734 w 495299"/>
                <a:gd name="connsiteY98" fmla="*/ 495262 h 495261"/>
                <a:gd name="connsiteX99" fmla="*/ 166885 w 495299"/>
                <a:gd name="connsiteY99" fmla="*/ 486111 h 495261"/>
                <a:gd name="connsiteX100" fmla="*/ 166885 w 495299"/>
                <a:gd name="connsiteY100" fmla="*/ 439689 h 495261"/>
                <a:gd name="connsiteX101" fmla="*/ 193420 w 495299"/>
                <a:gd name="connsiteY101" fmla="*/ 439689 h 495261"/>
                <a:gd name="connsiteX102" fmla="*/ 193420 w 495299"/>
                <a:gd name="connsiteY102" fmla="*/ 486111 h 495261"/>
                <a:gd name="connsiteX103" fmla="*/ 202571 w 495299"/>
                <a:gd name="connsiteY103" fmla="*/ 495262 h 495261"/>
                <a:gd name="connsiteX104" fmla="*/ 211722 w 495299"/>
                <a:gd name="connsiteY104" fmla="*/ 486111 h 495261"/>
                <a:gd name="connsiteX105" fmla="*/ 211722 w 495299"/>
                <a:gd name="connsiteY105" fmla="*/ 439689 h 495261"/>
                <a:gd name="connsiteX106" fmla="*/ 238257 w 495299"/>
                <a:gd name="connsiteY106" fmla="*/ 439689 h 495261"/>
                <a:gd name="connsiteX107" fmla="*/ 238257 w 495299"/>
                <a:gd name="connsiteY107" fmla="*/ 486111 h 495261"/>
                <a:gd name="connsiteX108" fmla="*/ 247408 w 495299"/>
                <a:gd name="connsiteY108" fmla="*/ 495262 h 495261"/>
                <a:gd name="connsiteX109" fmla="*/ 256559 w 495299"/>
                <a:gd name="connsiteY109" fmla="*/ 486111 h 495261"/>
                <a:gd name="connsiteX110" fmla="*/ 256559 w 495299"/>
                <a:gd name="connsiteY110" fmla="*/ 439689 h 495261"/>
                <a:gd name="connsiteX111" fmla="*/ 283094 w 495299"/>
                <a:gd name="connsiteY111" fmla="*/ 439689 h 495261"/>
                <a:gd name="connsiteX112" fmla="*/ 283094 w 495299"/>
                <a:gd name="connsiteY112" fmla="*/ 486111 h 495261"/>
                <a:gd name="connsiteX113" fmla="*/ 292245 w 495299"/>
                <a:gd name="connsiteY113" fmla="*/ 495262 h 495261"/>
                <a:gd name="connsiteX114" fmla="*/ 301396 w 495299"/>
                <a:gd name="connsiteY114" fmla="*/ 486111 h 495261"/>
                <a:gd name="connsiteX115" fmla="*/ 301396 w 495299"/>
                <a:gd name="connsiteY115" fmla="*/ 439689 h 495261"/>
                <a:gd name="connsiteX116" fmla="*/ 327931 w 495299"/>
                <a:gd name="connsiteY116" fmla="*/ 439689 h 495261"/>
                <a:gd name="connsiteX117" fmla="*/ 327931 w 495299"/>
                <a:gd name="connsiteY117" fmla="*/ 486111 h 495261"/>
                <a:gd name="connsiteX118" fmla="*/ 337082 w 495299"/>
                <a:gd name="connsiteY118" fmla="*/ 495262 h 495261"/>
                <a:gd name="connsiteX119" fmla="*/ 346233 w 495299"/>
                <a:gd name="connsiteY119" fmla="*/ 486111 h 495261"/>
                <a:gd name="connsiteX120" fmla="*/ 346233 w 495299"/>
                <a:gd name="connsiteY120" fmla="*/ 439689 h 495261"/>
                <a:gd name="connsiteX121" fmla="*/ 372768 w 495299"/>
                <a:gd name="connsiteY121" fmla="*/ 439689 h 495261"/>
                <a:gd name="connsiteX122" fmla="*/ 372768 w 495299"/>
                <a:gd name="connsiteY122" fmla="*/ 486111 h 495261"/>
                <a:gd name="connsiteX123" fmla="*/ 381919 w 495299"/>
                <a:gd name="connsiteY123" fmla="*/ 495262 h 495261"/>
                <a:gd name="connsiteX124" fmla="*/ 391070 w 495299"/>
                <a:gd name="connsiteY124" fmla="*/ 486111 h 495261"/>
                <a:gd name="connsiteX125" fmla="*/ 391070 w 495299"/>
                <a:gd name="connsiteY125" fmla="*/ 439689 h 495261"/>
                <a:gd name="connsiteX126" fmla="*/ 394301 w 495299"/>
                <a:gd name="connsiteY126" fmla="*/ 439689 h 495261"/>
                <a:gd name="connsiteX127" fmla="*/ 406684 w 495299"/>
                <a:gd name="connsiteY127" fmla="*/ 434563 h 495261"/>
                <a:gd name="connsiteX128" fmla="*/ 434563 w 495299"/>
                <a:gd name="connsiteY128" fmla="*/ 406684 h 495261"/>
                <a:gd name="connsiteX129" fmla="*/ 439689 w 495299"/>
                <a:gd name="connsiteY129" fmla="*/ 394301 h 495261"/>
                <a:gd name="connsiteX130" fmla="*/ 439689 w 495299"/>
                <a:gd name="connsiteY130" fmla="*/ 391515 h 495261"/>
                <a:gd name="connsiteX131" fmla="*/ 486111 w 495299"/>
                <a:gd name="connsiteY131" fmla="*/ 391515 h 495261"/>
                <a:gd name="connsiteX132" fmla="*/ 495262 w 495299"/>
                <a:gd name="connsiteY132" fmla="*/ 382365 h 495261"/>
                <a:gd name="connsiteX133" fmla="*/ 486111 w 495299"/>
                <a:gd name="connsiteY133" fmla="*/ 373214 h 495261"/>
                <a:gd name="connsiteX134" fmla="*/ 439689 w 495299"/>
                <a:gd name="connsiteY134" fmla="*/ 373214 h 495261"/>
                <a:gd name="connsiteX135" fmla="*/ 439689 w 495299"/>
                <a:gd name="connsiteY135" fmla="*/ 346678 h 495261"/>
                <a:gd name="connsiteX136" fmla="*/ 486111 w 495299"/>
                <a:gd name="connsiteY136" fmla="*/ 346678 h 495261"/>
                <a:gd name="connsiteX137" fmla="*/ 495262 w 495299"/>
                <a:gd name="connsiteY137" fmla="*/ 337528 h 495261"/>
                <a:gd name="connsiteX138" fmla="*/ 486111 w 495299"/>
                <a:gd name="connsiteY138" fmla="*/ 328377 h 495261"/>
                <a:gd name="connsiteX139" fmla="*/ 439689 w 495299"/>
                <a:gd name="connsiteY139" fmla="*/ 328377 h 495261"/>
                <a:gd name="connsiteX140" fmla="*/ 439689 w 495299"/>
                <a:gd name="connsiteY140" fmla="*/ 301841 h 495261"/>
                <a:gd name="connsiteX141" fmla="*/ 486111 w 495299"/>
                <a:gd name="connsiteY141" fmla="*/ 301841 h 495261"/>
                <a:gd name="connsiteX142" fmla="*/ 495262 w 495299"/>
                <a:gd name="connsiteY142" fmla="*/ 292691 h 495261"/>
                <a:gd name="connsiteX143" fmla="*/ 486111 w 495299"/>
                <a:gd name="connsiteY143" fmla="*/ 283540 h 495261"/>
                <a:gd name="connsiteX144" fmla="*/ 439689 w 495299"/>
                <a:gd name="connsiteY144" fmla="*/ 283540 h 495261"/>
                <a:gd name="connsiteX145" fmla="*/ 439689 w 495299"/>
                <a:gd name="connsiteY145" fmla="*/ 257004 h 495261"/>
                <a:gd name="connsiteX146" fmla="*/ 486111 w 495299"/>
                <a:gd name="connsiteY146" fmla="*/ 257004 h 495261"/>
                <a:gd name="connsiteX147" fmla="*/ 495262 w 495299"/>
                <a:gd name="connsiteY147" fmla="*/ 247854 h 495261"/>
                <a:gd name="connsiteX148" fmla="*/ 486111 w 495299"/>
                <a:gd name="connsiteY148" fmla="*/ 238703 h 495261"/>
                <a:gd name="connsiteX149" fmla="*/ 439689 w 495299"/>
                <a:gd name="connsiteY149" fmla="*/ 238703 h 495261"/>
                <a:gd name="connsiteX150" fmla="*/ 439689 w 495299"/>
                <a:gd name="connsiteY150" fmla="*/ 212168 h 495261"/>
                <a:gd name="connsiteX151" fmla="*/ 486111 w 495299"/>
                <a:gd name="connsiteY151" fmla="*/ 212168 h 495261"/>
                <a:gd name="connsiteX152" fmla="*/ 495262 w 495299"/>
                <a:gd name="connsiteY152" fmla="*/ 203017 h 495261"/>
                <a:gd name="connsiteX153" fmla="*/ 486111 w 495299"/>
                <a:gd name="connsiteY153" fmla="*/ 193866 h 495261"/>
                <a:gd name="connsiteX154" fmla="*/ 439689 w 495299"/>
                <a:gd name="connsiteY154" fmla="*/ 193866 h 495261"/>
                <a:gd name="connsiteX155" fmla="*/ 439689 w 495299"/>
                <a:gd name="connsiteY155" fmla="*/ 167331 h 495261"/>
                <a:gd name="connsiteX156" fmla="*/ 486111 w 495299"/>
                <a:gd name="connsiteY156" fmla="*/ 167331 h 495261"/>
                <a:gd name="connsiteX157" fmla="*/ 125608 w 495299"/>
                <a:gd name="connsiteY157" fmla="*/ 100019 h 495261"/>
                <a:gd name="connsiteX158" fmla="*/ 151196 w 495299"/>
                <a:gd name="connsiteY158" fmla="*/ 125608 h 495261"/>
                <a:gd name="connsiteX159" fmla="*/ 125608 w 495299"/>
                <a:gd name="connsiteY159" fmla="*/ 151196 h 495261"/>
                <a:gd name="connsiteX160" fmla="*/ 100019 w 495299"/>
                <a:gd name="connsiteY160" fmla="*/ 125608 h 495261"/>
                <a:gd name="connsiteX161" fmla="*/ 125608 w 495299"/>
                <a:gd name="connsiteY161" fmla="*/ 100019 h 495261"/>
                <a:gd name="connsiteX162" fmla="*/ 125608 w 495299"/>
                <a:gd name="connsiteY162" fmla="*/ 395280 h 495261"/>
                <a:gd name="connsiteX163" fmla="*/ 100019 w 495299"/>
                <a:gd name="connsiteY163" fmla="*/ 369691 h 495261"/>
                <a:gd name="connsiteX164" fmla="*/ 125608 w 495299"/>
                <a:gd name="connsiteY164" fmla="*/ 344103 h 495261"/>
                <a:gd name="connsiteX165" fmla="*/ 151196 w 495299"/>
                <a:gd name="connsiteY165" fmla="*/ 369691 h 495261"/>
                <a:gd name="connsiteX166" fmla="*/ 125608 w 495299"/>
                <a:gd name="connsiteY166" fmla="*/ 395280 h 495261"/>
                <a:gd name="connsiteX167" fmla="*/ 369691 w 495299"/>
                <a:gd name="connsiteY167" fmla="*/ 395280 h 495261"/>
                <a:gd name="connsiteX168" fmla="*/ 344103 w 495299"/>
                <a:gd name="connsiteY168" fmla="*/ 369691 h 495261"/>
                <a:gd name="connsiteX169" fmla="*/ 369691 w 495299"/>
                <a:gd name="connsiteY169" fmla="*/ 344103 h 495261"/>
                <a:gd name="connsiteX170" fmla="*/ 395280 w 495299"/>
                <a:gd name="connsiteY170" fmla="*/ 369691 h 495261"/>
                <a:gd name="connsiteX171" fmla="*/ 369691 w 495299"/>
                <a:gd name="connsiteY171" fmla="*/ 395280 h 495261"/>
                <a:gd name="connsiteX172" fmla="*/ 369691 w 495299"/>
                <a:gd name="connsiteY172" fmla="*/ 151196 h 495261"/>
                <a:gd name="connsiteX173" fmla="*/ 344103 w 495299"/>
                <a:gd name="connsiteY173" fmla="*/ 125608 h 495261"/>
                <a:gd name="connsiteX174" fmla="*/ 369691 w 495299"/>
                <a:gd name="connsiteY174" fmla="*/ 100019 h 495261"/>
                <a:gd name="connsiteX175" fmla="*/ 395280 w 495299"/>
                <a:gd name="connsiteY175" fmla="*/ 125608 h 495261"/>
                <a:gd name="connsiteX176" fmla="*/ 369691 w 495299"/>
                <a:gd name="connsiteY176" fmla="*/ 151196 h 49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495299" h="495261">
                  <a:moveTo>
                    <a:pt x="486148" y="167343"/>
                  </a:moveTo>
                  <a:cubicBezTo>
                    <a:pt x="491200" y="167343"/>
                    <a:pt x="495299" y="163244"/>
                    <a:pt x="495299" y="158192"/>
                  </a:cubicBezTo>
                  <a:cubicBezTo>
                    <a:pt x="495299" y="153140"/>
                    <a:pt x="491200" y="149042"/>
                    <a:pt x="486148" y="149042"/>
                  </a:cubicBezTo>
                  <a:lnTo>
                    <a:pt x="439726" y="149042"/>
                  </a:lnTo>
                  <a:lnTo>
                    <a:pt x="439726" y="122506"/>
                  </a:lnTo>
                  <a:lnTo>
                    <a:pt x="486148" y="122506"/>
                  </a:lnTo>
                  <a:cubicBezTo>
                    <a:pt x="491200" y="122506"/>
                    <a:pt x="495299" y="118407"/>
                    <a:pt x="495299" y="113355"/>
                  </a:cubicBezTo>
                  <a:cubicBezTo>
                    <a:pt x="495299" y="108303"/>
                    <a:pt x="491200" y="104205"/>
                    <a:pt x="486148" y="104205"/>
                  </a:cubicBezTo>
                  <a:lnTo>
                    <a:pt x="439726" y="104205"/>
                  </a:lnTo>
                  <a:lnTo>
                    <a:pt x="439726" y="100973"/>
                  </a:lnTo>
                  <a:cubicBezTo>
                    <a:pt x="439726" y="96329"/>
                    <a:pt x="437881" y="91872"/>
                    <a:pt x="434600" y="88590"/>
                  </a:cubicBezTo>
                  <a:lnTo>
                    <a:pt x="406721" y="60711"/>
                  </a:lnTo>
                  <a:cubicBezTo>
                    <a:pt x="403440" y="57430"/>
                    <a:pt x="398982" y="55585"/>
                    <a:pt x="394339" y="55585"/>
                  </a:cubicBezTo>
                  <a:lnTo>
                    <a:pt x="391552" y="55585"/>
                  </a:lnTo>
                  <a:lnTo>
                    <a:pt x="391552" y="9151"/>
                  </a:lnTo>
                  <a:cubicBezTo>
                    <a:pt x="391552" y="4099"/>
                    <a:pt x="387454" y="0"/>
                    <a:pt x="382402" y="0"/>
                  </a:cubicBezTo>
                  <a:cubicBezTo>
                    <a:pt x="377350" y="0"/>
                    <a:pt x="373251" y="4099"/>
                    <a:pt x="373251" y="9151"/>
                  </a:cubicBezTo>
                  <a:lnTo>
                    <a:pt x="373251" y="55573"/>
                  </a:lnTo>
                  <a:lnTo>
                    <a:pt x="346716" y="55573"/>
                  </a:lnTo>
                  <a:lnTo>
                    <a:pt x="346716" y="9151"/>
                  </a:lnTo>
                  <a:cubicBezTo>
                    <a:pt x="346716" y="4099"/>
                    <a:pt x="342617" y="0"/>
                    <a:pt x="337565" y="0"/>
                  </a:cubicBezTo>
                  <a:cubicBezTo>
                    <a:pt x="332513" y="0"/>
                    <a:pt x="328414" y="4099"/>
                    <a:pt x="328414" y="9151"/>
                  </a:cubicBezTo>
                  <a:lnTo>
                    <a:pt x="328414" y="55573"/>
                  </a:lnTo>
                  <a:lnTo>
                    <a:pt x="301879" y="55573"/>
                  </a:lnTo>
                  <a:lnTo>
                    <a:pt x="301879" y="9151"/>
                  </a:lnTo>
                  <a:cubicBezTo>
                    <a:pt x="301879" y="4099"/>
                    <a:pt x="297780" y="0"/>
                    <a:pt x="292728" y="0"/>
                  </a:cubicBezTo>
                  <a:cubicBezTo>
                    <a:pt x="287676" y="0"/>
                    <a:pt x="283577" y="4099"/>
                    <a:pt x="283577" y="9151"/>
                  </a:cubicBezTo>
                  <a:lnTo>
                    <a:pt x="283577" y="55573"/>
                  </a:lnTo>
                  <a:lnTo>
                    <a:pt x="257042" y="55573"/>
                  </a:lnTo>
                  <a:lnTo>
                    <a:pt x="257042" y="9151"/>
                  </a:lnTo>
                  <a:cubicBezTo>
                    <a:pt x="257042" y="4099"/>
                    <a:pt x="252943" y="0"/>
                    <a:pt x="247891" y="0"/>
                  </a:cubicBezTo>
                  <a:cubicBezTo>
                    <a:pt x="242839" y="0"/>
                    <a:pt x="238740" y="4099"/>
                    <a:pt x="238740" y="9151"/>
                  </a:cubicBezTo>
                  <a:lnTo>
                    <a:pt x="238740" y="55573"/>
                  </a:lnTo>
                  <a:lnTo>
                    <a:pt x="212205" y="55573"/>
                  </a:lnTo>
                  <a:lnTo>
                    <a:pt x="212205" y="9151"/>
                  </a:lnTo>
                  <a:cubicBezTo>
                    <a:pt x="212205" y="4099"/>
                    <a:pt x="208106" y="0"/>
                    <a:pt x="203054" y="0"/>
                  </a:cubicBezTo>
                  <a:cubicBezTo>
                    <a:pt x="198002" y="0"/>
                    <a:pt x="193903" y="4099"/>
                    <a:pt x="193903" y="9151"/>
                  </a:cubicBezTo>
                  <a:lnTo>
                    <a:pt x="193903" y="55573"/>
                  </a:lnTo>
                  <a:lnTo>
                    <a:pt x="167368" y="55573"/>
                  </a:lnTo>
                  <a:lnTo>
                    <a:pt x="167368" y="9151"/>
                  </a:lnTo>
                  <a:cubicBezTo>
                    <a:pt x="167368" y="4099"/>
                    <a:pt x="163269" y="0"/>
                    <a:pt x="158217" y="0"/>
                  </a:cubicBezTo>
                  <a:cubicBezTo>
                    <a:pt x="153165" y="0"/>
                    <a:pt x="149066" y="4099"/>
                    <a:pt x="149066" y="9151"/>
                  </a:cubicBezTo>
                  <a:lnTo>
                    <a:pt x="149066" y="55573"/>
                  </a:lnTo>
                  <a:lnTo>
                    <a:pt x="122531" y="55573"/>
                  </a:lnTo>
                  <a:lnTo>
                    <a:pt x="122531" y="9151"/>
                  </a:lnTo>
                  <a:cubicBezTo>
                    <a:pt x="122531" y="4099"/>
                    <a:pt x="118432" y="0"/>
                    <a:pt x="113380" y="0"/>
                  </a:cubicBezTo>
                  <a:cubicBezTo>
                    <a:pt x="108328" y="0"/>
                    <a:pt x="104229" y="4099"/>
                    <a:pt x="104229" y="9151"/>
                  </a:cubicBezTo>
                  <a:lnTo>
                    <a:pt x="104229" y="55573"/>
                  </a:lnTo>
                  <a:lnTo>
                    <a:pt x="100998" y="55573"/>
                  </a:lnTo>
                  <a:cubicBezTo>
                    <a:pt x="96354" y="55573"/>
                    <a:pt x="91897" y="57418"/>
                    <a:pt x="88615" y="60699"/>
                  </a:cubicBezTo>
                  <a:lnTo>
                    <a:pt x="60736" y="88578"/>
                  </a:lnTo>
                  <a:cubicBezTo>
                    <a:pt x="57455" y="91859"/>
                    <a:pt x="55610" y="96317"/>
                    <a:pt x="55610" y="100961"/>
                  </a:cubicBezTo>
                  <a:lnTo>
                    <a:pt x="55610" y="103747"/>
                  </a:lnTo>
                  <a:lnTo>
                    <a:pt x="9151" y="103747"/>
                  </a:lnTo>
                  <a:cubicBezTo>
                    <a:pt x="4099" y="103747"/>
                    <a:pt x="0" y="107845"/>
                    <a:pt x="0" y="112897"/>
                  </a:cubicBezTo>
                  <a:cubicBezTo>
                    <a:pt x="0" y="117949"/>
                    <a:pt x="4099" y="122048"/>
                    <a:pt x="9151" y="122048"/>
                  </a:cubicBezTo>
                  <a:lnTo>
                    <a:pt x="55573" y="122048"/>
                  </a:lnTo>
                  <a:lnTo>
                    <a:pt x="55573" y="148584"/>
                  </a:lnTo>
                  <a:lnTo>
                    <a:pt x="9151" y="148584"/>
                  </a:lnTo>
                  <a:cubicBezTo>
                    <a:pt x="4099" y="148584"/>
                    <a:pt x="0" y="152682"/>
                    <a:pt x="0" y="157734"/>
                  </a:cubicBezTo>
                  <a:cubicBezTo>
                    <a:pt x="0" y="162786"/>
                    <a:pt x="4099" y="166885"/>
                    <a:pt x="9151" y="166885"/>
                  </a:cubicBezTo>
                  <a:lnTo>
                    <a:pt x="55573" y="166885"/>
                  </a:lnTo>
                  <a:lnTo>
                    <a:pt x="55573" y="193420"/>
                  </a:lnTo>
                  <a:lnTo>
                    <a:pt x="9151" y="193420"/>
                  </a:lnTo>
                  <a:cubicBezTo>
                    <a:pt x="4099" y="193420"/>
                    <a:pt x="0" y="197519"/>
                    <a:pt x="0" y="202571"/>
                  </a:cubicBezTo>
                  <a:cubicBezTo>
                    <a:pt x="0" y="207623"/>
                    <a:pt x="4099" y="211722"/>
                    <a:pt x="9151" y="211722"/>
                  </a:cubicBezTo>
                  <a:lnTo>
                    <a:pt x="55573" y="211722"/>
                  </a:lnTo>
                  <a:lnTo>
                    <a:pt x="55573" y="238257"/>
                  </a:lnTo>
                  <a:lnTo>
                    <a:pt x="9151" y="238257"/>
                  </a:lnTo>
                  <a:cubicBezTo>
                    <a:pt x="4099" y="238257"/>
                    <a:pt x="0" y="242356"/>
                    <a:pt x="0" y="247408"/>
                  </a:cubicBezTo>
                  <a:cubicBezTo>
                    <a:pt x="0" y="252460"/>
                    <a:pt x="4099" y="256559"/>
                    <a:pt x="9151" y="256559"/>
                  </a:cubicBezTo>
                  <a:lnTo>
                    <a:pt x="55573" y="256559"/>
                  </a:lnTo>
                  <a:lnTo>
                    <a:pt x="55573" y="283094"/>
                  </a:lnTo>
                  <a:lnTo>
                    <a:pt x="9151" y="283094"/>
                  </a:lnTo>
                  <a:cubicBezTo>
                    <a:pt x="4099" y="283094"/>
                    <a:pt x="0" y="287193"/>
                    <a:pt x="0" y="292245"/>
                  </a:cubicBezTo>
                  <a:cubicBezTo>
                    <a:pt x="0" y="297297"/>
                    <a:pt x="4099" y="301396"/>
                    <a:pt x="9151" y="301396"/>
                  </a:cubicBezTo>
                  <a:lnTo>
                    <a:pt x="55573" y="301396"/>
                  </a:lnTo>
                  <a:lnTo>
                    <a:pt x="55573" y="327931"/>
                  </a:lnTo>
                  <a:lnTo>
                    <a:pt x="9151" y="327931"/>
                  </a:lnTo>
                  <a:cubicBezTo>
                    <a:pt x="4099" y="327931"/>
                    <a:pt x="0" y="332030"/>
                    <a:pt x="0" y="337082"/>
                  </a:cubicBezTo>
                  <a:cubicBezTo>
                    <a:pt x="0" y="342134"/>
                    <a:pt x="4099" y="346233"/>
                    <a:pt x="9151" y="346233"/>
                  </a:cubicBezTo>
                  <a:lnTo>
                    <a:pt x="55573" y="346233"/>
                  </a:lnTo>
                  <a:lnTo>
                    <a:pt x="55573" y="372768"/>
                  </a:lnTo>
                  <a:lnTo>
                    <a:pt x="9151" y="372768"/>
                  </a:lnTo>
                  <a:cubicBezTo>
                    <a:pt x="4099" y="372768"/>
                    <a:pt x="0" y="376867"/>
                    <a:pt x="0" y="381919"/>
                  </a:cubicBezTo>
                  <a:cubicBezTo>
                    <a:pt x="0" y="386971"/>
                    <a:pt x="4099" y="391070"/>
                    <a:pt x="9151" y="391070"/>
                  </a:cubicBezTo>
                  <a:lnTo>
                    <a:pt x="55573" y="391070"/>
                  </a:lnTo>
                  <a:lnTo>
                    <a:pt x="55573" y="394301"/>
                  </a:lnTo>
                  <a:cubicBezTo>
                    <a:pt x="55573" y="398945"/>
                    <a:pt x="57418" y="403402"/>
                    <a:pt x="60699" y="406684"/>
                  </a:cubicBezTo>
                  <a:lnTo>
                    <a:pt x="88578" y="434563"/>
                  </a:lnTo>
                  <a:cubicBezTo>
                    <a:pt x="91859" y="437844"/>
                    <a:pt x="96317" y="439689"/>
                    <a:pt x="100961" y="439689"/>
                  </a:cubicBezTo>
                  <a:lnTo>
                    <a:pt x="103747" y="439689"/>
                  </a:lnTo>
                  <a:lnTo>
                    <a:pt x="103747" y="486111"/>
                  </a:lnTo>
                  <a:cubicBezTo>
                    <a:pt x="103747" y="491163"/>
                    <a:pt x="107845" y="495262"/>
                    <a:pt x="112897" y="495262"/>
                  </a:cubicBezTo>
                  <a:cubicBezTo>
                    <a:pt x="117949" y="495262"/>
                    <a:pt x="122048" y="491163"/>
                    <a:pt x="122048" y="486111"/>
                  </a:cubicBezTo>
                  <a:lnTo>
                    <a:pt x="122048" y="439689"/>
                  </a:lnTo>
                  <a:lnTo>
                    <a:pt x="148584" y="439689"/>
                  </a:lnTo>
                  <a:lnTo>
                    <a:pt x="148584" y="486111"/>
                  </a:lnTo>
                  <a:cubicBezTo>
                    <a:pt x="148584" y="491163"/>
                    <a:pt x="152682" y="495262"/>
                    <a:pt x="157734" y="495262"/>
                  </a:cubicBezTo>
                  <a:cubicBezTo>
                    <a:pt x="162786" y="495262"/>
                    <a:pt x="166885" y="491163"/>
                    <a:pt x="166885" y="486111"/>
                  </a:cubicBezTo>
                  <a:lnTo>
                    <a:pt x="166885" y="439689"/>
                  </a:lnTo>
                  <a:lnTo>
                    <a:pt x="193420" y="439689"/>
                  </a:lnTo>
                  <a:lnTo>
                    <a:pt x="193420" y="486111"/>
                  </a:lnTo>
                  <a:cubicBezTo>
                    <a:pt x="193420" y="491163"/>
                    <a:pt x="197519" y="495262"/>
                    <a:pt x="202571" y="495262"/>
                  </a:cubicBezTo>
                  <a:cubicBezTo>
                    <a:pt x="207623" y="495262"/>
                    <a:pt x="211722" y="491163"/>
                    <a:pt x="211722" y="486111"/>
                  </a:cubicBezTo>
                  <a:lnTo>
                    <a:pt x="211722" y="439689"/>
                  </a:lnTo>
                  <a:lnTo>
                    <a:pt x="238257" y="439689"/>
                  </a:lnTo>
                  <a:lnTo>
                    <a:pt x="238257" y="486111"/>
                  </a:lnTo>
                  <a:cubicBezTo>
                    <a:pt x="238257" y="491163"/>
                    <a:pt x="242356" y="495262"/>
                    <a:pt x="247408" y="495262"/>
                  </a:cubicBezTo>
                  <a:cubicBezTo>
                    <a:pt x="252460" y="495262"/>
                    <a:pt x="256559" y="491163"/>
                    <a:pt x="256559" y="486111"/>
                  </a:cubicBezTo>
                  <a:lnTo>
                    <a:pt x="256559" y="439689"/>
                  </a:lnTo>
                  <a:lnTo>
                    <a:pt x="283094" y="439689"/>
                  </a:lnTo>
                  <a:lnTo>
                    <a:pt x="283094" y="486111"/>
                  </a:lnTo>
                  <a:cubicBezTo>
                    <a:pt x="283094" y="491163"/>
                    <a:pt x="287193" y="495262"/>
                    <a:pt x="292245" y="495262"/>
                  </a:cubicBezTo>
                  <a:cubicBezTo>
                    <a:pt x="297297" y="495262"/>
                    <a:pt x="301396" y="491163"/>
                    <a:pt x="301396" y="486111"/>
                  </a:cubicBezTo>
                  <a:lnTo>
                    <a:pt x="301396" y="439689"/>
                  </a:lnTo>
                  <a:lnTo>
                    <a:pt x="327931" y="439689"/>
                  </a:lnTo>
                  <a:lnTo>
                    <a:pt x="327931" y="486111"/>
                  </a:lnTo>
                  <a:cubicBezTo>
                    <a:pt x="327931" y="491163"/>
                    <a:pt x="332030" y="495262"/>
                    <a:pt x="337082" y="495262"/>
                  </a:cubicBezTo>
                  <a:cubicBezTo>
                    <a:pt x="342134" y="495262"/>
                    <a:pt x="346233" y="491163"/>
                    <a:pt x="346233" y="486111"/>
                  </a:cubicBezTo>
                  <a:lnTo>
                    <a:pt x="346233" y="439689"/>
                  </a:lnTo>
                  <a:lnTo>
                    <a:pt x="372768" y="439689"/>
                  </a:lnTo>
                  <a:lnTo>
                    <a:pt x="372768" y="486111"/>
                  </a:lnTo>
                  <a:cubicBezTo>
                    <a:pt x="372768" y="491163"/>
                    <a:pt x="376867" y="495262"/>
                    <a:pt x="381919" y="495262"/>
                  </a:cubicBezTo>
                  <a:cubicBezTo>
                    <a:pt x="386971" y="495262"/>
                    <a:pt x="391070" y="491163"/>
                    <a:pt x="391070" y="486111"/>
                  </a:cubicBezTo>
                  <a:lnTo>
                    <a:pt x="391070" y="439689"/>
                  </a:lnTo>
                  <a:lnTo>
                    <a:pt x="394301" y="439689"/>
                  </a:lnTo>
                  <a:cubicBezTo>
                    <a:pt x="398945" y="439689"/>
                    <a:pt x="403402" y="437844"/>
                    <a:pt x="406684" y="434563"/>
                  </a:cubicBezTo>
                  <a:lnTo>
                    <a:pt x="434563" y="406684"/>
                  </a:lnTo>
                  <a:cubicBezTo>
                    <a:pt x="437844" y="403402"/>
                    <a:pt x="439689" y="398945"/>
                    <a:pt x="439689" y="394301"/>
                  </a:cubicBezTo>
                  <a:lnTo>
                    <a:pt x="439689" y="391515"/>
                  </a:lnTo>
                  <a:lnTo>
                    <a:pt x="486111" y="391515"/>
                  </a:lnTo>
                  <a:cubicBezTo>
                    <a:pt x="491163" y="391515"/>
                    <a:pt x="495262" y="387417"/>
                    <a:pt x="495262" y="382365"/>
                  </a:cubicBezTo>
                  <a:cubicBezTo>
                    <a:pt x="495262" y="377313"/>
                    <a:pt x="491163" y="373214"/>
                    <a:pt x="486111" y="373214"/>
                  </a:cubicBezTo>
                  <a:lnTo>
                    <a:pt x="439689" y="373214"/>
                  </a:lnTo>
                  <a:lnTo>
                    <a:pt x="439689" y="346678"/>
                  </a:lnTo>
                  <a:lnTo>
                    <a:pt x="486111" y="346678"/>
                  </a:lnTo>
                  <a:cubicBezTo>
                    <a:pt x="491163" y="346678"/>
                    <a:pt x="495262" y="342580"/>
                    <a:pt x="495262" y="337528"/>
                  </a:cubicBezTo>
                  <a:cubicBezTo>
                    <a:pt x="495262" y="332476"/>
                    <a:pt x="491163" y="328377"/>
                    <a:pt x="486111" y="328377"/>
                  </a:cubicBezTo>
                  <a:lnTo>
                    <a:pt x="439689" y="328377"/>
                  </a:lnTo>
                  <a:lnTo>
                    <a:pt x="439689" y="301841"/>
                  </a:lnTo>
                  <a:lnTo>
                    <a:pt x="486111" y="301841"/>
                  </a:lnTo>
                  <a:cubicBezTo>
                    <a:pt x="491163" y="301841"/>
                    <a:pt x="495262" y="297743"/>
                    <a:pt x="495262" y="292691"/>
                  </a:cubicBezTo>
                  <a:cubicBezTo>
                    <a:pt x="495262" y="287639"/>
                    <a:pt x="491163" y="283540"/>
                    <a:pt x="486111" y="283540"/>
                  </a:cubicBezTo>
                  <a:lnTo>
                    <a:pt x="439689" y="283540"/>
                  </a:lnTo>
                  <a:lnTo>
                    <a:pt x="439689" y="257004"/>
                  </a:lnTo>
                  <a:lnTo>
                    <a:pt x="486111" y="257004"/>
                  </a:lnTo>
                  <a:cubicBezTo>
                    <a:pt x="491163" y="257004"/>
                    <a:pt x="495262" y="252906"/>
                    <a:pt x="495262" y="247854"/>
                  </a:cubicBezTo>
                  <a:cubicBezTo>
                    <a:pt x="495262" y="242802"/>
                    <a:pt x="491163" y="238703"/>
                    <a:pt x="486111" y="238703"/>
                  </a:cubicBezTo>
                  <a:lnTo>
                    <a:pt x="439689" y="238703"/>
                  </a:lnTo>
                  <a:lnTo>
                    <a:pt x="439689" y="212168"/>
                  </a:lnTo>
                  <a:lnTo>
                    <a:pt x="486111" y="212168"/>
                  </a:lnTo>
                  <a:cubicBezTo>
                    <a:pt x="491163" y="212168"/>
                    <a:pt x="495262" y="208069"/>
                    <a:pt x="495262" y="203017"/>
                  </a:cubicBezTo>
                  <a:cubicBezTo>
                    <a:pt x="495262" y="197965"/>
                    <a:pt x="491163" y="193866"/>
                    <a:pt x="486111" y="193866"/>
                  </a:cubicBezTo>
                  <a:lnTo>
                    <a:pt x="439689" y="193866"/>
                  </a:lnTo>
                  <a:lnTo>
                    <a:pt x="439689" y="167331"/>
                  </a:lnTo>
                  <a:lnTo>
                    <a:pt x="486111" y="167331"/>
                  </a:lnTo>
                  <a:close/>
                  <a:moveTo>
                    <a:pt x="125608" y="100019"/>
                  </a:moveTo>
                  <a:cubicBezTo>
                    <a:pt x="139742" y="100019"/>
                    <a:pt x="151196" y="111473"/>
                    <a:pt x="151196" y="125608"/>
                  </a:cubicBezTo>
                  <a:cubicBezTo>
                    <a:pt x="151196" y="139742"/>
                    <a:pt x="139742" y="151196"/>
                    <a:pt x="125608" y="151196"/>
                  </a:cubicBezTo>
                  <a:cubicBezTo>
                    <a:pt x="111473" y="151196"/>
                    <a:pt x="100019" y="139742"/>
                    <a:pt x="100019" y="125608"/>
                  </a:cubicBezTo>
                  <a:cubicBezTo>
                    <a:pt x="100019" y="111473"/>
                    <a:pt x="111473" y="100019"/>
                    <a:pt x="125608" y="100019"/>
                  </a:cubicBezTo>
                  <a:close/>
                  <a:moveTo>
                    <a:pt x="125608" y="395280"/>
                  </a:moveTo>
                  <a:cubicBezTo>
                    <a:pt x="111473" y="395280"/>
                    <a:pt x="100019" y="383826"/>
                    <a:pt x="100019" y="369691"/>
                  </a:cubicBezTo>
                  <a:cubicBezTo>
                    <a:pt x="100019" y="355557"/>
                    <a:pt x="111473" y="344103"/>
                    <a:pt x="125608" y="344103"/>
                  </a:cubicBezTo>
                  <a:cubicBezTo>
                    <a:pt x="139742" y="344103"/>
                    <a:pt x="151196" y="355557"/>
                    <a:pt x="151196" y="369691"/>
                  </a:cubicBezTo>
                  <a:cubicBezTo>
                    <a:pt x="151196" y="383826"/>
                    <a:pt x="139742" y="395280"/>
                    <a:pt x="125608" y="395280"/>
                  </a:cubicBezTo>
                  <a:close/>
                  <a:moveTo>
                    <a:pt x="369691" y="395280"/>
                  </a:moveTo>
                  <a:cubicBezTo>
                    <a:pt x="355557" y="395280"/>
                    <a:pt x="344103" y="383826"/>
                    <a:pt x="344103" y="369691"/>
                  </a:cubicBezTo>
                  <a:cubicBezTo>
                    <a:pt x="344103" y="355557"/>
                    <a:pt x="355557" y="344103"/>
                    <a:pt x="369691" y="344103"/>
                  </a:cubicBezTo>
                  <a:cubicBezTo>
                    <a:pt x="383826" y="344103"/>
                    <a:pt x="395280" y="355557"/>
                    <a:pt x="395280" y="369691"/>
                  </a:cubicBezTo>
                  <a:cubicBezTo>
                    <a:pt x="395280" y="383826"/>
                    <a:pt x="383826" y="395280"/>
                    <a:pt x="369691" y="395280"/>
                  </a:cubicBezTo>
                  <a:close/>
                  <a:moveTo>
                    <a:pt x="369691" y="151196"/>
                  </a:moveTo>
                  <a:cubicBezTo>
                    <a:pt x="355557" y="151196"/>
                    <a:pt x="344103" y="139742"/>
                    <a:pt x="344103" y="125608"/>
                  </a:cubicBezTo>
                  <a:cubicBezTo>
                    <a:pt x="344103" y="111473"/>
                    <a:pt x="355557" y="100019"/>
                    <a:pt x="369691" y="100019"/>
                  </a:cubicBezTo>
                  <a:cubicBezTo>
                    <a:pt x="383826" y="100019"/>
                    <a:pt x="395280" y="111473"/>
                    <a:pt x="395280" y="125608"/>
                  </a:cubicBezTo>
                  <a:cubicBezTo>
                    <a:pt x="395280" y="139742"/>
                    <a:pt x="383826" y="151196"/>
                    <a:pt x="369691" y="151196"/>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133" name="Group 132" descr="Cloud. ONNX, ONNX runtime, Azure machine learning, Azure.">
            <a:extLst>
              <a:ext uri="{FF2B5EF4-FFF2-40B4-BE49-F238E27FC236}">
                <a16:creationId xmlns:a16="http://schemas.microsoft.com/office/drawing/2014/main" id="{F5E600B7-7D0E-08A5-0B0B-ED228BBFD47D}"/>
              </a:ext>
              <a:ext uri="{C183D7F6-B498-43B3-948B-1728B52AA6E4}">
                <adec:decorative xmlns:adec="http://schemas.microsoft.com/office/drawing/2017/decorative" val="0"/>
              </a:ext>
            </a:extLst>
          </p:cNvPr>
          <p:cNvGrpSpPr/>
          <p:nvPr/>
        </p:nvGrpSpPr>
        <p:grpSpPr>
          <a:xfrm>
            <a:off x="3610972" y="5026230"/>
            <a:ext cx="2106991" cy="1242808"/>
            <a:chOff x="3275692" y="5026230"/>
            <a:chExt cx="2106991" cy="1242808"/>
          </a:xfrm>
        </p:grpSpPr>
        <p:grpSp>
          <p:nvGrpSpPr>
            <p:cNvPr id="75" name="Group 74">
              <a:extLst>
                <a:ext uri="{FF2B5EF4-FFF2-40B4-BE49-F238E27FC236}">
                  <a16:creationId xmlns:a16="http://schemas.microsoft.com/office/drawing/2014/main" id="{DFBF4833-8BD4-344B-39F1-FF9F08C0C0A8}"/>
                </a:ext>
              </a:extLst>
            </p:cNvPr>
            <p:cNvGrpSpPr/>
            <p:nvPr/>
          </p:nvGrpSpPr>
          <p:grpSpPr>
            <a:xfrm>
              <a:off x="3275692" y="5026230"/>
              <a:ext cx="2106991" cy="1242808"/>
              <a:chOff x="9505958" y="4724198"/>
              <a:chExt cx="2392355" cy="1411130"/>
            </a:xfrm>
          </p:grpSpPr>
          <p:sp>
            <p:nvSpPr>
              <p:cNvPr id="118" name="Rounded Rectangle 5">
                <a:extLst>
                  <a:ext uri="{FF2B5EF4-FFF2-40B4-BE49-F238E27FC236}">
                    <a16:creationId xmlns:a16="http://schemas.microsoft.com/office/drawing/2014/main" id="{C89EAA5D-E9CD-F83D-88D4-A6F0855134B1}"/>
                  </a:ext>
                  <a:ext uri="{C183D7F6-B498-43B3-948B-1728B52AA6E4}">
                    <adec:decorative xmlns:adec="http://schemas.microsoft.com/office/drawing/2017/decorative" val="1"/>
                  </a:ext>
                </a:extLst>
              </p:cNvPr>
              <p:cNvSpPr/>
              <p:nvPr/>
            </p:nvSpPr>
            <p:spPr bwMode="auto">
              <a:xfrm>
                <a:off x="9505958" y="4893475"/>
                <a:ext cx="2392355" cy="1241853"/>
              </a:xfrm>
              <a:prstGeom prst="roundRect">
                <a:avLst>
                  <a:gd name="adj" fmla="val 7416"/>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19" name="Group 118">
                <a:extLst>
                  <a:ext uri="{FF2B5EF4-FFF2-40B4-BE49-F238E27FC236}">
                    <a16:creationId xmlns:a16="http://schemas.microsoft.com/office/drawing/2014/main" id="{7C7ECD08-C205-4310-F402-AD773ACF61D6}"/>
                  </a:ext>
                </a:extLst>
              </p:cNvPr>
              <p:cNvGrpSpPr/>
              <p:nvPr/>
            </p:nvGrpSpPr>
            <p:grpSpPr>
              <a:xfrm>
                <a:off x="10121880" y="4724198"/>
                <a:ext cx="1713951" cy="701185"/>
                <a:chOff x="8389832" y="646698"/>
                <a:chExt cx="1713951" cy="701185"/>
              </a:xfrm>
            </p:grpSpPr>
            <p:sp>
              <p:nvSpPr>
                <p:cNvPr id="120" name="Rectangle 119">
                  <a:extLst>
                    <a:ext uri="{FF2B5EF4-FFF2-40B4-BE49-F238E27FC236}">
                      <a16:creationId xmlns:a16="http://schemas.microsoft.com/office/drawing/2014/main" id="{2108B881-8C73-084D-7D13-726EE250DB43}"/>
                    </a:ext>
                  </a:extLst>
                </p:cNvPr>
                <p:cNvSpPr/>
                <p:nvPr/>
              </p:nvSpPr>
              <p:spPr bwMode="auto">
                <a:xfrm>
                  <a:off x="8389832" y="663325"/>
                  <a:ext cx="501755" cy="2749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25000" lnSpcReduction="20000"/>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7B3011BB-2699-4EC1-C842-9D71950752A7}"/>
                    </a:ext>
                    <a:ext uri="{C183D7F6-B498-43B3-948B-1728B52AA6E4}">
                      <adec:decorative xmlns:adec="http://schemas.microsoft.com/office/drawing/2017/decorative" val="1"/>
                    </a:ext>
                  </a:extLst>
                </p:cNvPr>
                <p:cNvSpPr txBox="1"/>
                <p:nvPr/>
              </p:nvSpPr>
              <p:spPr>
                <a:xfrm>
                  <a:off x="8791648" y="646698"/>
                  <a:ext cx="758695" cy="307777"/>
                </a:xfrm>
                <a:prstGeom prst="rect">
                  <a:avLst/>
                </a:prstGeom>
                <a:solidFill>
                  <a:schemeClr val="bg1"/>
                </a:solidFill>
              </p:spPr>
              <p:txBody>
                <a:bodyPr wrap="square">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Cloud</a:t>
                  </a:r>
                </a:p>
              </p:txBody>
            </p:sp>
            <p:sp>
              <p:nvSpPr>
                <p:cNvPr id="122" name="TextBox 121">
                  <a:extLst>
                    <a:ext uri="{FF2B5EF4-FFF2-40B4-BE49-F238E27FC236}">
                      <a16:creationId xmlns:a16="http://schemas.microsoft.com/office/drawing/2014/main" id="{0FB01B92-23E4-83EF-16EA-49C52D656A82}"/>
                    </a:ext>
                    <a:ext uri="{C183D7F6-B498-43B3-948B-1728B52AA6E4}">
                      <adec:decorative xmlns:adec="http://schemas.microsoft.com/office/drawing/2017/decorative" val="1"/>
                    </a:ext>
                  </a:extLst>
                </p:cNvPr>
                <p:cNvSpPr txBox="1"/>
                <p:nvPr/>
              </p:nvSpPr>
              <p:spPr>
                <a:xfrm>
                  <a:off x="9345088" y="1040106"/>
                  <a:ext cx="758695" cy="307777"/>
                </a:xfrm>
                <a:prstGeom prst="rect">
                  <a:avLst/>
                </a:prstGeom>
                <a:solidFill>
                  <a:schemeClr val="bg1"/>
                </a:solidFill>
              </p:spPr>
              <p:txBody>
                <a:bodyPr wrap="square">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a:t>
                  </a:r>
                </a:p>
              </p:txBody>
            </p:sp>
          </p:grpSp>
        </p:grpSp>
        <p:sp>
          <p:nvSpPr>
            <p:cNvPr id="76" name="Graphic 47">
              <a:extLst>
                <a:ext uri="{FF2B5EF4-FFF2-40B4-BE49-F238E27FC236}">
                  <a16:creationId xmlns:a16="http://schemas.microsoft.com/office/drawing/2014/main" id="{038AB3B4-6489-F90C-3BAB-DB300094AB94}"/>
                </a:ext>
                <a:ext uri="{C183D7F6-B498-43B3-948B-1728B52AA6E4}">
                  <adec:decorative xmlns:adec="http://schemas.microsoft.com/office/drawing/2017/decorative" val="1"/>
                </a:ext>
              </a:extLst>
            </p:cNvPr>
            <p:cNvSpPr/>
            <p:nvPr/>
          </p:nvSpPr>
          <p:spPr>
            <a:xfrm>
              <a:off x="3921640" y="5061499"/>
              <a:ext cx="285207" cy="208755"/>
            </a:xfrm>
            <a:custGeom>
              <a:avLst/>
              <a:gdLst>
                <a:gd name="connsiteX0" fmla="*/ 85521 w 345869"/>
                <a:gd name="connsiteY0" fmla="*/ 253158 h 253157"/>
                <a:gd name="connsiteX1" fmla="*/ 25014 w 345869"/>
                <a:gd name="connsiteY1" fmla="*/ 228421 h 253157"/>
                <a:gd name="connsiteX2" fmla="*/ 0 w 345869"/>
                <a:gd name="connsiteY2" fmla="*/ 167828 h 253157"/>
                <a:gd name="connsiteX3" fmla="*/ 19299 w 345869"/>
                <a:gd name="connsiteY3" fmla="*/ 113713 h 253157"/>
                <a:gd name="connsiteX4" fmla="*/ 68493 w 345869"/>
                <a:gd name="connsiteY4" fmla="*/ 84386 h 253157"/>
                <a:gd name="connsiteX5" fmla="*/ 106921 w 345869"/>
                <a:gd name="connsiteY5" fmla="*/ 23462 h 253157"/>
                <a:gd name="connsiteX6" fmla="*/ 173691 w 345869"/>
                <a:gd name="connsiteY6" fmla="*/ 0 h 253157"/>
                <a:gd name="connsiteX7" fmla="*/ 247293 w 345869"/>
                <a:gd name="connsiteY7" fmla="*/ 30841 h 253157"/>
                <a:gd name="connsiteX8" fmla="*/ 280025 w 345869"/>
                <a:gd name="connsiteY8" fmla="*/ 105956 h 253157"/>
                <a:gd name="connsiteX9" fmla="*/ 280025 w 345869"/>
                <a:gd name="connsiteY9" fmla="*/ 115037 h 253157"/>
                <a:gd name="connsiteX10" fmla="*/ 326948 w 345869"/>
                <a:gd name="connsiteY10" fmla="*/ 135472 h 253157"/>
                <a:gd name="connsiteX11" fmla="*/ 345869 w 345869"/>
                <a:gd name="connsiteY11" fmla="*/ 183908 h 253157"/>
                <a:gd name="connsiteX12" fmla="*/ 325466 w 345869"/>
                <a:gd name="connsiteY12" fmla="*/ 232755 h 253157"/>
                <a:gd name="connsiteX13" fmla="*/ 276620 w 345869"/>
                <a:gd name="connsiteY13" fmla="*/ 253158 h 253157"/>
                <a:gd name="connsiteX14" fmla="*/ 85521 w 345869"/>
                <a:gd name="connsiteY14" fmla="*/ 253158 h 25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5869" h="253157">
                  <a:moveTo>
                    <a:pt x="85521" y="253158"/>
                  </a:moveTo>
                  <a:cubicBezTo>
                    <a:pt x="61859" y="253158"/>
                    <a:pt x="41690" y="244912"/>
                    <a:pt x="25014" y="228421"/>
                  </a:cubicBezTo>
                  <a:cubicBezTo>
                    <a:pt x="8338" y="211930"/>
                    <a:pt x="0" y="191733"/>
                    <a:pt x="0" y="167828"/>
                  </a:cubicBezTo>
                  <a:cubicBezTo>
                    <a:pt x="0" y="147518"/>
                    <a:pt x="6433" y="129480"/>
                    <a:pt x="19299" y="113713"/>
                  </a:cubicBezTo>
                  <a:cubicBezTo>
                    <a:pt x="32165" y="97946"/>
                    <a:pt x="48563" y="88170"/>
                    <a:pt x="68493" y="84386"/>
                  </a:cubicBezTo>
                  <a:cubicBezTo>
                    <a:pt x="74547" y="59411"/>
                    <a:pt x="87357" y="39103"/>
                    <a:pt x="106921" y="23462"/>
                  </a:cubicBezTo>
                  <a:cubicBezTo>
                    <a:pt x="126485" y="7821"/>
                    <a:pt x="148742" y="0"/>
                    <a:pt x="173691" y="0"/>
                  </a:cubicBezTo>
                  <a:cubicBezTo>
                    <a:pt x="202451" y="0"/>
                    <a:pt x="226984" y="10280"/>
                    <a:pt x="247293" y="30841"/>
                  </a:cubicBezTo>
                  <a:cubicBezTo>
                    <a:pt x="267601" y="51401"/>
                    <a:pt x="278512" y="76439"/>
                    <a:pt x="280025" y="105956"/>
                  </a:cubicBezTo>
                  <a:lnTo>
                    <a:pt x="280025" y="115037"/>
                  </a:lnTo>
                  <a:cubicBezTo>
                    <a:pt x="298693" y="115794"/>
                    <a:pt x="314335" y="122606"/>
                    <a:pt x="326948" y="135472"/>
                  </a:cubicBezTo>
                  <a:cubicBezTo>
                    <a:pt x="339562" y="148338"/>
                    <a:pt x="345869" y="164483"/>
                    <a:pt x="345869" y="183908"/>
                  </a:cubicBezTo>
                  <a:cubicBezTo>
                    <a:pt x="345869" y="202871"/>
                    <a:pt x="339068" y="219153"/>
                    <a:pt x="325466" y="232755"/>
                  </a:cubicBezTo>
                  <a:cubicBezTo>
                    <a:pt x="311865" y="246357"/>
                    <a:pt x="295582" y="253158"/>
                    <a:pt x="276620" y="253158"/>
                  </a:cubicBezTo>
                  <a:lnTo>
                    <a:pt x="85521" y="253158"/>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02" name="Picture 101">
              <a:extLst>
                <a:ext uri="{FF2B5EF4-FFF2-40B4-BE49-F238E27FC236}">
                  <a16:creationId xmlns:a16="http://schemas.microsoft.com/office/drawing/2014/main" id="{C0A56968-05DC-C317-7DCD-83FDFF6D0572}"/>
                </a:ext>
                <a:ext uri="{C183D7F6-B498-43B3-948B-1728B52AA6E4}">
                  <adec:decorative xmlns:adec="http://schemas.microsoft.com/office/drawing/2017/decorative" val="1"/>
                </a:ext>
              </a:extLst>
            </p:cNvPr>
            <p:cNvPicPr>
              <a:picLocks noChangeAspect="1"/>
            </p:cNvPicPr>
            <p:nvPr/>
          </p:nvPicPr>
          <p:blipFill rotWithShape="1">
            <a:blip r:embed="rId6" cstate="print">
              <a:alphaModFix/>
              <a:extLst>
                <a:ext uri="{28A0092B-C50C-407E-A947-70E740481C1C}">
                  <a14:useLocalDpi xmlns:a14="http://schemas.microsoft.com/office/drawing/2010/main"/>
                </a:ext>
              </a:extLst>
            </a:blip>
            <a:srcRect r="-5" b="-5"/>
            <a:stretch/>
          </p:blipFill>
          <p:spPr>
            <a:xfrm>
              <a:off x="3703305" y="5665747"/>
              <a:ext cx="540550" cy="540550"/>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effectLst>
              <a:softEdge rad="0"/>
            </a:effectLst>
          </p:spPr>
        </p:pic>
        <p:pic>
          <p:nvPicPr>
            <p:cNvPr id="103" name="Picture 2">
              <a:extLst>
                <a:ext uri="{FF2B5EF4-FFF2-40B4-BE49-F238E27FC236}">
                  <a16:creationId xmlns:a16="http://schemas.microsoft.com/office/drawing/2014/main" id="{233D88C1-6FCE-3AA9-F2E0-30A22C0B8C56}"/>
                </a:ext>
                <a:ext uri="{C183D7F6-B498-43B3-948B-1728B52AA6E4}">
                  <adec:decorative xmlns:adec="http://schemas.microsoft.com/office/drawing/2017/decorative" val="1"/>
                </a:ext>
              </a:extLst>
            </p:cNvPr>
            <p:cNvPicPr>
              <a:picLocks noChangeAspect="1" noChangeArrowheads="1"/>
            </p:cNvPicPr>
            <p:nvPr/>
          </p:nvPicPr>
          <p:blipFill rotWithShape="1">
            <a:blip r:embed="rId7" cstate="print">
              <a:alphaModFix/>
              <a:extLst>
                <a:ext uri="{28A0092B-C50C-407E-A947-70E740481C1C}">
                  <a14:useLocalDpi xmlns:a14="http://schemas.microsoft.com/office/drawing/2010/main"/>
                </a:ext>
              </a:extLst>
            </a:blip>
            <a:srcRect/>
            <a:stretch/>
          </p:blipFill>
          <p:spPr bwMode="auto">
            <a:xfrm>
              <a:off x="3434702" y="5353573"/>
              <a:ext cx="394576" cy="394576"/>
            </a:xfrm>
            <a:custGeom>
              <a:avLst/>
              <a:gdLst>
                <a:gd name="connsiteX0" fmla="*/ 3028805 w 6057610"/>
                <a:gd name="connsiteY0" fmla="*/ 0 h 6057610"/>
                <a:gd name="connsiteX1" fmla="*/ 6057610 w 6057610"/>
                <a:gd name="connsiteY1" fmla="*/ 3028805 h 6057610"/>
                <a:gd name="connsiteX2" fmla="*/ 3028805 w 6057610"/>
                <a:gd name="connsiteY2" fmla="*/ 6057610 h 6057610"/>
                <a:gd name="connsiteX3" fmla="*/ 0 w 6057610"/>
                <a:gd name="connsiteY3" fmla="*/ 3028805 h 6057610"/>
                <a:gd name="connsiteX4" fmla="*/ 3028805 w 6057610"/>
                <a:gd name="connsiteY4" fmla="*/ 0 h 6057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7610" h="6057610">
                  <a:moveTo>
                    <a:pt x="3028805" y="0"/>
                  </a:moveTo>
                  <a:cubicBezTo>
                    <a:pt x="4701568" y="0"/>
                    <a:pt x="6057610" y="1356042"/>
                    <a:pt x="6057610" y="3028805"/>
                  </a:cubicBezTo>
                  <a:cubicBezTo>
                    <a:pt x="6057610" y="4701568"/>
                    <a:pt x="4701568" y="6057610"/>
                    <a:pt x="3028805" y="6057610"/>
                  </a:cubicBezTo>
                  <a:cubicBezTo>
                    <a:pt x="1356042" y="6057610"/>
                    <a:pt x="0" y="4701568"/>
                    <a:pt x="0" y="3028805"/>
                  </a:cubicBezTo>
                  <a:cubicBezTo>
                    <a:pt x="0" y="1356042"/>
                    <a:pt x="1356042" y="0"/>
                    <a:pt x="3028805"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pic>
          <p:nvPicPr>
            <p:cNvPr id="104" name="Picture 2">
              <a:extLst>
                <a:ext uri="{FF2B5EF4-FFF2-40B4-BE49-F238E27FC236}">
                  <a16:creationId xmlns:a16="http://schemas.microsoft.com/office/drawing/2014/main" id="{1F0191CA-6451-4329-5112-0CFE4A7D5603}"/>
                </a:ext>
                <a:ext uri="{C183D7F6-B498-43B3-948B-1728B52AA6E4}">
                  <adec:decorative xmlns:adec="http://schemas.microsoft.com/office/drawing/2017/decorative" val="1"/>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4184848" y="5374370"/>
              <a:ext cx="340775" cy="382080"/>
            </a:xfrm>
            <a:prstGeom prst="rect">
              <a:avLst/>
            </a:prstGeom>
            <a:noFill/>
            <a:extLst>
              <a:ext uri="{909E8E84-426E-40DD-AFC4-6F175D3DCCD1}">
                <a14:hiddenFill xmlns:a14="http://schemas.microsoft.com/office/drawing/2010/main">
                  <a:solidFill>
                    <a:srgbClr val="FFFFFF"/>
                  </a:solidFill>
                </a14:hiddenFill>
              </a:ext>
            </a:extLst>
          </p:spPr>
        </p:pic>
        <p:sp>
          <p:nvSpPr>
            <p:cNvPr id="105" name="Graphic 88">
              <a:extLst>
                <a:ext uri="{FF2B5EF4-FFF2-40B4-BE49-F238E27FC236}">
                  <a16:creationId xmlns:a16="http://schemas.microsoft.com/office/drawing/2014/main" id="{FA077528-8ED8-7ACC-1FE2-AB01EE820066}"/>
                </a:ext>
                <a:ext uri="{C183D7F6-B498-43B3-948B-1728B52AA6E4}">
                  <adec:decorative xmlns:adec="http://schemas.microsoft.com/office/drawing/2017/decorative" val="1"/>
                </a:ext>
              </a:extLst>
            </p:cNvPr>
            <p:cNvSpPr/>
            <p:nvPr/>
          </p:nvSpPr>
          <p:spPr>
            <a:xfrm>
              <a:off x="4623679" y="5814526"/>
              <a:ext cx="383370" cy="280607"/>
            </a:xfrm>
            <a:custGeom>
              <a:avLst/>
              <a:gdLst>
                <a:gd name="connsiteX0" fmla="*/ 107633 w 435292"/>
                <a:gd name="connsiteY0" fmla="*/ 318611 h 318611"/>
                <a:gd name="connsiteX1" fmla="*/ 31433 w 435292"/>
                <a:gd name="connsiteY1" fmla="*/ 287417 h 318611"/>
                <a:gd name="connsiteX2" fmla="*/ 0 w 435292"/>
                <a:gd name="connsiteY2" fmla="*/ 211455 h 318611"/>
                <a:gd name="connsiteX3" fmla="*/ 24289 w 435292"/>
                <a:gd name="connsiteY3" fmla="*/ 143113 h 318611"/>
                <a:gd name="connsiteX4" fmla="*/ 86201 w 435292"/>
                <a:gd name="connsiteY4" fmla="*/ 106204 h 318611"/>
                <a:gd name="connsiteX5" fmla="*/ 134541 w 435292"/>
                <a:gd name="connsiteY5" fmla="*/ 29528 h 318611"/>
                <a:gd name="connsiteX6" fmla="*/ 218599 w 435292"/>
                <a:gd name="connsiteY6" fmla="*/ 0 h 318611"/>
                <a:gd name="connsiteX7" fmla="*/ 311229 w 435292"/>
                <a:gd name="connsiteY7" fmla="*/ 38814 h 318611"/>
                <a:gd name="connsiteX8" fmla="*/ 352425 w 435292"/>
                <a:gd name="connsiteY8" fmla="*/ 133350 h 318611"/>
                <a:gd name="connsiteX9" fmla="*/ 352425 w 435292"/>
                <a:gd name="connsiteY9" fmla="*/ 144780 h 318611"/>
                <a:gd name="connsiteX10" fmla="*/ 411480 w 435292"/>
                <a:gd name="connsiteY10" fmla="*/ 170498 h 318611"/>
                <a:gd name="connsiteX11" fmla="*/ 435293 w 435292"/>
                <a:gd name="connsiteY11" fmla="*/ 231458 h 318611"/>
                <a:gd name="connsiteX12" fmla="*/ 409575 w 435292"/>
                <a:gd name="connsiteY12" fmla="*/ 292894 h 318611"/>
                <a:gd name="connsiteX13" fmla="*/ 348139 w 435292"/>
                <a:gd name="connsiteY13" fmla="*/ 318611 h 318611"/>
                <a:gd name="connsiteX14" fmla="*/ 235268 w 435292"/>
                <a:gd name="connsiteY14" fmla="*/ 318611 h 318611"/>
                <a:gd name="connsiteX15" fmla="*/ 235268 w 435292"/>
                <a:gd name="connsiteY15" fmla="*/ 167640 h 318611"/>
                <a:gd name="connsiteX16" fmla="*/ 260033 w 435292"/>
                <a:gd name="connsiteY16" fmla="*/ 192405 h 318611"/>
                <a:gd name="connsiteX17" fmla="*/ 272415 w 435292"/>
                <a:gd name="connsiteY17" fmla="*/ 197168 h 318611"/>
                <a:gd name="connsiteX18" fmla="*/ 284798 w 435292"/>
                <a:gd name="connsiteY18" fmla="*/ 191453 h 318611"/>
                <a:gd name="connsiteX19" fmla="*/ 290036 w 435292"/>
                <a:gd name="connsiteY19" fmla="*/ 179308 h 318611"/>
                <a:gd name="connsiteX20" fmla="*/ 284798 w 435292"/>
                <a:gd name="connsiteY20" fmla="*/ 166688 h 318611"/>
                <a:gd name="connsiteX21" fmla="*/ 230029 w 435292"/>
                <a:gd name="connsiteY21" fmla="*/ 112395 h 318611"/>
                <a:gd name="connsiteX22" fmla="*/ 217646 w 435292"/>
                <a:gd name="connsiteY22" fmla="*/ 107633 h 318611"/>
                <a:gd name="connsiteX23" fmla="*/ 205740 w 435292"/>
                <a:gd name="connsiteY23" fmla="*/ 112395 h 318611"/>
                <a:gd name="connsiteX24" fmla="*/ 150971 w 435292"/>
                <a:gd name="connsiteY24" fmla="*/ 167164 h 318611"/>
                <a:gd name="connsiteX25" fmla="*/ 145971 w 435292"/>
                <a:gd name="connsiteY25" fmla="*/ 179546 h 318611"/>
                <a:gd name="connsiteX26" fmla="*/ 151448 w 435292"/>
                <a:gd name="connsiteY26" fmla="*/ 191929 h 318611"/>
                <a:gd name="connsiteX27" fmla="*/ 163830 w 435292"/>
                <a:gd name="connsiteY27" fmla="*/ 197168 h 318611"/>
                <a:gd name="connsiteX28" fmla="*/ 176213 w 435292"/>
                <a:gd name="connsiteY28" fmla="*/ 191929 h 318611"/>
                <a:gd name="connsiteX29" fmla="*/ 200501 w 435292"/>
                <a:gd name="connsiteY29" fmla="*/ 167640 h 318611"/>
                <a:gd name="connsiteX30" fmla="*/ 200501 w 435292"/>
                <a:gd name="connsiteY30" fmla="*/ 318611 h 318611"/>
                <a:gd name="connsiteX31" fmla="*/ 107633 w 435292"/>
                <a:gd name="connsiteY31" fmla="*/ 318611 h 3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35292" h="318611">
                  <a:moveTo>
                    <a:pt x="107633" y="318611"/>
                  </a:moveTo>
                  <a:cubicBezTo>
                    <a:pt x="77787" y="318611"/>
                    <a:pt x="52388" y="308213"/>
                    <a:pt x="31433" y="287417"/>
                  </a:cubicBezTo>
                  <a:cubicBezTo>
                    <a:pt x="10478" y="266620"/>
                    <a:pt x="0" y="241300"/>
                    <a:pt x="0" y="211455"/>
                  </a:cubicBezTo>
                  <a:cubicBezTo>
                    <a:pt x="0" y="185738"/>
                    <a:pt x="8096" y="162957"/>
                    <a:pt x="24289" y="143113"/>
                  </a:cubicBezTo>
                  <a:cubicBezTo>
                    <a:pt x="40481" y="123269"/>
                    <a:pt x="61119" y="110966"/>
                    <a:pt x="86201" y="106204"/>
                  </a:cubicBezTo>
                  <a:cubicBezTo>
                    <a:pt x="93821" y="74771"/>
                    <a:pt x="109934" y="49212"/>
                    <a:pt x="134541" y="29528"/>
                  </a:cubicBezTo>
                  <a:cubicBezTo>
                    <a:pt x="159147" y="9843"/>
                    <a:pt x="187166" y="0"/>
                    <a:pt x="218599" y="0"/>
                  </a:cubicBezTo>
                  <a:cubicBezTo>
                    <a:pt x="254794" y="0"/>
                    <a:pt x="285670" y="12938"/>
                    <a:pt x="311229" y="38814"/>
                  </a:cubicBezTo>
                  <a:cubicBezTo>
                    <a:pt x="336788" y="64690"/>
                    <a:pt x="350520" y="96203"/>
                    <a:pt x="352425" y="133350"/>
                  </a:cubicBezTo>
                  <a:lnTo>
                    <a:pt x="352425" y="144780"/>
                  </a:lnTo>
                  <a:cubicBezTo>
                    <a:pt x="375920" y="145733"/>
                    <a:pt x="395605" y="154305"/>
                    <a:pt x="411480" y="170498"/>
                  </a:cubicBezTo>
                  <a:cubicBezTo>
                    <a:pt x="427355" y="186690"/>
                    <a:pt x="435293" y="207010"/>
                    <a:pt x="435293" y="231458"/>
                  </a:cubicBezTo>
                  <a:cubicBezTo>
                    <a:pt x="435293" y="255270"/>
                    <a:pt x="426720" y="275749"/>
                    <a:pt x="409575" y="292894"/>
                  </a:cubicBezTo>
                  <a:cubicBezTo>
                    <a:pt x="392430" y="310039"/>
                    <a:pt x="371951" y="318611"/>
                    <a:pt x="348139" y="318611"/>
                  </a:cubicBezTo>
                  <a:lnTo>
                    <a:pt x="235268" y="318611"/>
                  </a:lnTo>
                  <a:lnTo>
                    <a:pt x="235268" y="167640"/>
                  </a:lnTo>
                  <a:lnTo>
                    <a:pt x="260033" y="192405"/>
                  </a:lnTo>
                  <a:cubicBezTo>
                    <a:pt x="263525" y="195897"/>
                    <a:pt x="267653" y="197485"/>
                    <a:pt x="272415" y="197168"/>
                  </a:cubicBezTo>
                  <a:cubicBezTo>
                    <a:pt x="277178" y="196850"/>
                    <a:pt x="281305" y="194945"/>
                    <a:pt x="284798" y="191453"/>
                  </a:cubicBezTo>
                  <a:cubicBezTo>
                    <a:pt x="288290" y="188277"/>
                    <a:pt x="290036" y="184229"/>
                    <a:pt x="290036" y="179308"/>
                  </a:cubicBezTo>
                  <a:cubicBezTo>
                    <a:pt x="290036" y="174387"/>
                    <a:pt x="288290" y="170180"/>
                    <a:pt x="284798" y="166688"/>
                  </a:cubicBezTo>
                  <a:lnTo>
                    <a:pt x="230029" y="112395"/>
                  </a:lnTo>
                  <a:cubicBezTo>
                    <a:pt x="226536" y="109220"/>
                    <a:pt x="222409" y="107633"/>
                    <a:pt x="217646" y="107633"/>
                  </a:cubicBezTo>
                  <a:cubicBezTo>
                    <a:pt x="212884" y="107633"/>
                    <a:pt x="208915" y="109220"/>
                    <a:pt x="205740" y="112395"/>
                  </a:cubicBezTo>
                  <a:lnTo>
                    <a:pt x="150971" y="167164"/>
                  </a:lnTo>
                  <a:cubicBezTo>
                    <a:pt x="147479" y="170656"/>
                    <a:pt x="145812" y="174784"/>
                    <a:pt x="145971" y="179546"/>
                  </a:cubicBezTo>
                  <a:cubicBezTo>
                    <a:pt x="146129" y="184309"/>
                    <a:pt x="147955" y="188436"/>
                    <a:pt x="151448" y="191929"/>
                  </a:cubicBezTo>
                  <a:cubicBezTo>
                    <a:pt x="154940" y="195421"/>
                    <a:pt x="159068" y="197168"/>
                    <a:pt x="163830" y="197168"/>
                  </a:cubicBezTo>
                  <a:cubicBezTo>
                    <a:pt x="168593" y="197168"/>
                    <a:pt x="172720" y="195421"/>
                    <a:pt x="176213" y="191929"/>
                  </a:cubicBezTo>
                  <a:lnTo>
                    <a:pt x="200501" y="167640"/>
                  </a:lnTo>
                  <a:lnTo>
                    <a:pt x="200501" y="318611"/>
                  </a:lnTo>
                  <a:lnTo>
                    <a:pt x="107633" y="318611"/>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4" name="Round Same Side Corner Rectangle 3">
            <a:extLst>
              <a:ext uri="{FF2B5EF4-FFF2-40B4-BE49-F238E27FC236}">
                <a16:creationId xmlns:a16="http://schemas.microsoft.com/office/drawing/2014/main" id="{9725A054-F0A1-E80C-8BB0-9B568D1F0270}"/>
              </a:ext>
            </a:extLst>
          </p:cNvPr>
          <p:cNvSpPr/>
          <p:nvPr/>
        </p:nvSpPr>
        <p:spPr bwMode="auto">
          <a:xfrm>
            <a:off x="7147983" y="1834452"/>
            <a:ext cx="1936326" cy="411309"/>
          </a:xfrm>
          <a:prstGeom prst="round2SameRect">
            <a:avLst>
              <a:gd name="adj1" fmla="val 25023"/>
              <a:gd name="adj2" fmla="val 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Execution provider</a:t>
            </a:r>
          </a:p>
        </p:txBody>
      </p:sp>
      <p:sp>
        <p:nvSpPr>
          <p:cNvPr id="5" name="Round Same Side Corner Rectangle 4">
            <a:extLst>
              <a:ext uri="{FF2B5EF4-FFF2-40B4-BE49-F238E27FC236}">
                <a16:creationId xmlns:a16="http://schemas.microsoft.com/office/drawing/2014/main" id="{3FD34310-AC20-64DB-D83C-0FA91787DAA1}"/>
              </a:ext>
            </a:extLst>
          </p:cNvPr>
          <p:cNvSpPr/>
          <p:nvPr/>
        </p:nvSpPr>
        <p:spPr bwMode="auto">
          <a:xfrm>
            <a:off x="9291498" y="1834452"/>
            <a:ext cx="1513623" cy="411309"/>
          </a:xfrm>
          <a:prstGeom prst="round2SameRect">
            <a:avLst>
              <a:gd name="adj1" fmla="val 25023"/>
              <a:gd name="adj2" fmla="val 0"/>
            </a:avLst>
          </a:prstGeom>
          <a:solidFill>
            <a:schemeClr val="bg1">
              <a:lumMod val="85000"/>
            </a:scheme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Company</a:t>
            </a:r>
          </a:p>
        </p:txBody>
      </p:sp>
      <p:graphicFrame>
        <p:nvGraphicFramePr>
          <p:cNvPr id="8" name="Table 7">
            <a:extLst>
              <a:ext uri="{FF2B5EF4-FFF2-40B4-BE49-F238E27FC236}">
                <a16:creationId xmlns:a16="http://schemas.microsoft.com/office/drawing/2014/main" id="{C48D1077-E0FE-5F91-844A-5CB7F1086D8A}"/>
              </a:ext>
              <a:ext uri="{C183D7F6-B498-43B3-948B-1728B52AA6E4}">
                <adec:decorative xmlns:adec="http://schemas.microsoft.com/office/drawing/2017/decorative" val="1"/>
              </a:ext>
            </a:extLst>
          </p:cNvPr>
          <p:cNvGraphicFramePr>
            <a:graphicFrameLocks noGrp="1"/>
          </p:cNvGraphicFramePr>
          <p:nvPr/>
        </p:nvGraphicFramePr>
        <p:xfrm>
          <a:off x="6968078" y="2403373"/>
          <a:ext cx="4046679" cy="3461796"/>
        </p:xfrm>
        <a:graphic>
          <a:graphicData uri="http://schemas.openxmlformats.org/drawingml/2006/table">
            <a:tbl>
              <a:tblPr bandRow="1">
                <a:tableStyleId>{5C22544A-7EE6-4342-B048-85BDC9FD1C3A}</a:tableStyleId>
              </a:tblPr>
              <a:tblGrid>
                <a:gridCol w="1974731">
                  <a:extLst>
                    <a:ext uri="{9D8B030D-6E8A-4147-A177-3AD203B41FA5}">
                      <a16:colId xmlns:a16="http://schemas.microsoft.com/office/drawing/2014/main" val="1990423953"/>
                    </a:ext>
                  </a:extLst>
                </a:gridCol>
                <a:gridCol w="2071948">
                  <a:extLst>
                    <a:ext uri="{9D8B030D-6E8A-4147-A177-3AD203B41FA5}">
                      <a16:colId xmlns:a16="http://schemas.microsoft.com/office/drawing/2014/main" val="1503175957"/>
                    </a:ext>
                  </a:extLst>
                </a:gridCol>
              </a:tblGrid>
              <a:tr h="576966">
                <a:tc>
                  <a:txBody>
                    <a:bodyPr/>
                    <a:lstStyle/>
                    <a:p>
                      <a:pPr algn="l" fontAlgn="base"/>
                      <a:r>
                        <a:rPr lang="en-US" sz="1800">
                          <a:effectLst/>
                          <a:latin typeface="+mj-lt"/>
                        </a:rPr>
                        <a:t>Azure​</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Microsoft​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980186"/>
                  </a:ext>
                </a:extLst>
              </a:tr>
              <a:tr h="576966">
                <a:tc>
                  <a:txBody>
                    <a:bodyPr/>
                    <a:lstStyle/>
                    <a:p>
                      <a:pPr algn="l" fontAlgn="base"/>
                      <a:r>
                        <a:rPr lang="en-US" sz="1800">
                          <a:effectLst/>
                          <a:latin typeface="+mj-lt"/>
                        </a:rPr>
                        <a:t>QNN​</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Qualcomm​</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9815283"/>
                  </a:ext>
                </a:extLst>
              </a:tr>
              <a:tr h="576966">
                <a:tc>
                  <a:txBody>
                    <a:bodyPr/>
                    <a:lstStyle/>
                    <a:p>
                      <a:pPr algn="l" fontAlgn="base"/>
                      <a:r>
                        <a:rPr lang="en-US" sz="1800" err="1">
                          <a:effectLst/>
                          <a:latin typeface="+mj-lt"/>
                        </a:rPr>
                        <a:t>OpenVino</a:t>
                      </a:r>
                      <a:r>
                        <a:rPr lang="en-US" sz="1800">
                          <a:effectLst/>
                          <a:latin typeface="+mj-lt"/>
                        </a:rPr>
                        <a: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Intel​</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6532386"/>
                  </a:ext>
                </a:extLst>
              </a:tr>
              <a:tr h="576966">
                <a:tc>
                  <a:txBody>
                    <a:bodyPr/>
                    <a:lstStyle/>
                    <a:p>
                      <a:pPr algn="l" fontAlgn="base"/>
                      <a:r>
                        <a:rPr lang="en-US" sz="1800">
                          <a:effectLst/>
                          <a:latin typeface="+mj-lt"/>
                        </a:rPr>
                        <a:t>Vitis​ AI</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AMD​</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9445014"/>
                  </a:ext>
                </a:extLst>
              </a:tr>
              <a:tr h="576966">
                <a:tc>
                  <a:txBody>
                    <a:bodyPr/>
                    <a:lstStyle/>
                    <a:p>
                      <a:pPr algn="l" fontAlgn="base"/>
                      <a:r>
                        <a:rPr lang="en-US" sz="1800" err="1">
                          <a:effectLst/>
                          <a:latin typeface="+mj-lt"/>
                        </a:rPr>
                        <a:t>DirectML</a:t>
                      </a:r>
                      <a:r>
                        <a:rPr lang="en-US" sz="1800">
                          <a:effectLst/>
                          <a:latin typeface="+mj-lt"/>
                        </a:rPr>
                        <a: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a:effectLst/>
                        </a:rPr>
                        <a:t>Microsoft​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539890"/>
                  </a:ext>
                </a:extLst>
              </a:tr>
              <a:tr h="576966">
                <a:tc>
                  <a:txBody>
                    <a:bodyPr/>
                    <a:lstStyle/>
                    <a:p>
                      <a:pPr algn="l" fontAlgn="base"/>
                      <a:r>
                        <a:rPr lang="en-US" sz="1800" err="1">
                          <a:effectLst/>
                          <a:latin typeface="+mj-lt"/>
                        </a:rPr>
                        <a:t>WebNN</a:t>
                      </a:r>
                      <a:r>
                        <a:rPr lang="en-US" sz="1800">
                          <a:effectLst/>
                          <a:latin typeface="+mj-lt"/>
                        </a:rPr>
                        <a:t>​</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ase"/>
                      <a:r>
                        <a:rPr lang="en-US" sz="1800" dirty="0">
                          <a:effectLst/>
                        </a:rPr>
                        <a:t>Microsoft, Intel​</a:t>
                      </a:r>
                    </a:p>
                  </a:txBody>
                  <a:tcPr marL="163305" marR="163305" marT="40826" marB="408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36877516"/>
                  </a:ext>
                </a:extLst>
              </a:tr>
            </a:tbl>
          </a:graphicData>
        </a:graphic>
      </p:graphicFrame>
      <p:sp>
        <p:nvSpPr>
          <p:cNvPr id="129" name="Rectangle: Top Corners Rounded 14">
            <a:extLst>
              <a:ext uri="{FF2B5EF4-FFF2-40B4-BE49-F238E27FC236}">
                <a16:creationId xmlns:a16="http://schemas.microsoft.com/office/drawing/2014/main" id="{AD1A7C22-7310-8A90-866F-ECFDBD0D02AE}"/>
              </a:ext>
              <a:ext uri="{C183D7F6-B498-43B3-948B-1728B52AA6E4}">
                <adec:decorative xmlns:adec="http://schemas.microsoft.com/office/drawing/2017/decorative" val="1"/>
              </a:ext>
            </a:extLst>
          </p:cNvPr>
          <p:cNvSpPr/>
          <p:nvPr/>
        </p:nvSpPr>
        <p:spPr bwMode="auto">
          <a:xfrm>
            <a:off x="6689903" y="2246476"/>
            <a:ext cx="4603028" cy="3775590"/>
          </a:xfrm>
          <a:prstGeom prst="roundRect">
            <a:avLst>
              <a:gd name="adj" fmla="val 4344"/>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605499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250"/>
                                        <p:tgtEl>
                                          <p:spTgt spid="130"/>
                                        </p:tgtEl>
                                      </p:cBhvr>
                                    </p:animEffect>
                                  </p:childTnLst>
                                </p:cTn>
                              </p:par>
                              <p:par>
                                <p:cTn id="8" presetID="42" presetClass="path" presetSubtype="0" decel="100000" fill="hold" nodeType="withEffect">
                                  <p:stCondLst>
                                    <p:cond delay="250"/>
                                  </p:stCondLst>
                                  <p:childTnLst>
                                    <p:animMotion origin="layout" path="M 3.54167E-6 -0.03472 L 3.54167E-6 -3.7037E-6 " pathEditMode="relative" rAng="0" ptsTypes="AA">
                                      <p:cBhvr>
                                        <p:cTn id="9" dur="500" fill="hold"/>
                                        <p:tgtEl>
                                          <p:spTgt spid="130"/>
                                        </p:tgtEl>
                                        <p:attrNameLst>
                                          <p:attrName>ppt_x</p:attrName>
                                          <p:attrName>ppt_y</p:attrName>
                                        </p:attrNameLst>
                                      </p:cBhvr>
                                      <p:rCtr x="0" y="1736"/>
                                    </p:animMotion>
                                  </p:childTnLst>
                                </p:cTn>
                              </p:par>
                              <p:par>
                                <p:cTn id="10" presetID="10" presetClass="entr" presetSubtype="0" fill="hold" nodeType="withEffect">
                                  <p:stCondLst>
                                    <p:cond delay="50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250"/>
                                        <p:tgtEl>
                                          <p:spTgt spid="91"/>
                                        </p:tgtEl>
                                      </p:cBhvr>
                                    </p:animEffect>
                                  </p:childTnLst>
                                </p:cTn>
                              </p:par>
                              <p:par>
                                <p:cTn id="13" presetID="42" presetClass="path" presetSubtype="0" decel="100000" fill="hold" nodeType="withEffect">
                                  <p:stCondLst>
                                    <p:cond delay="500"/>
                                  </p:stCondLst>
                                  <p:childTnLst>
                                    <p:animMotion origin="layout" path="M 3.54167E-6 -0.05625 L 3.54167E-6 -0.02152 " pathEditMode="relative" rAng="0" ptsTypes="AA">
                                      <p:cBhvr>
                                        <p:cTn id="14" dur="500" fill="hold"/>
                                        <p:tgtEl>
                                          <p:spTgt spid="91"/>
                                        </p:tgtEl>
                                        <p:attrNameLst>
                                          <p:attrName>ppt_x</p:attrName>
                                          <p:attrName>ppt_y</p:attrName>
                                        </p:attrNameLst>
                                      </p:cBhvr>
                                      <p:rCtr x="0" y="1736"/>
                                    </p:animMotion>
                                  </p:childTnLst>
                                </p:cTn>
                              </p:par>
                              <p:par>
                                <p:cTn id="15" presetID="10" presetClass="entr" presetSubtype="0" fill="hold" nodeType="withEffect">
                                  <p:stCondLst>
                                    <p:cond delay="75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250"/>
                                        <p:tgtEl>
                                          <p:spTgt spid="145"/>
                                        </p:tgtEl>
                                      </p:cBhvr>
                                    </p:animEffect>
                                  </p:childTnLst>
                                </p:cTn>
                              </p:par>
                              <p:par>
                                <p:cTn id="18" presetID="42" presetClass="path" presetSubtype="0" decel="100000" fill="hold" nodeType="withEffect">
                                  <p:stCondLst>
                                    <p:cond delay="750"/>
                                  </p:stCondLst>
                                  <p:childTnLst>
                                    <p:animMotion origin="layout" path="M 3.54167E-6 -0.03472 L 3.54167E-6 -2.59259E-6 " pathEditMode="relative" rAng="0" ptsTypes="AA">
                                      <p:cBhvr>
                                        <p:cTn id="19" dur="500" fill="hold"/>
                                        <p:tgtEl>
                                          <p:spTgt spid="145"/>
                                        </p:tgtEl>
                                        <p:attrNameLst>
                                          <p:attrName>ppt_x</p:attrName>
                                          <p:attrName>ppt_y</p:attrName>
                                        </p:attrNameLst>
                                      </p:cBhvr>
                                      <p:rCtr x="0" y="1736"/>
                                    </p:animMotion>
                                  </p:childTnLst>
                                </p:cTn>
                              </p:par>
                              <p:par>
                                <p:cTn id="20" presetID="10" presetClass="entr" presetSubtype="0" fill="hold" nodeType="withEffect">
                                  <p:stCondLst>
                                    <p:cond delay="1000"/>
                                  </p:stCondLst>
                                  <p:childTnLst>
                                    <p:set>
                                      <p:cBhvr>
                                        <p:cTn id="21" dur="1" fill="hold">
                                          <p:stCondLst>
                                            <p:cond delay="0"/>
                                          </p:stCondLst>
                                        </p:cTn>
                                        <p:tgtEl>
                                          <p:spTgt spid="144"/>
                                        </p:tgtEl>
                                        <p:attrNameLst>
                                          <p:attrName>style.visibility</p:attrName>
                                        </p:attrNameLst>
                                      </p:cBhvr>
                                      <p:to>
                                        <p:strVal val="visible"/>
                                      </p:to>
                                    </p:set>
                                    <p:animEffect transition="in" filter="fade">
                                      <p:cBhvr>
                                        <p:cTn id="22" dur="250"/>
                                        <p:tgtEl>
                                          <p:spTgt spid="144"/>
                                        </p:tgtEl>
                                      </p:cBhvr>
                                    </p:animEffect>
                                  </p:childTnLst>
                                </p:cTn>
                              </p:par>
                              <p:par>
                                <p:cTn id="23" presetID="42" presetClass="path" presetSubtype="0" decel="100000" fill="hold" nodeType="withEffect">
                                  <p:stCondLst>
                                    <p:cond delay="1000"/>
                                  </p:stCondLst>
                                  <p:childTnLst>
                                    <p:animMotion origin="layout" path="M 3.54167E-6 -0.03472 L 3.54167E-6 -1.48148E-6 " pathEditMode="relative" rAng="0" ptsTypes="AA">
                                      <p:cBhvr>
                                        <p:cTn id="24" dur="500" fill="hold"/>
                                        <p:tgtEl>
                                          <p:spTgt spid="144"/>
                                        </p:tgtEl>
                                        <p:attrNameLst>
                                          <p:attrName>ppt_x</p:attrName>
                                          <p:attrName>ppt_y</p:attrName>
                                        </p:attrNameLst>
                                      </p:cBhvr>
                                      <p:rCtr x="0" y="1736"/>
                                    </p:animMotion>
                                  </p:childTnLst>
                                </p:cTn>
                              </p:par>
                              <p:par>
                                <p:cTn id="25" presetID="10" presetClass="entr" presetSubtype="0" fill="hold" nodeType="withEffect">
                                  <p:stCondLst>
                                    <p:cond delay="1250"/>
                                  </p:stCondLst>
                                  <p:childTnLst>
                                    <p:set>
                                      <p:cBhvr>
                                        <p:cTn id="26" dur="1" fill="hold">
                                          <p:stCondLst>
                                            <p:cond delay="0"/>
                                          </p:stCondLst>
                                        </p:cTn>
                                        <p:tgtEl>
                                          <p:spTgt spid="132"/>
                                        </p:tgtEl>
                                        <p:attrNameLst>
                                          <p:attrName>style.visibility</p:attrName>
                                        </p:attrNameLst>
                                      </p:cBhvr>
                                      <p:to>
                                        <p:strVal val="visible"/>
                                      </p:to>
                                    </p:set>
                                    <p:animEffect transition="in" filter="fade">
                                      <p:cBhvr>
                                        <p:cTn id="27" dur="250"/>
                                        <p:tgtEl>
                                          <p:spTgt spid="132"/>
                                        </p:tgtEl>
                                      </p:cBhvr>
                                    </p:animEffect>
                                  </p:childTnLst>
                                </p:cTn>
                              </p:par>
                              <p:par>
                                <p:cTn id="28" presetID="42" presetClass="path" presetSubtype="0" decel="100000" fill="hold" nodeType="withEffect">
                                  <p:stCondLst>
                                    <p:cond delay="1250"/>
                                  </p:stCondLst>
                                  <p:childTnLst>
                                    <p:animMotion origin="layout" path="M -8.33333E-7 -0.03472 L -8.33333E-7 3.7037E-7 " pathEditMode="relative" rAng="0" ptsTypes="AA">
                                      <p:cBhvr>
                                        <p:cTn id="29" dur="500" fill="hold"/>
                                        <p:tgtEl>
                                          <p:spTgt spid="132"/>
                                        </p:tgtEl>
                                        <p:attrNameLst>
                                          <p:attrName>ppt_x</p:attrName>
                                          <p:attrName>ppt_y</p:attrName>
                                        </p:attrNameLst>
                                      </p:cBhvr>
                                      <p:rCtr x="0" y="1736"/>
                                    </p:animMotion>
                                  </p:childTnLst>
                                </p:cTn>
                              </p:par>
                              <p:par>
                                <p:cTn id="30" presetID="10" presetClass="entr" presetSubtype="0" fill="hold" nodeType="withEffect">
                                  <p:stCondLst>
                                    <p:cond delay="1500"/>
                                  </p:stCondLst>
                                  <p:childTnLst>
                                    <p:set>
                                      <p:cBhvr>
                                        <p:cTn id="31" dur="1" fill="hold">
                                          <p:stCondLst>
                                            <p:cond delay="0"/>
                                          </p:stCondLst>
                                        </p:cTn>
                                        <p:tgtEl>
                                          <p:spTgt spid="142"/>
                                        </p:tgtEl>
                                        <p:attrNameLst>
                                          <p:attrName>style.visibility</p:attrName>
                                        </p:attrNameLst>
                                      </p:cBhvr>
                                      <p:to>
                                        <p:strVal val="visible"/>
                                      </p:to>
                                    </p:set>
                                    <p:animEffect transition="in" filter="fade">
                                      <p:cBhvr>
                                        <p:cTn id="32" dur="250"/>
                                        <p:tgtEl>
                                          <p:spTgt spid="142"/>
                                        </p:tgtEl>
                                      </p:cBhvr>
                                    </p:animEffect>
                                  </p:childTnLst>
                                </p:cTn>
                              </p:par>
                              <p:par>
                                <p:cTn id="33" presetID="42" presetClass="path" presetSubtype="0" decel="100000" fill="hold" nodeType="withEffect">
                                  <p:stCondLst>
                                    <p:cond delay="1500"/>
                                  </p:stCondLst>
                                  <p:childTnLst>
                                    <p:animMotion origin="layout" path="M 2.08333E-6 -0.03472 L 2.08333E-6 -3.7037E-7 " pathEditMode="relative" rAng="0" ptsTypes="AA">
                                      <p:cBhvr>
                                        <p:cTn id="34" dur="500" fill="hold"/>
                                        <p:tgtEl>
                                          <p:spTgt spid="142"/>
                                        </p:tgtEl>
                                        <p:attrNameLst>
                                          <p:attrName>ppt_x</p:attrName>
                                          <p:attrName>ppt_y</p:attrName>
                                        </p:attrNameLst>
                                      </p:cBhvr>
                                      <p:rCtr x="0" y="1736"/>
                                    </p:animMotion>
                                  </p:childTnLst>
                                </p:cTn>
                              </p:par>
                              <p:par>
                                <p:cTn id="35" presetID="10" presetClass="entr" presetSubtype="0" fill="hold" nodeType="withEffect">
                                  <p:stCondLst>
                                    <p:cond delay="175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nodeType="withEffect">
                                  <p:stCondLst>
                                    <p:cond delay="1750"/>
                                  </p:stCondLst>
                                  <p:childTnLst>
                                    <p:animMotion origin="layout" path="M 4.375E-6 -0.03473 L 4.375E-6 3.7037E-6 " pathEditMode="relative" rAng="0" ptsTypes="AA">
                                      <p:cBhvr>
                                        <p:cTn id="39" dur="500" fill="hold"/>
                                        <p:tgtEl>
                                          <p:spTgt spid="143"/>
                                        </p:tgtEl>
                                        <p:attrNameLst>
                                          <p:attrName>ppt_x</p:attrName>
                                          <p:attrName>ppt_y</p:attrName>
                                        </p:attrNameLst>
                                      </p:cBhvr>
                                      <p:rCtr x="0" y="1736"/>
                                    </p:animMotion>
                                  </p:childTnLst>
                                </p:cTn>
                              </p:par>
                              <p:par>
                                <p:cTn id="40" presetID="10" presetClass="entr" presetSubtype="0" fill="hold" nodeType="withEffect">
                                  <p:stCondLst>
                                    <p:cond delay="2000"/>
                                  </p:stCondLst>
                                  <p:childTnLst>
                                    <p:set>
                                      <p:cBhvr>
                                        <p:cTn id="41" dur="1" fill="hold">
                                          <p:stCondLst>
                                            <p:cond delay="0"/>
                                          </p:stCondLst>
                                        </p:cTn>
                                        <p:tgtEl>
                                          <p:spTgt spid="133"/>
                                        </p:tgtEl>
                                        <p:attrNameLst>
                                          <p:attrName>style.visibility</p:attrName>
                                        </p:attrNameLst>
                                      </p:cBhvr>
                                      <p:to>
                                        <p:strVal val="visible"/>
                                      </p:to>
                                    </p:set>
                                    <p:animEffect transition="in" filter="fade">
                                      <p:cBhvr>
                                        <p:cTn id="42" dur="250"/>
                                        <p:tgtEl>
                                          <p:spTgt spid="133"/>
                                        </p:tgtEl>
                                      </p:cBhvr>
                                    </p:animEffect>
                                  </p:childTnLst>
                                </p:cTn>
                              </p:par>
                              <p:par>
                                <p:cTn id="43" presetID="42" presetClass="path" presetSubtype="0" decel="100000" fill="hold" nodeType="withEffect">
                                  <p:stCondLst>
                                    <p:cond delay="2000"/>
                                  </p:stCondLst>
                                  <p:childTnLst>
                                    <p:animMotion origin="layout" path="M -2.08333E-6 -0.03472 L -2.08333E-6 3.7037E-7 " pathEditMode="relative" rAng="0" ptsTypes="AA">
                                      <p:cBhvr>
                                        <p:cTn id="44" dur="500" fill="hold"/>
                                        <p:tgtEl>
                                          <p:spTgt spid="133"/>
                                        </p:tgtEl>
                                        <p:attrNameLst>
                                          <p:attrName>ppt_x</p:attrName>
                                          <p:attrName>ppt_y</p:attrName>
                                        </p:attrNameLst>
                                      </p:cBhvr>
                                      <p:rCtr x="0" y="1736"/>
                                    </p:animMotion>
                                  </p:childTnLst>
                                </p:cTn>
                              </p:par>
                              <p:par>
                                <p:cTn id="45" presetID="10" presetClass="entr" presetSubtype="0" fill="hold" nodeType="withEffect">
                                  <p:stCondLst>
                                    <p:cond delay="2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250"/>
                                        <p:tgtEl>
                                          <p:spTgt spid="8"/>
                                        </p:tgtEl>
                                      </p:cBhvr>
                                    </p:animEffect>
                                  </p:childTnLst>
                                </p:cTn>
                              </p:par>
                              <p:par>
                                <p:cTn id="48" presetID="42" presetClass="path" presetSubtype="0" decel="100000" fill="hold" nodeType="withEffect">
                                  <p:stCondLst>
                                    <p:cond delay="2500"/>
                                  </p:stCondLst>
                                  <p:childTnLst>
                                    <p:animMotion origin="layout" path="M 2.08333E-7 -0.03472 L 2.08333E-7 2.22222E-6 " pathEditMode="relative" rAng="0" ptsTypes="AA">
                                      <p:cBhvr>
                                        <p:cTn id="49" dur="500" fill="hold"/>
                                        <p:tgtEl>
                                          <p:spTgt spid="8"/>
                                        </p:tgtEl>
                                        <p:attrNameLst>
                                          <p:attrName>ppt_x</p:attrName>
                                          <p:attrName>ppt_y</p:attrName>
                                        </p:attrNameLst>
                                      </p:cBhvr>
                                      <p:rCtr x="0" y="1736"/>
                                    </p:animMotion>
                                  </p:childTnLst>
                                </p:cTn>
                              </p:par>
                              <p:par>
                                <p:cTn id="50" presetID="10" presetClass="entr" presetSubtype="0" fill="hold" grpId="0" nodeType="withEffect">
                                  <p:stCondLst>
                                    <p:cond delay="25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250"/>
                                        <p:tgtEl>
                                          <p:spTgt spid="4"/>
                                        </p:tgtEl>
                                      </p:cBhvr>
                                    </p:animEffect>
                                  </p:childTnLst>
                                </p:cTn>
                              </p:par>
                              <p:par>
                                <p:cTn id="53" presetID="42" presetClass="path" presetSubtype="0" decel="100000" fill="hold" grpId="1" nodeType="withEffect">
                                  <p:stCondLst>
                                    <p:cond delay="2500"/>
                                  </p:stCondLst>
                                  <p:childTnLst>
                                    <p:animMotion origin="layout" path="M 2.08333E-7 -0.03472 L 2.08333E-7 2.22222E-6 " pathEditMode="relative" rAng="0" ptsTypes="AA">
                                      <p:cBhvr>
                                        <p:cTn id="54" dur="500" fill="hold"/>
                                        <p:tgtEl>
                                          <p:spTgt spid="4"/>
                                        </p:tgtEl>
                                        <p:attrNameLst>
                                          <p:attrName>ppt_x</p:attrName>
                                          <p:attrName>ppt_y</p:attrName>
                                        </p:attrNameLst>
                                      </p:cBhvr>
                                      <p:rCtr x="0" y="1736"/>
                                    </p:animMotion>
                                  </p:childTnLst>
                                </p:cTn>
                              </p:par>
                              <p:par>
                                <p:cTn id="55" presetID="10" presetClass="entr" presetSubtype="0" fill="hold" grpId="0" nodeType="withEffect">
                                  <p:stCondLst>
                                    <p:cond delay="250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250"/>
                                        <p:tgtEl>
                                          <p:spTgt spid="5"/>
                                        </p:tgtEl>
                                      </p:cBhvr>
                                    </p:animEffect>
                                  </p:childTnLst>
                                </p:cTn>
                              </p:par>
                              <p:par>
                                <p:cTn id="58" presetID="42" presetClass="path" presetSubtype="0" decel="100000" fill="hold" grpId="1" nodeType="withEffect">
                                  <p:stCondLst>
                                    <p:cond delay="2500"/>
                                  </p:stCondLst>
                                  <p:childTnLst>
                                    <p:animMotion origin="layout" path="M 2.08333E-7 -0.03472 L 2.08333E-7 2.22222E-6 " pathEditMode="relative" rAng="0" ptsTypes="AA">
                                      <p:cBhvr>
                                        <p:cTn id="59" dur="500" fill="hold"/>
                                        <p:tgtEl>
                                          <p:spTgt spid="5"/>
                                        </p:tgtEl>
                                        <p:attrNameLst>
                                          <p:attrName>ppt_x</p:attrName>
                                          <p:attrName>ppt_y</p:attrName>
                                        </p:attrNameLst>
                                      </p:cBhvr>
                                      <p:rCtr x="0" y="1736"/>
                                    </p:animMotion>
                                  </p:childTnLst>
                                </p:cTn>
                              </p:par>
                              <p:par>
                                <p:cTn id="60" presetID="10" presetClass="entr" presetSubtype="0" fill="hold" grpId="0" nodeType="withEffect">
                                  <p:stCondLst>
                                    <p:cond delay="2500"/>
                                  </p:stCondLst>
                                  <p:childTnLst>
                                    <p:set>
                                      <p:cBhvr>
                                        <p:cTn id="61" dur="1" fill="hold">
                                          <p:stCondLst>
                                            <p:cond delay="0"/>
                                          </p:stCondLst>
                                        </p:cTn>
                                        <p:tgtEl>
                                          <p:spTgt spid="129"/>
                                        </p:tgtEl>
                                        <p:attrNameLst>
                                          <p:attrName>style.visibility</p:attrName>
                                        </p:attrNameLst>
                                      </p:cBhvr>
                                      <p:to>
                                        <p:strVal val="visible"/>
                                      </p:to>
                                    </p:set>
                                    <p:animEffect transition="in" filter="fade">
                                      <p:cBhvr>
                                        <p:cTn id="62" dur="250"/>
                                        <p:tgtEl>
                                          <p:spTgt spid="129"/>
                                        </p:tgtEl>
                                      </p:cBhvr>
                                    </p:animEffect>
                                  </p:childTnLst>
                                </p:cTn>
                              </p:par>
                              <p:par>
                                <p:cTn id="63" presetID="42" presetClass="path" presetSubtype="0" decel="100000" fill="hold" grpId="1" nodeType="withEffect">
                                  <p:stCondLst>
                                    <p:cond delay="2500"/>
                                  </p:stCondLst>
                                  <p:childTnLst>
                                    <p:animMotion origin="layout" path="M 2.08333E-7 -0.03472 L 2.08333E-7 2.22222E-6 " pathEditMode="relative" rAng="0" ptsTypes="AA">
                                      <p:cBhvr>
                                        <p:cTn id="64" dur="500" fill="hold"/>
                                        <p:tgtEl>
                                          <p:spTgt spid="12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29" grpId="0" animBg="1"/>
      <p:bldP spid="129"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0782-1900-FE52-E760-1D19870CD751}"/>
              </a:ext>
            </a:extLst>
          </p:cNvPr>
          <p:cNvSpPr>
            <a:spLocks noGrp="1"/>
          </p:cNvSpPr>
          <p:nvPr>
            <p:ph type="title"/>
          </p:nvPr>
        </p:nvSpPr>
        <p:spPr>
          <a:xfrm>
            <a:off x="588963" y="457200"/>
            <a:ext cx="11017250" cy="1107996"/>
          </a:xfrm>
        </p:spPr>
        <p:txBody>
          <a:bodyPr/>
          <a:lstStyle/>
          <a:p>
            <a:pPr algn="ctr"/>
            <a:r>
              <a:rPr lang="en-US"/>
              <a:t>Optimize the deployed model with </a:t>
            </a:r>
            <a:r>
              <a:rPr lang="en-US" b="1">
                <a:gradFill>
                  <a:gsLst>
                    <a:gs pos="0">
                      <a:srgbClr val="C03BC4"/>
                    </a:gs>
                    <a:gs pos="80000">
                      <a:srgbClr val="0078D4"/>
                    </a:gs>
                  </a:gsLst>
                  <a:path path="circle">
                    <a:fillToRect l="100000" t="100000"/>
                  </a:path>
                </a:gradFill>
                <a:latin typeface="Segoe UI Semibold" panose="020F0502020204030204" pitchFamily="34" charset="0"/>
              </a:rPr>
              <a:t>Olive</a:t>
            </a:r>
            <a:r>
              <a:rPr lang="en-US"/>
              <a:t> Toolchain</a:t>
            </a:r>
            <a:br>
              <a:rPr lang="en-US"/>
            </a:br>
            <a:endParaRPr lang="en-US"/>
          </a:p>
        </p:txBody>
      </p:sp>
      <p:sp>
        <p:nvSpPr>
          <p:cNvPr id="19" name="TextBox 18">
            <a:extLst>
              <a:ext uri="{FF2B5EF4-FFF2-40B4-BE49-F238E27FC236}">
                <a16:creationId xmlns:a16="http://schemas.microsoft.com/office/drawing/2014/main" id="{90D6F31F-723C-AB57-D205-D49DB3B569E6}"/>
              </a:ext>
            </a:extLst>
          </p:cNvPr>
          <p:cNvSpPr txBox="1"/>
          <p:nvPr/>
        </p:nvSpPr>
        <p:spPr>
          <a:xfrm>
            <a:off x="952499" y="2400490"/>
            <a:ext cx="3657601" cy="3508653"/>
          </a:xfrm>
          <a:prstGeom prst="rect">
            <a:avLst/>
          </a:prstGeom>
          <a:noFill/>
        </p:spPr>
        <p:txBody>
          <a:bodyPr wrap="square" lIns="0" tIns="45720" rIns="91440" bIns="4572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Olive provides model conversion, compression, optimization techniques targeting a variety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of hardware accelerators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itchFamily="34" charset="0"/>
              </a:rPr>
              <a:t>Enables model optimization </a:t>
            </a:r>
            <a:br>
              <a:rPr kumimoji="0" lang="en-US" sz="18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itchFamily="34" charset="0"/>
              </a:rPr>
            </a:br>
            <a:r>
              <a:rPr kumimoji="0" lang="en-US" sz="18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itchFamily="34" charset="0"/>
              </a:rPr>
              <a:t>fitting to: </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Vitis AI EP (AMD),  </a:t>
            </a:r>
            <a:endParaRPr kumimoji="0" lang="en-US" sz="1600" b="0" i="0" u="none" strike="noStrike" kern="1200" cap="none" spc="0" normalizeH="0" baseline="0" noProof="0">
              <a:ln>
                <a:noFill/>
              </a:ln>
              <a:solidFill>
                <a:srgbClr val="000000"/>
              </a:solidFill>
              <a:effectLst/>
              <a:uLnTx/>
              <a:uFillTx/>
              <a:latin typeface="Segoe UI"/>
              <a:ea typeface="+mn-ea"/>
              <a:cs typeface="Segoe UI Semibold"/>
            </a:endParaRP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000000"/>
                </a:solidFill>
                <a:effectLst/>
                <a:uLnTx/>
                <a:uFillTx/>
                <a:latin typeface="Segoe UI"/>
                <a:ea typeface="+mn-ea"/>
                <a:cs typeface="+mn-cs"/>
              </a:rPr>
              <a:t>OpenVino</a:t>
            </a:r>
            <a:r>
              <a:rPr kumimoji="0" lang="en-US" sz="1600" b="0" i="0" u="none" strike="noStrike" kern="1200" cap="none" spc="0" normalizeH="0" baseline="0" noProof="0">
                <a:ln>
                  <a:noFill/>
                </a:ln>
                <a:solidFill>
                  <a:srgbClr val="000000"/>
                </a:solidFill>
                <a:effectLst/>
                <a:uLnTx/>
                <a:uFillTx/>
                <a:latin typeface="Segoe UI"/>
                <a:ea typeface="+mn-ea"/>
                <a:cs typeface="+mn-cs"/>
              </a:rPr>
              <a:t> EP (Intel), </a:t>
            </a:r>
            <a:endParaRPr kumimoji="0" lang="en-US" sz="1600" b="0" i="0" u="none" strike="noStrike" kern="1200" cap="none" spc="0" normalizeH="0" baseline="0" noProof="0">
              <a:ln>
                <a:noFill/>
              </a:ln>
              <a:solidFill>
                <a:srgbClr val="000000"/>
              </a:solidFill>
              <a:effectLst/>
              <a:uLnTx/>
              <a:uFillTx/>
              <a:latin typeface="Segoe UI"/>
              <a:ea typeface="+mn-ea"/>
              <a:cs typeface="Segoe UI Semibold"/>
            </a:endParaRP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QNN EP (Qualcomm), and</a:t>
            </a:r>
            <a:endParaRPr kumimoji="0" lang="en-US" sz="1600" b="0" i="0" u="none" strike="noStrike" kern="1200" cap="none" spc="0" normalizeH="0" baseline="0" noProof="0">
              <a:ln>
                <a:noFill/>
              </a:ln>
              <a:solidFill>
                <a:srgbClr val="000000"/>
              </a:solidFill>
              <a:effectLst/>
              <a:uLnTx/>
              <a:uFillTx/>
              <a:latin typeface="Segoe UI"/>
              <a:ea typeface="+mn-ea"/>
              <a:cs typeface="Segoe UI Semibold"/>
            </a:endParaRP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000000"/>
                </a:solidFill>
                <a:effectLst/>
                <a:uLnTx/>
                <a:uFillTx/>
                <a:latin typeface="Segoe UI"/>
                <a:ea typeface="+mn-ea"/>
                <a:cs typeface="+mn-cs"/>
              </a:rPr>
              <a:t>DirectML</a:t>
            </a:r>
            <a:r>
              <a:rPr kumimoji="0" lang="en-US" sz="1600" b="0" i="0" u="none" strike="noStrike" kern="1200" cap="none" spc="0" normalizeH="0" baseline="0" noProof="0">
                <a:ln>
                  <a:noFill/>
                </a:ln>
                <a:solidFill>
                  <a:srgbClr val="000000"/>
                </a:solidFill>
                <a:effectLst/>
                <a:uLnTx/>
                <a:uFillTx/>
                <a:latin typeface="Segoe UI"/>
                <a:ea typeface="+mn-ea"/>
                <a:cs typeface="+mn-cs"/>
              </a:rPr>
              <a:t> EP (Windows)</a:t>
            </a:r>
            <a:endParaRPr kumimoji="0" lang="en-US" sz="1600" b="0" i="0" u="none" strike="noStrike" kern="1200" cap="none" spc="0" normalizeH="0" baseline="0" noProof="0">
              <a:ln>
                <a:noFill/>
              </a:ln>
              <a:solidFill>
                <a:srgbClr val="000000"/>
              </a:solidFill>
              <a:effectLst/>
              <a:uLnTx/>
              <a:uFillTx/>
              <a:latin typeface="Segoe UI"/>
              <a:ea typeface="+mn-ea"/>
              <a:cs typeface="Segoe UI Semibold"/>
            </a:endParaRPr>
          </a:p>
        </p:txBody>
      </p:sp>
      <p:sp>
        <p:nvSpPr>
          <p:cNvPr id="14" name="Rectangle: Top Corners Rounded 14">
            <a:extLst>
              <a:ext uri="{FF2B5EF4-FFF2-40B4-BE49-F238E27FC236}">
                <a16:creationId xmlns:a16="http://schemas.microsoft.com/office/drawing/2014/main" id="{013237AE-64C5-D054-D37F-B18C7E76CCDC}"/>
              </a:ext>
              <a:ext uri="{C183D7F6-B498-43B3-948B-1728B52AA6E4}">
                <adec:decorative xmlns:adec="http://schemas.microsoft.com/office/drawing/2017/decorative" val="1"/>
              </a:ext>
            </a:extLst>
          </p:cNvPr>
          <p:cNvSpPr/>
          <p:nvPr/>
        </p:nvSpPr>
        <p:spPr bwMode="auto">
          <a:xfrm flipV="1">
            <a:off x="588263" y="2017712"/>
            <a:ext cx="4249605" cy="4258821"/>
          </a:xfrm>
          <a:prstGeom prst="round2SameRect">
            <a:avLst>
              <a:gd name="adj1" fmla="val 2017"/>
              <a:gd name="adj2" fmla="val 3540"/>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2" name="Rounded Rectangle 5">
            <a:extLst>
              <a:ext uri="{FF2B5EF4-FFF2-40B4-BE49-F238E27FC236}">
                <a16:creationId xmlns:a16="http://schemas.microsoft.com/office/drawing/2014/main" id="{14222B17-F505-F787-66E9-9AC46962A437}"/>
              </a:ext>
              <a:ext uri="{C183D7F6-B498-43B3-948B-1728B52AA6E4}">
                <adec:decorative xmlns:adec="http://schemas.microsoft.com/office/drawing/2017/decorative" val="1"/>
              </a:ext>
            </a:extLst>
          </p:cNvPr>
          <p:cNvSpPr/>
          <p:nvPr/>
        </p:nvSpPr>
        <p:spPr bwMode="auto">
          <a:xfrm>
            <a:off x="5206867" y="2017713"/>
            <a:ext cx="1701007" cy="4258821"/>
          </a:xfrm>
          <a:prstGeom prst="roundRect">
            <a:avLst>
              <a:gd name="adj" fmla="val 9804"/>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 name="Group 17" descr="logos of ONNX and PyTorch">
            <a:extLst>
              <a:ext uri="{FF2B5EF4-FFF2-40B4-BE49-F238E27FC236}">
                <a16:creationId xmlns:a16="http://schemas.microsoft.com/office/drawing/2014/main" id="{D4E1DB71-07FD-8BAC-7278-6E3C7AB4C505}"/>
              </a:ext>
              <a:ext uri="{C183D7F6-B498-43B3-948B-1728B52AA6E4}">
                <adec:decorative xmlns:adec="http://schemas.microsoft.com/office/drawing/2017/decorative" val="0"/>
              </a:ext>
            </a:extLst>
          </p:cNvPr>
          <p:cNvGrpSpPr/>
          <p:nvPr/>
        </p:nvGrpSpPr>
        <p:grpSpPr>
          <a:xfrm>
            <a:off x="5347194" y="2179322"/>
            <a:ext cx="1420353" cy="1933894"/>
            <a:chOff x="5347194" y="2179322"/>
            <a:chExt cx="1420353" cy="1933894"/>
          </a:xfrm>
        </p:grpSpPr>
        <p:sp>
          <p:nvSpPr>
            <p:cNvPr id="45" name="TextBox 44">
              <a:extLst>
                <a:ext uri="{FF2B5EF4-FFF2-40B4-BE49-F238E27FC236}">
                  <a16:creationId xmlns:a16="http://schemas.microsoft.com/office/drawing/2014/main" id="{AB5619AE-8B71-6252-FC9D-D8F455200FB8}"/>
                </a:ext>
                <a:ext uri="{C183D7F6-B498-43B3-948B-1728B52AA6E4}">
                  <adec:decorative xmlns:adec="http://schemas.microsoft.com/office/drawing/2017/decorative" val="1"/>
                </a:ext>
              </a:extLst>
            </p:cNvPr>
            <p:cNvSpPr txBox="1"/>
            <p:nvPr/>
          </p:nvSpPr>
          <p:spPr>
            <a:xfrm>
              <a:off x="5347194" y="2179322"/>
              <a:ext cx="1420353" cy="1933894"/>
            </a:xfrm>
            <a:prstGeom prst="roundRect">
              <a:avLst>
                <a:gd name="adj" fmla="val 523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4" name="Content Placeholder 14">
              <a:extLst>
                <a:ext uri="{FF2B5EF4-FFF2-40B4-BE49-F238E27FC236}">
                  <a16:creationId xmlns:a16="http://schemas.microsoft.com/office/drawing/2014/main" id="{CCD8A770-CDBB-2467-DB52-65A732CFCAC2}"/>
                </a:ext>
                <a:ext uri="{C183D7F6-B498-43B3-948B-1728B52AA6E4}">
                  <adec:decorative xmlns:adec="http://schemas.microsoft.com/office/drawing/2017/decorative" val="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04768" y="2274466"/>
              <a:ext cx="844244" cy="799808"/>
            </a:xfrm>
            <a:prstGeom prst="rect">
              <a:avLst/>
            </a:prstGeom>
          </p:spPr>
        </p:pic>
        <p:pic>
          <p:nvPicPr>
            <p:cNvPr id="46" name="Picture 10">
              <a:extLst>
                <a:ext uri="{FF2B5EF4-FFF2-40B4-BE49-F238E27FC236}">
                  <a16:creationId xmlns:a16="http://schemas.microsoft.com/office/drawing/2014/main" id="{77694E35-D1E1-21AA-F63E-C5880082E247}"/>
                </a:ext>
                <a:ext uri="{C183D7F6-B498-43B3-948B-1728B52AA6E4}">
                  <adec:decorative xmlns:adec="http://schemas.microsoft.com/office/drawing/2017/decorative" val="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19219" y="3317806"/>
              <a:ext cx="876302" cy="569406"/>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extBox 46">
            <a:extLst>
              <a:ext uri="{FF2B5EF4-FFF2-40B4-BE49-F238E27FC236}">
                <a16:creationId xmlns:a16="http://schemas.microsoft.com/office/drawing/2014/main" id="{A145CC7B-FD53-1A0B-B875-502405054D33}"/>
              </a:ext>
            </a:extLst>
          </p:cNvPr>
          <p:cNvSpPr txBox="1"/>
          <p:nvPr/>
        </p:nvSpPr>
        <p:spPr>
          <a:xfrm>
            <a:off x="5823639" y="4276787"/>
            <a:ext cx="467464" cy="286256"/>
          </a:xfrm>
          <a:prstGeom prst="rect">
            <a:avLst/>
          </a:prstGeom>
          <a:noFill/>
        </p:spPr>
        <p:txBody>
          <a:bodyPr wrap="none" tIns="91440" bIns="91440" anchor="ctr">
            <a:noAutofit/>
          </a:bodyPr>
          <a:lstStyle>
            <a:defPPr>
              <a:defRPr lang="en-US"/>
            </a:defPPr>
            <a:lvl1pPr marR="0" lvl="0" indent="0" algn="ctr" defTabSz="914400" fontAlgn="auto">
              <a:lnSpc>
                <a:spcPct val="100000"/>
              </a:lnSpc>
              <a:spcBef>
                <a:spcPts val="0"/>
              </a:spcBef>
              <a:spcAft>
                <a:spcPts val="0"/>
              </a:spcAft>
              <a:buClrTx/>
              <a:buSzTx/>
              <a:buFontTx/>
              <a:buNone/>
              <a:tabLst/>
              <a:defRPr sz="16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Model</a:t>
            </a:r>
          </a:p>
        </p:txBody>
      </p:sp>
      <p:sp>
        <p:nvSpPr>
          <p:cNvPr id="51" name="TextBox 50">
            <a:extLst>
              <a:ext uri="{FF2B5EF4-FFF2-40B4-BE49-F238E27FC236}">
                <a16:creationId xmlns:a16="http://schemas.microsoft.com/office/drawing/2014/main" id="{FCDE0988-4D26-ADB3-F4E2-EBB5EA932A0A}"/>
              </a:ext>
            </a:extLst>
          </p:cNvPr>
          <p:cNvSpPr txBox="1"/>
          <p:nvPr/>
        </p:nvSpPr>
        <p:spPr>
          <a:xfrm>
            <a:off x="5347194" y="4813300"/>
            <a:ext cx="1420353" cy="1299663"/>
          </a:xfrm>
          <a:prstGeom prst="roundRect">
            <a:avLst>
              <a:gd name="adj" fmla="val 6165"/>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14400">
              <a:defRPr sz="2000" b="1">
                <a:gradFill>
                  <a:gsLst>
                    <a:gs pos="23776">
                      <a:srgbClr val="FFFFFF"/>
                    </a:gs>
                    <a:gs pos="42000">
                      <a:srgbClr val="FFFFFF"/>
                    </a:gs>
                  </a:gsLst>
                  <a:path path="circle">
                    <a:fillToRect l="100000" t="100000"/>
                  </a:path>
                </a:gradFill>
                <a:latin typeface="Segoe UI Semibold" panose="020F050202020403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rPr>
              <a:t>Olive Config file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rPr>
              <a:t>(i.e. designates IHV target, production requirements)</a:t>
            </a:r>
          </a:p>
        </p:txBody>
      </p:sp>
      <p:sp>
        <p:nvSpPr>
          <p:cNvPr id="3" name="Rounded Rectangle 5">
            <a:extLst>
              <a:ext uri="{FF2B5EF4-FFF2-40B4-BE49-F238E27FC236}">
                <a16:creationId xmlns:a16="http://schemas.microsoft.com/office/drawing/2014/main" id="{CED4E63C-B96A-CC98-3999-95686099AA4A}"/>
              </a:ext>
              <a:ext uri="{C183D7F6-B498-43B3-948B-1728B52AA6E4}">
                <adec:decorative xmlns:adec="http://schemas.microsoft.com/office/drawing/2017/decorative" val="1"/>
              </a:ext>
            </a:extLst>
          </p:cNvPr>
          <p:cNvSpPr/>
          <p:nvPr/>
        </p:nvSpPr>
        <p:spPr bwMode="auto">
          <a:xfrm>
            <a:off x="7140444" y="2017713"/>
            <a:ext cx="1701006" cy="4258821"/>
          </a:xfrm>
          <a:prstGeom prst="roundRect">
            <a:avLst>
              <a:gd name="adj" fmla="val 9369"/>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180000" tIns="503999" rIns="14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DDDBAF6B-FF6F-F6FF-287E-EAA2E939B509}"/>
              </a:ext>
            </a:extLst>
          </p:cNvPr>
          <p:cNvSpPr txBox="1"/>
          <p:nvPr/>
        </p:nvSpPr>
        <p:spPr>
          <a:xfrm>
            <a:off x="7699519" y="2171382"/>
            <a:ext cx="582857" cy="286256"/>
          </a:xfrm>
          <a:prstGeom prst="rect">
            <a:avLst/>
          </a:prstGeom>
          <a:noFill/>
        </p:spPr>
        <p:txBody>
          <a:bodyPr wrap="none"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Olive</a:t>
            </a:r>
          </a:p>
        </p:txBody>
      </p:sp>
      <p:grpSp>
        <p:nvGrpSpPr>
          <p:cNvPr id="11" name="Group 10" descr="quantization, compilation, NAS/distillation, target-specific, hybrid-aware, ONNX conversion">
            <a:extLst>
              <a:ext uri="{FF2B5EF4-FFF2-40B4-BE49-F238E27FC236}">
                <a16:creationId xmlns:a16="http://schemas.microsoft.com/office/drawing/2014/main" id="{B515C3B2-F7DE-EA2E-E8B1-9C0D1CF3AC6A}"/>
              </a:ext>
              <a:ext uri="{C183D7F6-B498-43B3-948B-1728B52AA6E4}">
                <adec:decorative xmlns:adec="http://schemas.microsoft.com/office/drawing/2017/decorative" val="0"/>
              </a:ext>
            </a:extLst>
          </p:cNvPr>
          <p:cNvGrpSpPr/>
          <p:nvPr/>
        </p:nvGrpSpPr>
        <p:grpSpPr>
          <a:xfrm>
            <a:off x="7291981" y="2611308"/>
            <a:ext cx="1397932" cy="3484692"/>
            <a:chOff x="1403969" y="2687289"/>
            <a:chExt cx="1543400" cy="2671142"/>
          </a:xfrm>
        </p:grpSpPr>
        <p:sp>
          <p:nvSpPr>
            <p:cNvPr id="5" name="TextBox 4">
              <a:extLst>
                <a:ext uri="{FF2B5EF4-FFF2-40B4-BE49-F238E27FC236}">
                  <a16:creationId xmlns:a16="http://schemas.microsoft.com/office/drawing/2014/main" id="{746FE8C0-6F0C-7FCA-C510-282ACB03B3ED}"/>
                </a:ext>
                <a:ext uri="{C183D7F6-B498-43B3-948B-1728B52AA6E4}">
                  <adec:decorative xmlns:adec="http://schemas.microsoft.com/office/drawing/2017/decorative" val="1"/>
                </a:ext>
              </a:extLst>
            </p:cNvPr>
            <p:cNvSpPr txBox="1"/>
            <p:nvPr/>
          </p:nvSpPr>
          <p:spPr>
            <a:xfrm>
              <a:off x="1403969" y="5013296"/>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ONNX conversion</a:t>
              </a:r>
            </a:p>
          </p:txBody>
        </p:sp>
        <p:sp>
          <p:nvSpPr>
            <p:cNvPr id="6" name="TextBox 5">
              <a:extLst>
                <a:ext uri="{FF2B5EF4-FFF2-40B4-BE49-F238E27FC236}">
                  <a16:creationId xmlns:a16="http://schemas.microsoft.com/office/drawing/2014/main" id="{BD807FF2-A3B3-85E2-1464-94FE9264EAE8}"/>
                </a:ext>
                <a:ext uri="{C183D7F6-B498-43B3-948B-1728B52AA6E4}">
                  <adec:decorative xmlns:adec="http://schemas.microsoft.com/office/drawing/2017/decorative" val="1"/>
                </a:ext>
              </a:extLst>
            </p:cNvPr>
            <p:cNvSpPr txBox="1"/>
            <p:nvPr/>
          </p:nvSpPr>
          <p:spPr>
            <a:xfrm>
              <a:off x="1403969" y="4548093"/>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Hybrid-Aware</a:t>
              </a:r>
            </a:p>
          </p:txBody>
        </p:sp>
        <p:sp>
          <p:nvSpPr>
            <p:cNvPr id="7" name="TextBox 6">
              <a:extLst>
                <a:ext uri="{FF2B5EF4-FFF2-40B4-BE49-F238E27FC236}">
                  <a16:creationId xmlns:a16="http://schemas.microsoft.com/office/drawing/2014/main" id="{717FD048-D7DD-C336-5011-3294FB827B3C}"/>
                </a:ext>
                <a:ext uri="{C183D7F6-B498-43B3-948B-1728B52AA6E4}">
                  <adec:decorative xmlns:adec="http://schemas.microsoft.com/office/drawing/2017/decorative" val="1"/>
                </a:ext>
              </a:extLst>
            </p:cNvPr>
            <p:cNvSpPr txBox="1"/>
            <p:nvPr/>
          </p:nvSpPr>
          <p:spPr>
            <a:xfrm>
              <a:off x="1403969" y="4082892"/>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Target-Specific</a:t>
              </a:r>
            </a:p>
          </p:txBody>
        </p:sp>
        <p:sp>
          <p:nvSpPr>
            <p:cNvPr id="8" name="TextBox 7">
              <a:extLst>
                <a:ext uri="{FF2B5EF4-FFF2-40B4-BE49-F238E27FC236}">
                  <a16:creationId xmlns:a16="http://schemas.microsoft.com/office/drawing/2014/main" id="{332108BF-A6F2-AC14-F61F-3567DBD686A4}"/>
                </a:ext>
                <a:ext uri="{C183D7F6-B498-43B3-948B-1728B52AA6E4}">
                  <adec:decorative xmlns:adec="http://schemas.microsoft.com/office/drawing/2017/decorative" val="1"/>
                </a:ext>
              </a:extLst>
            </p:cNvPr>
            <p:cNvSpPr txBox="1"/>
            <p:nvPr/>
          </p:nvSpPr>
          <p:spPr>
            <a:xfrm>
              <a:off x="1403969" y="3617691"/>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NAS/Distillation</a:t>
              </a:r>
            </a:p>
          </p:txBody>
        </p:sp>
        <p:sp>
          <p:nvSpPr>
            <p:cNvPr id="9" name="TextBox 8">
              <a:extLst>
                <a:ext uri="{FF2B5EF4-FFF2-40B4-BE49-F238E27FC236}">
                  <a16:creationId xmlns:a16="http://schemas.microsoft.com/office/drawing/2014/main" id="{C265D9FD-9546-E530-5E29-CBC39AA286AC}"/>
                </a:ext>
                <a:ext uri="{C183D7F6-B498-43B3-948B-1728B52AA6E4}">
                  <adec:decorative xmlns:adec="http://schemas.microsoft.com/office/drawing/2017/decorative" val="1"/>
                </a:ext>
              </a:extLst>
            </p:cNvPr>
            <p:cNvSpPr txBox="1"/>
            <p:nvPr/>
          </p:nvSpPr>
          <p:spPr>
            <a:xfrm>
              <a:off x="1403969" y="3152490"/>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Compilation</a:t>
              </a:r>
            </a:p>
          </p:txBody>
        </p:sp>
        <p:sp>
          <p:nvSpPr>
            <p:cNvPr id="10" name="TextBox 9">
              <a:extLst>
                <a:ext uri="{FF2B5EF4-FFF2-40B4-BE49-F238E27FC236}">
                  <a16:creationId xmlns:a16="http://schemas.microsoft.com/office/drawing/2014/main" id="{BD972C12-C472-BC1C-B324-1DF95BB68992}"/>
                </a:ext>
                <a:ext uri="{C183D7F6-B498-43B3-948B-1728B52AA6E4}">
                  <adec:decorative xmlns:adec="http://schemas.microsoft.com/office/drawing/2017/decorative" val="1"/>
                </a:ext>
              </a:extLst>
            </p:cNvPr>
            <p:cNvSpPr txBox="1"/>
            <p:nvPr/>
          </p:nvSpPr>
          <p:spPr>
            <a:xfrm>
              <a:off x="1403969" y="2687289"/>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Quantization</a:t>
              </a:r>
            </a:p>
          </p:txBody>
        </p:sp>
      </p:grpSp>
      <p:sp>
        <p:nvSpPr>
          <p:cNvPr id="43" name="Graphic 41">
            <a:extLst>
              <a:ext uri="{FF2B5EF4-FFF2-40B4-BE49-F238E27FC236}">
                <a16:creationId xmlns:a16="http://schemas.microsoft.com/office/drawing/2014/main" id="{7CB1B0B5-A013-1727-B711-475F0501A42C}"/>
              </a:ext>
              <a:ext uri="{C183D7F6-B498-43B3-948B-1728B52AA6E4}">
                <adec:decorative xmlns:adec="http://schemas.microsoft.com/office/drawing/2017/decorative" val="1"/>
              </a:ext>
            </a:extLst>
          </p:cNvPr>
          <p:cNvSpPr/>
          <p:nvPr/>
        </p:nvSpPr>
        <p:spPr>
          <a:xfrm>
            <a:off x="9248988" y="2478484"/>
            <a:ext cx="504619" cy="483023"/>
          </a:xfrm>
          <a:custGeom>
            <a:avLst/>
            <a:gdLst>
              <a:gd name="connsiteX0" fmla="*/ 323802 w 399526"/>
              <a:gd name="connsiteY0" fmla="*/ 117158 h 382428"/>
              <a:gd name="connsiteX1" fmla="*/ 319278 w 399526"/>
              <a:gd name="connsiteY1" fmla="*/ 115967 h 382428"/>
              <a:gd name="connsiteX2" fmla="*/ 315706 w 399526"/>
              <a:gd name="connsiteY2" fmla="*/ 111919 h 382428"/>
              <a:gd name="connsiteX3" fmla="*/ 301419 w 399526"/>
              <a:gd name="connsiteY3" fmla="*/ 80963 h 382428"/>
              <a:gd name="connsiteX4" fmla="*/ 269986 w 399526"/>
              <a:gd name="connsiteY4" fmla="*/ 66675 h 382428"/>
              <a:gd name="connsiteX5" fmla="*/ 266414 w 399526"/>
              <a:gd name="connsiteY5" fmla="*/ 63103 h 382428"/>
              <a:gd name="connsiteX6" fmla="*/ 265224 w 399526"/>
              <a:gd name="connsiteY6" fmla="*/ 58579 h 382428"/>
              <a:gd name="connsiteX7" fmla="*/ 266414 w 399526"/>
              <a:gd name="connsiteY7" fmla="*/ 54054 h 382428"/>
              <a:gd name="connsiteX8" fmla="*/ 269986 w 399526"/>
              <a:gd name="connsiteY8" fmla="*/ 50483 h 382428"/>
              <a:gd name="connsiteX9" fmla="*/ 301419 w 399526"/>
              <a:gd name="connsiteY9" fmla="*/ 36195 h 382428"/>
              <a:gd name="connsiteX10" fmla="*/ 315706 w 399526"/>
              <a:gd name="connsiteY10" fmla="*/ 4763 h 382428"/>
              <a:gd name="connsiteX11" fmla="*/ 319278 w 399526"/>
              <a:gd name="connsiteY11" fmla="*/ 1191 h 382428"/>
              <a:gd name="connsiteX12" fmla="*/ 323802 w 399526"/>
              <a:gd name="connsiteY12" fmla="*/ 0 h 382428"/>
              <a:gd name="connsiteX13" fmla="*/ 327851 w 399526"/>
              <a:gd name="connsiteY13" fmla="*/ 1191 h 382428"/>
              <a:gd name="connsiteX14" fmla="*/ 331899 w 399526"/>
              <a:gd name="connsiteY14" fmla="*/ 4763 h 382428"/>
              <a:gd name="connsiteX15" fmla="*/ 346186 w 399526"/>
              <a:gd name="connsiteY15" fmla="*/ 36195 h 382428"/>
              <a:gd name="connsiteX16" fmla="*/ 377142 w 399526"/>
              <a:gd name="connsiteY16" fmla="*/ 50483 h 382428"/>
              <a:gd name="connsiteX17" fmla="*/ 380952 w 399526"/>
              <a:gd name="connsiteY17" fmla="*/ 54054 h 382428"/>
              <a:gd name="connsiteX18" fmla="*/ 382381 w 399526"/>
              <a:gd name="connsiteY18" fmla="*/ 58579 h 382428"/>
              <a:gd name="connsiteX19" fmla="*/ 380952 w 399526"/>
              <a:gd name="connsiteY19" fmla="*/ 63103 h 382428"/>
              <a:gd name="connsiteX20" fmla="*/ 377142 w 399526"/>
              <a:gd name="connsiteY20" fmla="*/ 66675 h 382428"/>
              <a:gd name="connsiteX21" fmla="*/ 346186 w 399526"/>
              <a:gd name="connsiteY21" fmla="*/ 80963 h 382428"/>
              <a:gd name="connsiteX22" fmla="*/ 331899 w 399526"/>
              <a:gd name="connsiteY22" fmla="*/ 111919 h 382428"/>
              <a:gd name="connsiteX23" fmla="*/ 327851 w 399526"/>
              <a:gd name="connsiteY23" fmla="*/ 115967 h 382428"/>
              <a:gd name="connsiteX24" fmla="*/ 323802 w 399526"/>
              <a:gd name="connsiteY24" fmla="*/ 117158 h 382428"/>
              <a:gd name="connsiteX25" fmla="*/ 364284 w 399526"/>
              <a:gd name="connsiteY25" fmla="*/ 259080 h 382428"/>
              <a:gd name="connsiteX26" fmla="*/ 359521 w 399526"/>
              <a:gd name="connsiteY26" fmla="*/ 258128 h 382428"/>
              <a:gd name="connsiteX27" fmla="*/ 356187 w 399526"/>
              <a:gd name="connsiteY27" fmla="*/ 254794 h 382428"/>
              <a:gd name="connsiteX28" fmla="*/ 349044 w 399526"/>
              <a:gd name="connsiteY28" fmla="*/ 239078 h 382428"/>
              <a:gd name="connsiteX29" fmla="*/ 333327 w 399526"/>
              <a:gd name="connsiteY29" fmla="*/ 231458 h 382428"/>
              <a:gd name="connsiteX30" fmla="*/ 328565 w 399526"/>
              <a:gd name="connsiteY30" fmla="*/ 223838 h 382428"/>
              <a:gd name="connsiteX31" fmla="*/ 329756 w 399526"/>
              <a:gd name="connsiteY31" fmla="*/ 219313 h 382428"/>
              <a:gd name="connsiteX32" fmla="*/ 333327 w 399526"/>
              <a:gd name="connsiteY32" fmla="*/ 215741 h 382428"/>
              <a:gd name="connsiteX33" fmla="*/ 349044 w 399526"/>
              <a:gd name="connsiteY33" fmla="*/ 208598 h 382428"/>
              <a:gd name="connsiteX34" fmla="*/ 356187 w 399526"/>
              <a:gd name="connsiteY34" fmla="*/ 192881 h 382428"/>
              <a:gd name="connsiteX35" fmla="*/ 364284 w 399526"/>
              <a:gd name="connsiteY35" fmla="*/ 188119 h 382428"/>
              <a:gd name="connsiteX36" fmla="*/ 368570 w 399526"/>
              <a:gd name="connsiteY36" fmla="*/ 189309 h 382428"/>
              <a:gd name="connsiteX37" fmla="*/ 371904 w 399526"/>
              <a:gd name="connsiteY37" fmla="*/ 192881 h 382428"/>
              <a:gd name="connsiteX38" fmla="*/ 379524 w 399526"/>
              <a:gd name="connsiteY38" fmla="*/ 208598 h 382428"/>
              <a:gd name="connsiteX39" fmla="*/ 395240 w 399526"/>
              <a:gd name="connsiteY39" fmla="*/ 215741 h 382428"/>
              <a:gd name="connsiteX40" fmla="*/ 399526 w 399526"/>
              <a:gd name="connsiteY40" fmla="*/ 223838 h 382428"/>
              <a:gd name="connsiteX41" fmla="*/ 398336 w 399526"/>
              <a:gd name="connsiteY41" fmla="*/ 228362 h 382428"/>
              <a:gd name="connsiteX42" fmla="*/ 395240 w 399526"/>
              <a:gd name="connsiteY42" fmla="*/ 231458 h 382428"/>
              <a:gd name="connsiteX43" fmla="*/ 379524 w 399526"/>
              <a:gd name="connsiteY43" fmla="*/ 239078 h 382428"/>
              <a:gd name="connsiteX44" fmla="*/ 371904 w 399526"/>
              <a:gd name="connsiteY44" fmla="*/ 254794 h 382428"/>
              <a:gd name="connsiteX45" fmla="*/ 364284 w 399526"/>
              <a:gd name="connsiteY45" fmla="*/ 259080 h 382428"/>
              <a:gd name="connsiteX46" fmla="*/ 122825 w 399526"/>
              <a:gd name="connsiteY46" fmla="*/ 382429 h 382428"/>
              <a:gd name="connsiteX47" fmla="*/ 111395 w 399526"/>
              <a:gd name="connsiteY47" fmla="*/ 377904 h 382428"/>
              <a:gd name="connsiteX48" fmla="*/ 105680 w 399526"/>
              <a:gd name="connsiteY48" fmla="*/ 366713 h 382428"/>
              <a:gd name="connsiteX49" fmla="*/ 102822 w 399526"/>
              <a:gd name="connsiteY49" fmla="*/ 336709 h 382428"/>
              <a:gd name="connsiteX50" fmla="*/ 90916 w 399526"/>
              <a:gd name="connsiteY50" fmla="*/ 333613 h 382428"/>
              <a:gd name="connsiteX51" fmla="*/ 80439 w 399526"/>
              <a:gd name="connsiteY51" fmla="*/ 326708 h 382428"/>
              <a:gd name="connsiteX52" fmla="*/ 54721 w 399526"/>
              <a:gd name="connsiteY52" fmla="*/ 337661 h 382428"/>
              <a:gd name="connsiteX53" fmla="*/ 43053 w 399526"/>
              <a:gd name="connsiteY53" fmla="*/ 338138 h 382428"/>
              <a:gd name="connsiteX54" fmla="*/ 33766 w 399526"/>
              <a:gd name="connsiteY54" fmla="*/ 330518 h 382428"/>
              <a:gd name="connsiteX55" fmla="*/ 2334 w 399526"/>
              <a:gd name="connsiteY55" fmla="*/ 279083 h 382428"/>
              <a:gd name="connsiteX56" fmla="*/ 429 w 399526"/>
              <a:gd name="connsiteY56" fmla="*/ 266700 h 382428"/>
              <a:gd name="connsiteX57" fmla="*/ 7096 w 399526"/>
              <a:gd name="connsiteY57" fmla="*/ 256223 h 382428"/>
              <a:gd name="connsiteX58" fmla="*/ 31385 w 399526"/>
              <a:gd name="connsiteY58" fmla="*/ 239554 h 382428"/>
              <a:gd name="connsiteX59" fmla="*/ 29004 w 399526"/>
              <a:gd name="connsiteY59" fmla="*/ 228124 h 382428"/>
              <a:gd name="connsiteX60" fmla="*/ 31385 w 399526"/>
              <a:gd name="connsiteY60" fmla="*/ 216218 h 382428"/>
              <a:gd name="connsiteX61" fmla="*/ 7096 w 399526"/>
              <a:gd name="connsiteY61" fmla="*/ 200025 h 382428"/>
              <a:gd name="connsiteX62" fmla="*/ 429 w 399526"/>
              <a:gd name="connsiteY62" fmla="*/ 189548 h 382428"/>
              <a:gd name="connsiteX63" fmla="*/ 2334 w 399526"/>
              <a:gd name="connsiteY63" fmla="*/ 177165 h 382428"/>
              <a:gd name="connsiteX64" fmla="*/ 33766 w 399526"/>
              <a:gd name="connsiteY64" fmla="*/ 125254 h 382428"/>
              <a:gd name="connsiteX65" fmla="*/ 43053 w 399526"/>
              <a:gd name="connsiteY65" fmla="*/ 118110 h 382428"/>
              <a:gd name="connsiteX66" fmla="*/ 54721 w 399526"/>
              <a:gd name="connsiteY66" fmla="*/ 118110 h 382428"/>
              <a:gd name="connsiteX67" fmla="*/ 80439 w 399526"/>
              <a:gd name="connsiteY67" fmla="*/ 129064 h 382428"/>
              <a:gd name="connsiteX68" fmla="*/ 90916 w 399526"/>
              <a:gd name="connsiteY68" fmla="*/ 122634 h 382428"/>
              <a:gd name="connsiteX69" fmla="*/ 102822 w 399526"/>
              <a:gd name="connsiteY69" fmla="*/ 119539 h 382428"/>
              <a:gd name="connsiteX70" fmla="*/ 105680 w 399526"/>
              <a:gd name="connsiteY70" fmla="*/ 89059 h 382428"/>
              <a:gd name="connsiteX71" fmla="*/ 111395 w 399526"/>
              <a:gd name="connsiteY71" fmla="*/ 78343 h 382428"/>
              <a:gd name="connsiteX72" fmla="*/ 122825 w 399526"/>
              <a:gd name="connsiteY72" fmla="*/ 73819 h 382428"/>
              <a:gd name="connsiteX73" fmla="*/ 183309 w 399526"/>
              <a:gd name="connsiteY73" fmla="*/ 73819 h 382428"/>
              <a:gd name="connsiteX74" fmla="*/ 194739 w 399526"/>
              <a:gd name="connsiteY74" fmla="*/ 78343 h 382428"/>
              <a:gd name="connsiteX75" fmla="*/ 200454 w 399526"/>
              <a:gd name="connsiteY75" fmla="*/ 89059 h 382428"/>
              <a:gd name="connsiteX76" fmla="*/ 203787 w 399526"/>
              <a:gd name="connsiteY76" fmla="*/ 119539 h 382428"/>
              <a:gd name="connsiteX77" fmla="*/ 215217 w 399526"/>
              <a:gd name="connsiteY77" fmla="*/ 122634 h 382428"/>
              <a:gd name="connsiteX78" fmla="*/ 225695 w 399526"/>
              <a:gd name="connsiteY78" fmla="*/ 129064 h 382428"/>
              <a:gd name="connsiteX79" fmla="*/ 251412 w 399526"/>
              <a:gd name="connsiteY79" fmla="*/ 118110 h 382428"/>
              <a:gd name="connsiteX80" fmla="*/ 263081 w 399526"/>
              <a:gd name="connsiteY80" fmla="*/ 118110 h 382428"/>
              <a:gd name="connsiteX81" fmla="*/ 272844 w 399526"/>
              <a:gd name="connsiteY81" fmla="*/ 125254 h 382428"/>
              <a:gd name="connsiteX82" fmla="*/ 303800 w 399526"/>
              <a:gd name="connsiteY82" fmla="*/ 177165 h 382428"/>
              <a:gd name="connsiteX83" fmla="*/ 305705 w 399526"/>
              <a:gd name="connsiteY83" fmla="*/ 189548 h 382428"/>
              <a:gd name="connsiteX84" fmla="*/ 299514 w 399526"/>
              <a:gd name="connsiteY84" fmla="*/ 200025 h 382428"/>
              <a:gd name="connsiteX85" fmla="*/ 274749 w 399526"/>
              <a:gd name="connsiteY85" fmla="*/ 216218 h 382428"/>
              <a:gd name="connsiteX86" fmla="*/ 277130 w 399526"/>
              <a:gd name="connsiteY86" fmla="*/ 228124 h 382428"/>
              <a:gd name="connsiteX87" fmla="*/ 274749 w 399526"/>
              <a:gd name="connsiteY87" fmla="*/ 239554 h 382428"/>
              <a:gd name="connsiteX88" fmla="*/ 299514 w 399526"/>
              <a:gd name="connsiteY88" fmla="*/ 256223 h 382428"/>
              <a:gd name="connsiteX89" fmla="*/ 305705 w 399526"/>
              <a:gd name="connsiteY89" fmla="*/ 266700 h 382428"/>
              <a:gd name="connsiteX90" fmla="*/ 303800 w 399526"/>
              <a:gd name="connsiteY90" fmla="*/ 279083 h 382428"/>
              <a:gd name="connsiteX91" fmla="*/ 272844 w 399526"/>
              <a:gd name="connsiteY91" fmla="*/ 330518 h 382428"/>
              <a:gd name="connsiteX92" fmla="*/ 263081 w 399526"/>
              <a:gd name="connsiteY92" fmla="*/ 338138 h 382428"/>
              <a:gd name="connsiteX93" fmla="*/ 251412 w 399526"/>
              <a:gd name="connsiteY93" fmla="*/ 337661 h 382428"/>
              <a:gd name="connsiteX94" fmla="*/ 225695 w 399526"/>
              <a:gd name="connsiteY94" fmla="*/ 326708 h 382428"/>
              <a:gd name="connsiteX95" fmla="*/ 215217 w 399526"/>
              <a:gd name="connsiteY95" fmla="*/ 333613 h 382428"/>
              <a:gd name="connsiteX96" fmla="*/ 203787 w 399526"/>
              <a:gd name="connsiteY96" fmla="*/ 336709 h 382428"/>
              <a:gd name="connsiteX97" fmla="*/ 200454 w 399526"/>
              <a:gd name="connsiteY97" fmla="*/ 366713 h 382428"/>
              <a:gd name="connsiteX98" fmla="*/ 194739 w 399526"/>
              <a:gd name="connsiteY98" fmla="*/ 377904 h 382428"/>
              <a:gd name="connsiteX99" fmla="*/ 183309 w 399526"/>
              <a:gd name="connsiteY99" fmla="*/ 382429 h 382428"/>
              <a:gd name="connsiteX100" fmla="*/ 122825 w 399526"/>
              <a:gd name="connsiteY100" fmla="*/ 382429 h 382428"/>
              <a:gd name="connsiteX101" fmla="*/ 153305 w 399526"/>
              <a:gd name="connsiteY101" fmla="*/ 286703 h 382428"/>
              <a:gd name="connsiteX102" fmla="*/ 195215 w 399526"/>
              <a:gd name="connsiteY102" fmla="*/ 270272 h 382428"/>
              <a:gd name="connsiteX103" fmla="*/ 211884 w 399526"/>
              <a:gd name="connsiteY103" fmla="*/ 228124 h 382428"/>
              <a:gd name="connsiteX104" fmla="*/ 195215 w 399526"/>
              <a:gd name="connsiteY104" fmla="*/ 185976 h 382428"/>
              <a:gd name="connsiteX105" fmla="*/ 153305 w 399526"/>
              <a:gd name="connsiteY105" fmla="*/ 169545 h 382428"/>
              <a:gd name="connsiteX106" fmla="*/ 111157 w 399526"/>
              <a:gd name="connsiteY106" fmla="*/ 185976 h 382428"/>
              <a:gd name="connsiteX107" fmla="*/ 94726 w 399526"/>
              <a:gd name="connsiteY107" fmla="*/ 228124 h 382428"/>
              <a:gd name="connsiteX108" fmla="*/ 111157 w 399526"/>
              <a:gd name="connsiteY108" fmla="*/ 270272 h 382428"/>
              <a:gd name="connsiteX109" fmla="*/ 153305 w 399526"/>
              <a:gd name="connsiteY109" fmla="*/ 286703 h 38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399526" h="382428">
                <a:moveTo>
                  <a:pt x="323802" y="117158"/>
                </a:moveTo>
                <a:cubicBezTo>
                  <a:pt x="322215" y="117158"/>
                  <a:pt x="320707" y="116761"/>
                  <a:pt x="319278" y="115967"/>
                </a:cubicBezTo>
                <a:cubicBezTo>
                  <a:pt x="317849" y="115173"/>
                  <a:pt x="316659" y="113824"/>
                  <a:pt x="315706" y="111919"/>
                </a:cubicBezTo>
                <a:lnTo>
                  <a:pt x="301419" y="80963"/>
                </a:lnTo>
                <a:lnTo>
                  <a:pt x="269986" y="66675"/>
                </a:lnTo>
                <a:cubicBezTo>
                  <a:pt x="268399" y="65723"/>
                  <a:pt x="267208" y="64532"/>
                  <a:pt x="266414" y="63103"/>
                </a:cubicBezTo>
                <a:cubicBezTo>
                  <a:pt x="265620" y="61674"/>
                  <a:pt x="265224" y="60166"/>
                  <a:pt x="265224" y="58579"/>
                </a:cubicBezTo>
                <a:cubicBezTo>
                  <a:pt x="265224" y="56991"/>
                  <a:pt x="265620" y="55483"/>
                  <a:pt x="266414" y="54054"/>
                </a:cubicBezTo>
                <a:cubicBezTo>
                  <a:pt x="267208" y="52626"/>
                  <a:pt x="268399" y="51435"/>
                  <a:pt x="269986" y="50483"/>
                </a:cubicBezTo>
                <a:lnTo>
                  <a:pt x="301419" y="36195"/>
                </a:lnTo>
                <a:lnTo>
                  <a:pt x="315706" y="4763"/>
                </a:lnTo>
                <a:cubicBezTo>
                  <a:pt x="316659" y="3175"/>
                  <a:pt x="317849" y="1985"/>
                  <a:pt x="319278" y="1191"/>
                </a:cubicBezTo>
                <a:cubicBezTo>
                  <a:pt x="320707" y="397"/>
                  <a:pt x="322215" y="0"/>
                  <a:pt x="323802" y="0"/>
                </a:cubicBezTo>
                <a:cubicBezTo>
                  <a:pt x="325073" y="0"/>
                  <a:pt x="326422" y="397"/>
                  <a:pt x="327851" y="1191"/>
                </a:cubicBezTo>
                <a:cubicBezTo>
                  <a:pt x="329279" y="1985"/>
                  <a:pt x="330628" y="3175"/>
                  <a:pt x="331899" y="4763"/>
                </a:cubicBezTo>
                <a:lnTo>
                  <a:pt x="346186" y="36195"/>
                </a:lnTo>
                <a:lnTo>
                  <a:pt x="377142" y="50483"/>
                </a:lnTo>
                <a:cubicBezTo>
                  <a:pt x="378730" y="51435"/>
                  <a:pt x="380000" y="52626"/>
                  <a:pt x="380952" y="54054"/>
                </a:cubicBezTo>
                <a:cubicBezTo>
                  <a:pt x="381905" y="55483"/>
                  <a:pt x="382381" y="56991"/>
                  <a:pt x="382381" y="58579"/>
                </a:cubicBezTo>
                <a:cubicBezTo>
                  <a:pt x="382381" y="60166"/>
                  <a:pt x="381905" y="61674"/>
                  <a:pt x="380952" y="63103"/>
                </a:cubicBezTo>
                <a:cubicBezTo>
                  <a:pt x="380000" y="64532"/>
                  <a:pt x="378730" y="65723"/>
                  <a:pt x="377142" y="66675"/>
                </a:cubicBezTo>
                <a:lnTo>
                  <a:pt x="346186" y="80963"/>
                </a:lnTo>
                <a:lnTo>
                  <a:pt x="331899" y="111919"/>
                </a:lnTo>
                <a:cubicBezTo>
                  <a:pt x="330628" y="113824"/>
                  <a:pt x="329279" y="115173"/>
                  <a:pt x="327851" y="115967"/>
                </a:cubicBezTo>
                <a:cubicBezTo>
                  <a:pt x="326422" y="116761"/>
                  <a:pt x="325073" y="117158"/>
                  <a:pt x="323802" y="117158"/>
                </a:cubicBezTo>
                <a:close/>
                <a:moveTo>
                  <a:pt x="364284" y="259080"/>
                </a:moveTo>
                <a:cubicBezTo>
                  <a:pt x="362696" y="259080"/>
                  <a:pt x="361108" y="258762"/>
                  <a:pt x="359521" y="258128"/>
                </a:cubicBezTo>
                <a:cubicBezTo>
                  <a:pt x="357934" y="257493"/>
                  <a:pt x="356822" y="256381"/>
                  <a:pt x="356187" y="254794"/>
                </a:cubicBezTo>
                <a:lnTo>
                  <a:pt x="349044" y="239078"/>
                </a:lnTo>
                <a:lnTo>
                  <a:pt x="333327" y="231458"/>
                </a:lnTo>
                <a:cubicBezTo>
                  <a:pt x="332057" y="231140"/>
                  <a:pt x="330470" y="228600"/>
                  <a:pt x="328565" y="223838"/>
                </a:cubicBezTo>
                <a:cubicBezTo>
                  <a:pt x="328565" y="222250"/>
                  <a:pt x="328962" y="220742"/>
                  <a:pt x="329756" y="219313"/>
                </a:cubicBezTo>
                <a:cubicBezTo>
                  <a:pt x="330549" y="217884"/>
                  <a:pt x="331740" y="216694"/>
                  <a:pt x="333327" y="215741"/>
                </a:cubicBezTo>
                <a:lnTo>
                  <a:pt x="349044" y="208598"/>
                </a:lnTo>
                <a:lnTo>
                  <a:pt x="356187" y="192881"/>
                </a:lnTo>
                <a:cubicBezTo>
                  <a:pt x="356822" y="191611"/>
                  <a:pt x="359521" y="190024"/>
                  <a:pt x="364284" y="188119"/>
                </a:cubicBezTo>
                <a:cubicBezTo>
                  <a:pt x="365554" y="188119"/>
                  <a:pt x="366983" y="188515"/>
                  <a:pt x="368570" y="189309"/>
                </a:cubicBezTo>
                <a:cubicBezTo>
                  <a:pt x="370157" y="190103"/>
                  <a:pt x="371269" y="191294"/>
                  <a:pt x="371904" y="192881"/>
                </a:cubicBezTo>
                <a:lnTo>
                  <a:pt x="379524" y="208598"/>
                </a:lnTo>
                <a:lnTo>
                  <a:pt x="395240" y="215741"/>
                </a:lnTo>
                <a:cubicBezTo>
                  <a:pt x="396192" y="216376"/>
                  <a:pt x="397621" y="219075"/>
                  <a:pt x="399526" y="223838"/>
                </a:cubicBezTo>
                <a:cubicBezTo>
                  <a:pt x="399526" y="225425"/>
                  <a:pt x="399129" y="226933"/>
                  <a:pt x="398336" y="228362"/>
                </a:cubicBezTo>
                <a:cubicBezTo>
                  <a:pt x="397542" y="229791"/>
                  <a:pt x="396510" y="230823"/>
                  <a:pt x="395240" y="231458"/>
                </a:cubicBezTo>
                <a:lnTo>
                  <a:pt x="379524" y="239078"/>
                </a:lnTo>
                <a:lnTo>
                  <a:pt x="371904" y="254794"/>
                </a:lnTo>
                <a:cubicBezTo>
                  <a:pt x="371269" y="255746"/>
                  <a:pt x="368728" y="257175"/>
                  <a:pt x="364284" y="259080"/>
                </a:cubicBezTo>
                <a:close/>
                <a:moveTo>
                  <a:pt x="122825" y="382429"/>
                </a:moveTo>
                <a:cubicBezTo>
                  <a:pt x="118380" y="382429"/>
                  <a:pt x="114570" y="380920"/>
                  <a:pt x="111395" y="377904"/>
                </a:cubicBezTo>
                <a:cubicBezTo>
                  <a:pt x="108220" y="374888"/>
                  <a:pt x="106315" y="371157"/>
                  <a:pt x="105680" y="366713"/>
                </a:cubicBezTo>
                <a:lnTo>
                  <a:pt x="102822" y="336709"/>
                </a:lnTo>
                <a:cubicBezTo>
                  <a:pt x="99012" y="336391"/>
                  <a:pt x="95044" y="335360"/>
                  <a:pt x="90916" y="333613"/>
                </a:cubicBezTo>
                <a:cubicBezTo>
                  <a:pt x="86788" y="331867"/>
                  <a:pt x="83296" y="329565"/>
                  <a:pt x="80439" y="326708"/>
                </a:cubicBezTo>
                <a:lnTo>
                  <a:pt x="54721" y="337661"/>
                </a:lnTo>
                <a:cubicBezTo>
                  <a:pt x="50911" y="339566"/>
                  <a:pt x="47022" y="339725"/>
                  <a:pt x="43053" y="338138"/>
                </a:cubicBezTo>
                <a:cubicBezTo>
                  <a:pt x="39084" y="336550"/>
                  <a:pt x="35989" y="334010"/>
                  <a:pt x="33766" y="330518"/>
                </a:cubicBezTo>
                <a:lnTo>
                  <a:pt x="2334" y="279083"/>
                </a:lnTo>
                <a:cubicBezTo>
                  <a:pt x="111" y="275273"/>
                  <a:pt x="-524" y="271145"/>
                  <a:pt x="429" y="266700"/>
                </a:cubicBezTo>
                <a:cubicBezTo>
                  <a:pt x="1381" y="262255"/>
                  <a:pt x="3604" y="258762"/>
                  <a:pt x="7096" y="256223"/>
                </a:cubicBezTo>
                <a:lnTo>
                  <a:pt x="31385" y="239554"/>
                </a:lnTo>
                <a:cubicBezTo>
                  <a:pt x="29798" y="235426"/>
                  <a:pt x="29004" y="231616"/>
                  <a:pt x="29004" y="228124"/>
                </a:cubicBezTo>
                <a:cubicBezTo>
                  <a:pt x="29004" y="224631"/>
                  <a:pt x="29798" y="220662"/>
                  <a:pt x="31385" y="216218"/>
                </a:cubicBezTo>
                <a:lnTo>
                  <a:pt x="7096" y="200025"/>
                </a:lnTo>
                <a:cubicBezTo>
                  <a:pt x="3604" y="197485"/>
                  <a:pt x="1381" y="193992"/>
                  <a:pt x="429" y="189548"/>
                </a:cubicBezTo>
                <a:cubicBezTo>
                  <a:pt x="-524" y="185103"/>
                  <a:pt x="111" y="180975"/>
                  <a:pt x="2334" y="177165"/>
                </a:cubicBezTo>
                <a:lnTo>
                  <a:pt x="33766" y="125254"/>
                </a:lnTo>
                <a:cubicBezTo>
                  <a:pt x="35989" y="122079"/>
                  <a:pt x="39084" y="119697"/>
                  <a:pt x="43053" y="118110"/>
                </a:cubicBezTo>
                <a:cubicBezTo>
                  <a:pt x="47022" y="116523"/>
                  <a:pt x="50911" y="116523"/>
                  <a:pt x="54721" y="118110"/>
                </a:cubicBezTo>
                <a:lnTo>
                  <a:pt x="80439" y="129064"/>
                </a:lnTo>
                <a:cubicBezTo>
                  <a:pt x="83296" y="126524"/>
                  <a:pt x="86788" y="124381"/>
                  <a:pt x="90916" y="122634"/>
                </a:cubicBezTo>
                <a:cubicBezTo>
                  <a:pt x="95044" y="120888"/>
                  <a:pt x="99012" y="119856"/>
                  <a:pt x="102822" y="119539"/>
                </a:cubicBezTo>
                <a:lnTo>
                  <a:pt x="105680" y="89059"/>
                </a:lnTo>
                <a:cubicBezTo>
                  <a:pt x="106315" y="84931"/>
                  <a:pt x="108220" y="81359"/>
                  <a:pt x="111395" y="78343"/>
                </a:cubicBezTo>
                <a:cubicBezTo>
                  <a:pt x="114570" y="75327"/>
                  <a:pt x="118380" y="73819"/>
                  <a:pt x="122825" y="73819"/>
                </a:cubicBezTo>
                <a:lnTo>
                  <a:pt x="183309" y="73819"/>
                </a:lnTo>
                <a:cubicBezTo>
                  <a:pt x="187753" y="73819"/>
                  <a:pt x="191563" y="75327"/>
                  <a:pt x="194739" y="78343"/>
                </a:cubicBezTo>
                <a:cubicBezTo>
                  <a:pt x="197914" y="81359"/>
                  <a:pt x="199819" y="84931"/>
                  <a:pt x="200454" y="89059"/>
                </a:cubicBezTo>
                <a:lnTo>
                  <a:pt x="203787" y="119539"/>
                </a:lnTo>
                <a:cubicBezTo>
                  <a:pt x="207280" y="119856"/>
                  <a:pt x="211090" y="120888"/>
                  <a:pt x="215217" y="122634"/>
                </a:cubicBezTo>
                <a:cubicBezTo>
                  <a:pt x="219345" y="124381"/>
                  <a:pt x="222837" y="126524"/>
                  <a:pt x="225695" y="129064"/>
                </a:cubicBezTo>
                <a:lnTo>
                  <a:pt x="251412" y="118110"/>
                </a:lnTo>
                <a:cubicBezTo>
                  <a:pt x="255222" y="116523"/>
                  <a:pt x="259112" y="116523"/>
                  <a:pt x="263081" y="118110"/>
                </a:cubicBezTo>
                <a:cubicBezTo>
                  <a:pt x="267049" y="119697"/>
                  <a:pt x="270304" y="122079"/>
                  <a:pt x="272844" y="125254"/>
                </a:cubicBezTo>
                <a:lnTo>
                  <a:pt x="303800" y="177165"/>
                </a:lnTo>
                <a:cubicBezTo>
                  <a:pt x="306023" y="180975"/>
                  <a:pt x="306657" y="185103"/>
                  <a:pt x="305705" y="189548"/>
                </a:cubicBezTo>
                <a:cubicBezTo>
                  <a:pt x="304752" y="193992"/>
                  <a:pt x="302689" y="197485"/>
                  <a:pt x="299514" y="200025"/>
                </a:cubicBezTo>
                <a:lnTo>
                  <a:pt x="274749" y="216218"/>
                </a:lnTo>
                <a:cubicBezTo>
                  <a:pt x="276336" y="220662"/>
                  <a:pt x="277130" y="224631"/>
                  <a:pt x="277130" y="228124"/>
                </a:cubicBezTo>
                <a:cubicBezTo>
                  <a:pt x="277130" y="231616"/>
                  <a:pt x="276336" y="235426"/>
                  <a:pt x="274749" y="239554"/>
                </a:cubicBezTo>
                <a:lnTo>
                  <a:pt x="299514" y="256223"/>
                </a:lnTo>
                <a:cubicBezTo>
                  <a:pt x="302689" y="258762"/>
                  <a:pt x="304752" y="262255"/>
                  <a:pt x="305705" y="266700"/>
                </a:cubicBezTo>
                <a:cubicBezTo>
                  <a:pt x="306657" y="271145"/>
                  <a:pt x="306023" y="275273"/>
                  <a:pt x="303800" y="279083"/>
                </a:cubicBezTo>
                <a:lnTo>
                  <a:pt x="272844" y="330518"/>
                </a:lnTo>
                <a:cubicBezTo>
                  <a:pt x="270304" y="334010"/>
                  <a:pt x="267049" y="336550"/>
                  <a:pt x="263081" y="338138"/>
                </a:cubicBezTo>
                <a:cubicBezTo>
                  <a:pt x="259112" y="339725"/>
                  <a:pt x="255222" y="339566"/>
                  <a:pt x="251412" y="337661"/>
                </a:cubicBezTo>
                <a:lnTo>
                  <a:pt x="225695" y="326708"/>
                </a:lnTo>
                <a:cubicBezTo>
                  <a:pt x="222837" y="329565"/>
                  <a:pt x="219345" y="331867"/>
                  <a:pt x="215217" y="333613"/>
                </a:cubicBezTo>
                <a:cubicBezTo>
                  <a:pt x="211090" y="335360"/>
                  <a:pt x="207280" y="336391"/>
                  <a:pt x="203787" y="336709"/>
                </a:cubicBezTo>
                <a:lnTo>
                  <a:pt x="200454" y="366713"/>
                </a:lnTo>
                <a:cubicBezTo>
                  <a:pt x="199819" y="371157"/>
                  <a:pt x="197914" y="374888"/>
                  <a:pt x="194739" y="377904"/>
                </a:cubicBezTo>
                <a:cubicBezTo>
                  <a:pt x="191563" y="380920"/>
                  <a:pt x="187753" y="382429"/>
                  <a:pt x="183309" y="382429"/>
                </a:cubicBezTo>
                <a:lnTo>
                  <a:pt x="122825" y="382429"/>
                </a:lnTo>
                <a:close/>
                <a:moveTo>
                  <a:pt x="153305" y="286703"/>
                </a:moveTo>
                <a:cubicBezTo>
                  <a:pt x="170132" y="286703"/>
                  <a:pt x="184103" y="281226"/>
                  <a:pt x="195215" y="270272"/>
                </a:cubicBezTo>
                <a:cubicBezTo>
                  <a:pt x="206327" y="259318"/>
                  <a:pt x="211884" y="245269"/>
                  <a:pt x="211884" y="228124"/>
                </a:cubicBezTo>
                <a:cubicBezTo>
                  <a:pt x="211884" y="210979"/>
                  <a:pt x="206327" y="196929"/>
                  <a:pt x="195215" y="185976"/>
                </a:cubicBezTo>
                <a:cubicBezTo>
                  <a:pt x="184103" y="175022"/>
                  <a:pt x="170132" y="169545"/>
                  <a:pt x="153305" y="169545"/>
                </a:cubicBezTo>
                <a:cubicBezTo>
                  <a:pt x="136160" y="169545"/>
                  <a:pt x="122111" y="175022"/>
                  <a:pt x="111157" y="185976"/>
                </a:cubicBezTo>
                <a:cubicBezTo>
                  <a:pt x="100203" y="196929"/>
                  <a:pt x="94726" y="210979"/>
                  <a:pt x="94726" y="228124"/>
                </a:cubicBezTo>
                <a:cubicBezTo>
                  <a:pt x="94726" y="245269"/>
                  <a:pt x="100203" y="259318"/>
                  <a:pt x="111157" y="270272"/>
                </a:cubicBezTo>
                <a:cubicBezTo>
                  <a:pt x="122111" y="281226"/>
                  <a:pt x="136160" y="286703"/>
                  <a:pt x="153305" y="286703"/>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endParaRPr>
          </a:p>
        </p:txBody>
      </p:sp>
      <p:sp>
        <p:nvSpPr>
          <p:cNvPr id="32" name="Rounded Rectangle 5">
            <a:extLst>
              <a:ext uri="{FF2B5EF4-FFF2-40B4-BE49-F238E27FC236}">
                <a16:creationId xmlns:a16="http://schemas.microsoft.com/office/drawing/2014/main" id="{B4602E68-35E1-98EB-2F23-FE8FD5C9957B}"/>
              </a:ext>
              <a:ext uri="{C183D7F6-B498-43B3-948B-1728B52AA6E4}">
                <adec:decorative xmlns:adec="http://schemas.microsoft.com/office/drawing/2017/decorative" val="1"/>
              </a:ext>
            </a:extLst>
          </p:cNvPr>
          <p:cNvSpPr/>
          <p:nvPr/>
        </p:nvSpPr>
        <p:spPr bwMode="auto">
          <a:xfrm>
            <a:off x="9074021" y="2017713"/>
            <a:ext cx="2535368" cy="4258821"/>
          </a:xfrm>
          <a:prstGeom prst="roundRect">
            <a:avLst>
              <a:gd name="adj" fmla="val 5897"/>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lIns="180000" tIns="503999" rIns="144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Deployment</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ready model package produced:</a:t>
            </a:r>
          </a:p>
          <a:p>
            <a:pPr marL="285750" marR="0" lvl="0" indent="-285750" algn="l" defTabSz="91436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ORT with chosen EP</a:t>
            </a:r>
          </a:p>
          <a:p>
            <a:pPr marL="285750" marR="0" lvl="0" indent="-285750" algn="l" defTabSz="91436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Optimized model(s)</a:t>
            </a:r>
          </a:p>
          <a:p>
            <a:pPr marL="285750" marR="0" lvl="0" indent="-285750" algn="l" defTabSz="91436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Optimal ORT configuration info</a:t>
            </a:r>
          </a:p>
          <a:p>
            <a:pPr marL="285750" marR="0" lvl="0" indent="-285750" algn="l" defTabSz="914367" rtl="0" eaLnBrk="1" fontAlgn="auto" latinLnBrk="0" hangingPunct="1">
              <a:lnSpc>
                <a:spcPct val="100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Sample boilerplate code</a:t>
            </a:r>
          </a:p>
        </p:txBody>
      </p:sp>
      <p:grpSp>
        <p:nvGrpSpPr>
          <p:cNvPr id="53" name="Group 52">
            <a:extLst>
              <a:ext uri="{FF2B5EF4-FFF2-40B4-BE49-F238E27FC236}">
                <a16:creationId xmlns:a16="http://schemas.microsoft.com/office/drawing/2014/main" id="{53DA2CB8-96BE-D07E-D338-20C642B994F1}"/>
              </a:ext>
              <a:ext uri="{C183D7F6-B498-43B3-948B-1728B52AA6E4}">
                <adec:decorative xmlns:adec="http://schemas.microsoft.com/office/drawing/2017/decorative" val="1"/>
              </a:ext>
            </a:extLst>
          </p:cNvPr>
          <p:cNvGrpSpPr/>
          <p:nvPr/>
        </p:nvGrpSpPr>
        <p:grpSpPr>
          <a:xfrm>
            <a:off x="5899875" y="4668473"/>
            <a:ext cx="314990" cy="314990"/>
            <a:chOff x="5883282" y="4048692"/>
            <a:chExt cx="485096" cy="485096"/>
          </a:xfrm>
        </p:grpSpPr>
        <p:sp>
          <p:nvSpPr>
            <p:cNvPr id="52" name="Oval 51">
              <a:extLst>
                <a:ext uri="{FF2B5EF4-FFF2-40B4-BE49-F238E27FC236}">
                  <a16:creationId xmlns:a16="http://schemas.microsoft.com/office/drawing/2014/main" id="{896B7A76-6569-9DCA-3C05-FB446D718F67}"/>
                </a:ext>
                <a:ext uri="{C183D7F6-B498-43B3-948B-1728B52AA6E4}">
                  <adec:decorative xmlns:adec="http://schemas.microsoft.com/office/drawing/2017/decorative" val="1"/>
                </a:ext>
              </a:extLst>
            </p:cNvPr>
            <p:cNvSpPr/>
            <p:nvPr/>
          </p:nvSpPr>
          <p:spPr bwMode="auto">
            <a:xfrm>
              <a:off x="5883282" y="4048692"/>
              <a:ext cx="485096" cy="485096"/>
            </a:xfrm>
            <a:prstGeom prst="ellipse">
              <a:avLst/>
            </a:prstGeom>
            <a:gradFill flip="none" rotWithShape="1">
              <a:gsLst>
                <a:gs pos="0">
                  <a:srgbClr val="C03BC4"/>
                </a:gs>
                <a:gs pos="80000">
                  <a:srgbClr val="0078D4"/>
                </a:gs>
              </a:gsLst>
              <a:path path="circle">
                <a:fillToRect l="100000" t="100000"/>
              </a:path>
              <a:tileRect r="-100000" b="-100000"/>
            </a:gradFill>
            <a:ln w="12700" cap="flat">
              <a:solidFill>
                <a:schemeClr val="bg1"/>
              </a:solid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endParaRPr>
            </a:p>
          </p:txBody>
        </p:sp>
        <p:sp>
          <p:nvSpPr>
            <p:cNvPr id="50" name="Graphic 48">
              <a:extLst>
                <a:ext uri="{FF2B5EF4-FFF2-40B4-BE49-F238E27FC236}">
                  <a16:creationId xmlns:a16="http://schemas.microsoft.com/office/drawing/2014/main" id="{A2569A9E-3199-F7A7-D5EA-9685A6EC1A1E}"/>
                </a:ext>
                <a:ext uri="{C183D7F6-B498-43B3-948B-1728B52AA6E4}">
                  <adec:decorative xmlns:adec="http://schemas.microsoft.com/office/drawing/2017/decorative" val="1"/>
                </a:ext>
              </a:extLst>
            </p:cNvPr>
            <p:cNvSpPr/>
            <p:nvPr/>
          </p:nvSpPr>
          <p:spPr>
            <a:xfrm>
              <a:off x="6008054" y="4173464"/>
              <a:ext cx="235552" cy="235552"/>
            </a:xfrm>
            <a:custGeom>
              <a:avLst/>
              <a:gdLst>
                <a:gd name="connsiteX0" fmla="*/ 136600 w 273843"/>
                <a:gd name="connsiteY0" fmla="*/ 273844 h 273843"/>
                <a:gd name="connsiteX1" fmla="*/ 124533 w 273843"/>
                <a:gd name="connsiteY1" fmla="*/ 268784 h 273843"/>
                <a:gd name="connsiteX2" fmla="*/ 119539 w 273843"/>
                <a:gd name="connsiteY2" fmla="*/ 256223 h 273843"/>
                <a:gd name="connsiteX3" fmla="*/ 119539 w 273843"/>
                <a:gd name="connsiteY3" fmla="*/ 154305 h 273843"/>
                <a:gd name="connsiteX4" fmla="*/ 17145 w 273843"/>
                <a:gd name="connsiteY4" fmla="*/ 154305 h 273843"/>
                <a:gd name="connsiteX5" fmla="*/ 5054 w 273843"/>
                <a:gd name="connsiteY5" fmla="*/ 149133 h 273843"/>
                <a:gd name="connsiteX6" fmla="*/ 0 w 273843"/>
                <a:gd name="connsiteY6" fmla="*/ 136750 h 273843"/>
                <a:gd name="connsiteX7" fmla="*/ 5054 w 273843"/>
                <a:gd name="connsiteY7" fmla="*/ 124539 h 273843"/>
                <a:gd name="connsiteX8" fmla="*/ 17145 w 273843"/>
                <a:gd name="connsiteY8" fmla="*/ 119539 h 273843"/>
                <a:gd name="connsiteX9" fmla="*/ 119539 w 273843"/>
                <a:gd name="connsiteY9" fmla="*/ 119539 h 273843"/>
                <a:gd name="connsiteX10" fmla="*/ 119539 w 273843"/>
                <a:gd name="connsiteY10" fmla="*/ 17145 h 273843"/>
                <a:gd name="connsiteX11" fmla="*/ 124615 w 273843"/>
                <a:gd name="connsiteY11" fmla="*/ 5054 h 273843"/>
                <a:gd name="connsiteX12" fmla="*/ 136759 w 273843"/>
                <a:gd name="connsiteY12" fmla="*/ 0 h 273843"/>
                <a:gd name="connsiteX13" fmla="*/ 149066 w 273843"/>
                <a:gd name="connsiteY13" fmla="*/ 5054 h 273843"/>
                <a:gd name="connsiteX14" fmla="*/ 154305 w 273843"/>
                <a:gd name="connsiteY14" fmla="*/ 17145 h 273843"/>
                <a:gd name="connsiteX15" fmla="*/ 154305 w 273843"/>
                <a:gd name="connsiteY15" fmla="*/ 119539 h 273843"/>
                <a:gd name="connsiteX16" fmla="*/ 256223 w 273843"/>
                <a:gd name="connsiteY16" fmla="*/ 119539 h 273843"/>
                <a:gd name="connsiteX17" fmla="*/ 268653 w 273843"/>
                <a:gd name="connsiteY17" fmla="*/ 124623 h 273843"/>
                <a:gd name="connsiteX18" fmla="*/ 273844 w 273843"/>
                <a:gd name="connsiteY18" fmla="*/ 136918 h 273843"/>
                <a:gd name="connsiteX19" fmla="*/ 268653 w 273843"/>
                <a:gd name="connsiteY19" fmla="*/ 149217 h 273843"/>
                <a:gd name="connsiteX20" fmla="*/ 256223 w 273843"/>
                <a:gd name="connsiteY20" fmla="*/ 154305 h 273843"/>
                <a:gd name="connsiteX21" fmla="*/ 154305 w 273843"/>
                <a:gd name="connsiteY21" fmla="*/ 154305 h 273843"/>
                <a:gd name="connsiteX22" fmla="*/ 154305 w 273843"/>
                <a:gd name="connsiteY22" fmla="*/ 256223 h 273843"/>
                <a:gd name="connsiteX23" fmla="*/ 149090 w 273843"/>
                <a:gd name="connsiteY23" fmla="*/ 268784 h 273843"/>
                <a:gd name="connsiteX24" fmla="*/ 136600 w 273843"/>
                <a:gd name="connsiteY24" fmla="*/ 273844 h 27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843" h="273843">
                  <a:moveTo>
                    <a:pt x="136600" y="273844"/>
                  </a:moveTo>
                  <a:cubicBezTo>
                    <a:pt x="131886" y="273844"/>
                    <a:pt x="127863" y="272157"/>
                    <a:pt x="124533" y="268784"/>
                  </a:cubicBezTo>
                  <a:cubicBezTo>
                    <a:pt x="121204" y="265410"/>
                    <a:pt x="119539" y="261223"/>
                    <a:pt x="119539" y="256223"/>
                  </a:cubicBezTo>
                  <a:lnTo>
                    <a:pt x="119539" y="154305"/>
                  </a:lnTo>
                  <a:lnTo>
                    <a:pt x="17145" y="154305"/>
                  </a:lnTo>
                  <a:cubicBezTo>
                    <a:pt x="12454" y="154305"/>
                    <a:pt x="8424" y="152581"/>
                    <a:pt x="5054" y="149133"/>
                  </a:cubicBezTo>
                  <a:cubicBezTo>
                    <a:pt x="1685" y="145685"/>
                    <a:pt x="0" y="141558"/>
                    <a:pt x="0" y="136750"/>
                  </a:cubicBezTo>
                  <a:cubicBezTo>
                    <a:pt x="0" y="131944"/>
                    <a:pt x="1685" y="127873"/>
                    <a:pt x="5054" y="124539"/>
                  </a:cubicBezTo>
                  <a:cubicBezTo>
                    <a:pt x="8424" y="121206"/>
                    <a:pt x="12454" y="119539"/>
                    <a:pt x="17145" y="119539"/>
                  </a:cubicBezTo>
                  <a:lnTo>
                    <a:pt x="119539" y="119539"/>
                  </a:lnTo>
                  <a:lnTo>
                    <a:pt x="119539" y="17145"/>
                  </a:lnTo>
                  <a:cubicBezTo>
                    <a:pt x="119539" y="12454"/>
                    <a:pt x="121231" y="8423"/>
                    <a:pt x="124615" y="5054"/>
                  </a:cubicBezTo>
                  <a:cubicBezTo>
                    <a:pt x="127998" y="1684"/>
                    <a:pt x="132047" y="0"/>
                    <a:pt x="136759" y="0"/>
                  </a:cubicBezTo>
                  <a:cubicBezTo>
                    <a:pt x="141472" y="0"/>
                    <a:pt x="145574" y="1684"/>
                    <a:pt x="149066" y="5054"/>
                  </a:cubicBezTo>
                  <a:cubicBezTo>
                    <a:pt x="152559" y="8423"/>
                    <a:pt x="154305" y="12454"/>
                    <a:pt x="154305" y="17145"/>
                  </a:cubicBezTo>
                  <a:lnTo>
                    <a:pt x="154305" y="119539"/>
                  </a:lnTo>
                  <a:lnTo>
                    <a:pt x="256223" y="119539"/>
                  </a:lnTo>
                  <a:cubicBezTo>
                    <a:pt x="261048" y="119539"/>
                    <a:pt x="265192" y="121233"/>
                    <a:pt x="268653" y="124623"/>
                  </a:cubicBezTo>
                  <a:cubicBezTo>
                    <a:pt x="272114" y="128012"/>
                    <a:pt x="273844" y="132111"/>
                    <a:pt x="273844" y="136918"/>
                  </a:cubicBezTo>
                  <a:cubicBezTo>
                    <a:pt x="273844" y="141725"/>
                    <a:pt x="272114" y="145824"/>
                    <a:pt x="268653" y="149217"/>
                  </a:cubicBezTo>
                  <a:cubicBezTo>
                    <a:pt x="265192" y="152609"/>
                    <a:pt x="261048" y="154305"/>
                    <a:pt x="256223" y="154305"/>
                  </a:cubicBezTo>
                  <a:lnTo>
                    <a:pt x="154305" y="154305"/>
                  </a:lnTo>
                  <a:lnTo>
                    <a:pt x="154305" y="256223"/>
                  </a:lnTo>
                  <a:cubicBezTo>
                    <a:pt x="154305" y="261223"/>
                    <a:pt x="152567" y="265410"/>
                    <a:pt x="149090" y="268784"/>
                  </a:cubicBezTo>
                  <a:cubicBezTo>
                    <a:pt x="145613" y="272157"/>
                    <a:pt x="141450" y="273844"/>
                    <a:pt x="136600" y="273844"/>
                  </a:cubicBezTo>
                  <a:close/>
                </a:path>
              </a:pathLst>
            </a:custGeom>
            <a:solidFill>
              <a:schemeClr val="bg1"/>
            </a:solidFill>
            <a:ln w="4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693053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8.33333E-7 3.33333E-6 L -8.33333E-7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0"/>
                                  </p:stCondLst>
                                  <p:childTnLst>
                                    <p:animMotion origin="layout" path="M -8.33333E-7 3.33333E-6 L -8.33333E-7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100"/>
                                  </p:stCondLst>
                                  <p:childTnLst>
                                    <p:animMotion origin="layout" path="M -8.33333E-7 3.33333E-6 L -8.33333E-7 0.03541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100"/>
                                  </p:stCondLst>
                                  <p:childTnLst>
                                    <p:animMotion origin="layout" path="M -8.33333E-7 3.33333E-6 L -8.33333E-7 0.03541 " pathEditMode="relative" rAng="0" ptsTypes="AA">
                                      <p:cBhvr>
                                        <p:cTn id="24" dur="700" spd="-100000" fill="hold"/>
                                        <p:tgtEl>
                                          <p:spTgt spid="18"/>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grpId="1" nodeType="withEffect">
                                  <p:stCondLst>
                                    <p:cond delay="100"/>
                                  </p:stCondLst>
                                  <p:childTnLst>
                                    <p:animMotion origin="layout" path="M -8.33333E-7 3.33333E-6 L -8.33333E-7 0.03541 " pathEditMode="relative" rAng="0" ptsTypes="AA">
                                      <p:cBhvr>
                                        <p:cTn id="29" dur="700" spd="-100000" fill="hold"/>
                                        <p:tgtEl>
                                          <p:spTgt spid="4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42" presetClass="path" presetSubtype="0" decel="100000" fill="hold" grpId="1" nodeType="withEffect">
                                  <p:stCondLst>
                                    <p:cond delay="100"/>
                                  </p:stCondLst>
                                  <p:childTnLst>
                                    <p:animMotion origin="layout" path="M -8.33333E-7 3.33333E-6 L -8.33333E-7 0.03541 " pathEditMode="relative" rAng="0" ptsTypes="AA">
                                      <p:cBhvr>
                                        <p:cTn id="34" dur="700" spd="-100000" fill="hold"/>
                                        <p:tgtEl>
                                          <p:spTgt spid="51"/>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42" presetClass="path" presetSubtype="0" decel="100000" fill="hold" nodeType="withEffect">
                                  <p:stCondLst>
                                    <p:cond delay="100"/>
                                  </p:stCondLst>
                                  <p:childTnLst>
                                    <p:animMotion origin="layout" path="M -8.33333E-7 3.33333E-6 L -8.33333E-7 0.03541 " pathEditMode="relative" rAng="0" ptsTypes="AA">
                                      <p:cBhvr>
                                        <p:cTn id="39" dur="700" spd="-100000" fill="hold"/>
                                        <p:tgtEl>
                                          <p:spTgt spid="53"/>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42" presetClass="path" presetSubtype="0" decel="100000" fill="hold" grpId="1" nodeType="withEffect">
                                  <p:stCondLst>
                                    <p:cond delay="200"/>
                                  </p:stCondLst>
                                  <p:childTnLst>
                                    <p:animMotion origin="layout" path="M -8.33333E-7 3.33333E-6 L -8.33333E-7 0.03541 " pathEditMode="relative" rAng="0" ptsTypes="AA">
                                      <p:cBhvr>
                                        <p:cTn id="44" dur="700" spd="-100000" fill="hold"/>
                                        <p:tgtEl>
                                          <p:spTgt spid="3"/>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42" presetClass="path" presetSubtype="0" decel="100000" fill="hold" grpId="1" nodeType="withEffect">
                                  <p:stCondLst>
                                    <p:cond delay="200"/>
                                  </p:stCondLst>
                                  <p:childTnLst>
                                    <p:animMotion origin="layout" path="M -8.33333E-7 3.33333E-6 L -8.33333E-7 0.03541 " pathEditMode="relative" rAng="0" ptsTypes="AA">
                                      <p:cBhvr>
                                        <p:cTn id="49" dur="700" spd="-100000" fill="hold"/>
                                        <p:tgtEl>
                                          <p:spTgt spid="4"/>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42" presetClass="path" presetSubtype="0" decel="100000" fill="hold" nodeType="withEffect">
                                  <p:stCondLst>
                                    <p:cond delay="200"/>
                                  </p:stCondLst>
                                  <p:childTnLst>
                                    <p:animMotion origin="layout" path="M -8.33333E-7 3.33333E-6 L -8.33333E-7 0.03541 " pathEditMode="relative" rAng="0" ptsTypes="AA">
                                      <p:cBhvr>
                                        <p:cTn id="54" dur="700" spd="-100000" fill="hold"/>
                                        <p:tgtEl>
                                          <p:spTgt spid="11"/>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par>
                                <p:cTn id="58" presetID="42" presetClass="path" presetSubtype="0" decel="100000" fill="hold" grpId="1" nodeType="withEffect">
                                  <p:stCondLst>
                                    <p:cond delay="300"/>
                                  </p:stCondLst>
                                  <p:childTnLst>
                                    <p:animMotion origin="layout" path="M -8.33333E-7 3.33333E-6 L -8.33333E-7 0.03541 " pathEditMode="relative" rAng="0" ptsTypes="AA">
                                      <p:cBhvr>
                                        <p:cTn id="59" dur="700" spd="-100000" fill="hold"/>
                                        <p:tgtEl>
                                          <p:spTgt spid="32"/>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43"/>
                                        </p:tgtEl>
                                        <p:attrNameLst>
                                          <p:attrName>style.visibility</p:attrName>
                                        </p:attrNameLst>
                                      </p:cBhvr>
                                      <p:to>
                                        <p:strVal val="visible"/>
                                      </p:to>
                                    </p:set>
                                    <p:animEffect transition="in" filter="fade">
                                      <p:cBhvr>
                                        <p:cTn id="62" dur="500"/>
                                        <p:tgtEl>
                                          <p:spTgt spid="43"/>
                                        </p:tgtEl>
                                      </p:cBhvr>
                                    </p:animEffect>
                                  </p:childTnLst>
                                </p:cTn>
                              </p:par>
                              <p:par>
                                <p:cTn id="63" presetID="42" presetClass="path" presetSubtype="0" decel="100000" fill="hold" grpId="1" nodeType="withEffect">
                                  <p:stCondLst>
                                    <p:cond delay="300"/>
                                  </p:stCondLst>
                                  <p:childTnLst>
                                    <p:animMotion origin="layout" path="M -8.33333E-7 3.33333E-6 L -8.33333E-7 0.03541 " pathEditMode="relative" rAng="0" ptsTypes="AA">
                                      <p:cBhvr>
                                        <p:cTn id="64" dur="700" spd="-100000" fill="hold"/>
                                        <p:tgtEl>
                                          <p:spTgt spid="4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4" grpId="0" animBg="1"/>
      <p:bldP spid="14" grpId="1" animBg="1"/>
      <p:bldP spid="22" grpId="0" animBg="1"/>
      <p:bldP spid="22" grpId="1" animBg="1"/>
      <p:bldP spid="47" grpId="0"/>
      <p:bldP spid="47" grpId="1"/>
      <p:bldP spid="51" grpId="0" animBg="1"/>
      <p:bldP spid="51" grpId="1" animBg="1"/>
      <p:bldP spid="3" grpId="0" animBg="1"/>
      <p:bldP spid="3" grpId="1" animBg="1"/>
      <p:bldP spid="4" grpId="0"/>
      <p:bldP spid="4" grpId="1"/>
      <p:bldP spid="43" grpId="0" animBg="1"/>
      <p:bldP spid="43" grpId="1" animBg="1"/>
      <p:bldP spid="32" grpId="0" animBg="1"/>
      <p:bldP spid="3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D16F2D-7169-83AF-9072-3C22335E7824}"/>
              </a:ext>
            </a:extLst>
          </p:cNvPr>
          <p:cNvSpPr>
            <a:spLocks noGrp="1"/>
          </p:cNvSpPr>
          <p:nvPr>
            <p:ph type="title"/>
          </p:nvPr>
        </p:nvSpPr>
        <p:spPr>
          <a:xfrm>
            <a:off x="588963" y="457200"/>
            <a:ext cx="11017250" cy="553998"/>
          </a:xfrm>
        </p:spPr>
        <p:txBody>
          <a:bodyPr/>
          <a:lstStyle/>
          <a:p>
            <a:pPr algn="ctr"/>
            <a:r>
              <a:rPr lang="en-US"/>
              <a:t>The Microsoft Developer </a:t>
            </a:r>
            <a:r>
              <a:rPr lang="en-US" b="1">
                <a:gradFill>
                  <a:gsLst>
                    <a:gs pos="0">
                      <a:srgbClr val="C03BC4"/>
                    </a:gs>
                    <a:gs pos="80000">
                      <a:srgbClr val="0078D4"/>
                    </a:gs>
                  </a:gsLst>
                  <a:path path="circle">
                    <a:fillToRect l="100000" t="100000"/>
                  </a:path>
                </a:gradFill>
                <a:latin typeface="Segoe UI Semibold" panose="020F0502020204030204" pitchFamily="34" charset="0"/>
              </a:rPr>
              <a:t>Hybrid Loop</a:t>
            </a:r>
          </a:p>
        </p:txBody>
      </p:sp>
      <p:sp>
        <p:nvSpPr>
          <p:cNvPr id="24" name="Text Placeholder 4">
            <a:extLst>
              <a:ext uri="{FF2B5EF4-FFF2-40B4-BE49-F238E27FC236}">
                <a16:creationId xmlns:a16="http://schemas.microsoft.com/office/drawing/2014/main" id="{7E8F4C04-5EDC-D3A3-68DB-3002F0B710E0}"/>
              </a:ext>
            </a:extLst>
          </p:cNvPr>
          <p:cNvSpPr txBox="1">
            <a:spLocks/>
          </p:cNvSpPr>
          <p:nvPr/>
        </p:nvSpPr>
        <p:spPr>
          <a:xfrm>
            <a:off x="2047538" y="1123645"/>
            <a:ext cx="8113254" cy="41639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50" normalizeH="0" baseline="0" noProof="0" err="1">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Cloud+Edge</a:t>
            </a:r>
            <a:r>
              <a:rPr kumimoji="0" lang="en-US" sz="24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 ML platform built on heterogenous hardware</a:t>
            </a:r>
            <a:endParaRPr kumimoji="0" lang="LID4096" sz="24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endParaRPr>
          </a:p>
        </p:txBody>
      </p:sp>
      <p:sp>
        <p:nvSpPr>
          <p:cNvPr id="13" name="TextBox 12" descr="Azure Machine Learning.&#10;&#10;1. Compile. Olive: quantization, compilation, NAS/distillation, target-specific, hybrid-aware, ONNX conversion.&#10;&#10;2. Deploy. ONNX model package, container registry, app stores.&#10;&#10;3. Run. Cloud: hardware providers, inference engine. ORT API. Applications.&#10;&#10;Device (windows, iOS, android &amp; linux): capabilities detection, model gating/routing, hardware providers, inference engine. ORT API. Applications.">
            <a:extLst>
              <a:ext uri="{FF2B5EF4-FFF2-40B4-BE49-F238E27FC236}">
                <a16:creationId xmlns:a16="http://schemas.microsoft.com/office/drawing/2014/main" id="{1FC6B061-6758-EDC6-F089-01FC14BDCBFA}"/>
              </a:ext>
              <a:ext uri="{C183D7F6-B498-43B3-948B-1728B52AA6E4}">
                <adec:decorative xmlns:adec="http://schemas.microsoft.com/office/drawing/2017/decorative" val="0"/>
              </a:ext>
            </a:extLst>
          </p:cNvPr>
          <p:cNvSpPr txBox="1"/>
          <p:nvPr/>
        </p:nvSpPr>
        <p:spPr>
          <a:xfrm rot="16200000">
            <a:off x="-1121827" y="3999010"/>
            <a:ext cx="3803017" cy="390964"/>
          </a:xfrm>
          <a:prstGeom prst="roundRect">
            <a:avLst>
              <a:gd name="adj" fmla="val 16243"/>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14400">
              <a:defRPr sz="1200" b="0">
                <a:gradFill>
                  <a:gsLst>
                    <a:gs pos="23776">
                      <a:srgbClr val="FFFFFF"/>
                    </a:gs>
                    <a:gs pos="42000">
                      <a:srgbClr val="FFFFFF"/>
                    </a:gs>
                  </a:gsLst>
                  <a:path path="circle">
                    <a:fillToRect l="100000" t="100000"/>
                  </a:path>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rPr>
              <a:t>Azure Machine Learning</a:t>
            </a:r>
          </a:p>
        </p:txBody>
      </p:sp>
      <p:grpSp>
        <p:nvGrpSpPr>
          <p:cNvPr id="28" name="Group 27">
            <a:extLst>
              <a:ext uri="{FF2B5EF4-FFF2-40B4-BE49-F238E27FC236}">
                <a16:creationId xmlns:a16="http://schemas.microsoft.com/office/drawing/2014/main" id="{56077311-ED67-8A54-3FDB-EDB2E8F8AF7F}"/>
              </a:ext>
              <a:ext uri="{C183D7F6-B498-43B3-948B-1728B52AA6E4}">
                <adec:decorative xmlns:adec="http://schemas.microsoft.com/office/drawing/2017/decorative" val="1"/>
              </a:ext>
            </a:extLst>
          </p:cNvPr>
          <p:cNvGrpSpPr/>
          <p:nvPr/>
        </p:nvGrpSpPr>
        <p:grpSpPr>
          <a:xfrm flipH="1">
            <a:off x="5579650" y="3302000"/>
            <a:ext cx="925925" cy="840705"/>
            <a:chOff x="7105646" y="3462375"/>
            <a:chExt cx="925925" cy="840705"/>
          </a:xfrm>
        </p:grpSpPr>
        <p:cxnSp>
          <p:nvCxnSpPr>
            <p:cNvPr id="25" name="Straight Connector 24">
              <a:extLst>
                <a:ext uri="{FF2B5EF4-FFF2-40B4-BE49-F238E27FC236}">
                  <a16:creationId xmlns:a16="http://schemas.microsoft.com/office/drawing/2014/main" id="{4DBDEF7F-16E1-7BCD-FDCE-5A2AE9F41EC5}"/>
                </a:ext>
              </a:extLst>
            </p:cNvPr>
            <p:cNvCxnSpPr>
              <a:cxnSpLocks/>
            </p:cNvCxnSpPr>
            <p:nvPr/>
          </p:nvCxnSpPr>
          <p:spPr>
            <a:xfrm flipH="1">
              <a:off x="8031571" y="3462375"/>
              <a:ext cx="0" cy="749265"/>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70769E-CE64-AA91-8888-1A6A26D04EA7}"/>
                </a:ext>
              </a:extLst>
            </p:cNvPr>
            <p:cNvCxnSpPr>
              <a:cxnSpLocks/>
            </p:cNvCxnSpPr>
            <p:nvPr/>
          </p:nvCxnSpPr>
          <p:spPr>
            <a:xfrm flipH="1">
              <a:off x="7105646" y="4303079"/>
              <a:ext cx="834484" cy="0"/>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7" name="Arc 26">
              <a:extLst>
                <a:ext uri="{FF2B5EF4-FFF2-40B4-BE49-F238E27FC236}">
                  <a16:creationId xmlns:a16="http://schemas.microsoft.com/office/drawing/2014/main" id="{8FD1A4FC-5BC4-A77B-8C8F-165ADC0B04E2}"/>
                </a:ext>
              </a:extLst>
            </p:cNvPr>
            <p:cNvSpPr/>
            <p:nvPr/>
          </p:nvSpPr>
          <p:spPr>
            <a:xfrm rot="10800000" flipH="1">
              <a:off x="7848691" y="4120200"/>
              <a:ext cx="182880" cy="182880"/>
            </a:xfrm>
            <a:prstGeom prst="arc">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2" name="Straight Connector 21">
            <a:extLst>
              <a:ext uri="{FF2B5EF4-FFF2-40B4-BE49-F238E27FC236}">
                <a16:creationId xmlns:a16="http://schemas.microsoft.com/office/drawing/2014/main" id="{86608937-6338-0461-43B2-D95E4F801359}"/>
              </a:ext>
              <a:ext uri="{C183D7F6-B498-43B3-948B-1728B52AA6E4}">
                <adec:decorative xmlns:adec="http://schemas.microsoft.com/office/drawing/2017/decorative" val="1"/>
              </a:ext>
            </a:extLst>
          </p:cNvPr>
          <p:cNvCxnSpPr>
            <a:cxnSpLocks/>
          </p:cNvCxnSpPr>
          <p:nvPr/>
        </p:nvCxnSpPr>
        <p:spPr>
          <a:xfrm flipV="1">
            <a:off x="10964865" y="4657126"/>
            <a:ext cx="255769" cy="1"/>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4DB08E-250C-4EC7-096F-3F7D8B82AB61}"/>
              </a:ext>
              <a:ext uri="{C183D7F6-B498-43B3-948B-1728B52AA6E4}">
                <adec:decorative xmlns:adec="http://schemas.microsoft.com/office/drawing/2017/decorative" val="1"/>
              </a:ext>
            </a:extLst>
          </p:cNvPr>
          <p:cNvCxnSpPr>
            <a:cxnSpLocks/>
          </p:cNvCxnSpPr>
          <p:nvPr/>
        </p:nvCxnSpPr>
        <p:spPr>
          <a:xfrm flipV="1">
            <a:off x="10969627" y="3002804"/>
            <a:ext cx="255769" cy="1"/>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F10D59D-7E54-ED78-7057-7E9ABECC77D3}"/>
              </a:ext>
              <a:ext uri="{C183D7F6-B498-43B3-948B-1728B52AA6E4}">
                <adec:decorative xmlns:adec="http://schemas.microsoft.com/office/drawing/2017/decorative" val="1"/>
              </a:ext>
            </a:extLst>
          </p:cNvPr>
          <p:cNvCxnSpPr>
            <a:cxnSpLocks/>
          </p:cNvCxnSpPr>
          <p:nvPr/>
        </p:nvCxnSpPr>
        <p:spPr>
          <a:xfrm flipV="1">
            <a:off x="8263934" y="3531648"/>
            <a:ext cx="0" cy="327957"/>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B136AB-3E6A-BFA9-A7E9-5EA7C936F50A}"/>
              </a:ext>
              <a:ext uri="{C183D7F6-B498-43B3-948B-1728B52AA6E4}">
                <adec:decorative xmlns:adec="http://schemas.microsoft.com/office/drawing/2017/decorative" val="1"/>
              </a:ext>
            </a:extLst>
          </p:cNvPr>
          <p:cNvCxnSpPr>
            <a:cxnSpLocks/>
          </p:cNvCxnSpPr>
          <p:nvPr/>
        </p:nvCxnSpPr>
        <p:spPr>
          <a:xfrm flipH="1">
            <a:off x="3114656" y="3002804"/>
            <a:ext cx="343333" cy="0"/>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1257951-1EEA-760D-093F-E0ADD134E860}"/>
              </a:ext>
              <a:ext uri="{C183D7F6-B498-43B3-948B-1728B52AA6E4}">
                <adec:decorative xmlns:adec="http://schemas.microsoft.com/office/drawing/2017/decorative" val="1"/>
              </a:ext>
            </a:extLst>
          </p:cNvPr>
          <p:cNvCxnSpPr>
            <a:cxnSpLocks/>
          </p:cNvCxnSpPr>
          <p:nvPr/>
        </p:nvCxnSpPr>
        <p:spPr>
          <a:xfrm flipH="1">
            <a:off x="4642631" y="3002804"/>
            <a:ext cx="343333" cy="0"/>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6D27F5-2065-8640-DC1A-23EF5A98A43B}"/>
              </a:ext>
              <a:ext uri="{C183D7F6-B498-43B3-948B-1728B52AA6E4}">
                <adec:decorative xmlns:adec="http://schemas.microsoft.com/office/drawing/2017/decorative" val="1"/>
              </a:ext>
            </a:extLst>
          </p:cNvPr>
          <p:cNvCxnSpPr>
            <a:cxnSpLocks/>
          </p:cNvCxnSpPr>
          <p:nvPr/>
        </p:nvCxnSpPr>
        <p:spPr>
          <a:xfrm flipH="1">
            <a:off x="6170587" y="3002804"/>
            <a:ext cx="343333" cy="0"/>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E1229E4-8FB5-0A7C-E549-9205F3A9852A}"/>
              </a:ext>
              <a:ext uri="{C183D7F6-B498-43B3-948B-1728B52AA6E4}">
                <adec:decorative xmlns:adec="http://schemas.microsoft.com/office/drawing/2017/decorative" val="1"/>
              </a:ext>
            </a:extLst>
          </p:cNvPr>
          <p:cNvCxnSpPr>
            <a:cxnSpLocks/>
          </p:cNvCxnSpPr>
          <p:nvPr/>
        </p:nvCxnSpPr>
        <p:spPr>
          <a:xfrm flipH="1">
            <a:off x="3114656" y="4657127"/>
            <a:ext cx="343333" cy="0"/>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1C0BA-8A2B-AF77-A5C2-1D0B3ACDC515}"/>
              </a:ext>
              <a:ext uri="{C183D7F6-B498-43B3-948B-1728B52AA6E4}">
                <adec:decorative xmlns:adec="http://schemas.microsoft.com/office/drawing/2017/decorative" val="1"/>
              </a:ext>
            </a:extLst>
          </p:cNvPr>
          <p:cNvCxnSpPr>
            <a:cxnSpLocks/>
          </p:cNvCxnSpPr>
          <p:nvPr/>
        </p:nvCxnSpPr>
        <p:spPr>
          <a:xfrm flipH="1">
            <a:off x="4642631" y="4657127"/>
            <a:ext cx="343333" cy="0"/>
          </a:xfrm>
          <a:prstGeom prst="line">
            <a:avLst/>
          </a:prstGeom>
          <a:ln w="19050" cap="rnd">
            <a:solidFill>
              <a:schemeClr val="bg1">
                <a:lumMod val="5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F119B4-EC67-573E-A74D-C754EB827C5E}"/>
              </a:ext>
              <a:ext uri="{C183D7F6-B498-43B3-948B-1728B52AA6E4}">
                <adec:decorative xmlns:adec="http://schemas.microsoft.com/office/drawing/2017/decorative" val="1"/>
              </a:ext>
            </a:extLst>
          </p:cNvPr>
          <p:cNvCxnSpPr>
            <a:cxnSpLocks/>
          </p:cNvCxnSpPr>
          <p:nvPr/>
        </p:nvCxnSpPr>
        <p:spPr>
          <a:xfrm flipH="1">
            <a:off x="6170587" y="4657127"/>
            <a:ext cx="343333" cy="0"/>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45DBC41-9581-DE57-4CA7-7CE06120FFD9}"/>
              </a:ext>
              <a:ext uri="{C183D7F6-B498-43B3-948B-1728B52AA6E4}">
                <adec:decorative xmlns:adec="http://schemas.microsoft.com/office/drawing/2017/decorative" val="1"/>
              </a:ext>
            </a:extLst>
          </p:cNvPr>
          <p:cNvCxnSpPr>
            <a:cxnSpLocks/>
          </p:cNvCxnSpPr>
          <p:nvPr/>
        </p:nvCxnSpPr>
        <p:spPr>
          <a:xfrm flipH="1">
            <a:off x="976814" y="4422394"/>
            <a:ext cx="251911" cy="0"/>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FEDAB69-6FC8-F3B9-EE94-F69C27A1DDF4}"/>
              </a:ext>
              <a:ext uri="{C183D7F6-B498-43B3-948B-1728B52AA6E4}">
                <adec:decorative xmlns:adec="http://schemas.microsoft.com/office/drawing/2017/decorative" val="1"/>
              </a:ext>
            </a:extLst>
          </p:cNvPr>
          <p:cNvSpPr txBox="1"/>
          <p:nvPr/>
        </p:nvSpPr>
        <p:spPr>
          <a:xfrm rot="16200000">
            <a:off x="9509792" y="3999010"/>
            <a:ext cx="3803017" cy="390964"/>
          </a:xfrm>
          <a:prstGeom prst="roundRect">
            <a:avLst>
              <a:gd name="adj" fmla="val 16243"/>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14400">
              <a:defRPr sz="1400" b="0">
                <a:gradFill>
                  <a:gsLst>
                    <a:gs pos="23776">
                      <a:srgbClr val="FFFFFF"/>
                    </a:gs>
                    <a:gs pos="42000">
                      <a:srgbClr val="FFFFFF"/>
                    </a:gs>
                  </a:gsLst>
                  <a:path path="circle">
                    <a:fillToRect l="100000" t="100000"/>
                  </a:path>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a:ea typeface="+mn-ea"/>
                <a:cs typeface="+mn-cs"/>
              </a:rPr>
              <a:t>Applications</a:t>
            </a:r>
          </a:p>
        </p:txBody>
      </p:sp>
      <p:sp>
        <p:nvSpPr>
          <p:cNvPr id="32" name="TextBox 31">
            <a:extLst>
              <a:ext uri="{FF2B5EF4-FFF2-40B4-BE49-F238E27FC236}">
                <a16:creationId xmlns:a16="http://schemas.microsoft.com/office/drawing/2014/main" id="{D9CDF2C8-04A8-DC2F-972E-FF2CA3B64E47}"/>
              </a:ext>
              <a:ext uri="{C183D7F6-B498-43B3-948B-1728B52AA6E4}">
                <adec:decorative xmlns:adec="http://schemas.microsoft.com/office/drawing/2017/decorative" val="1"/>
              </a:ext>
            </a:extLst>
          </p:cNvPr>
          <p:cNvSpPr txBox="1"/>
          <p:nvPr/>
        </p:nvSpPr>
        <p:spPr>
          <a:xfrm>
            <a:off x="1201595" y="1937997"/>
            <a:ext cx="1913079" cy="3377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Compile</a:t>
            </a:r>
          </a:p>
        </p:txBody>
      </p:sp>
      <p:sp>
        <p:nvSpPr>
          <p:cNvPr id="55" name="TextBox 54">
            <a:extLst>
              <a:ext uri="{FF2B5EF4-FFF2-40B4-BE49-F238E27FC236}">
                <a16:creationId xmlns:a16="http://schemas.microsoft.com/office/drawing/2014/main" id="{D8629AD7-7AED-B507-127F-67A1C9980E23}"/>
              </a:ext>
              <a:ext uri="{C183D7F6-B498-43B3-948B-1728B52AA6E4}">
                <adec:decorative xmlns:adec="http://schemas.microsoft.com/office/drawing/2017/decorative" val="1"/>
              </a:ext>
            </a:extLst>
          </p:cNvPr>
          <p:cNvSpPr txBox="1"/>
          <p:nvPr/>
        </p:nvSpPr>
        <p:spPr>
          <a:xfrm>
            <a:off x="3406803" y="1937997"/>
            <a:ext cx="2739728" cy="3377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Deploy</a:t>
            </a:r>
          </a:p>
        </p:txBody>
      </p:sp>
      <p:sp>
        <p:nvSpPr>
          <p:cNvPr id="56" name="TextBox 55">
            <a:extLst>
              <a:ext uri="{FF2B5EF4-FFF2-40B4-BE49-F238E27FC236}">
                <a16:creationId xmlns:a16="http://schemas.microsoft.com/office/drawing/2014/main" id="{BE77D015-A540-3309-F33F-A8B36A1775C8}"/>
              </a:ext>
              <a:ext uri="{C183D7F6-B498-43B3-948B-1728B52AA6E4}">
                <adec:decorative xmlns:adec="http://schemas.microsoft.com/office/drawing/2017/decorative" val="1"/>
              </a:ext>
            </a:extLst>
          </p:cNvPr>
          <p:cNvSpPr txBox="1"/>
          <p:nvPr/>
        </p:nvSpPr>
        <p:spPr>
          <a:xfrm>
            <a:off x="6513921" y="1937997"/>
            <a:ext cx="4415334" cy="3377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Run</a:t>
            </a:r>
          </a:p>
        </p:txBody>
      </p:sp>
      <p:cxnSp>
        <p:nvCxnSpPr>
          <p:cNvPr id="57" name="Straight Connector 56">
            <a:extLst>
              <a:ext uri="{FF2B5EF4-FFF2-40B4-BE49-F238E27FC236}">
                <a16:creationId xmlns:a16="http://schemas.microsoft.com/office/drawing/2014/main" id="{1CC89FF5-68C2-E6E1-003A-90A742D69D59}"/>
              </a:ext>
              <a:ext uri="{C183D7F6-B498-43B3-948B-1728B52AA6E4}">
                <adec:decorative xmlns:adec="http://schemas.microsoft.com/office/drawing/2017/decorative" val="1"/>
              </a:ext>
            </a:extLst>
          </p:cNvPr>
          <p:cNvCxnSpPr>
            <a:cxnSpLocks/>
          </p:cNvCxnSpPr>
          <p:nvPr/>
        </p:nvCxnSpPr>
        <p:spPr>
          <a:xfrm flipH="1">
            <a:off x="1247140" y="2305245"/>
            <a:ext cx="1869850"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10FD8C2-DF7F-03EE-3006-ACA5E26B639F}"/>
              </a:ext>
              <a:ext uri="{C183D7F6-B498-43B3-948B-1728B52AA6E4}">
                <adec:decorative xmlns:adec="http://schemas.microsoft.com/office/drawing/2017/decorative" val="1"/>
              </a:ext>
            </a:extLst>
          </p:cNvPr>
          <p:cNvCxnSpPr>
            <a:cxnSpLocks/>
          </p:cNvCxnSpPr>
          <p:nvPr/>
        </p:nvCxnSpPr>
        <p:spPr>
          <a:xfrm flipH="1">
            <a:off x="3406803" y="2305245"/>
            <a:ext cx="2835247"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1189513-5D6A-93C2-21EE-36F3118F7980}"/>
              </a:ext>
              <a:ext uri="{C183D7F6-B498-43B3-948B-1728B52AA6E4}">
                <adec:decorative xmlns:adec="http://schemas.microsoft.com/office/drawing/2017/decorative" val="1"/>
              </a:ext>
            </a:extLst>
          </p:cNvPr>
          <p:cNvCxnSpPr>
            <a:cxnSpLocks/>
          </p:cNvCxnSpPr>
          <p:nvPr/>
        </p:nvCxnSpPr>
        <p:spPr>
          <a:xfrm flipH="1">
            <a:off x="6513922" y="2305245"/>
            <a:ext cx="4415334" cy="0"/>
          </a:xfrm>
          <a:prstGeom prst="line">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60969C36-E55F-B648-CDEF-EECA1C2E351B}"/>
              </a:ext>
              <a:ext uri="{C183D7F6-B498-43B3-948B-1728B52AA6E4}">
                <adec:decorative xmlns:adec="http://schemas.microsoft.com/office/drawing/2017/decorative" val="1"/>
              </a:ext>
            </a:extLst>
          </p:cNvPr>
          <p:cNvGrpSpPr/>
          <p:nvPr/>
        </p:nvGrpSpPr>
        <p:grpSpPr>
          <a:xfrm>
            <a:off x="1236663" y="2473960"/>
            <a:ext cx="1878012" cy="3622042"/>
            <a:chOff x="1236663" y="2194560"/>
            <a:chExt cx="1878012" cy="3622042"/>
          </a:xfrm>
        </p:grpSpPr>
        <p:sp>
          <p:nvSpPr>
            <p:cNvPr id="4" name="Rounded Rectangle 5">
              <a:extLst>
                <a:ext uri="{FF2B5EF4-FFF2-40B4-BE49-F238E27FC236}">
                  <a16:creationId xmlns:a16="http://schemas.microsoft.com/office/drawing/2014/main" id="{68D14623-2293-5823-8078-5B75B17C2CEB}"/>
                </a:ext>
                <a:ext uri="{C183D7F6-B498-43B3-948B-1728B52AA6E4}">
                  <adec:decorative xmlns:adec="http://schemas.microsoft.com/office/drawing/2017/decorative" val="1"/>
                </a:ext>
              </a:extLst>
            </p:cNvPr>
            <p:cNvSpPr/>
            <p:nvPr/>
          </p:nvSpPr>
          <p:spPr bwMode="auto">
            <a:xfrm>
              <a:off x="1236663" y="2194560"/>
              <a:ext cx="1878012" cy="3622042"/>
            </a:xfrm>
            <a:prstGeom prst="roundRect">
              <a:avLst>
                <a:gd name="adj" fmla="val 4020"/>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TextBox 62">
              <a:extLst>
                <a:ext uri="{FF2B5EF4-FFF2-40B4-BE49-F238E27FC236}">
                  <a16:creationId xmlns:a16="http://schemas.microsoft.com/office/drawing/2014/main" id="{FDCF6C56-63CF-9C7A-E997-2860294C04E3}"/>
                </a:ext>
              </a:extLst>
            </p:cNvPr>
            <p:cNvSpPr txBox="1"/>
            <p:nvPr/>
          </p:nvSpPr>
          <p:spPr>
            <a:xfrm>
              <a:off x="1853915" y="2298194"/>
              <a:ext cx="643509" cy="286256"/>
            </a:xfrm>
            <a:prstGeom prst="rect">
              <a:avLst/>
            </a:prstGeom>
            <a:noFill/>
          </p:spPr>
          <p:txBody>
            <a:bodyPr wrap="none"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Olive</a:t>
              </a:r>
            </a:p>
          </p:txBody>
        </p:sp>
        <p:sp>
          <p:nvSpPr>
            <p:cNvPr id="64" name="TextBox 63">
              <a:extLst>
                <a:ext uri="{FF2B5EF4-FFF2-40B4-BE49-F238E27FC236}">
                  <a16:creationId xmlns:a16="http://schemas.microsoft.com/office/drawing/2014/main" id="{85E1E50B-C80E-1A53-FD41-8EF41D5FE141}"/>
                </a:ext>
              </a:extLst>
            </p:cNvPr>
            <p:cNvSpPr txBox="1"/>
            <p:nvPr/>
          </p:nvSpPr>
          <p:spPr>
            <a:xfrm>
              <a:off x="1403969" y="5013296"/>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ONNX conversion</a:t>
              </a:r>
            </a:p>
          </p:txBody>
        </p:sp>
        <p:sp>
          <p:nvSpPr>
            <p:cNvPr id="70" name="TextBox 69">
              <a:extLst>
                <a:ext uri="{FF2B5EF4-FFF2-40B4-BE49-F238E27FC236}">
                  <a16:creationId xmlns:a16="http://schemas.microsoft.com/office/drawing/2014/main" id="{206F232D-5BEA-4517-FAC6-60252C8827CB}"/>
                </a:ext>
              </a:extLst>
            </p:cNvPr>
            <p:cNvSpPr txBox="1"/>
            <p:nvPr/>
          </p:nvSpPr>
          <p:spPr>
            <a:xfrm>
              <a:off x="1403969" y="4548093"/>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Hybrid-Aware</a:t>
              </a:r>
            </a:p>
          </p:txBody>
        </p:sp>
        <p:sp>
          <p:nvSpPr>
            <p:cNvPr id="71" name="TextBox 70">
              <a:extLst>
                <a:ext uri="{FF2B5EF4-FFF2-40B4-BE49-F238E27FC236}">
                  <a16:creationId xmlns:a16="http://schemas.microsoft.com/office/drawing/2014/main" id="{C1132BC9-9AA4-89A7-49FA-8DBBDE4BD08D}"/>
                </a:ext>
              </a:extLst>
            </p:cNvPr>
            <p:cNvSpPr txBox="1"/>
            <p:nvPr/>
          </p:nvSpPr>
          <p:spPr>
            <a:xfrm>
              <a:off x="1403969" y="4082892"/>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Target-Specific</a:t>
              </a:r>
            </a:p>
          </p:txBody>
        </p:sp>
        <p:sp>
          <p:nvSpPr>
            <p:cNvPr id="72" name="TextBox 71">
              <a:extLst>
                <a:ext uri="{FF2B5EF4-FFF2-40B4-BE49-F238E27FC236}">
                  <a16:creationId xmlns:a16="http://schemas.microsoft.com/office/drawing/2014/main" id="{FF97965A-B105-03D4-C727-E0409801966B}"/>
                </a:ext>
              </a:extLst>
            </p:cNvPr>
            <p:cNvSpPr txBox="1"/>
            <p:nvPr/>
          </p:nvSpPr>
          <p:spPr>
            <a:xfrm>
              <a:off x="1403969" y="3617691"/>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NAS/Distillation</a:t>
              </a:r>
            </a:p>
          </p:txBody>
        </p:sp>
        <p:sp>
          <p:nvSpPr>
            <p:cNvPr id="73" name="TextBox 72">
              <a:extLst>
                <a:ext uri="{FF2B5EF4-FFF2-40B4-BE49-F238E27FC236}">
                  <a16:creationId xmlns:a16="http://schemas.microsoft.com/office/drawing/2014/main" id="{0938698C-E647-D901-2B4C-DC48F9E01291}"/>
                </a:ext>
              </a:extLst>
            </p:cNvPr>
            <p:cNvSpPr txBox="1"/>
            <p:nvPr/>
          </p:nvSpPr>
          <p:spPr>
            <a:xfrm>
              <a:off x="1403969" y="3152490"/>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200">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Compilation</a:t>
              </a:r>
            </a:p>
          </p:txBody>
        </p:sp>
        <p:sp>
          <p:nvSpPr>
            <p:cNvPr id="74" name="TextBox 73">
              <a:extLst>
                <a:ext uri="{FF2B5EF4-FFF2-40B4-BE49-F238E27FC236}">
                  <a16:creationId xmlns:a16="http://schemas.microsoft.com/office/drawing/2014/main" id="{3C9F804A-2845-57BB-4E97-3B98A1ADC514}"/>
                </a:ext>
              </a:extLst>
            </p:cNvPr>
            <p:cNvSpPr txBox="1"/>
            <p:nvPr/>
          </p:nvSpPr>
          <p:spPr>
            <a:xfrm>
              <a:off x="1403969" y="2687289"/>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Quantization</a:t>
              </a:r>
            </a:p>
          </p:txBody>
        </p:sp>
      </p:grpSp>
      <p:grpSp>
        <p:nvGrpSpPr>
          <p:cNvPr id="21" name="Group 20">
            <a:extLst>
              <a:ext uri="{FF2B5EF4-FFF2-40B4-BE49-F238E27FC236}">
                <a16:creationId xmlns:a16="http://schemas.microsoft.com/office/drawing/2014/main" id="{F37EABEB-1BBC-4F2E-3CBE-A8DCAAC71B64}"/>
              </a:ext>
              <a:ext uri="{C183D7F6-B498-43B3-948B-1728B52AA6E4}">
                <adec:decorative xmlns:adec="http://schemas.microsoft.com/office/drawing/2017/decorative" val="1"/>
              </a:ext>
            </a:extLst>
          </p:cNvPr>
          <p:cNvGrpSpPr/>
          <p:nvPr/>
        </p:nvGrpSpPr>
        <p:grpSpPr>
          <a:xfrm>
            <a:off x="6513920" y="2473960"/>
            <a:ext cx="3500029" cy="1057688"/>
            <a:chOff x="6513920" y="2194560"/>
            <a:chExt cx="3500029" cy="1057688"/>
          </a:xfrm>
        </p:grpSpPr>
        <p:sp>
          <p:nvSpPr>
            <p:cNvPr id="76" name="Rounded Rectangle 5">
              <a:extLst>
                <a:ext uri="{FF2B5EF4-FFF2-40B4-BE49-F238E27FC236}">
                  <a16:creationId xmlns:a16="http://schemas.microsoft.com/office/drawing/2014/main" id="{57A0D749-862D-D6EE-42C3-9231F5044D43}"/>
                </a:ext>
                <a:ext uri="{C183D7F6-B498-43B3-948B-1728B52AA6E4}">
                  <adec:decorative xmlns:adec="http://schemas.microsoft.com/office/drawing/2017/decorative" val="1"/>
                </a:ext>
              </a:extLst>
            </p:cNvPr>
            <p:cNvSpPr/>
            <p:nvPr/>
          </p:nvSpPr>
          <p:spPr bwMode="auto">
            <a:xfrm>
              <a:off x="6513920" y="2194560"/>
              <a:ext cx="3500029" cy="1057688"/>
            </a:xfrm>
            <a:prstGeom prst="roundRect">
              <a:avLst>
                <a:gd name="adj" fmla="val 7622"/>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5D64B653-2FCE-D4EF-EF00-B1BF4E27D850}"/>
                </a:ext>
              </a:extLst>
            </p:cNvPr>
            <p:cNvSpPr txBox="1"/>
            <p:nvPr/>
          </p:nvSpPr>
          <p:spPr>
            <a:xfrm>
              <a:off x="7942180" y="2298194"/>
              <a:ext cx="643509" cy="286256"/>
            </a:xfrm>
            <a:prstGeom prst="rect">
              <a:avLst/>
            </a:prstGeom>
            <a:noFill/>
          </p:spPr>
          <p:txBody>
            <a:bodyPr wrap="none"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Cloud</a:t>
              </a:r>
            </a:p>
          </p:txBody>
        </p:sp>
        <p:sp>
          <p:nvSpPr>
            <p:cNvPr id="83" name="TextBox 82">
              <a:extLst>
                <a:ext uri="{FF2B5EF4-FFF2-40B4-BE49-F238E27FC236}">
                  <a16:creationId xmlns:a16="http://schemas.microsoft.com/office/drawing/2014/main" id="{06328A6F-81EB-8BC1-C86C-86DB7799571C}"/>
                </a:ext>
              </a:extLst>
            </p:cNvPr>
            <p:cNvSpPr txBox="1"/>
            <p:nvPr/>
          </p:nvSpPr>
          <p:spPr>
            <a:xfrm>
              <a:off x="6660763" y="2687289"/>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Hardware Providers</a:t>
              </a:r>
            </a:p>
          </p:txBody>
        </p:sp>
        <p:sp>
          <p:nvSpPr>
            <p:cNvPr id="84" name="TextBox 83">
              <a:extLst>
                <a:ext uri="{FF2B5EF4-FFF2-40B4-BE49-F238E27FC236}">
                  <a16:creationId xmlns:a16="http://schemas.microsoft.com/office/drawing/2014/main" id="{D0A9213C-7EEF-9625-8575-666A3CB27A30}"/>
                </a:ext>
              </a:extLst>
            </p:cNvPr>
            <p:cNvSpPr txBox="1"/>
            <p:nvPr/>
          </p:nvSpPr>
          <p:spPr>
            <a:xfrm>
              <a:off x="8323705" y="2687289"/>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Inference Engine</a:t>
              </a:r>
            </a:p>
          </p:txBody>
        </p:sp>
      </p:grpSp>
      <p:grpSp>
        <p:nvGrpSpPr>
          <p:cNvPr id="23" name="Group 22">
            <a:extLst>
              <a:ext uri="{FF2B5EF4-FFF2-40B4-BE49-F238E27FC236}">
                <a16:creationId xmlns:a16="http://schemas.microsoft.com/office/drawing/2014/main" id="{297A73CA-1D9C-4866-E07E-FCBC8ED1093C}"/>
              </a:ext>
              <a:ext uri="{C183D7F6-B498-43B3-948B-1728B52AA6E4}">
                <adec:decorative xmlns:adec="http://schemas.microsoft.com/office/drawing/2017/decorative" val="1"/>
              </a:ext>
            </a:extLst>
          </p:cNvPr>
          <p:cNvGrpSpPr/>
          <p:nvPr/>
        </p:nvGrpSpPr>
        <p:grpSpPr>
          <a:xfrm>
            <a:off x="6513920" y="3859605"/>
            <a:ext cx="3500029" cy="1595045"/>
            <a:chOff x="6513920" y="3580205"/>
            <a:chExt cx="3500029" cy="1595045"/>
          </a:xfrm>
        </p:grpSpPr>
        <p:sp>
          <p:nvSpPr>
            <p:cNvPr id="86" name="Rounded Rectangle 5">
              <a:extLst>
                <a:ext uri="{FF2B5EF4-FFF2-40B4-BE49-F238E27FC236}">
                  <a16:creationId xmlns:a16="http://schemas.microsoft.com/office/drawing/2014/main" id="{B56F4F79-69B9-A347-F510-EEDDBC568598}"/>
                </a:ext>
                <a:ext uri="{C183D7F6-B498-43B3-948B-1728B52AA6E4}">
                  <adec:decorative xmlns:adec="http://schemas.microsoft.com/office/drawing/2017/decorative" val="1"/>
                </a:ext>
              </a:extLst>
            </p:cNvPr>
            <p:cNvSpPr/>
            <p:nvPr/>
          </p:nvSpPr>
          <p:spPr bwMode="auto">
            <a:xfrm>
              <a:off x="6513920" y="3580205"/>
              <a:ext cx="3500029" cy="1595045"/>
            </a:xfrm>
            <a:prstGeom prst="roundRect">
              <a:avLst>
                <a:gd name="adj" fmla="val 4238"/>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TextBox 86">
              <a:extLst>
                <a:ext uri="{FF2B5EF4-FFF2-40B4-BE49-F238E27FC236}">
                  <a16:creationId xmlns:a16="http://schemas.microsoft.com/office/drawing/2014/main" id="{39FB0B63-8B38-207F-4BAE-532FD417901D}"/>
                </a:ext>
              </a:extLst>
            </p:cNvPr>
            <p:cNvSpPr txBox="1"/>
            <p:nvPr/>
          </p:nvSpPr>
          <p:spPr>
            <a:xfrm>
              <a:off x="6516603" y="3683840"/>
              <a:ext cx="3494664" cy="286256"/>
            </a:xfrm>
            <a:prstGeom prst="rect">
              <a:avLst/>
            </a:prstGeom>
            <a:noFill/>
          </p:spPr>
          <p:txBody>
            <a:bodyPr wrap="none" tIns="91440" bIns="9144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Device (Windows, iOS, Android &amp; Linux)</a:t>
              </a:r>
            </a:p>
          </p:txBody>
        </p:sp>
        <p:sp>
          <p:nvSpPr>
            <p:cNvPr id="89" name="TextBox 88">
              <a:extLst>
                <a:ext uri="{FF2B5EF4-FFF2-40B4-BE49-F238E27FC236}">
                  <a16:creationId xmlns:a16="http://schemas.microsoft.com/office/drawing/2014/main" id="{0CD2249C-60A3-0830-7CE7-F6339E2EBFE5}"/>
                </a:ext>
              </a:extLst>
            </p:cNvPr>
            <p:cNvSpPr txBox="1"/>
            <p:nvPr/>
          </p:nvSpPr>
          <p:spPr>
            <a:xfrm>
              <a:off x="6660763" y="4072935"/>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itchFamily="34" charset="0"/>
                </a:rPr>
                <a:t>Capabilities Detection</a:t>
              </a:r>
            </a:p>
          </p:txBody>
        </p:sp>
        <p:sp>
          <p:nvSpPr>
            <p:cNvPr id="90" name="TextBox 89">
              <a:extLst>
                <a:ext uri="{FF2B5EF4-FFF2-40B4-BE49-F238E27FC236}">
                  <a16:creationId xmlns:a16="http://schemas.microsoft.com/office/drawing/2014/main" id="{6C1DAB5B-A60B-B6B7-6ACC-9550F2166A22}"/>
                </a:ext>
              </a:extLst>
            </p:cNvPr>
            <p:cNvSpPr txBox="1"/>
            <p:nvPr/>
          </p:nvSpPr>
          <p:spPr>
            <a:xfrm>
              <a:off x="8323705" y="4072935"/>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itchFamily="34" charset="0"/>
                </a:rPr>
                <a:t>Model Gating/Routing</a:t>
              </a:r>
            </a:p>
          </p:txBody>
        </p:sp>
        <p:sp>
          <p:nvSpPr>
            <p:cNvPr id="92" name="TextBox 91">
              <a:extLst>
                <a:ext uri="{FF2B5EF4-FFF2-40B4-BE49-F238E27FC236}">
                  <a16:creationId xmlns:a16="http://schemas.microsoft.com/office/drawing/2014/main" id="{C4073FB8-A986-7297-A6F4-45C0EE28DEAB}"/>
                </a:ext>
              </a:extLst>
            </p:cNvPr>
            <p:cNvSpPr txBox="1"/>
            <p:nvPr/>
          </p:nvSpPr>
          <p:spPr>
            <a:xfrm>
              <a:off x="6660763" y="4615914"/>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itchFamily="34" charset="0"/>
                </a:rPr>
                <a:t>Hardware Providers</a:t>
              </a:r>
            </a:p>
          </p:txBody>
        </p:sp>
        <p:sp>
          <p:nvSpPr>
            <p:cNvPr id="93" name="TextBox 92">
              <a:extLst>
                <a:ext uri="{FF2B5EF4-FFF2-40B4-BE49-F238E27FC236}">
                  <a16:creationId xmlns:a16="http://schemas.microsoft.com/office/drawing/2014/main" id="{04F26454-007B-86FD-AD7B-5EA1AD23C1B5}"/>
                </a:ext>
              </a:extLst>
            </p:cNvPr>
            <p:cNvSpPr txBox="1"/>
            <p:nvPr/>
          </p:nvSpPr>
          <p:spPr>
            <a:xfrm>
              <a:off x="8323705" y="4615914"/>
              <a:ext cx="1543400" cy="345135"/>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itchFamily="34" charset="0"/>
                </a:rPr>
                <a:t>Inference Engine</a:t>
              </a:r>
            </a:p>
          </p:txBody>
        </p:sp>
      </p:grpSp>
      <p:sp>
        <p:nvSpPr>
          <p:cNvPr id="95" name="TextBox 94">
            <a:extLst>
              <a:ext uri="{FF2B5EF4-FFF2-40B4-BE49-F238E27FC236}">
                <a16:creationId xmlns:a16="http://schemas.microsoft.com/office/drawing/2014/main" id="{446DE155-CDA5-B2A0-320E-F0E7D4826F4A}"/>
              </a:ext>
              <a:ext uri="{C183D7F6-B498-43B3-948B-1728B52AA6E4}">
                <adec:decorative xmlns:adec="http://schemas.microsoft.com/office/drawing/2017/decorative" val="1"/>
              </a:ext>
            </a:extLst>
          </p:cNvPr>
          <p:cNvSpPr txBox="1"/>
          <p:nvPr/>
        </p:nvSpPr>
        <p:spPr>
          <a:xfrm>
            <a:off x="3458009" y="2685945"/>
            <a:ext cx="1184622" cy="633718"/>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ONNX</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Model Package</a:t>
            </a:r>
          </a:p>
        </p:txBody>
      </p:sp>
      <p:sp>
        <p:nvSpPr>
          <p:cNvPr id="96" name="TextBox 95">
            <a:extLst>
              <a:ext uri="{FF2B5EF4-FFF2-40B4-BE49-F238E27FC236}">
                <a16:creationId xmlns:a16="http://schemas.microsoft.com/office/drawing/2014/main" id="{DF4F6F50-0C5D-E58B-0258-CD24428DF801}"/>
              </a:ext>
              <a:ext uri="{C183D7F6-B498-43B3-948B-1728B52AA6E4}">
                <adec:decorative xmlns:adec="http://schemas.microsoft.com/office/drawing/2017/decorative" val="1"/>
              </a:ext>
            </a:extLst>
          </p:cNvPr>
          <p:cNvSpPr txBox="1"/>
          <p:nvPr/>
        </p:nvSpPr>
        <p:spPr>
          <a:xfrm>
            <a:off x="4985965" y="2685945"/>
            <a:ext cx="1184622" cy="633718"/>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Container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Registry</a:t>
            </a:r>
          </a:p>
        </p:txBody>
      </p:sp>
      <p:sp>
        <p:nvSpPr>
          <p:cNvPr id="97" name="TextBox 96">
            <a:extLst>
              <a:ext uri="{FF2B5EF4-FFF2-40B4-BE49-F238E27FC236}">
                <a16:creationId xmlns:a16="http://schemas.microsoft.com/office/drawing/2014/main" id="{9A386348-EC35-DAC9-9F02-F05E10D747BE}"/>
              </a:ext>
              <a:ext uri="{C183D7F6-B498-43B3-948B-1728B52AA6E4}">
                <adec:decorative xmlns:adec="http://schemas.microsoft.com/office/drawing/2017/decorative" val="1"/>
              </a:ext>
            </a:extLst>
          </p:cNvPr>
          <p:cNvSpPr txBox="1"/>
          <p:nvPr/>
        </p:nvSpPr>
        <p:spPr>
          <a:xfrm>
            <a:off x="3458009" y="4340268"/>
            <a:ext cx="1184622" cy="633718"/>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ONNX</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Model Package</a:t>
            </a:r>
          </a:p>
        </p:txBody>
      </p:sp>
      <p:sp>
        <p:nvSpPr>
          <p:cNvPr id="98" name="TextBox 97">
            <a:extLst>
              <a:ext uri="{FF2B5EF4-FFF2-40B4-BE49-F238E27FC236}">
                <a16:creationId xmlns:a16="http://schemas.microsoft.com/office/drawing/2014/main" id="{12517E99-4AF9-B319-1602-BAC7F4EA3DC1}"/>
              </a:ext>
              <a:ext uri="{C183D7F6-B498-43B3-948B-1728B52AA6E4}">
                <adec:decorative xmlns:adec="http://schemas.microsoft.com/office/drawing/2017/decorative" val="1"/>
              </a:ext>
            </a:extLst>
          </p:cNvPr>
          <p:cNvSpPr txBox="1"/>
          <p:nvPr/>
        </p:nvSpPr>
        <p:spPr>
          <a:xfrm>
            <a:off x="4985965" y="4340268"/>
            <a:ext cx="1184622" cy="633718"/>
          </a:xfrm>
          <a:prstGeom prst="roundRect">
            <a:avLst>
              <a:gd name="adj" fmla="val 1588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F2F2F2"/>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itchFamily="34" charset="0"/>
              </a:rPr>
              <a:t>App Stores</a:t>
            </a:r>
          </a:p>
        </p:txBody>
      </p:sp>
      <p:sp>
        <p:nvSpPr>
          <p:cNvPr id="99" name="Rounded Rectangle 5">
            <a:extLst>
              <a:ext uri="{FF2B5EF4-FFF2-40B4-BE49-F238E27FC236}">
                <a16:creationId xmlns:a16="http://schemas.microsoft.com/office/drawing/2014/main" id="{3A4DDF25-DC5E-EBE2-1449-3A9B0858D045}"/>
              </a:ext>
              <a:ext uri="{C183D7F6-B498-43B3-948B-1728B52AA6E4}">
                <adec:decorative xmlns:adec="http://schemas.microsoft.com/office/drawing/2017/decorative" val="1"/>
              </a:ext>
            </a:extLst>
          </p:cNvPr>
          <p:cNvSpPr/>
          <p:nvPr/>
        </p:nvSpPr>
        <p:spPr bwMode="auto">
          <a:xfrm>
            <a:off x="10160792" y="2473960"/>
            <a:ext cx="794545" cy="1057688"/>
          </a:xfrm>
          <a:prstGeom prst="roundRect">
            <a:avLst>
              <a:gd name="adj" fmla="val 7622"/>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API</a:t>
            </a:r>
          </a:p>
        </p:txBody>
      </p:sp>
      <p:sp>
        <p:nvSpPr>
          <p:cNvPr id="100" name="Rounded Rectangle 5">
            <a:extLst>
              <a:ext uri="{FF2B5EF4-FFF2-40B4-BE49-F238E27FC236}">
                <a16:creationId xmlns:a16="http://schemas.microsoft.com/office/drawing/2014/main" id="{5FEA4844-ADCB-D487-E687-8DAAD80BF6DE}"/>
              </a:ext>
              <a:ext uri="{C183D7F6-B498-43B3-948B-1728B52AA6E4}">
                <adec:decorative xmlns:adec="http://schemas.microsoft.com/office/drawing/2017/decorative" val="1"/>
              </a:ext>
            </a:extLst>
          </p:cNvPr>
          <p:cNvSpPr/>
          <p:nvPr/>
        </p:nvSpPr>
        <p:spPr bwMode="auto">
          <a:xfrm>
            <a:off x="10160792" y="3859604"/>
            <a:ext cx="794545" cy="1595045"/>
          </a:xfrm>
          <a:prstGeom prst="roundRect">
            <a:avLst>
              <a:gd name="adj" fmla="val 7622"/>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ORT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API</a:t>
            </a:r>
          </a:p>
        </p:txBody>
      </p:sp>
      <p:cxnSp>
        <p:nvCxnSpPr>
          <p:cNvPr id="3" name="Straight Arrow Connector 2">
            <a:extLst>
              <a:ext uri="{FF2B5EF4-FFF2-40B4-BE49-F238E27FC236}">
                <a16:creationId xmlns:a16="http://schemas.microsoft.com/office/drawing/2014/main" id="{B5DB1D74-66BF-F53A-FB31-21A431AD1B12}"/>
              </a:ext>
              <a:ext uri="{C183D7F6-B498-43B3-948B-1728B52AA6E4}">
                <adec:decorative xmlns:adec="http://schemas.microsoft.com/office/drawing/2017/decorative" val="1"/>
              </a:ext>
            </a:extLst>
          </p:cNvPr>
          <p:cNvCxnSpPr>
            <a:cxnSpLocks/>
          </p:cNvCxnSpPr>
          <p:nvPr/>
        </p:nvCxnSpPr>
        <p:spPr>
          <a:xfrm>
            <a:off x="978286" y="5883898"/>
            <a:ext cx="10235431" cy="0"/>
          </a:xfrm>
          <a:prstGeom prst="straightConnector1">
            <a:avLst/>
          </a:prstGeom>
          <a:ln w="25400" cap="rnd">
            <a:gradFill flip="none" rotWithShape="1">
              <a:gsLst>
                <a:gs pos="0">
                  <a:srgbClr val="C03BC4"/>
                </a:gs>
                <a:gs pos="80000">
                  <a:srgbClr val="0078D4"/>
                </a:gs>
              </a:gsLst>
              <a:path path="circle">
                <a:fillToRect l="100000" t="100000"/>
              </a:path>
              <a:tileRect r="-100000" b="-100000"/>
            </a:gra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672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35" presetClass="path" presetSubtype="0" accel="50000" decel="50000" fill="hold" grpId="1" nodeType="withEffect">
                                  <p:stCondLst>
                                    <p:cond delay="100"/>
                                  </p:stCondLst>
                                  <p:childTnLst>
                                    <p:animMotion origin="layout" path="M 0.01654 -4.07407E-6 L -2.29167E-6 -4.07407E-6 " pathEditMode="relative" rAng="0" ptsTypes="AA">
                                      <p:cBhvr>
                                        <p:cTn id="9" dur="750" fill="hold"/>
                                        <p:tgtEl>
                                          <p:spTgt spid="13"/>
                                        </p:tgtEl>
                                        <p:attrNameLst>
                                          <p:attrName>ppt_x</p:attrName>
                                          <p:attrName>ppt_y</p:attrName>
                                        </p:attrNameLst>
                                      </p:cBhvr>
                                      <p:rCtr x="-833" y="0"/>
                                    </p:animMotion>
                                  </p:childTnLst>
                                </p:cTn>
                              </p:par>
                              <p:par>
                                <p:cTn id="10" presetID="22" presetClass="entr" presetSubtype="8" fill="hold"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10" presetClass="entr" presetSubtype="0" fill="hold" grpId="0" nodeType="withEffect">
                                  <p:stCondLst>
                                    <p:cond delay="75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grpId="1" nodeType="withEffect">
                                  <p:stCondLst>
                                    <p:cond delay="750"/>
                                  </p:stCondLst>
                                  <p:childTnLst>
                                    <p:animMotion origin="layout" path="M -3.125E-6 4.07407E-6 L -3.125E-6 0.03541 " pathEditMode="relative" rAng="0" ptsTypes="AA">
                                      <p:cBhvr>
                                        <p:cTn id="17" dur="700" spd="-100000" fill="hold"/>
                                        <p:tgtEl>
                                          <p:spTgt spid="32"/>
                                        </p:tgtEl>
                                        <p:attrNameLst>
                                          <p:attrName>ppt_x</p:attrName>
                                          <p:attrName>ppt_y</p:attrName>
                                        </p:attrNameLst>
                                      </p:cBhvr>
                                      <p:rCtr x="0" y="1759"/>
                                    </p:animMotion>
                                  </p:childTnLst>
                                </p:cTn>
                              </p:par>
                              <p:par>
                                <p:cTn id="18" presetID="16" presetClass="entr" presetSubtype="37" fill="hold" nodeType="withEffect">
                                  <p:stCondLst>
                                    <p:cond delay="750"/>
                                  </p:stCondLst>
                                  <p:childTnLst>
                                    <p:set>
                                      <p:cBhvr>
                                        <p:cTn id="19" dur="1" fill="hold">
                                          <p:stCondLst>
                                            <p:cond delay="0"/>
                                          </p:stCondLst>
                                        </p:cTn>
                                        <p:tgtEl>
                                          <p:spTgt spid="57"/>
                                        </p:tgtEl>
                                        <p:attrNameLst>
                                          <p:attrName>style.visibility</p:attrName>
                                        </p:attrNameLst>
                                      </p:cBhvr>
                                      <p:to>
                                        <p:strVal val="visible"/>
                                      </p:to>
                                    </p:set>
                                    <p:animEffect transition="in" filter="barn(outVertical)">
                                      <p:cBhvr>
                                        <p:cTn id="20" dur="500"/>
                                        <p:tgtEl>
                                          <p:spTgt spid="57"/>
                                        </p:tgtEl>
                                      </p:cBhvr>
                                    </p:animEffect>
                                  </p:childTnLst>
                                </p:cTn>
                              </p:par>
                              <p:par>
                                <p:cTn id="21" presetID="10" presetClass="entr" presetSubtype="0" fill="hold" nodeType="withEffect">
                                  <p:stCondLst>
                                    <p:cond delay="125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42" presetClass="path" presetSubtype="0" decel="100000" fill="hold" nodeType="withEffect">
                                  <p:stCondLst>
                                    <p:cond delay="1250"/>
                                  </p:stCondLst>
                                  <p:childTnLst>
                                    <p:animMotion origin="layout" path="M 4.58333E-6 1.48148E-6 L 4.58333E-6 0.03542 " pathEditMode="relative" rAng="0" ptsTypes="AA">
                                      <p:cBhvr>
                                        <p:cTn id="25" dur="700" spd="-100000" fill="hold"/>
                                        <p:tgtEl>
                                          <p:spTgt spid="19"/>
                                        </p:tgtEl>
                                        <p:attrNameLst>
                                          <p:attrName>ppt_x</p:attrName>
                                          <p:attrName>ppt_y</p:attrName>
                                        </p:attrNameLst>
                                      </p:cBhvr>
                                      <p:rCtr x="0" y="1759"/>
                                    </p:animMotion>
                                  </p:childTnLst>
                                </p:cTn>
                              </p:par>
                            </p:childTnLst>
                          </p:cTn>
                        </p:par>
                        <p:par>
                          <p:cTn id="26" fill="hold">
                            <p:stCondLst>
                              <p:cond delay="1950"/>
                            </p:stCondLst>
                            <p:childTnLst>
                              <p:par>
                                <p:cTn id="27" presetID="10" presetClass="entr" presetSubtype="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childTnLst>
                                </p:cTn>
                              </p:par>
                              <p:par>
                                <p:cTn id="30" presetID="42" presetClass="path" presetSubtype="0" decel="100000" fill="hold" grpId="1" nodeType="withEffect">
                                  <p:stCondLst>
                                    <p:cond delay="0"/>
                                  </p:stCondLst>
                                  <p:childTnLst>
                                    <p:animMotion origin="layout" path="M 3.125E-6 4.07407E-6 L 3.125E-6 0.03541 " pathEditMode="relative" rAng="0" ptsTypes="AA">
                                      <p:cBhvr>
                                        <p:cTn id="31" dur="700" spd="-100000" fill="hold"/>
                                        <p:tgtEl>
                                          <p:spTgt spid="55"/>
                                        </p:tgtEl>
                                        <p:attrNameLst>
                                          <p:attrName>ppt_x</p:attrName>
                                          <p:attrName>ppt_y</p:attrName>
                                        </p:attrNameLst>
                                      </p:cBhvr>
                                      <p:rCtr x="0" y="1759"/>
                                    </p:animMotion>
                                  </p:childTnLst>
                                </p:cTn>
                              </p:par>
                              <p:par>
                                <p:cTn id="32" presetID="16" presetClass="entr" presetSubtype="37"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barn(outVertical)">
                                      <p:cBhvr>
                                        <p:cTn id="34" dur="500"/>
                                        <p:tgtEl>
                                          <p:spTgt spid="58"/>
                                        </p:tgtEl>
                                      </p:cBhvr>
                                    </p:animEffect>
                                  </p:childTnLst>
                                </p:cTn>
                              </p:par>
                              <p:par>
                                <p:cTn id="35" presetID="22" presetClass="entr" presetSubtype="8" fill="hold" nodeType="withEffect">
                                  <p:stCondLst>
                                    <p:cond delay="50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par>
                                <p:cTn id="38" presetID="10" presetClass="entr" presetSubtype="0" fill="hold" grpId="0" nodeType="withEffect">
                                  <p:stCondLst>
                                    <p:cond delay="750"/>
                                  </p:stCondLst>
                                  <p:childTnLst>
                                    <p:set>
                                      <p:cBhvr>
                                        <p:cTn id="39" dur="1" fill="hold">
                                          <p:stCondLst>
                                            <p:cond delay="0"/>
                                          </p:stCondLst>
                                        </p:cTn>
                                        <p:tgtEl>
                                          <p:spTgt spid="95"/>
                                        </p:tgtEl>
                                        <p:attrNameLst>
                                          <p:attrName>style.visibility</p:attrName>
                                        </p:attrNameLst>
                                      </p:cBhvr>
                                      <p:to>
                                        <p:strVal val="visible"/>
                                      </p:to>
                                    </p:set>
                                    <p:animEffect transition="in" filter="fade">
                                      <p:cBhvr>
                                        <p:cTn id="40" dur="500"/>
                                        <p:tgtEl>
                                          <p:spTgt spid="95"/>
                                        </p:tgtEl>
                                      </p:cBhvr>
                                    </p:animEffect>
                                  </p:childTnLst>
                                </p:cTn>
                              </p:par>
                              <p:par>
                                <p:cTn id="41" presetID="42" presetClass="path" presetSubtype="0" decel="100000" fill="hold" grpId="1" nodeType="withEffect">
                                  <p:stCondLst>
                                    <p:cond delay="750"/>
                                  </p:stCondLst>
                                  <p:childTnLst>
                                    <p:animMotion origin="layout" path="M -1.45833E-6 -1.48148E-6 L -1.45833E-6 0.03542 " pathEditMode="relative" rAng="0" ptsTypes="AA">
                                      <p:cBhvr>
                                        <p:cTn id="42" dur="700" spd="-100000" fill="hold"/>
                                        <p:tgtEl>
                                          <p:spTgt spid="95"/>
                                        </p:tgtEl>
                                        <p:attrNameLst>
                                          <p:attrName>ppt_x</p:attrName>
                                          <p:attrName>ppt_y</p:attrName>
                                        </p:attrNameLst>
                                      </p:cBhvr>
                                      <p:rCtr x="0" y="1759"/>
                                    </p:animMotion>
                                  </p:childTnLst>
                                </p:cTn>
                              </p:par>
                              <p:par>
                                <p:cTn id="43" presetID="22" presetClass="entr" presetSubtype="8" fill="hold" nodeType="withEffect">
                                  <p:stCondLst>
                                    <p:cond delay="100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par>
                                <p:cTn id="46" presetID="10" presetClass="entr" presetSubtype="0" fill="hold" grpId="0" nodeType="withEffect">
                                  <p:stCondLst>
                                    <p:cond delay="1250"/>
                                  </p:stCondLst>
                                  <p:childTnLst>
                                    <p:set>
                                      <p:cBhvr>
                                        <p:cTn id="47" dur="1" fill="hold">
                                          <p:stCondLst>
                                            <p:cond delay="0"/>
                                          </p:stCondLst>
                                        </p:cTn>
                                        <p:tgtEl>
                                          <p:spTgt spid="96"/>
                                        </p:tgtEl>
                                        <p:attrNameLst>
                                          <p:attrName>style.visibility</p:attrName>
                                        </p:attrNameLst>
                                      </p:cBhvr>
                                      <p:to>
                                        <p:strVal val="visible"/>
                                      </p:to>
                                    </p:set>
                                    <p:animEffect transition="in" filter="fade">
                                      <p:cBhvr>
                                        <p:cTn id="48" dur="500"/>
                                        <p:tgtEl>
                                          <p:spTgt spid="96"/>
                                        </p:tgtEl>
                                      </p:cBhvr>
                                    </p:animEffect>
                                  </p:childTnLst>
                                </p:cTn>
                              </p:par>
                              <p:par>
                                <p:cTn id="49" presetID="42" presetClass="path" presetSubtype="0" decel="100000" fill="hold" grpId="1" nodeType="withEffect">
                                  <p:stCondLst>
                                    <p:cond delay="1250"/>
                                  </p:stCondLst>
                                  <p:childTnLst>
                                    <p:animMotion origin="layout" path="M -2.08333E-6 -1.48148E-6 L -2.08333E-6 0.03542 " pathEditMode="relative" rAng="0" ptsTypes="AA">
                                      <p:cBhvr>
                                        <p:cTn id="50" dur="700" spd="-100000" fill="hold"/>
                                        <p:tgtEl>
                                          <p:spTgt spid="96"/>
                                        </p:tgtEl>
                                        <p:attrNameLst>
                                          <p:attrName>ppt_x</p:attrName>
                                          <p:attrName>ppt_y</p:attrName>
                                        </p:attrNameLst>
                                      </p:cBhvr>
                                      <p:rCtr x="0" y="1759"/>
                                    </p:animMotion>
                                  </p:childTnLst>
                                </p:cTn>
                              </p:par>
                              <p:par>
                                <p:cTn id="51" presetID="22" presetClass="entr" presetSubtype="8" fill="hold" nodeType="withEffect">
                                  <p:stCondLst>
                                    <p:cond delay="1500"/>
                                  </p:stCondLst>
                                  <p:childTnLst>
                                    <p:set>
                                      <p:cBhvr>
                                        <p:cTn id="52" dur="1" fill="hold">
                                          <p:stCondLst>
                                            <p:cond delay="0"/>
                                          </p:stCondLst>
                                        </p:cTn>
                                        <p:tgtEl>
                                          <p:spTgt spid="8"/>
                                        </p:tgtEl>
                                        <p:attrNameLst>
                                          <p:attrName>style.visibility</p:attrName>
                                        </p:attrNameLst>
                                      </p:cBhvr>
                                      <p:to>
                                        <p:strVal val="visible"/>
                                      </p:to>
                                    </p:set>
                                    <p:animEffect transition="in" filter="wipe(left)">
                                      <p:cBhvr>
                                        <p:cTn id="53" dur="500"/>
                                        <p:tgtEl>
                                          <p:spTgt spid="8"/>
                                        </p:tgtEl>
                                      </p:cBhvr>
                                    </p:animEffect>
                                  </p:childTnLst>
                                </p:cTn>
                              </p:par>
                              <p:par>
                                <p:cTn id="54" presetID="10" presetClass="entr" presetSubtype="0" fill="hold" grpId="0" nodeType="withEffect">
                                  <p:stCondLst>
                                    <p:cond delay="175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42" presetClass="path" presetSubtype="0" decel="100000" fill="hold" grpId="1" nodeType="withEffect">
                                  <p:stCondLst>
                                    <p:cond delay="1750"/>
                                  </p:stCondLst>
                                  <p:childTnLst>
                                    <p:animMotion origin="layout" path="M -1.45833E-6 4.81481E-6 L -1.45833E-6 0.03541 " pathEditMode="relative" rAng="0" ptsTypes="AA">
                                      <p:cBhvr>
                                        <p:cTn id="58" dur="700" spd="-100000" fill="hold"/>
                                        <p:tgtEl>
                                          <p:spTgt spid="97"/>
                                        </p:tgtEl>
                                        <p:attrNameLst>
                                          <p:attrName>ppt_x</p:attrName>
                                          <p:attrName>ppt_y</p:attrName>
                                        </p:attrNameLst>
                                      </p:cBhvr>
                                      <p:rCtr x="0" y="1759"/>
                                    </p:animMotion>
                                  </p:childTnLst>
                                </p:cTn>
                              </p:par>
                              <p:par>
                                <p:cTn id="59" presetID="22" presetClass="entr" presetSubtype="8" fill="hold" nodeType="withEffect">
                                  <p:stCondLst>
                                    <p:cond delay="2000"/>
                                  </p:stCondLst>
                                  <p:childTnLst>
                                    <p:set>
                                      <p:cBhvr>
                                        <p:cTn id="60" dur="1" fill="hold">
                                          <p:stCondLst>
                                            <p:cond delay="0"/>
                                          </p:stCondLst>
                                        </p:cTn>
                                        <p:tgtEl>
                                          <p:spTgt spid="10"/>
                                        </p:tgtEl>
                                        <p:attrNameLst>
                                          <p:attrName>style.visibility</p:attrName>
                                        </p:attrNameLst>
                                      </p:cBhvr>
                                      <p:to>
                                        <p:strVal val="visible"/>
                                      </p:to>
                                    </p:set>
                                    <p:animEffect transition="in" filter="wipe(left)">
                                      <p:cBhvr>
                                        <p:cTn id="61" dur="500"/>
                                        <p:tgtEl>
                                          <p:spTgt spid="10"/>
                                        </p:tgtEl>
                                      </p:cBhvr>
                                    </p:animEffect>
                                  </p:childTnLst>
                                </p:cTn>
                              </p:par>
                              <p:par>
                                <p:cTn id="62" presetID="10" presetClass="entr" presetSubtype="0" fill="hold" grpId="0" nodeType="withEffect">
                                  <p:stCondLst>
                                    <p:cond delay="2250"/>
                                  </p:stCondLst>
                                  <p:childTnLst>
                                    <p:set>
                                      <p:cBhvr>
                                        <p:cTn id="63" dur="1" fill="hold">
                                          <p:stCondLst>
                                            <p:cond delay="0"/>
                                          </p:stCondLst>
                                        </p:cTn>
                                        <p:tgtEl>
                                          <p:spTgt spid="98"/>
                                        </p:tgtEl>
                                        <p:attrNameLst>
                                          <p:attrName>style.visibility</p:attrName>
                                        </p:attrNameLst>
                                      </p:cBhvr>
                                      <p:to>
                                        <p:strVal val="visible"/>
                                      </p:to>
                                    </p:set>
                                    <p:animEffect transition="in" filter="fade">
                                      <p:cBhvr>
                                        <p:cTn id="64" dur="500"/>
                                        <p:tgtEl>
                                          <p:spTgt spid="98"/>
                                        </p:tgtEl>
                                      </p:cBhvr>
                                    </p:animEffect>
                                  </p:childTnLst>
                                </p:cTn>
                              </p:par>
                              <p:par>
                                <p:cTn id="65" presetID="42" presetClass="path" presetSubtype="0" decel="100000" fill="hold" grpId="1" nodeType="withEffect">
                                  <p:stCondLst>
                                    <p:cond delay="2250"/>
                                  </p:stCondLst>
                                  <p:childTnLst>
                                    <p:animMotion origin="layout" path="M -2.08333E-6 4.81481E-6 L -2.08333E-6 0.03541 " pathEditMode="relative" rAng="0" ptsTypes="AA">
                                      <p:cBhvr>
                                        <p:cTn id="66" dur="700" spd="-100000" fill="hold"/>
                                        <p:tgtEl>
                                          <p:spTgt spid="98"/>
                                        </p:tgtEl>
                                        <p:attrNameLst>
                                          <p:attrName>ppt_x</p:attrName>
                                          <p:attrName>ppt_y</p:attrName>
                                        </p:attrNameLst>
                                      </p:cBhvr>
                                      <p:rCtr x="0" y="1759"/>
                                    </p:animMotion>
                                  </p:childTnLst>
                                </p:cTn>
                              </p:par>
                            </p:childTnLst>
                          </p:cTn>
                        </p:par>
                        <p:par>
                          <p:cTn id="67" fill="hold">
                            <p:stCondLst>
                              <p:cond delay="4900"/>
                            </p:stCondLst>
                            <p:childTnLst>
                              <p:par>
                                <p:cTn id="68" presetID="10" presetClass="entr" presetSubtype="0" fill="hold" grpId="0"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par>
                                <p:cTn id="71" presetID="42" presetClass="path" presetSubtype="0" decel="100000" fill="hold" grpId="1" nodeType="withEffect">
                                  <p:stCondLst>
                                    <p:cond delay="0"/>
                                  </p:stCondLst>
                                  <p:childTnLst>
                                    <p:animMotion origin="layout" path="M -4.58333E-6 4.07407E-6 L -4.58333E-6 0.03541 " pathEditMode="relative" rAng="0" ptsTypes="AA">
                                      <p:cBhvr>
                                        <p:cTn id="72" dur="700" spd="-100000" fill="hold"/>
                                        <p:tgtEl>
                                          <p:spTgt spid="56"/>
                                        </p:tgtEl>
                                        <p:attrNameLst>
                                          <p:attrName>ppt_x</p:attrName>
                                          <p:attrName>ppt_y</p:attrName>
                                        </p:attrNameLst>
                                      </p:cBhvr>
                                      <p:rCtr x="0" y="1759"/>
                                    </p:animMotion>
                                  </p:childTnLst>
                                </p:cTn>
                              </p:par>
                              <p:par>
                                <p:cTn id="73" presetID="16" presetClass="entr" presetSubtype="37"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barn(outVertical)">
                                      <p:cBhvr>
                                        <p:cTn id="75" dur="500"/>
                                        <p:tgtEl>
                                          <p:spTgt spid="59"/>
                                        </p:tgtEl>
                                      </p:cBhvr>
                                    </p:animEffect>
                                  </p:childTnLst>
                                </p:cTn>
                              </p:par>
                              <p:par>
                                <p:cTn id="76" presetID="22" presetClass="entr" presetSubtype="8" fill="hold" nodeType="withEffect">
                                  <p:stCondLst>
                                    <p:cond delay="50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par>
                                <p:cTn id="79" presetID="10" presetClass="entr" presetSubtype="0" fill="hold" nodeType="withEffect">
                                  <p:stCondLst>
                                    <p:cond delay="50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42" presetClass="path" presetSubtype="0" decel="100000" fill="hold" nodeType="withEffect">
                                  <p:stCondLst>
                                    <p:cond delay="500"/>
                                  </p:stCondLst>
                                  <p:childTnLst>
                                    <p:animMotion origin="layout" path="M -4.375E-6 -1.48148E-6 L -4.375E-6 0.03542 " pathEditMode="relative" rAng="0" ptsTypes="AA">
                                      <p:cBhvr>
                                        <p:cTn id="83" dur="700" spd="-100000" fill="hold"/>
                                        <p:tgtEl>
                                          <p:spTgt spid="21"/>
                                        </p:tgtEl>
                                        <p:attrNameLst>
                                          <p:attrName>ppt_x</p:attrName>
                                          <p:attrName>ppt_y</p:attrName>
                                        </p:attrNameLst>
                                      </p:cBhvr>
                                      <p:rCtr x="0" y="1759"/>
                                    </p:animMotion>
                                  </p:childTnLst>
                                </p:cTn>
                              </p:par>
                              <p:par>
                                <p:cTn id="84" presetID="22" presetClass="entr" presetSubtype="8" fill="hold" nodeType="withEffect">
                                  <p:stCondLst>
                                    <p:cond delay="750"/>
                                  </p:stCondLst>
                                  <p:childTnLst>
                                    <p:set>
                                      <p:cBhvr>
                                        <p:cTn id="85" dur="1" fill="hold">
                                          <p:stCondLst>
                                            <p:cond delay="0"/>
                                          </p:stCondLst>
                                        </p:cTn>
                                        <p:tgtEl>
                                          <p:spTgt spid="28"/>
                                        </p:tgtEl>
                                        <p:attrNameLst>
                                          <p:attrName>style.visibility</p:attrName>
                                        </p:attrNameLst>
                                      </p:cBhvr>
                                      <p:to>
                                        <p:strVal val="visible"/>
                                      </p:to>
                                    </p:set>
                                    <p:animEffect transition="in" filter="wipe(left)">
                                      <p:cBhvr>
                                        <p:cTn id="86" dur="500"/>
                                        <p:tgtEl>
                                          <p:spTgt spid="28"/>
                                        </p:tgtEl>
                                      </p:cBhvr>
                                    </p:animEffect>
                                  </p:childTnLst>
                                </p:cTn>
                              </p:par>
                              <p:par>
                                <p:cTn id="87" presetID="22" presetClass="entr" presetSubtype="1" fill="hold" nodeType="withEffect">
                                  <p:stCondLst>
                                    <p:cond delay="750"/>
                                  </p:stCondLst>
                                  <p:childTnLst>
                                    <p:set>
                                      <p:cBhvr>
                                        <p:cTn id="88" dur="1" fill="hold">
                                          <p:stCondLst>
                                            <p:cond delay="0"/>
                                          </p:stCondLst>
                                        </p:cTn>
                                        <p:tgtEl>
                                          <p:spTgt spid="17"/>
                                        </p:tgtEl>
                                        <p:attrNameLst>
                                          <p:attrName>style.visibility</p:attrName>
                                        </p:attrNameLst>
                                      </p:cBhvr>
                                      <p:to>
                                        <p:strVal val="visible"/>
                                      </p:to>
                                    </p:set>
                                    <p:animEffect transition="in" filter="wipe(up)">
                                      <p:cBhvr>
                                        <p:cTn id="89" dur="500"/>
                                        <p:tgtEl>
                                          <p:spTgt spid="17"/>
                                        </p:tgtEl>
                                      </p:cBhvr>
                                    </p:animEffect>
                                  </p:childTnLst>
                                </p:cTn>
                              </p:par>
                              <p:par>
                                <p:cTn id="90" presetID="22" presetClass="entr" presetSubtype="8" fill="hold" nodeType="withEffect">
                                  <p:stCondLst>
                                    <p:cond delay="750"/>
                                  </p:stCondLst>
                                  <p:childTnLst>
                                    <p:set>
                                      <p:cBhvr>
                                        <p:cTn id="91" dur="1" fill="hold">
                                          <p:stCondLst>
                                            <p:cond delay="0"/>
                                          </p:stCondLst>
                                        </p:cTn>
                                        <p:tgtEl>
                                          <p:spTgt spid="11"/>
                                        </p:tgtEl>
                                        <p:attrNameLst>
                                          <p:attrName>style.visibility</p:attrName>
                                        </p:attrNameLst>
                                      </p:cBhvr>
                                      <p:to>
                                        <p:strVal val="visible"/>
                                      </p:to>
                                    </p:set>
                                    <p:animEffect transition="in" filter="wipe(left)">
                                      <p:cBhvr>
                                        <p:cTn id="92" dur="500"/>
                                        <p:tgtEl>
                                          <p:spTgt spid="11"/>
                                        </p:tgtEl>
                                      </p:cBhvr>
                                    </p:animEffect>
                                  </p:childTnLst>
                                </p:cTn>
                              </p:par>
                              <p:par>
                                <p:cTn id="93" presetID="10" presetClass="entr" presetSubtype="0" fill="hold" nodeType="withEffect">
                                  <p:stCondLst>
                                    <p:cond delay="125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42" presetClass="path" presetSubtype="0" decel="100000" fill="hold" nodeType="withEffect">
                                  <p:stCondLst>
                                    <p:cond delay="1250"/>
                                  </p:stCondLst>
                                  <p:childTnLst>
                                    <p:animMotion origin="layout" path="M -4.375E-6 4.81481E-6 L -4.375E-6 0.03541 " pathEditMode="relative" rAng="0" ptsTypes="AA">
                                      <p:cBhvr>
                                        <p:cTn id="97" dur="700" spd="-100000" fill="hold"/>
                                        <p:tgtEl>
                                          <p:spTgt spid="23"/>
                                        </p:tgtEl>
                                        <p:attrNameLst>
                                          <p:attrName>ppt_x</p:attrName>
                                          <p:attrName>ppt_y</p:attrName>
                                        </p:attrNameLst>
                                      </p:cBhvr>
                                      <p:rCtr x="0" y="1759"/>
                                    </p:animMotion>
                                  </p:childTnLst>
                                </p:cTn>
                              </p:par>
                              <p:par>
                                <p:cTn id="98" presetID="10" presetClass="entr" presetSubtype="0" fill="hold" grpId="0" nodeType="withEffect">
                                  <p:stCondLst>
                                    <p:cond delay="1750"/>
                                  </p:stCondLst>
                                  <p:childTnLst>
                                    <p:set>
                                      <p:cBhvr>
                                        <p:cTn id="99" dur="1" fill="hold">
                                          <p:stCondLst>
                                            <p:cond delay="0"/>
                                          </p:stCondLst>
                                        </p:cTn>
                                        <p:tgtEl>
                                          <p:spTgt spid="99"/>
                                        </p:tgtEl>
                                        <p:attrNameLst>
                                          <p:attrName>style.visibility</p:attrName>
                                        </p:attrNameLst>
                                      </p:cBhvr>
                                      <p:to>
                                        <p:strVal val="visible"/>
                                      </p:to>
                                    </p:set>
                                    <p:animEffect transition="in" filter="fade">
                                      <p:cBhvr>
                                        <p:cTn id="100" dur="500"/>
                                        <p:tgtEl>
                                          <p:spTgt spid="99"/>
                                        </p:tgtEl>
                                      </p:cBhvr>
                                    </p:animEffect>
                                  </p:childTnLst>
                                </p:cTn>
                              </p:par>
                              <p:par>
                                <p:cTn id="101" presetID="42" presetClass="path" presetSubtype="0" decel="100000" fill="hold" grpId="1" nodeType="withEffect">
                                  <p:stCondLst>
                                    <p:cond delay="1750"/>
                                  </p:stCondLst>
                                  <p:childTnLst>
                                    <p:animMotion origin="layout" path="M 4.58333E-6 -1.48148E-6 L 4.58333E-6 0.03542 " pathEditMode="relative" rAng="0" ptsTypes="AA">
                                      <p:cBhvr>
                                        <p:cTn id="102" dur="700" spd="-100000" fill="hold"/>
                                        <p:tgtEl>
                                          <p:spTgt spid="99"/>
                                        </p:tgtEl>
                                        <p:attrNameLst>
                                          <p:attrName>ppt_x</p:attrName>
                                          <p:attrName>ppt_y</p:attrName>
                                        </p:attrNameLst>
                                      </p:cBhvr>
                                      <p:rCtr x="0" y="1759"/>
                                    </p:animMotion>
                                  </p:childTnLst>
                                </p:cTn>
                              </p:par>
                              <p:par>
                                <p:cTn id="103" presetID="10" presetClass="entr" presetSubtype="0" fill="hold" grpId="0" nodeType="withEffect">
                                  <p:stCondLst>
                                    <p:cond delay="2000"/>
                                  </p:stCondLst>
                                  <p:childTnLst>
                                    <p:set>
                                      <p:cBhvr>
                                        <p:cTn id="104" dur="1" fill="hold">
                                          <p:stCondLst>
                                            <p:cond delay="0"/>
                                          </p:stCondLst>
                                        </p:cTn>
                                        <p:tgtEl>
                                          <p:spTgt spid="100"/>
                                        </p:tgtEl>
                                        <p:attrNameLst>
                                          <p:attrName>style.visibility</p:attrName>
                                        </p:attrNameLst>
                                      </p:cBhvr>
                                      <p:to>
                                        <p:strVal val="visible"/>
                                      </p:to>
                                    </p:set>
                                    <p:animEffect transition="in" filter="fade">
                                      <p:cBhvr>
                                        <p:cTn id="105" dur="500"/>
                                        <p:tgtEl>
                                          <p:spTgt spid="100"/>
                                        </p:tgtEl>
                                      </p:cBhvr>
                                    </p:animEffect>
                                  </p:childTnLst>
                                </p:cTn>
                              </p:par>
                              <p:par>
                                <p:cTn id="106" presetID="42" presetClass="path" presetSubtype="0" decel="100000" fill="hold" grpId="1" nodeType="withEffect">
                                  <p:stCondLst>
                                    <p:cond delay="2000"/>
                                  </p:stCondLst>
                                  <p:childTnLst>
                                    <p:animMotion origin="layout" path="M 4.58333E-6 4.81481E-6 L 4.58333E-6 0.03541 " pathEditMode="relative" rAng="0" ptsTypes="AA">
                                      <p:cBhvr>
                                        <p:cTn id="107" dur="700" spd="-100000" fill="hold"/>
                                        <p:tgtEl>
                                          <p:spTgt spid="100"/>
                                        </p:tgtEl>
                                        <p:attrNameLst>
                                          <p:attrName>ppt_x</p:attrName>
                                          <p:attrName>ppt_y</p:attrName>
                                        </p:attrNameLst>
                                      </p:cBhvr>
                                      <p:rCtr x="0" y="1759"/>
                                    </p:animMotion>
                                  </p:childTnLst>
                                </p:cTn>
                              </p:par>
                              <p:par>
                                <p:cTn id="108" presetID="22" presetClass="entr" presetSubtype="8" fill="hold" nodeType="withEffect">
                                  <p:stCondLst>
                                    <p:cond delay="2250"/>
                                  </p:stCondLst>
                                  <p:childTnLst>
                                    <p:set>
                                      <p:cBhvr>
                                        <p:cTn id="109" dur="1" fill="hold">
                                          <p:stCondLst>
                                            <p:cond delay="0"/>
                                          </p:stCondLst>
                                        </p:cTn>
                                        <p:tgtEl>
                                          <p:spTgt spid="20"/>
                                        </p:tgtEl>
                                        <p:attrNameLst>
                                          <p:attrName>style.visibility</p:attrName>
                                        </p:attrNameLst>
                                      </p:cBhvr>
                                      <p:to>
                                        <p:strVal val="visible"/>
                                      </p:to>
                                    </p:set>
                                    <p:animEffect transition="in" filter="wipe(left)">
                                      <p:cBhvr>
                                        <p:cTn id="110" dur="500"/>
                                        <p:tgtEl>
                                          <p:spTgt spid="20"/>
                                        </p:tgtEl>
                                      </p:cBhvr>
                                    </p:animEffect>
                                  </p:childTnLst>
                                </p:cTn>
                              </p:par>
                              <p:par>
                                <p:cTn id="111" presetID="22" presetClass="entr" presetSubtype="8" fill="hold" nodeType="withEffect">
                                  <p:stCondLst>
                                    <p:cond delay="2250"/>
                                  </p:stCondLst>
                                  <p:childTnLst>
                                    <p:set>
                                      <p:cBhvr>
                                        <p:cTn id="112" dur="1" fill="hold">
                                          <p:stCondLst>
                                            <p:cond delay="0"/>
                                          </p:stCondLst>
                                        </p:cTn>
                                        <p:tgtEl>
                                          <p:spTgt spid="22"/>
                                        </p:tgtEl>
                                        <p:attrNameLst>
                                          <p:attrName>style.visibility</p:attrName>
                                        </p:attrNameLst>
                                      </p:cBhvr>
                                      <p:to>
                                        <p:strVal val="visible"/>
                                      </p:to>
                                    </p:set>
                                    <p:animEffect transition="in" filter="wipe(left)">
                                      <p:cBhvr>
                                        <p:cTn id="113" dur="500"/>
                                        <p:tgtEl>
                                          <p:spTgt spid="22"/>
                                        </p:tgtEl>
                                      </p:cBhvr>
                                    </p:animEffect>
                                  </p:childTnLst>
                                </p:cTn>
                              </p:par>
                              <p:par>
                                <p:cTn id="114" presetID="10" presetClass="entr" presetSubtype="0" fill="hold" grpId="0" nodeType="withEffect">
                                  <p:stCondLst>
                                    <p:cond delay="2750"/>
                                  </p:stCondLst>
                                  <p:childTnLst>
                                    <p:set>
                                      <p:cBhvr>
                                        <p:cTn id="115" dur="1" fill="hold">
                                          <p:stCondLst>
                                            <p:cond delay="0"/>
                                          </p:stCondLst>
                                        </p:cTn>
                                        <p:tgtEl>
                                          <p:spTgt spid="14"/>
                                        </p:tgtEl>
                                        <p:attrNameLst>
                                          <p:attrName>style.visibility</p:attrName>
                                        </p:attrNameLst>
                                      </p:cBhvr>
                                      <p:to>
                                        <p:strVal val="visible"/>
                                      </p:to>
                                    </p:set>
                                    <p:animEffect transition="in" filter="fade">
                                      <p:cBhvr>
                                        <p:cTn id="116" dur="250"/>
                                        <p:tgtEl>
                                          <p:spTgt spid="14"/>
                                        </p:tgtEl>
                                      </p:cBhvr>
                                    </p:animEffect>
                                  </p:childTnLst>
                                </p:cTn>
                              </p:par>
                              <p:par>
                                <p:cTn id="117" presetID="63" presetClass="path" presetSubtype="0" accel="50000" decel="50000" fill="hold" grpId="1" nodeType="withEffect">
                                  <p:stCondLst>
                                    <p:cond delay="2750"/>
                                  </p:stCondLst>
                                  <p:childTnLst>
                                    <p:animMotion origin="layout" path="M -0.0086 -4.07407E-6 L 2.5E-6 -4.07407E-6 " pathEditMode="relative" rAng="0" ptsTypes="AA">
                                      <p:cBhvr>
                                        <p:cTn id="118" dur="700" fill="hold"/>
                                        <p:tgtEl>
                                          <p:spTgt spid="14"/>
                                        </p:tgtEl>
                                        <p:attrNameLst>
                                          <p:attrName>ppt_x</p:attrName>
                                          <p:attrName>ppt_y</p:attrName>
                                        </p:attrNameLst>
                                      </p:cBhvr>
                                      <p:rCtr x="430" y="0"/>
                                    </p:animMotion>
                                  </p:childTnLst>
                                </p:cTn>
                              </p:par>
                              <p:par>
                                <p:cTn id="119" presetID="16" presetClass="entr" presetSubtype="37" fill="hold" nodeType="with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barn(outVertical)">
                                      <p:cBhvr>
                                        <p:cTn id="1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32" grpId="0"/>
      <p:bldP spid="32" grpId="1"/>
      <p:bldP spid="55" grpId="0"/>
      <p:bldP spid="55" grpId="1"/>
      <p:bldP spid="56" grpId="0"/>
      <p:bldP spid="56" grpId="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89EBA-BB39-427E-76FC-A89AC614B3BC}"/>
              </a:ext>
            </a:extLst>
          </p:cNvPr>
          <p:cNvSpPr>
            <a:spLocks noGrp="1"/>
          </p:cNvSpPr>
          <p:nvPr>
            <p:ph type="title"/>
          </p:nvPr>
        </p:nvSpPr>
        <p:spPr>
          <a:xfrm>
            <a:off x="588263" y="457200"/>
            <a:ext cx="11018520" cy="553998"/>
          </a:xfrm>
        </p:spPr>
        <p:txBody>
          <a:bodyPr wrap="square" anchor="t">
            <a:normAutofit/>
          </a:bodyPr>
          <a:lstStyle/>
          <a:p>
            <a:pPr algn="ctr"/>
            <a:r>
              <a:rPr lang="en-US" b="1">
                <a:gradFill>
                  <a:gsLst>
                    <a:gs pos="0">
                      <a:srgbClr val="C03BC4"/>
                    </a:gs>
                    <a:gs pos="80000">
                      <a:srgbClr val="0078D4"/>
                    </a:gs>
                  </a:gsLst>
                  <a:path path="circle">
                    <a:fillToRect l="100000" t="100000"/>
                  </a:path>
                </a:gradFill>
                <a:latin typeface="Segoe UI Semibold" panose="020F0502020204030204" pitchFamily="34" charset="0"/>
              </a:rPr>
              <a:t>Choosing </a:t>
            </a:r>
            <a:r>
              <a:rPr lang="en-US" b="1">
                <a:latin typeface="Segoe UI Semibold" panose="020F0502020204030204" pitchFamily="34" charset="0"/>
              </a:rPr>
              <a:t>the right model</a:t>
            </a:r>
            <a:endParaRPr lang="LID4096"/>
          </a:p>
        </p:txBody>
      </p:sp>
      <p:sp>
        <p:nvSpPr>
          <p:cNvPr id="6" name="TextBox 5">
            <a:extLst>
              <a:ext uri="{FF2B5EF4-FFF2-40B4-BE49-F238E27FC236}">
                <a16:creationId xmlns:a16="http://schemas.microsoft.com/office/drawing/2014/main" id="{1498A6F4-418C-B191-46A1-D7E63954564E}"/>
              </a:ext>
            </a:extLst>
          </p:cNvPr>
          <p:cNvSpPr txBox="1"/>
          <p:nvPr/>
        </p:nvSpPr>
        <p:spPr>
          <a:xfrm>
            <a:off x="801710" y="2788503"/>
            <a:ext cx="2233590" cy="270946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Use case</a:t>
            </a:r>
            <a:b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b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specificity</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Identify the</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complexity of the task</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Determine the need</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for nuanced understanding and generation</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Consider the diversity</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of languages and</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dialects required</a:t>
            </a:r>
          </a:p>
        </p:txBody>
      </p:sp>
      <p:sp>
        <p:nvSpPr>
          <p:cNvPr id="18" name="Rounded Rectangle 17">
            <a:extLst>
              <a:ext uri="{FF2B5EF4-FFF2-40B4-BE49-F238E27FC236}">
                <a16:creationId xmlns:a16="http://schemas.microsoft.com/office/drawing/2014/main" id="{483BE408-18BA-4E23-26C2-83ABFBF9862A}"/>
              </a:ext>
              <a:ext uri="{C183D7F6-B498-43B3-948B-1728B52AA6E4}">
                <adec:decorative xmlns:adec="http://schemas.microsoft.com/office/drawing/2017/decorative" val="1"/>
              </a:ext>
            </a:extLst>
          </p:cNvPr>
          <p:cNvSpPr/>
          <p:nvPr/>
        </p:nvSpPr>
        <p:spPr bwMode="auto">
          <a:xfrm>
            <a:off x="588963" y="2088116"/>
            <a:ext cx="2659085" cy="3804684"/>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 name="Oval 6">
            <a:extLst>
              <a:ext uri="{FF2B5EF4-FFF2-40B4-BE49-F238E27FC236}">
                <a16:creationId xmlns:a16="http://schemas.microsoft.com/office/drawing/2014/main" id="{0C74007C-5967-8D8F-A392-9E169E5C0A57}"/>
              </a:ext>
              <a:ext uri="{C183D7F6-B498-43B3-948B-1728B52AA6E4}">
                <adec:decorative xmlns:adec="http://schemas.microsoft.com/office/drawing/2017/decorative" val="1"/>
              </a:ext>
            </a:extLst>
          </p:cNvPr>
          <p:cNvSpPr/>
          <p:nvPr/>
        </p:nvSpPr>
        <p:spPr bwMode="auto">
          <a:xfrm>
            <a:off x="1547745" y="1712096"/>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9" name="Rounded Rectangle 18">
            <a:extLst>
              <a:ext uri="{FF2B5EF4-FFF2-40B4-BE49-F238E27FC236}">
                <a16:creationId xmlns:a16="http://schemas.microsoft.com/office/drawing/2014/main" id="{A42B3D62-6B63-3144-0BED-88A9E65B0286}"/>
              </a:ext>
              <a:ext uri="{C183D7F6-B498-43B3-948B-1728B52AA6E4}">
                <adec:decorative xmlns:adec="http://schemas.microsoft.com/office/drawing/2017/decorative" val="1"/>
              </a:ext>
            </a:extLst>
          </p:cNvPr>
          <p:cNvSpPr/>
          <p:nvPr/>
        </p:nvSpPr>
        <p:spPr bwMode="auto">
          <a:xfrm>
            <a:off x="3380166" y="2088116"/>
            <a:ext cx="2659085" cy="3804684"/>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 name="Oval 9">
            <a:extLst>
              <a:ext uri="{FF2B5EF4-FFF2-40B4-BE49-F238E27FC236}">
                <a16:creationId xmlns:a16="http://schemas.microsoft.com/office/drawing/2014/main" id="{16AA7560-F52C-2303-5E33-6D87F2779953}"/>
              </a:ext>
              <a:ext uri="{C183D7F6-B498-43B3-948B-1728B52AA6E4}">
                <adec:decorative xmlns:adec="http://schemas.microsoft.com/office/drawing/2017/decorative" val="1"/>
              </a:ext>
            </a:extLst>
          </p:cNvPr>
          <p:cNvSpPr/>
          <p:nvPr/>
        </p:nvSpPr>
        <p:spPr bwMode="auto">
          <a:xfrm>
            <a:off x="4338948" y="1712096"/>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92B74D3B-3D2C-73F1-1C92-F302CACD82E7}"/>
              </a:ext>
            </a:extLst>
          </p:cNvPr>
          <p:cNvSpPr txBox="1"/>
          <p:nvPr/>
        </p:nvSpPr>
        <p:spPr>
          <a:xfrm>
            <a:off x="3564716" y="2788503"/>
            <a:ext cx="2289984" cy="250478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Available</a:t>
            </a:r>
            <a:b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b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resources</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Assess computational</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power and infrastructure</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Evaluate budget constraints for training and deployment</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Consider energy consumption and sustainability goals</a:t>
            </a:r>
          </a:p>
        </p:txBody>
      </p:sp>
      <p:sp>
        <p:nvSpPr>
          <p:cNvPr id="20" name="Rounded Rectangle 19">
            <a:extLst>
              <a:ext uri="{FF2B5EF4-FFF2-40B4-BE49-F238E27FC236}">
                <a16:creationId xmlns:a16="http://schemas.microsoft.com/office/drawing/2014/main" id="{7C947A44-B353-9D90-7F4B-88DC7C5AFCB8}"/>
              </a:ext>
              <a:ext uri="{C183D7F6-B498-43B3-948B-1728B52AA6E4}">
                <adec:decorative xmlns:adec="http://schemas.microsoft.com/office/drawing/2017/decorative" val="1"/>
              </a:ext>
            </a:extLst>
          </p:cNvPr>
          <p:cNvSpPr/>
          <p:nvPr/>
        </p:nvSpPr>
        <p:spPr bwMode="auto">
          <a:xfrm>
            <a:off x="6171369" y="2088116"/>
            <a:ext cx="2659085" cy="3804684"/>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3" name="Oval 12">
            <a:extLst>
              <a:ext uri="{FF2B5EF4-FFF2-40B4-BE49-F238E27FC236}">
                <a16:creationId xmlns:a16="http://schemas.microsoft.com/office/drawing/2014/main" id="{B66D191A-978A-4EC9-14C7-DFAAEA67DB75}"/>
              </a:ext>
              <a:ext uri="{C183D7F6-B498-43B3-948B-1728B52AA6E4}">
                <adec:decorative xmlns:adec="http://schemas.microsoft.com/office/drawing/2017/decorative" val="1"/>
              </a:ext>
            </a:extLst>
          </p:cNvPr>
          <p:cNvSpPr/>
          <p:nvPr/>
        </p:nvSpPr>
        <p:spPr bwMode="auto">
          <a:xfrm>
            <a:off x="7130151" y="1712096"/>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77365DD6-3DA3-518A-C195-BA2AA964E0FB}"/>
              </a:ext>
            </a:extLst>
          </p:cNvPr>
          <p:cNvSpPr txBox="1"/>
          <p:nvPr/>
        </p:nvSpPr>
        <p:spPr>
          <a:xfrm>
            <a:off x="6355919" y="2788503"/>
            <a:ext cx="2289984" cy="250478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Deployment environment</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Consider the feasibility of deploying on edge devices</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Evaluate the need for scalability and flexibility</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Assess the ease</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of integration with</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existing systems</a:t>
            </a:r>
          </a:p>
        </p:txBody>
      </p:sp>
      <p:sp>
        <p:nvSpPr>
          <p:cNvPr id="21" name="Rounded Rectangle 20">
            <a:extLst>
              <a:ext uri="{FF2B5EF4-FFF2-40B4-BE49-F238E27FC236}">
                <a16:creationId xmlns:a16="http://schemas.microsoft.com/office/drawing/2014/main" id="{A0D373C8-6F50-194F-5BA8-8DDFB203CB7B}"/>
              </a:ext>
              <a:ext uri="{C183D7F6-B498-43B3-948B-1728B52AA6E4}">
                <adec:decorative xmlns:adec="http://schemas.microsoft.com/office/drawing/2017/decorative" val="1"/>
              </a:ext>
            </a:extLst>
          </p:cNvPr>
          <p:cNvSpPr/>
          <p:nvPr/>
        </p:nvSpPr>
        <p:spPr bwMode="auto">
          <a:xfrm>
            <a:off x="8962573" y="2088116"/>
            <a:ext cx="2659085" cy="3804684"/>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6" name="Oval 15">
            <a:extLst>
              <a:ext uri="{FF2B5EF4-FFF2-40B4-BE49-F238E27FC236}">
                <a16:creationId xmlns:a16="http://schemas.microsoft.com/office/drawing/2014/main" id="{5D5AE5FB-8FCD-85EC-1614-A4C6080604BE}"/>
              </a:ext>
              <a:ext uri="{C183D7F6-B498-43B3-948B-1728B52AA6E4}">
                <adec:decorative xmlns:adec="http://schemas.microsoft.com/office/drawing/2017/decorative" val="1"/>
              </a:ext>
            </a:extLst>
          </p:cNvPr>
          <p:cNvSpPr/>
          <p:nvPr/>
        </p:nvSpPr>
        <p:spPr bwMode="auto">
          <a:xfrm>
            <a:off x="9921355" y="1712096"/>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1252B45-4A12-414D-46BC-1BE2A510F27A}"/>
              </a:ext>
            </a:extLst>
          </p:cNvPr>
          <p:cNvSpPr txBox="1"/>
          <p:nvPr/>
        </p:nvSpPr>
        <p:spPr>
          <a:xfrm>
            <a:off x="9212233" y="2788503"/>
            <a:ext cx="2159764" cy="250478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Desired performance</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Define acceptable levels of accuracy and coherence</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Balance between speed and quality of responses</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Determine the</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importance of real-time processing capabilities</a:t>
            </a:r>
          </a:p>
        </p:txBody>
      </p:sp>
      <p:pic>
        <p:nvPicPr>
          <p:cNvPr id="17" name="Graphic 16">
            <a:extLst>
              <a:ext uri="{FF2B5EF4-FFF2-40B4-BE49-F238E27FC236}">
                <a16:creationId xmlns:a16="http://schemas.microsoft.com/office/drawing/2014/main" id="{8B6FBD20-2146-2080-EF0D-4E2F72D55BB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6031" y="1899179"/>
            <a:ext cx="367355" cy="367355"/>
          </a:xfrm>
          <a:prstGeom prst="rect">
            <a:avLst/>
          </a:prstGeom>
        </p:spPr>
      </p:pic>
      <p:pic>
        <p:nvPicPr>
          <p:cNvPr id="26" name="Graphic 25">
            <a:extLst>
              <a:ext uri="{FF2B5EF4-FFF2-40B4-BE49-F238E27FC236}">
                <a16:creationId xmlns:a16="http://schemas.microsoft.com/office/drawing/2014/main" id="{5C367817-66C6-94A5-A68D-2812C490482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85011" y="1866956"/>
            <a:ext cx="431800" cy="431800"/>
          </a:xfrm>
          <a:prstGeom prst="rect">
            <a:avLst/>
          </a:prstGeom>
        </p:spPr>
      </p:pic>
      <p:pic>
        <p:nvPicPr>
          <p:cNvPr id="29" name="Graphic 28">
            <a:extLst>
              <a:ext uri="{FF2B5EF4-FFF2-40B4-BE49-F238E27FC236}">
                <a16:creationId xmlns:a16="http://schemas.microsoft.com/office/drawing/2014/main" id="{7B746705-EB03-1AE9-1A10-2CA5E0DB4DB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09229" y="1899970"/>
            <a:ext cx="365772" cy="365772"/>
          </a:xfrm>
          <a:prstGeom prst="rect">
            <a:avLst/>
          </a:prstGeom>
        </p:spPr>
      </p:pic>
      <p:pic>
        <p:nvPicPr>
          <p:cNvPr id="31" name="Graphic 30">
            <a:extLst>
              <a:ext uri="{FF2B5EF4-FFF2-40B4-BE49-F238E27FC236}">
                <a16:creationId xmlns:a16="http://schemas.microsoft.com/office/drawing/2014/main" id="{0D3704EF-97AD-978F-07F0-B0BA19ADFCE7}"/>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19003" y="1883354"/>
            <a:ext cx="399005" cy="399005"/>
          </a:xfrm>
          <a:prstGeom prst="rect">
            <a:avLst/>
          </a:prstGeom>
        </p:spPr>
      </p:pic>
    </p:spTree>
    <p:extLst>
      <p:ext uri="{BB962C8B-B14F-4D97-AF65-F5344CB8AC3E}">
        <p14:creationId xmlns:p14="http://schemas.microsoft.com/office/powerpoint/2010/main" val="75413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8.33333E-7 -2.96296E-6 L -8.33333E-7 0.03542 " pathEditMode="relative" rAng="0" ptsTypes="AA">
                                      <p:cBhvr>
                                        <p:cTn id="9" dur="700" spd="-100000" fill="hold"/>
                                        <p:tgtEl>
                                          <p:spTgt spid="3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8.33333E-7 -2.96296E-6 L -8.33333E-7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0"/>
                                  </p:stCondLst>
                                  <p:childTnLst>
                                    <p:animMotion origin="layout" path="M -8.33333E-7 -2.96296E-6 L -8.33333E-7 0.03542 " pathEditMode="relative" rAng="0" ptsTypes="AA">
                                      <p:cBhvr>
                                        <p:cTn id="24" dur="700" spd="-100000" fill="hold"/>
                                        <p:tgtEl>
                                          <p:spTgt spid="18"/>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decel="100000" fill="hold" grpId="1" nodeType="withEffect">
                                  <p:stCondLst>
                                    <p:cond delay="100"/>
                                  </p:stCondLst>
                                  <p:childTnLst>
                                    <p:animMotion origin="layout" path="M -8.33333E-7 -2.96296E-6 L -8.33333E-7 0.03542 " pathEditMode="relative" rAng="0" ptsTypes="AA">
                                      <p:cBhvr>
                                        <p:cTn id="34" dur="700" spd="-100000" fill="hold"/>
                                        <p:tgtEl>
                                          <p:spTgt spid="10"/>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42" presetClass="path" presetSubtype="0" decel="100000" fill="hold" grpId="1" nodeType="withEffect">
                                  <p:stCondLst>
                                    <p:cond delay="100"/>
                                  </p:stCondLst>
                                  <p:childTnLst>
                                    <p:animMotion origin="layout" path="M -8.33333E-7 -2.96296E-6 L -8.33333E-7 0.03542 " pathEditMode="relative" rAng="0" ptsTypes="AA">
                                      <p:cBhvr>
                                        <p:cTn id="39" dur="700" spd="-100000" fill="hold"/>
                                        <p:tgtEl>
                                          <p:spTgt spid="19"/>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42" presetClass="path" presetSubtype="0" decel="100000" fill="hold" grpId="1" nodeType="withEffect">
                                  <p:stCondLst>
                                    <p:cond delay="100"/>
                                  </p:stCondLst>
                                  <p:childTnLst>
                                    <p:animMotion origin="layout" path="M -8.33333E-7 -2.96296E-6 L -8.33333E-7 0.03542 " pathEditMode="relative" rAng="0" ptsTypes="AA">
                                      <p:cBhvr>
                                        <p:cTn id="44" dur="700" spd="-100000" fill="hold"/>
                                        <p:tgtEl>
                                          <p:spTgt spid="22"/>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42" presetClass="path" presetSubtype="0" decel="100000" fill="hold" nodeType="withEffect">
                                  <p:stCondLst>
                                    <p:cond delay="200"/>
                                  </p:stCondLst>
                                  <p:childTnLst>
                                    <p:animMotion origin="layout" path="M -8.33333E-7 -2.96296E-6 L -8.33333E-7 0.03542 " pathEditMode="relative" rAng="0" ptsTypes="AA">
                                      <p:cBhvr>
                                        <p:cTn id="49" dur="700" spd="-100000" fill="hold"/>
                                        <p:tgtEl>
                                          <p:spTgt spid="26"/>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8.33333E-7 -2.96296E-6 L -8.33333E-7 0.03542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42" presetClass="path" presetSubtype="0" decel="100000" fill="hold" grpId="1" nodeType="withEffect">
                                  <p:stCondLst>
                                    <p:cond delay="200"/>
                                  </p:stCondLst>
                                  <p:childTnLst>
                                    <p:animMotion origin="layout" path="M -8.33333E-7 -2.96296E-6 L -8.33333E-7 0.03542 " pathEditMode="relative" rAng="0" ptsTypes="AA">
                                      <p:cBhvr>
                                        <p:cTn id="59" dur="700" spd="-100000" fill="hold"/>
                                        <p:tgtEl>
                                          <p:spTgt spid="20"/>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42" presetClass="path" presetSubtype="0" decel="100000" fill="hold" grpId="1" nodeType="withEffect">
                                  <p:stCondLst>
                                    <p:cond delay="200"/>
                                  </p:stCondLst>
                                  <p:childTnLst>
                                    <p:animMotion origin="layout" path="M -8.33333E-7 -2.96296E-6 L -8.33333E-7 0.03542 " pathEditMode="relative" rAng="0" ptsTypes="AA">
                                      <p:cBhvr>
                                        <p:cTn id="64" dur="700" spd="-100000" fill="hold"/>
                                        <p:tgtEl>
                                          <p:spTgt spid="4"/>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42" presetClass="path" presetSubtype="0" decel="100000" fill="hold" grpId="1" nodeType="withEffect">
                                  <p:stCondLst>
                                    <p:cond delay="300"/>
                                  </p:stCondLst>
                                  <p:childTnLst>
                                    <p:animMotion origin="layout" path="M -8.33333E-7 -2.96296E-6 L -8.33333E-7 0.03542 " pathEditMode="relative" rAng="0" ptsTypes="AA">
                                      <p:cBhvr>
                                        <p:cTn id="69" dur="700" spd="-100000" fill="hold"/>
                                        <p:tgtEl>
                                          <p:spTgt spid="21"/>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300"/>
                                  </p:stCondLst>
                                  <p:childTnLst>
                                    <p:animMotion origin="layout" path="M -8.33333E-7 -2.96296E-6 L -8.33333E-7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42" presetClass="path" presetSubtype="0" decel="100000" fill="hold" grpId="1" nodeType="withEffect">
                                  <p:stCondLst>
                                    <p:cond delay="300"/>
                                  </p:stCondLst>
                                  <p:childTnLst>
                                    <p:animMotion origin="layout" path="M -8.33333E-7 -2.96296E-6 L -8.33333E-7 0.03542 " pathEditMode="relative" rAng="0" ptsTypes="AA">
                                      <p:cBhvr>
                                        <p:cTn id="79" dur="700" spd="-100000" fill="hold"/>
                                        <p:tgtEl>
                                          <p:spTgt spid="16"/>
                                        </p:tgtEl>
                                        <p:attrNameLst>
                                          <p:attrName>ppt_x</p:attrName>
                                          <p:attrName>ppt_y</p:attrName>
                                        </p:attrNameLst>
                                      </p:cBhvr>
                                      <p:rCtr x="0" y="1759"/>
                                    </p:animMotion>
                                  </p:childTnLst>
                                </p:cTn>
                              </p:par>
                              <p:par>
                                <p:cTn id="80" presetID="10" presetClass="entr" presetSubtype="0" fill="hold" nodeType="withEffect">
                                  <p:stCondLst>
                                    <p:cond delay="30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par>
                                <p:cTn id="83" presetID="42" presetClass="path" presetSubtype="0" decel="100000" fill="hold" nodeType="withEffect">
                                  <p:stCondLst>
                                    <p:cond delay="300"/>
                                  </p:stCondLst>
                                  <p:childTnLst>
                                    <p:animMotion origin="layout" path="M -8.33333E-7 -2.96296E-6 L -8.33333E-7 0.03542 " pathEditMode="relative" rAng="0" ptsTypes="AA">
                                      <p:cBhvr>
                                        <p:cTn id="84" dur="700" spd="-100000" fill="hold"/>
                                        <p:tgtEl>
                                          <p:spTgt spid="2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8" grpId="0" animBg="1"/>
      <p:bldP spid="18" grpId="1" animBg="1"/>
      <p:bldP spid="7" grpId="0" animBg="1"/>
      <p:bldP spid="7" grpId="1" animBg="1"/>
      <p:bldP spid="19" grpId="0" animBg="1"/>
      <p:bldP spid="19" grpId="1" animBg="1"/>
      <p:bldP spid="10" grpId="0" animBg="1"/>
      <p:bldP spid="10" grpId="1" animBg="1"/>
      <p:bldP spid="22" grpId="0"/>
      <p:bldP spid="22" grpId="1"/>
      <p:bldP spid="20" grpId="0" animBg="1"/>
      <p:bldP spid="20" grpId="1" animBg="1"/>
      <p:bldP spid="13" grpId="0" animBg="1"/>
      <p:bldP spid="13" grpId="1" animBg="1"/>
      <p:bldP spid="4" grpId="0"/>
      <p:bldP spid="4" grpId="1"/>
      <p:bldP spid="21" grpId="0" animBg="1"/>
      <p:bldP spid="21" grpId="1" animBg="1"/>
      <p:bldP spid="16" grpId="0" animBg="1"/>
      <p:bldP spid="16" grpId="1" animBg="1"/>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11292E06-0165-796F-3AC7-AE0DBE35ED4F}"/>
              </a:ext>
            </a:extLst>
          </p:cNvPr>
          <p:cNvSpPr>
            <a:spLocks noGrp="1"/>
          </p:cNvSpPr>
          <p:nvPr>
            <p:ph type="title"/>
          </p:nvPr>
        </p:nvSpPr>
        <p:spPr/>
        <p:txBody>
          <a:bodyPr/>
          <a:lstStyle/>
          <a:p>
            <a:pPr algn="ctr"/>
            <a:r>
              <a:rPr lang="it-IT"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Microsoft AI </a:t>
            </a:r>
            <a:r>
              <a:rPr lang="it-IT" b="1" spc="0" err="1"/>
              <a:t>tooling</a:t>
            </a:r>
            <a:r>
              <a:rPr lang="it-IT" b="1" spc="0"/>
              <a:t> and services</a:t>
            </a:r>
            <a:endParaRPr lang="en-US" b="1" spc="0"/>
          </a:p>
        </p:txBody>
      </p:sp>
      <p:sp>
        <p:nvSpPr>
          <p:cNvPr id="4" name="Rounded Rectangle 64">
            <a:extLst>
              <a:ext uri="{FF2B5EF4-FFF2-40B4-BE49-F238E27FC236}">
                <a16:creationId xmlns:a16="http://schemas.microsoft.com/office/drawing/2014/main" id="{EE60A726-5AC7-21ED-AC1D-67BF24939BE0}"/>
              </a:ext>
              <a:ext uri="{C183D7F6-B498-43B3-948B-1728B52AA6E4}">
                <adec:decorative xmlns:adec="http://schemas.microsoft.com/office/drawing/2017/decorative" val="1"/>
              </a:ext>
            </a:extLst>
          </p:cNvPr>
          <p:cNvSpPr/>
          <p:nvPr/>
        </p:nvSpPr>
        <p:spPr bwMode="auto">
          <a:xfrm>
            <a:off x="588300" y="1694329"/>
            <a:ext cx="11022583" cy="4574709"/>
          </a:xfrm>
          <a:prstGeom prst="roundRect">
            <a:avLst>
              <a:gd name="adj" fmla="val 3991"/>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23" rIns="0" bIns="0" numCol="1" spcCol="0" rtlCol="0" fromWordArt="0" anchor="ctr" anchorCtr="0" forceAA="0" compatLnSpc="1">
            <a:prstTxWarp prst="textNoShape">
              <a:avLst/>
            </a:prstTxWarp>
            <a:noAutofit/>
          </a:bodyPr>
          <a:lstStyle/>
          <a:p>
            <a:pPr marL="0" marR="0" lvl="0" indent="0" algn="ctr" defTabSz="811469"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16" name="Rounded Rectangle 18">
            <a:extLst>
              <a:ext uri="{FF2B5EF4-FFF2-40B4-BE49-F238E27FC236}">
                <a16:creationId xmlns:a16="http://schemas.microsoft.com/office/drawing/2014/main" id="{16142A60-3772-459F-732D-DE17D8237DCE}"/>
              </a:ext>
            </a:extLst>
          </p:cNvPr>
          <p:cNvSpPr/>
          <p:nvPr/>
        </p:nvSpPr>
        <p:spPr bwMode="auto">
          <a:xfrm>
            <a:off x="3759112" y="1436688"/>
            <a:ext cx="4752876" cy="51139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defRPr/>
            </a:pPr>
            <a:r>
              <a:rPr lang="en-CA" sz="2000" b="1">
                <a:gradFill>
                  <a:gsLst>
                    <a:gs pos="70629">
                      <a:srgbClr val="FFFFFF"/>
                    </a:gs>
                    <a:gs pos="48951">
                      <a:srgbClr val="FFFFFF"/>
                    </a:gs>
                  </a:gsLst>
                  <a:path path="circle">
                    <a:fillToRect l="100000" t="100000"/>
                  </a:path>
                </a:gradFill>
                <a:latin typeface="Segoe UI Semibold" panose="020F0502020204030204" pitchFamily="34" charset="0"/>
              </a:rPr>
              <a:t>Best-in-class AI foundation models</a:t>
            </a:r>
          </a:p>
        </p:txBody>
      </p:sp>
      <p:pic>
        <p:nvPicPr>
          <p:cNvPr id="18" name="Graphic 17" descr="logo of azure AI services">
            <a:extLst>
              <a:ext uri="{FF2B5EF4-FFF2-40B4-BE49-F238E27FC236}">
                <a16:creationId xmlns:a16="http://schemas.microsoft.com/office/drawing/2014/main" id="{ED4537B6-FAC4-82B3-3111-CB0F1CD3DFC5}"/>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372" y="2143173"/>
            <a:ext cx="799998" cy="799996"/>
          </a:xfrm>
          <a:prstGeom prst="rect">
            <a:avLst/>
          </a:prstGeom>
        </p:spPr>
      </p:pic>
      <p:sp>
        <p:nvSpPr>
          <p:cNvPr id="13" name="Text Placeholder 20">
            <a:extLst>
              <a:ext uri="{FF2B5EF4-FFF2-40B4-BE49-F238E27FC236}">
                <a16:creationId xmlns:a16="http://schemas.microsoft.com/office/drawing/2014/main" id="{36F4AABB-3C35-B6FB-CFE4-F9F7E21A7E17}"/>
              </a:ext>
            </a:extLst>
          </p:cNvPr>
          <p:cNvSpPr txBox="1">
            <a:spLocks/>
          </p:cNvSpPr>
          <p:nvPr/>
        </p:nvSpPr>
        <p:spPr>
          <a:xfrm>
            <a:off x="822802" y="3036452"/>
            <a:ext cx="320514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33"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999" i="0" u="none" strike="noStrike" kern="0" cap="none" spc="0" normalizeH="0" baseline="0" noProof="0">
                <a:ln>
                  <a:noFill/>
                </a:ln>
                <a:solidFill>
                  <a:schemeClr val="tx1"/>
                </a:solidFill>
                <a:effectLst/>
                <a:uLnTx/>
                <a:uFillTx/>
                <a:latin typeface="+mj-lt"/>
                <a:ea typeface="+mn-ea"/>
                <a:cs typeface="Segoe UI Semibold" panose="020B0702040204020203" pitchFamily="34" charset="0"/>
              </a:rPr>
              <a:t>Azure AI Services</a:t>
            </a:r>
          </a:p>
          <a:p>
            <a:pPr marL="0" marR="0" lvl="0" indent="0" algn="ctr" defTabSz="932433"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400" i="0" u="none" strike="noStrike" kern="1200" cap="none" spc="0" normalizeH="0" baseline="0" noProof="0">
                <a:ln>
                  <a:noFill/>
                </a:ln>
                <a:solidFill>
                  <a:schemeClr val="tx1"/>
                </a:solidFill>
                <a:effectLst/>
                <a:uLnTx/>
                <a:uFillTx/>
                <a:ea typeface="+mn-ea"/>
                <a:cs typeface="Segoe UI Light"/>
              </a:rPr>
              <a:t>Pre-trained, turnkey solutions for intelligent applications</a:t>
            </a:r>
          </a:p>
        </p:txBody>
      </p:sp>
      <p:pic>
        <p:nvPicPr>
          <p:cNvPr id="19" name="Graphic 18" descr="logo of Azure machine learning">
            <a:extLst>
              <a:ext uri="{FF2B5EF4-FFF2-40B4-BE49-F238E27FC236}">
                <a16:creationId xmlns:a16="http://schemas.microsoft.com/office/drawing/2014/main" id="{D9AA3BF7-A2CC-C947-B763-DD4DE3B4F71F}"/>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8950" y="2245185"/>
            <a:ext cx="669746" cy="595971"/>
          </a:xfrm>
          <a:prstGeom prst="rect">
            <a:avLst/>
          </a:prstGeom>
        </p:spPr>
      </p:pic>
      <p:sp>
        <p:nvSpPr>
          <p:cNvPr id="15" name="Text Placeholder 20">
            <a:extLst>
              <a:ext uri="{FF2B5EF4-FFF2-40B4-BE49-F238E27FC236}">
                <a16:creationId xmlns:a16="http://schemas.microsoft.com/office/drawing/2014/main" id="{AF980222-8E88-D665-110E-38B87D500D1D}"/>
              </a:ext>
            </a:extLst>
          </p:cNvPr>
          <p:cNvSpPr txBox="1">
            <a:spLocks/>
          </p:cNvSpPr>
          <p:nvPr/>
        </p:nvSpPr>
        <p:spPr>
          <a:xfrm>
            <a:off x="4397591" y="3036452"/>
            <a:ext cx="3412465"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999" kern="0">
                <a:solidFill>
                  <a:schemeClr val="tx1"/>
                </a:solidFill>
                <a:latin typeface="+mj-lt"/>
                <a:cs typeface="Segoe UI Semibold" panose="020B0702040204020203" pitchFamily="34" charset="0"/>
              </a:rPr>
              <a:t>Azure Machine Learning</a:t>
            </a:r>
          </a:p>
          <a:p>
            <a:pPr algn="ctr" defTabSz="932433">
              <a:spcBef>
                <a:spcPts val="600"/>
              </a:spcBef>
              <a:defRPr/>
            </a:pPr>
            <a:r>
              <a:rPr lang="en-US" sz="1400">
                <a:solidFill>
                  <a:schemeClr val="tx1"/>
                </a:solidFill>
                <a:cs typeface="Segoe UI Light"/>
              </a:rPr>
              <a:t>Full-lifecycle tools for designing</a:t>
            </a:r>
            <a:br>
              <a:rPr lang="en-US" sz="1400">
                <a:solidFill>
                  <a:schemeClr val="tx1"/>
                </a:solidFill>
                <a:cs typeface="Segoe UI Light"/>
              </a:rPr>
            </a:br>
            <a:r>
              <a:rPr lang="en-US" sz="1400">
                <a:solidFill>
                  <a:schemeClr val="tx1"/>
                </a:solidFill>
                <a:cs typeface="Segoe UI Light"/>
              </a:rPr>
              <a:t>and managing AI models</a:t>
            </a:r>
          </a:p>
        </p:txBody>
      </p:sp>
      <p:sp>
        <p:nvSpPr>
          <p:cNvPr id="20" name="Graphic 25">
            <a:extLst>
              <a:ext uri="{FF2B5EF4-FFF2-40B4-BE49-F238E27FC236}">
                <a16:creationId xmlns:a16="http://schemas.microsoft.com/office/drawing/2014/main" id="{46A8BA54-60E8-AECD-A05C-24047F8AC4C8}"/>
              </a:ext>
              <a:ext uri="{C183D7F6-B498-43B3-948B-1728B52AA6E4}">
                <adec:decorative xmlns:adec="http://schemas.microsoft.com/office/drawing/2017/decorative" val="1"/>
              </a:ext>
            </a:extLst>
          </p:cNvPr>
          <p:cNvSpPr/>
          <p:nvPr/>
        </p:nvSpPr>
        <p:spPr>
          <a:xfrm>
            <a:off x="9450454" y="2250558"/>
            <a:ext cx="517605" cy="543483"/>
          </a:xfrm>
          <a:custGeom>
            <a:avLst/>
            <a:gdLst>
              <a:gd name="connsiteX0" fmla="*/ 0 w 411754"/>
              <a:gd name="connsiteY0" fmla="*/ 77204 h 432341"/>
              <a:gd name="connsiteX1" fmla="*/ 15441 w 411754"/>
              <a:gd name="connsiteY1" fmla="*/ 61763 h 432341"/>
              <a:gd name="connsiteX2" fmla="*/ 176025 w 411754"/>
              <a:gd name="connsiteY2" fmla="*/ 3088 h 432341"/>
              <a:gd name="connsiteX3" fmla="*/ 194554 w 411754"/>
              <a:gd name="connsiteY3" fmla="*/ 3088 h 432341"/>
              <a:gd name="connsiteX4" fmla="*/ 355138 w 411754"/>
              <a:gd name="connsiteY4" fmla="*/ 61763 h 432341"/>
              <a:gd name="connsiteX5" fmla="*/ 370579 w 411754"/>
              <a:gd name="connsiteY5" fmla="*/ 77204 h 432341"/>
              <a:gd name="connsiteX6" fmla="*/ 370579 w 411754"/>
              <a:gd name="connsiteY6" fmla="*/ 185289 h 432341"/>
              <a:gd name="connsiteX7" fmla="*/ 369755 w 411754"/>
              <a:gd name="connsiteY7" fmla="*/ 205795 h 432341"/>
              <a:gd name="connsiteX8" fmla="*/ 185215 w 411754"/>
              <a:gd name="connsiteY8" fmla="*/ 247752 h 432341"/>
              <a:gd name="connsiteX9" fmla="*/ 198260 w 411754"/>
              <a:gd name="connsiteY9" fmla="*/ 407740 h 432341"/>
              <a:gd name="connsiteX10" fmla="*/ 190951 w 411754"/>
              <a:gd name="connsiteY10" fmla="*/ 410684 h 432341"/>
              <a:gd name="connsiteX11" fmla="*/ 179628 w 411754"/>
              <a:gd name="connsiteY11" fmla="*/ 410684 h 432341"/>
              <a:gd name="connsiteX12" fmla="*/ 0 w 411754"/>
              <a:gd name="connsiteY12" fmla="*/ 185289 h 432341"/>
              <a:gd name="connsiteX13" fmla="*/ 0 w 411754"/>
              <a:gd name="connsiteY13" fmla="*/ 77204 h 432341"/>
              <a:gd name="connsiteX14" fmla="*/ 411754 w 411754"/>
              <a:gd name="connsiteY14" fmla="*/ 319109 h 432341"/>
              <a:gd name="connsiteX15" fmla="*/ 298522 w 411754"/>
              <a:gd name="connsiteY15" fmla="*/ 205877 h 432341"/>
              <a:gd name="connsiteX16" fmla="*/ 185289 w 411754"/>
              <a:gd name="connsiteY16" fmla="*/ 319109 h 432341"/>
              <a:gd name="connsiteX17" fmla="*/ 298522 w 411754"/>
              <a:gd name="connsiteY17" fmla="*/ 432342 h 432341"/>
              <a:gd name="connsiteX18" fmla="*/ 411754 w 411754"/>
              <a:gd name="connsiteY18" fmla="*/ 319109 h 432341"/>
              <a:gd name="connsiteX19" fmla="*/ 367573 w 411754"/>
              <a:gd name="connsiteY19" fmla="*/ 270646 h 432341"/>
              <a:gd name="connsiteX20" fmla="*/ 367591 w 411754"/>
              <a:gd name="connsiteY20" fmla="*/ 285204 h 432341"/>
              <a:gd name="connsiteX21" fmla="*/ 367573 w 411754"/>
              <a:gd name="connsiteY21" fmla="*/ 285222 h 432341"/>
              <a:gd name="connsiteX22" fmla="*/ 285222 w 411754"/>
              <a:gd name="connsiteY22" fmla="*/ 367573 h 432341"/>
              <a:gd name="connsiteX23" fmla="*/ 270665 w 411754"/>
              <a:gd name="connsiteY23" fmla="*/ 367591 h 432341"/>
              <a:gd name="connsiteX24" fmla="*/ 270646 w 411754"/>
              <a:gd name="connsiteY24" fmla="*/ 367573 h 432341"/>
              <a:gd name="connsiteX25" fmla="*/ 229471 w 411754"/>
              <a:gd name="connsiteY25" fmla="*/ 326398 h 432341"/>
              <a:gd name="connsiteX26" fmla="*/ 229471 w 411754"/>
              <a:gd name="connsiteY26" fmla="*/ 311821 h 432341"/>
              <a:gd name="connsiteX27" fmla="*/ 244047 w 411754"/>
              <a:gd name="connsiteY27" fmla="*/ 311821 h 432341"/>
              <a:gd name="connsiteX28" fmla="*/ 277934 w 411754"/>
              <a:gd name="connsiteY28" fmla="*/ 345729 h 432341"/>
              <a:gd name="connsiteX29" fmla="*/ 352997 w 411754"/>
              <a:gd name="connsiteY29" fmla="*/ 270646 h 432341"/>
              <a:gd name="connsiteX30" fmla="*/ 367554 w 411754"/>
              <a:gd name="connsiteY30" fmla="*/ 270627 h 432341"/>
              <a:gd name="connsiteX31" fmla="*/ 367573 w 411754"/>
              <a:gd name="connsiteY31" fmla="*/ 270646 h 432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1754" h="432341">
                <a:moveTo>
                  <a:pt x="0" y="77204"/>
                </a:moveTo>
                <a:cubicBezTo>
                  <a:pt x="0" y="68676"/>
                  <a:pt x="6913" y="61763"/>
                  <a:pt x="15441" y="61763"/>
                </a:cubicBezTo>
                <a:cubicBezTo>
                  <a:pt x="70266" y="61763"/>
                  <a:pt x="123691" y="42349"/>
                  <a:pt x="176025" y="3088"/>
                </a:cubicBezTo>
                <a:cubicBezTo>
                  <a:pt x="181516" y="-1029"/>
                  <a:pt x="189063" y="-1029"/>
                  <a:pt x="194554" y="3088"/>
                </a:cubicBezTo>
                <a:cubicBezTo>
                  <a:pt x="246888" y="42349"/>
                  <a:pt x="300313" y="61763"/>
                  <a:pt x="355138" y="61763"/>
                </a:cubicBezTo>
                <a:cubicBezTo>
                  <a:pt x="363665" y="61763"/>
                  <a:pt x="370579" y="68676"/>
                  <a:pt x="370579" y="77204"/>
                </a:cubicBezTo>
                <a:lnTo>
                  <a:pt x="370579" y="185289"/>
                </a:lnTo>
                <a:cubicBezTo>
                  <a:pt x="370579" y="192248"/>
                  <a:pt x="370291" y="199083"/>
                  <a:pt x="369755" y="205795"/>
                </a:cubicBezTo>
                <a:cubicBezTo>
                  <a:pt x="307210" y="166421"/>
                  <a:pt x="224587" y="185207"/>
                  <a:pt x="185215" y="247752"/>
                </a:cubicBezTo>
                <a:cubicBezTo>
                  <a:pt x="153545" y="298059"/>
                  <a:pt x="158859" y="363227"/>
                  <a:pt x="198260" y="407740"/>
                </a:cubicBezTo>
                <a:lnTo>
                  <a:pt x="190951" y="410684"/>
                </a:lnTo>
                <a:cubicBezTo>
                  <a:pt x="187313" y="412117"/>
                  <a:pt x="183266" y="412117"/>
                  <a:pt x="179628" y="410684"/>
                </a:cubicBezTo>
                <a:cubicBezTo>
                  <a:pt x="60898" y="363908"/>
                  <a:pt x="0" y="288228"/>
                  <a:pt x="0" y="185289"/>
                </a:cubicBezTo>
                <a:lnTo>
                  <a:pt x="0" y="77204"/>
                </a:lnTo>
                <a:close/>
                <a:moveTo>
                  <a:pt x="411754" y="319109"/>
                </a:moveTo>
                <a:cubicBezTo>
                  <a:pt x="411754" y="256572"/>
                  <a:pt x="361059" y="205877"/>
                  <a:pt x="298522" y="205877"/>
                </a:cubicBezTo>
                <a:cubicBezTo>
                  <a:pt x="235985" y="205877"/>
                  <a:pt x="185289" y="256572"/>
                  <a:pt x="185289" y="319109"/>
                </a:cubicBezTo>
                <a:cubicBezTo>
                  <a:pt x="185289" y="381647"/>
                  <a:pt x="235985" y="432342"/>
                  <a:pt x="298522" y="432342"/>
                </a:cubicBezTo>
                <a:cubicBezTo>
                  <a:pt x="361059" y="432342"/>
                  <a:pt x="411754" y="381647"/>
                  <a:pt x="411754" y="319109"/>
                </a:cubicBezTo>
                <a:close/>
                <a:moveTo>
                  <a:pt x="367573" y="270646"/>
                </a:moveTo>
                <a:cubicBezTo>
                  <a:pt x="371598" y="274661"/>
                  <a:pt x="371606" y="281179"/>
                  <a:pt x="367591" y="285204"/>
                </a:cubicBezTo>
                <a:cubicBezTo>
                  <a:pt x="367585" y="285210"/>
                  <a:pt x="367579" y="285216"/>
                  <a:pt x="367573" y="285222"/>
                </a:cubicBezTo>
                <a:lnTo>
                  <a:pt x="285222" y="367573"/>
                </a:lnTo>
                <a:cubicBezTo>
                  <a:pt x="281208" y="371598"/>
                  <a:pt x="274689" y="371606"/>
                  <a:pt x="270665" y="367591"/>
                </a:cubicBezTo>
                <a:cubicBezTo>
                  <a:pt x="270658" y="367585"/>
                  <a:pt x="270652" y="367579"/>
                  <a:pt x="270646" y="367573"/>
                </a:cubicBezTo>
                <a:lnTo>
                  <a:pt x="229471" y="326398"/>
                </a:lnTo>
                <a:cubicBezTo>
                  <a:pt x="225446" y="322373"/>
                  <a:pt x="225446" y="315846"/>
                  <a:pt x="229471" y="311821"/>
                </a:cubicBezTo>
                <a:cubicBezTo>
                  <a:pt x="233496" y="307797"/>
                  <a:pt x="240022" y="307797"/>
                  <a:pt x="244047" y="311821"/>
                </a:cubicBezTo>
                <a:lnTo>
                  <a:pt x="277934" y="345729"/>
                </a:lnTo>
                <a:lnTo>
                  <a:pt x="352997" y="270646"/>
                </a:lnTo>
                <a:cubicBezTo>
                  <a:pt x="357011" y="266621"/>
                  <a:pt x="363530" y="266613"/>
                  <a:pt x="367554" y="270627"/>
                </a:cubicBezTo>
                <a:cubicBezTo>
                  <a:pt x="367561" y="270634"/>
                  <a:pt x="367567" y="270640"/>
                  <a:pt x="367573" y="270646"/>
                </a:cubicBezTo>
                <a:close/>
              </a:path>
            </a:pathLst>
          </a:cu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ts val="600"/>
              </a:spcBef>
              <a:spcAft>
                <a:spcPct val="0"/>
              </a:spcAft>
            </a:pPr>
            <a:endParaRPr lang="en-US" sz="2000" b="1">
              <a:gradFill>
                <a:gsLst>
                  <a:gs pos="70629">
                    <a:srgbClr val="FFFFFF"/>
                  </a:gs>
                  <a:gs pos="48951">
                    <a:srgbClr val="FFFFFF"/>
                  </a:gs>
                </a:gsLst>
                <a:path path="circle">
                  <a:fillToRect l="100000" t="100000"/>
                </a:path>
              </a:gradFill>
              <a:latin typeface="Segoe UI Semibold" panose="020F0502020204030204" pitchFamily="34" charset="0"/>
            </a:endParaRPr>
          </a:p>
        </p:txBody>
      </p:sp>
      <p:sp>
        <p:nvSpPr>
          <p:cNvPr id="14" name="Text Placeholder 20">
            <a:extLst>
              <a:ext uri="{FF2B5EF4-FFF2-40B4-BE49-F238E27FC236}">
                <a16:creationId xmlns:a16="http://schemas.microsoft.com/office/drawing/2014/main" id="{D5626829-11A4-0A88-4571-DBC475C562CC}"/>
              </a:ext>
            </a:extLst>
          </p:cNvPr>
          <p:cNvSpPr txBox="1">
            <a:spLocks/>
          </p:cNvSpPr>
          <p:nvPr/>
        </p:nvSpPr>
        <p:spPr>
          <a:xfrm>
            <a:off x="8272189" y="3036452"/>
            <a:ext cx="2929961" cy="848921"/>
          </a:xfrm>
          <a:prstGeom prst="rect">
            <a:avLst/>
          </a:prstGeom>
        </p:spPr>
        <p:txBody>
          <a:bodyPr lIns="91416" tIns="45708" rIns="91416" bIns="45708" anchor="t"/>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433">
              <a:spcBef>
                <a:spcPts val="600"/>
              </a:spcBef>
              <a:defRPr/>
            </a:pPr>
            <a:r>
              <a:rPr lang="en-US" sz="1999" kern="0">
                <a:solidFill>
                  <a:schemeClr val="tx1"/>
                </a:solidFill>
                <a:latin typeface="+mj-lt"/>
                <a:cs typeface="Segoe UI Semibold" panose="020B0702040204020203" pitchFamily="34" charset="0"/>
              </a:rPr>
              <a:t>Responsible AI Tooling</a:t>
            </a:r>
          </a:p>
          <a:p>
            <a:pPr algn="ctr" defTabSz="932433">
              <a:spcBef>
                <a:spcPts val="600"/>
              </a:spcBef>
              <a:defRPr/>
            </a:pPr>
            <a:r>
              <a:rPr lang="en-US" sz="1400">
                <a:solidFill>
                  <a:schemeClr val="tx1"/>
                </a:solidFill>
                <a:cs typeface="Segoe UI Light"/>
              </a:rPr>
              <a:t>Build and manage apps that are trustworthy by design</a:t>
            </a:r>
          </a:p>
        </p:txBody>
      </p:sp>
      <p:pic>
        <p:nvPicPr>
          <p:cNvPr id="10" name="Graphic 9" descr="logo of azure AI studio">
            <a:extLst>
              <a:ext uri="{FF2B5EF4-FFF2-40B4-BE49-F238E27FC236}">
                <a16:creationId xmlns:a16="http://schemas.microsoft.com/office/drawing/2014/main" id="{C54355CF-9D0B-1732-7189-3EAC5A42EB75}"/>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911710" y="4584675"/>
            <a:ext cx="540539" cy="540539"/>
          </a:xfrm>
          <a:prstGeom prst="rect">
            <a:avLst/>
          </a:prstGeom>
        </p:spPr>
      </p:pic>
      <p:sp>
        <p:nvSpPr>
          <p:cNvPr id="9" name="Text Placeholder 20">
            <a:extLst>
              <a:ext uri="{FF2B5EF4-FFF2-40B4-BE49-F238E27FC236}">
                <a16:creationId xmlns:a16="http://schemas.microsoft.com/office/drawing/2014/main" id="{C6CAFC17-3440-18AE-DDDB-A8929003347E}"/>
              </a:ext>
            </a:extLst>
          </p:cNvPr>
          <p:cNvSpPr txBox="1">
            <a:spLocks/>
          </p:cNvSpPr>
          <p:nvPr/>
        </p:nvSpPr>
        <p:spPr>
          <a:xfrm>
            <a:off x="2452250" y="4593334"/>
            <a:ext cx="3158993" cy="523220"/>
          </a:xfrm>
          <a:prstGeom prst="rect">
            <a:avLst/>
          </a:prstGeom>
          <a:noFill/>
        </p:spPr>
        <p:txBody>
          <a:bodyPr wrap="square">
            <a:spAutoFit/>
          </a:bodyPr>
          <a:lstStyle>
            <a:defPPr>
              <a:defRPr lang="en-US"/>
            </a:defPPr>
            <a:lvl1pPr>
              <a:defRPr sz="3200" b="1">
                <a:latin typeface="+mj-lt"/>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a:t>Azure AI Studio</a:t>
            </a:r>
          </a:p>
        </p:txBody>
      </p:sp>
      <p:sp>
        <p:nvSpPr>
          <p:cNvPr id="11" name="Text Placeholder 20">
            <a:extLst>
              <a:ext uri="{FF2B5EF4-FFF2-40B4-BE49-F238E27FC236}">
                <a16:creationId xmlns:a16="http://schemas.microsoft.com/office/drawing/2014/main" id="{34F8FA2A-A097-46D3-A834-5F2BAE265923}"/>
              </a:ext>
            </a:extLst>
          </p:cNvPr>
          <p:cNvSpPr txBox="1">
            <a:spLocks/>
          </p:cNvSpPr>
          <p:nvPr/>
        </p:nvSpPr>
        <p:spPr>
          <a:xfrm>
            <a:off x="2181979" y="5217403"/>
            <a:ext cx="2982258" cy="674184"/>
          </a:xfrm>
          <a:prstGeom prst="rect">
            <a:avLst/>
          </a:prstGeom>
        </p:spPr>
        <p:txBody>
          <a:bodyPr lIns="0" tIns="0" rIns="0" bIns="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99" i="0" u="none" strike="noStrike" kern="1200" cap="none" spc="0" normalizeH="0" baseline="0" noProof="0">
                <a:ln>
                  <a:noFill/>
                </a:ln>
                <a:solidFill>
                  <a:schemeClr val="tx1"/>
                </a:solidFill>
                <a:effectLst/>
                <a:uLnTx/>
                <a:uFillTx/>
                <a:ea typeface="+mn-ea"/>
                <a:cs typeface="Segoe UI Light"/>
              </a:rPr>
              <a:t>A comprehensive platform</a:t>
            </a:r>
            <a:br>
              <a:rPr kumimoji="0" lang="en-US" sz="1799" i="0" u="none" strike="noStrike" kern="1200" cap="none" spc="0" normalizeH="0" baseline="0" noProof="0">
                <a:ln>
                  <a:noFill/>
                </a:ln>
                <a:solidFill>
                  <a:schemeClr val="tx1"/>
                </a:solidFill>
                <a:effectLst/>
                <a:uLnTx/>
                <a:uFillTx/>
                <a:ea typeface="+mn-ea"/>
                <a:cs typeface="Segoe UI Light"/>
              </a:rPr>
            </a:br>
            <a:r>
              <a:rPr kumimoji="0" lang="en-US" sz="1799" i="0" u="none" strike="noStrike" kern="1200" cap="none" spc="0" normalizeH="0" baseline="0" noProof="0">
                <a:ln>
                  <a:noFill/>
                </a:ln>
                <a:solidFill>
                  <a:schemeClr val="tx1"/>
                </a:solidFill>
                <a:effectLst/>
                <a:uLnTx/>
                <a:uFillTx/>
                <a:ea typeface="+mn-ea"/>
                <a:cs typeface="Segoe UI Light"/>
              </a:rPr>
              <a:t>to develop and deploy custom copilots</a:t>
            </a:r>
          </a:p>
        </p:txBody>
      </p:sp>
      <p:pic>
        <p:nvPicPr>
          <p:cNvPr id="2050" name="Picture 2" descr="logo for AI Toolkit for Visual Studio Code">
            <a:extLst>
              <a:ext uri="{FF2B5EF4-FFF2-40B4-BE49-F238E27FC236}">
                <a16:creationId xmlns:a16="http://schemas.microsoft.com/office/drawing/2014/main" id="{7C86F37A-E34E-133A-BE7A-CE042F2DFF69}"/>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952892" y="4577293"/>
            <a:ext cx="555302" cy="5553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BA31254-DFD6-2DF5-4A98-FCDD1A174C97}"/>
              </a:ext>
            </a:extLst>
          </p:cNvPr>
          <p:cNvSpPr txBox="1"/>
          <p:nvPr/>
        </p:nvSpPr>
        <p:spPr>
          <a:xfrm>
            <a:off x="6553603" y="4593334"/>
            <a:ext cx="3759631" cy="523220"/>
          </a:xfrm>
          <a:prstGeom prst="rect">
            <a:avLst/>
          </a:prstGeom>
          <a:noFill/>
        </p:spPr>
        <p:txBody>
          <a:bodyPr wrap="square">
            <a:spAutoFit/>
          </a:bodyPr>
          <a:lstStyle/>
          <a:p>
            <a:r>
              <a:rPr lang="en-US" sz="2800" b="1" dirty="0">
                <a:latin typeface="+mj-lt"/>
              </a:rPr>
              <a:t>AI Toolkit for VS Code</a:t>
            </a:r>
            <a:endParaRPr lang="en-GB" sz="2800" b="1" dirty="0">
              <a:latin typeface="+mj-lt"/>
            </a:endParaRPr>
          </a:p>
        </p:txBody>
      </p:sp>
      <p:sp>
        <p:nvSpPr>
          <p:cNvPr id="22" name="Text Placeholder 20">
            <a:extLst>
              <a:ext uri="{FF2B5EF4-FFF2-40B4-BE49-F238E27FC236}">
                <a16:creationId xmlns:a16="http://schemas.microsoft.com/office/drawing/2014/main" id="{D2CD133B-E2DF-7A09-73CF-BE8546B89B21}"/>
              </a:ext>
            </a:extLst>
          </p:cNvPr>
          <p:cNvSpPr txBox="1">
            <a:spLocks/>
          </p:cNvSpPr>
          <p:nvPr/>
        </p:nvSpPr>
        <p:spPr>
          <a:xfrm>
            <a:off x="6817905" y="5217403"/>
            <a:ext cx="2708026" cy="674187"/>
          </a:xfrm>
          <a:prstGeom prst="rect">
            <a:avLst/>
          </a:prstGeom>
        </p:spPr>
        <p:txBody>
          <a:bodyPr lIns="0" tIns="0" rIns="0" bIns="0" anchor="ctr">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Bef>
                <a:spcPts val="0"/>
              </a:spcBef>
              <a:defRPr/>
            </a:pPr>
            <a:r>
              <a:rPr lang="en-US" sz="1799">
                <a:solidFill>
                  <a:schemeClr val="tx1"/>
                </a:solidFill>
                <a:cs typeface="Segoe UI Light"/>
              </a:rPr>
              <a:t>End-to-end AI Developer toolkit download,</a:t>
            </a:r>
            <a:br>
              <a:rPr lang="en-US" sz="1799">
                <a:solidFill>
                  <a:schemeClr val="tx1"/>
                </a:solidFill>
                <a:cs typeface="Segoe UI Light"/>
              </a:rPr>
            </a:br>
            <a:r>
              <a:rPr lang="en-US" sz="1799">
                <a:solidFill>
                  <a:schemeClr val="tx1"/>
                </a:solidFill>
                <a:cs typeface="Segoe UI Light"/>
              </a:rPr>
              <a:t>finetune, deploy</a:t>
            </a:r>
          </a:p>
        </p:txBody>
      </p:sp>
      <p:cxnSp>
        <p:nvCxnSpPr>
          <p:cNvPr id="5" name="Straight Connector 4">
            <a:extLst>
              <a:ext uri="{FF2B5EF4-FFF2-40B4-BE49-F238E27FC236}">
                <a16:creationId xmlns:a16="http://schemas.microsoft.com/office/drawing/2014/main" id="{3358C123-9C2C-8E29-7D29-E8278B598D36}"/>
              </a:ext>
              <a:ext uri="{C183D7F6-B498-43B3-948B-1728B52AA6E4}">
                <adec:decorative xmlns:adec="http://schemas.microsoft.com/office/drawing/2017/decorative" val="1"/>
              </a:ext>
            </a:extLst>
          </p:cNvPr>
          <p:cNvCxnSpPr>
            <a:cxnSpLocks/>
          </p:cNvCxnSpPr>
          <p:nvPr/>
        </p:nvCxnSpPr>
        <p:spPr>
          <a:xfrm>
            <a:off x="588433" y="4247047"/>
            <a:ext cx="11022317"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22C20550-33C5-D1C9-8128-0BE3722CAD6D}"/>
              </a:ext>
              <a:ext uri="{C183D7F6-B498-43B3-948B-1728B52AA6E4}">
                <adec:decorative xmlns:adec="http://schemas.microsoft.com/office/drawing/2017/decorative" val="1"/>
              </a:ext>
            </a:extLst>
          </p:cNvPr>
          <p:cNvCxnSpPr>
            <a:cxnSpLocks/>
          </p:cNvCxnSpPr>
          <p:nvPr/>
        </p:nvCxnSpPr>
        <p:spPr>
          <a:xfrm>
            <a:off x="4262494" y="2150270"/>
            <a:ext cx="0" cy="1735102"/>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9FB2D27-F1C5-D8E7-A973-97C6859A5AD9}"/>
              </a:ext>
              <a:ext uri="{C183D7F6-B498-43B3-948B-1728B52AA6E4}">
                <adec:decorative xmlns:adec="http://schemas.microsoft.com/office/drawing/2017/decorative" val="1"/>
              </a:ext>
            </a:extLst>
          </p:cNvPr>
          <p:cNvCxnSpPr>
            <a:cxnSpLocks/>
          </p:cNvCxnSpPr>
          <p:nvPr/>
        </p:nvCxnSpPr>
        <p:spPr>
          <a:xfrm>
            <a:off x="7936688" y="2143173"/>
            <a:ext cx="0" cy="1742199"/>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5645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8.33333E-7 3.33333E-6 L -8.33333E-7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8.33333E-7 3.33333E-6 L -8.33333E-7 0.03541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100"/>
                                  </p:stCondLst>
                                  <p:childTnLst>
                                    <p:animMotion origin="layout" path="M -8.33333E-7 3.33333E-6 L -8.33333E-7 0.03541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8.33333E-7 3.33333E-6 L -8.33333E-7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100"/>
                                  </p:stCondLst>
                                  <p:childTnLst>
                                    <p:animMotion origin="layout" path="M -8.33333E-7 3.33333E-6 L -8.33333E-7 0.03541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nodeType="withEffect">
                                  <p:stCondLst>
                                    <p:cond delay="100"/>
                                  </p:stCondLst>
                                  <p:childTnLst>
                                    <p:animMotion origin="layout" path="M -8.33333E-7 3.33333E-6 L -8.33333E-7 0.03541 " pathEditMode="relative" rAng="0" ptsTypes="AA">
                                      <p:cBhvr>
                                        <p:cTn id="34" dur="700" spd="-100000" fill="hold"/>
                                        <p:tgtEl>
                                          <p:spTgt spid="1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42" presetClass="path" presetSubtype="0" decel="100000" fill="hold" grpId="1" nodeType="withEffect">
                                  <p:stCondLst>
                                    <p:cond delay="100"/>
                                  </p:stCondLst>
                                  <p:childTnLst>
                                    <p:animMotion origin="layout" path="M -8.33333E-7 3.33333E-6 L -8.33333E-7 0.03541 " pathEditMode="relative" rAng="0" ptsTypes="AA">
                                      <p:cBhvr>
                                        <p:cTn id="39" dur="700" spd="-100000" fill="hold"/>
                                        <p:tgtEl>
                                          <p:spTgt spid="15"/>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42" presetClass="path" presetSubtype="0" decel="100000" fill="hold" nodeType="withEffect">
                                  <p:stCondLst>
                                    <p:cond delay="100"/>
                                  </p:stCondLst>
                                  <p:childTnLst>
                                    <p:animMotion origin="layout" path="M -8.33333E-7 3.33333E-6 L -8.33333E-7 0.03541 " pathEditMode="relative" rAng="0" ptsTypes="AA">
                                      <p:cBhvr>
                                        <p:cTn id="44" dur="700" spd="-100000" fill="hold"/>
                                        <p:tgtEl>
                                          <p:spTgt spid="8"/>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100"/>
                                  </p:stCondLst>
                                  <p:childTnLst>
                                    <p:animMotion origin="layout" path="M -8.33333E-7 3.33333E-6 L -8.33333E-7 0.03541 " pathEditMode="relative" rAng="0" ptsTypes="AA">
                                      <p:cBhvr>
                                        <p:cTn id="49" dur="700" spd="-100000" fill="hold"/>
                                        <p:tgtEl>
                                          <p:spTgt spid="20"/>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100"/>
                                  </p:stCondLst>
                                  <p:childTnLst>
                                    <p:animMotion origin="layout" path="M -8.33333E-7 3.33333E-6 L -8.33333E-7 0.03541 " pathEditMode="relative" rAng="0" ptsTypes="AA">
                                      <p:cBhvr>
                                        <p:cTn id="54" dur="700" spd="-100000" fill="hold"/>
                                        <p:tgtEl>
                                          <p:spTgt spid="14"/>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nodeType="withEffect">
                                  <p:stCondLst>
                                    <p:cond delay="200"/>
                                  </p:stCondLst>
                                  <p:childTnLst>
                                    <p:animMotion origin="layout" path="M -8.33333E-7 3.33333E-6 L -8.33333E-7 0.03541 " pathEditMode="relative" rAng="0" ptsTypes="AA">
                                      <p:cBhvr>
                                        <p:cTn id="59" dur="700" spd="-100000" fill="hold"/>
                                        <p:tgtEl>
                                          <p:spTgt spid="10"/>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42" presetClass="path" presetSubtype="0" decel="100000" fill="hold" grpId="1" nodeType="withEffect">
                                  <p:stCondLst>
                                    <p:cond delay="200"/>
                                  </p:stCondLst>
                                  <p:childTnLst>
                                    <p:animMotion origin="layout" path="M -8.33333E-7 3.33333E-6 L -8.33333E-7 0.03541 " pathEditMode="relative" rAng="0" ptsTypes="AA">
                                      <p:cBhvr>
                                        <p:cTn id="64" dur="700" spd="-100000" fill="hold"/>
                                        <p:tgtEl>
                                          <p:spTgt spid="9"/>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42" presetClass="path" presetSubtype="0" decel="100000" fill="hold" grpId="1" nodeType="withEffect">
                                  <p:stCondLst>
                                    <p:cond delay="200"/>
                                  </p:stCondLst>
                                  <p:childTnLst>
                                    <p:animMotion origin="layout" path="M -8.33333E-7 3.33333E-6 L -8.33333E-7 0.03541 " pathEditMode="relative" rAng="0" ptsTypes="AA">
                                      <p:cBhvr>
                                        <p:cTn id="69" dur="700" spd="-100000" fill="hold"/>
                                        <p:tgtEl>
                                          <p:spTgt spid="11"/>
                                        </p:tgtEl>
                                        <p:attrNameLst>
                                          <p:attrName>ppt_x</p:attrName>
                                          <p:attrName>ppt_y</p:attrName>
                                        </p:attrNameLst>
                                      </p:cBhvr>
                                      <p:rCtr x="0" y="1759"/>
                                    </p:animMotion>
                                  </p:childTnLst>
                                </p:cTn>
                              </p:par>
                              <p:par>
                                <p:cTn id="70" presetID="10" presetClass="entr" presetSubtype="0" fill="hold" nodeType="withEffect">
                                  <p:stCondLst>
                                    <p:cond delay="200"/>
                                  </p:stCondLst>
                                  <p:childTnLst>
                                    <p:set>
                                      <p:cBhvr>
                                        <p:cTn id="71" dur="1" fill="hold">
                                          <p:stCondLst>
                                            <p:cond delay="0"/>
                                          </p:stCondLst>
                                        </p:cTn>
                                        <p:tgtEl>
                                          <p:spTgt spid="2050"/>
                                        </p:tgtEl>
                                        <p:attrNameLst>
                                          <p:attrName>style.visibility</p:attrName>
                                        </p:attrNameLst>
                                      </p:cBhvr>
                                      <p:to>
                                        <p:strVal val="visible"/>
                                      </p:to>
                                    </p:set>
                                    <p:animEffect transition="in" filter="fade">
                                      <p:cBhvr>
                                        <p:cTn id="72" dur="500"/>
                                        <p:tgtEl>
                                          <p:spTgt spid="2050"/>
                                        </p:tgtEl>
                                      </p:cBhvr>
                                    </p:animEffect>
                                  </p:childTnLst>
                                </p:cTn>
                              </p:par>
                              <p:par>
                                <p:cTn id="73" presetID="42" presetClass="path" presetSubtype="0" decel="100000" fill="hold" nodeType="withEffect">
                                  <p:stCondLst>
                                    <p:cond delay="200"/>
                                  </p:stCondLst>
                                  <p:childTnLst>
                                    <p:animMotion origin="layout" path="M -8.33333E-7 3.33333E-6 L -8.33333E-7 0.03541 " pathEditMode="relative" rAng="0" ptsTypes="AA">
                                      <p:cBhvr>
                                        <p:cTn id="74" dur="700" spd="-100000" fill="hold"/>
                                        <p:tgtEl>
                                          <p:spTgt spid="2050"/>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42" presetClass="path" presetSubtype="0" decel="100000" fill="hold" grpId="1" nodeType="withEffect">
                                  <p:stCondLst>
                                    <p:cond delay="200"/>
                                  </p:stCondLst>
                                  <p:childTnLst>
                                    <p:animMotion origin="layout" path="M -8.33333E-7 3.33333E-6 L -8.33333E-7 0.03541 " pathEditMode="relative" rAng="0" ptsTypes="AA">
                                      <p:cBhvr>
                                        <p:cTn id="79" dur="700" spd="-100000" fill="hold"/>
                                        <p:tgtEl>
                                          <p:spTgt spid="12"/>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42" presetClass="path" presetSubtype="0" decel="100000" fill="hold" grpId="1" nodeType="withEffect">
                                  <p:stCondLst>
                                    <p:cond delay="200"/>
                                  </p:stCondLst>
                                  <p:childTnLst>
                                    <p:animMotion origin="layout" path="M -8.33333E-7 3.33333E-6 L -8.33333E-7 0.03541 " pathEditMode="relative" rAng="0" ptsTypes="AA">
                                      <p:cBhvr>
                                        <p:cTn id="84" dur="700" spd="-100000" fill="hold"/>
                                        <p:tgtEl>
                                          <p:spTgt spid="22"/>
                                        </p:tgtEl>
                                        <p:attrNameLst>
                                          <p:attrName>ppt_x</p:attrName>
                                          <p:attrName>ppt_y</p:attrName>
                                        </p:attrNameLst>
                                      </p:cBhvr>
                                      <p:rCtr x="0" y="1759"/>
                                    </p:animMotion>
                                  </p:childTnLst>
                                </p:cTn>
                              </p:par>
                              <p:par>
                                <p:cTn id="85" presetID="10" presetClass="entr" presetSubtype="0" fill="hold" nodeType="withEffect">
                                  <p:stCondLst>
                                    <p:cond delay="20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childTnLst>
                                </p:cTn>
                              </p:par>
                              <p:par>
                                <p:cTn id="88" presetID="42" presetClass="path" presetSubtype="0" decel="100000" fill="hold" nodeType="withEffect">
                                  <p:stCondLst>
                                    <p:cond delay="200"/>
                                  </p:stCondLst>
                                  <p:childTnLst>
                                    <p:animMotion origin="layout" path="M -8.33333E-7 3.33333E-6 L -8.33333E-7 0.03541 " pathEditMode="relative" rAng="0" ptsTypes="AA">
                                      <p:cBhvr>
                                        <p:cTn id="8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6" grpId="0" animBg="1"/>
      <p:bldP spid="16" grpId="1" animBg="1"/>
      <p:bldP spid="13" grpId="0"/>
      <p:bldP spid="13" grpId="1"/>
      <p:bldP spid="15" grpId="0"/>
      <p:bldP spid="15" grpId="1"/>
      <p:bldP spid="20" grpId="0" animBg="1"/>
      <p:bldP spid="20" grpId="1" animBg="1"/>
      <p:bldP spid="14" grpId="0"/>
      <p:bldP spid="14" grpId="1"/>
      <p:bldP spid="9" grpId="0"/>
      <p:bldP spid="9" grpId="1"/>
      <p:bldP spid="11" grpId="0"/>
      <p:bldP spid="11" grpId="1"/>
      <p:bldP spid="12" grpId="0"/>
      <p:bldP spid="12" grpId="1"/>
      <p:bldP spid="22" grpId="0"/>
      <p:bldP spid="2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752D9-D90A-65DF-3DB0-88FF45B0E898}"/>
              </a:ext>
            </a:extLst>
          </p:cNvPr>
          <p:cNvSpPr>
            <a:spLocks noGrp="1"/>
          </p:cNvSpPr>
          <p:nvPr>
            <p:ph type="title"/>
          </p:nvPr>
        </p:nvSpPr>
        <p:spPr>
          <a:xfrm>
            <a:off x="1959355" y="457200"/>
            <a:ext cx="8276466" cy="1107996"/>
          </a:xfrm>
        </p:spPr>
        <p:txBody>
          <a:bodyPr/>
          <a:lstStyle/>
          <a:p>
            <a:pPr algn="ctr"/>
            <a:r>
              <a:rPr lang="en-US"/>
              <a:t>The </a:t>
            </a:r>
            <a: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importance of</a:t>
            </a:r>
            <a:b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br>
            <a: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model benchmarks </a:t>
            </a:r>
            <a:r>
              <a:rPr lang="en-US"/>
              <a:t>in AI development</a:t>
            </a:r>
          </a:p>
        </p:txBody>
      </p:sp>
      <p:sp>
        <p:nvSpPr>
          <p:cNvPr id="5" name="Rounded Rectangle 4">
            <a:extLst>
              <a:ext uri="{FF2B5EF4-FFF2-40B4-BE49-F238E27FC236}">
                <a16:creationId xmlns:a16="http://schemas.microsoft.com/office/drawing/2014/main" id="{E2BC28E9-C600-93EB-5C66-AD4BFF0F6648}"/>
              </a:ext>
              <a:ext uri="{C183D7F6-B498-43B3-948B-1728B52AA6E4}">
                <adec:decorative xmlns:adec="http://schemas.microsoft.com/office/drawing/2017/decorative" val="1"/>
              </a:ext>
            </a:extLst>
          </p:cNvPr>
          <p:cNvSpPr/>
          <p:nvPr/>
        </p:nvSpPr>
        <p:spPr bwMode="auto">
          <a:xfrm>
            <a:off x="483782" y="1813302"/>
            <a:ext cx="6945717" cy="4455735"/>
          </a:xfrm>
          <a:prstGeom prst="roundRect">
            <a:avLst>
              <a:gd name="adj" fmla="val 3600"/>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graphicFrame>
        <p:nvGraphicFramePr>
          <p:cNvPr id="6" name="Table 5">
            <a:extLst>
              <a:ext uri="{FF2B5EF4-FFF2-40B4-BE49-F238E27FC236}">
                <a16:creationId xmlns:a16="http://schemas.microsoft.com/office/drawing/2014/main" id="{8091CFD9-FD6A-EC97-C5FC-CE1B539BDCAC}"/>
              </a:ext>
            </a:extLst>
          </p:cNvPr>
          <p:cNvGraphicFramePr>
            <a:graphicFrameLocks noGrp="1"/>
          </p:cNvGraphicFramePr>
          <p:nvPr/>
        </p:nvGraphicFramePr>
        <p:xfrm>
          <a:off x="626172" y="1899874"/>
          <a:ext cx="6660937" cy="4197530"/>
        </p:xfrm>
        <a:graphic>
          <a:graphicData uri="http://schemas.openxmlformats.org/drawingml/2006/table">
            <a:tbl>
              <a:tblPr firstRow="1" bandRow="1">
                <a:tableStyleId>{5C22544A-7EE6-4342-B048-85BDC9FD1C3A}</a:tableStyleId>
              </a:tblPr>
              <a:tblGrid>
                <a:gridCol w="1104427">
                  <a:extLst>
                    <a:ext uri="{9D8B030D-6E8A-4147-A177-3AD203B41FA5}">
                      <a16:colId xmlns:a16="http://schemas.microsoft.com/office/drawing/2014/main" val="3343488758"/>
                    </a:ext>
                  </a:extLst>
                </a:gridCol>
                <a:gridCol w="617390">
                  <a:extLst>
                    <a:ext uri="{9D8B030D-6E8A-4147-A177-3AD203B41FA5}">
                      <a16:colId xmlns:a16="http://schemas.microsoft.com/office/drawing/2014/main" val="348562006"/>
                    </a:ext>
                  </a:extLst>
                </a:gridCol>
                <a:gridCol w="617390">
                  <a:extLst>
                    <a:ext uri="{9D8B030D-6E8A-4147-A177-3AD203B41FA5}">
                      <a16:colId xmlns:a16="http://schemas.microsoft.com/office/drawing/2014/main" val="1043823315"/>
                    </a:ext>
                  </a:extLst>
                </a:gridCol>
                <a:gridCol w="617390">
                  <a:extLst>
                    <a:ext uri="{9D8B030D-6E8A-4147-A177-3AD203B41FA5}">
                      <a16:colId xmlns:a16="http://schemas.microsoft.com/office/drawing/2014/main" val="4234090364"/>
                    </a:ext>
                  </a:extLst>
                </a:gridCol>
                <a:gridCol w="617390">
                  <a:extLst>
                    <a:ext uri="{9D8B030D-6E8A-4147-A177-3AD203B41FA5}">
                      <a16:colId xmlns:a16="http://schemas.microsoft.com/office/drawing/2014/main" val="1435226262"/>
                    </a:ext>
                  </a:extLst>
                </a:gridCol>
                <a:gridCol w="617390">
                  <a:extLst>
                    <a:ext uri="{9D8B030D-6E8A-4147-A177-3AD203B41FA5}">
                      <a16:colId xmlns:a16="http://schemas.microsoft.com/office/drawing/2014/main" val="3187602818"/>
                    </a:ext>
                  </a:extLst>
                </a:gridCol>
                <a:gridCol w="617390">
                  <a:extLst>
                    <a:ext uri="{9D8B030D-6E8A-4147-A177-3AD203B41FA5}">
                      <a16:colId xmlns:a16="http://schemas.microsoft.com/office/drawing/2014/main" val="872267261"/>
                    </a:ext>
                  </a:extLst>
                </a:gridCol>
                <a:gridCol w="617390">
                  <a:extLst>
                    <a:ext uri="{9D8B030D-6E8A-4147-A177-3AD203B41FA5}">
                      <a16:colId xmlns:a16="http://schemas.microsoft.com/office/drawing/2014/main" val="2655137116"/>
                    </a:ext>
                  </a:extLst>
                </a:gridCol>
                <a:gridCol w="617390">
                  <a:extLst>
                    <a:ext uri="{9D8B030D-6E8A-4147-A177-3AD203B41FA5}">
                      <a16:colId xmlns:a16="http://schemas.microsoft.com/office/drawing/2014/main" val="1493404328"/>
                    </a:ext>
                  </a:extLst>
                </a:gridCol>
                <a:gridCol w="617390">
                  <a:extLst>
                    <a:ext uri="{9D8B030D-6E8A-4147-A177-3AD203B41FA5}">
                      <a16:colId xmlns:a16="http://schemas.microsoft.com/office/drawing/2014/main" val="3620531105"/>
                    </a:ext>
                  </a:extLst>
                </a:gridCol>
              </a:tblGrid>
              <a:tr h="753925">
                <a:tc>
                  <a:txBody>
                    <a:bodyPr/>
                    <a:lstStyle/>
                    <a:p>
                      <a:pPr algn="l"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Categories</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Mistral-7b</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Gemma-7b</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Llama-3-8B-In</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Mixtral-8x7b</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Phi-3-Mini-4K-In</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Gemini 1.0 Pro</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Phi-3-Small-8K-In</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Mistral- 8x22B</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1" kern="1200" cap="none" spc="0" baseline="0">
                          <a:ln w="3175">
                            <a:noFill/>
                          </a:ln>
                          <a:gradFill flip="none" rotWithShape="1">
                            <a:gsLst>
                              <a:gs pos="80000">
                                <a:srgbClr val="0078D4"/>
                              </a:gs>
                              <a:gs pos="0">
                                <a:srgbClr val="C03BC4"/>
                              </a:gs>
                            </a:gsLst>
                            <a:path path="circle">
                              <a:fillToRect l="100000" t="100000"/>
                            </a:path>
                            <a:tileRect r="-100000" b="-100000"/>
                          </a:gradFill>
                          <a:effectLst/>
                          <a:latin typeface="Segoe UI Semibold" panose="020F0502020204030204" pitchFamily="34" charset="0"/>
                          <a:ea typeface="+mn-ea"/>
                          <a:cs typeface="Segoe UI" pitchFamily="34" charset="0"/>
                        </a:rPr>
                        <a:t>Phi-3-Medium-4K-In</a:t>
                      </a:r>
                    </a:p>
                  </a:txBody>
                  <a:tcPr marL="52745" marR="52745" marT="26372" marB="108000" anchor="b">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93370486"/>
                  </a:ext>
                </a:extLst>
              </a:tr>
              <a:tr h="550162">
                <a:tc>
                  <a:txBody>
                    <a:bodyPr/>
                    <a:lstStyle/>
                    <a:p>
                      <a:pPr algn="l" fontAlgn="b"/>
                      <a:r>
                        <a:rPr lang="en-US" sz="1050" b="0" i="0" u="none" strike="noStrike">
                          <a:solidFill>
                            <a:schemeClr val="tx1"/>
                          </a:solidFill>
                          <a:effectLst/>
                          <a:latin typeface="+mj-lt"/>
                          <a:cs typeface="Segoe UI" panose="020B0502040204020203" pitchFamily="34" charset="0"/>
                        </a:rPr>
                        <a:t>Code generation</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39.4</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42.8</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64.1</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49.0</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56.5</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68.8</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66.4</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55.2</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68.7</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24296766"/>
                  </a:ext>
                </a:extLst>
              </a:tr>
              <a:tr h="550162">
                <a:tc>
                  <a:txBody>
                    <a:bodyPr/>
                    <a:lstStyle/>
                    <a:p>
                      <a:pPr algn="l" fontAlgn="b"/>
                      <a:r>
                        <a:rPr lang="en-US" sz="1050" b="0" i="0" u="none" strike="noStrike">
                          <a:solidFill>
                            <a:schemeClr val="tx1"/>
                          </a:solidFill>
                          <a:effectLst/>
                          <a:latin typeface="+mj-lt"/>
                          <a:cs typeface="Segoe UI" panose="020B0502040204020203" pitchFamily="34" charset="0"/>
                        </a:rPr>
                        <a:t>Factual knowledge </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75.2</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72.3</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67.7</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82.2</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64.0</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80.2</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58.1</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84.5</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73.9</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0611710"/>
                  </a:ext>
                </a:extLst>
              </a:tr>
              <a:tr h="550162">
                <a:tc>
                  <a:txBody>
                    <a:bodyPr/>
                    <a:lstStyle/>
                    <a:p>
                      <a:pPr algn="l" fontAlgn="b"/>
                      <a:r>
                        <a:rPr lang="en-US" sz="1050" b="0" i="0" u="none" strike="noStrike">
                          <a:solidFill>
                            <a:schemeClr val="tx1"/>
                          </a:solidFill>
                          <a:effectLst/>
                          <a:latin typeface="+mj-lt"/>
                          <a:cs typeface="Segoe UI" panose="020B0502040204020203" pitchFamily="34" charset="0"/>
                        </a:rPr>
                        <a:t>Language understanding</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52.8</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49.3</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64.2</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62.8</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64.8</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70.2</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67.6</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72.1</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69.1</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04879483"/>
                  </a:ext>
                </a:extLst>
              </a:tr>
              <a:tr h="346398">
                <a:tc>
                  <a:txBody>
                    <a:bodyPr/>
                    <a:lstStyle/>
                    <a:p>
                      <a:pPr algn="l" fontAlgn="b"/>
                      <a:r>
                        <a:rPr lang="en-US" sz="1050" b="0" i="0" u="none" strike="noStrike">
                          <a:solidFill>
                            <a:schemeClr val="tx1"/>
                          </a:solidFill>
                          <a:effectLst/>
                          <a:latin typeface="+mj-lt"/>
                          <a:cs typeface="Segoe UI" panose="020B0502040204020203" pitchFamily="34" charset="0"/>
                        </a:rPr>
                        <a:t>Math</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46.4</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59.8</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77.4</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64.7</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82.5</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80.4</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89.6</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83.8</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91.0</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38165515"/>
                  </a:ext>
                </a:extLst>
              </a:tr>
              <a:tr h="753925">
                <a:tc>
                  <a:txBody>
                    <a:bodyPr/>
                    <a:lstStyle/>
                    <a:p>
                      <a:pPr algn="l" fontAlgn="b"/>
                      <a:r>
                        <a:rPr lang="en-US" sz="1050" b="0" i="0" u="none" strike="noStrike">
                          <a:solidFill>
                            <a:schemeClr val="tx1"/>
                          </a:solidFill>
                          <a:effectLst/>
                          <a:latin typeface="+mj-lt"/>
                          <a:cs typeface="Segoe UI" panose="020B0502040204020203" pitchFamily="34" charset="0"/>
                        </a:rPr>
                        <a:t>Popular aggregate benchmarks</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51.4</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55.1</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53.3</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61.8</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59.3</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63.8</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66.6</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70.7</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69.9</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4712948"/>
                  </a:ext>
                </a:extLst>
              </a:tr>
              <a:tr h="346398">
                <a:tc>
                  <a:txBody>
                    <a:bodyPr/>
                    <a:lstStyle/>
                    <a:p>
                      <a:pPr algn="l" fontAlgn="b"/>
                      <a:r>
                        <a:rPr lang="en-US" sz="1050" b="0" i="0" u="none" strike="noStrike">
                          <a:solidFill>
                            <a:schemeClr val="tx1"/>
                          </a:solidFill>
                          <a:effectLst/>
                          <a:latin typeface="+mj-lt"/>
                          <a:cs typeface="Segoe UI" panose="020B0502040204020203" pitchFamily="34" charset="0"/>
                        </a:rPr>
                        <a:t>Reasoning</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70.3</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69.1</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75.7</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77.0</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77.1</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80.4</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82.4</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81.5</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tc>
                  <a:txBody>
                    <a:bodyPr/>
                    <a:lstStyle/>
                    <a:p>
                      <a:pPr algn="ctr" fontAlgn="b"/>
                      <a:r>
                        <a:rPr lang="en-US" sz="1050" b="0" i="0" u="none" strike="noStrike">
                          <a:solidFill>
                            <a:schemeClr val="tx1"/>
                          </a:solidFill>
                          <a:effectLst/>
                          <a:latin typeface="Segoe UI" panose="020B0502040204020203" pitchFamily="34" charset="0"/>
                          <a:cs typeface="Segoe UI" panose="020B0502040204020203" pitchFamily="34" charset="0"/>
                        </a:rPr>
                        <a:t>84.1</a:t>
                      </a:r>
                    </a:p>
                  </a:txBody>
                  <a:tcPr marL="52745" marR="52745" marT="26372" marB="26372" anchor="ct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79083532"/>
                  </a:ext>
                </a:extLst>
              </a:tr>
              <a:tr h="346398">
                <a:tc>
                  <a:txBody>
                    <a:bodyPr/>
                    <a:lstStyle/>
                    <a:p>
                      <a:pPr algn="l" fontAlgn="b"/>
                      <a:r>
                        <a:rPr lang="en-US" sz="1050" b="0" i="0" u="none" strike="noStrike">
                          <a:solidFill>
                            <a:schemeClr val="tx1"/>
                          </a:solidFill>
                          <a:effectLst/>
                          <a:latin typeface="+mj-lt"/>
                          <a:cs typeface="Segoe UI" panose="020B0502040204020203" pitchFamily="34" charset="0"/>
                        </a:rPr>
                        <a:t>Grand Total</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tc>
                  <a:txBody>
                    <a:bodyPr/>
                    <a:lstStyle/>
                    <a:p>
                      <a:pPr algn="ctr" fontAlgn="b"/>
                      <a:r>
                        <a:rPr lang="en-US" sz="1050" b="0" i="0" u="none" strike="noStrike">
                          <a:solidFill>
                            <a:schemeClr val="tx1"/>
                          </a:solidFill>
                          <a:effectLst/>
                          <a:latin typeface="+mj-lt"/>
                          <a:cs typeface="Segoe UI" panose="020B0502040204020203" pitchFamily="34" charset="0"/>
                        </a:rPr>
                        <a:t>61.2</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tc>
                  <a:txBody>
                    <a:bodyPr/>
                    <a:lstStyle/>
                    <a:p>
                      <a:pPr algn="ctr" fontAlgn="b"/>
                      <a:r>
                        <a:rPr lang="en-US" sz="1050" b="0" i="0" u="none" strike="noStrike">
                          <a:solidFill>
                            <a:schemeClr val="tx1"/>
                          </a:solidFill>
                          <a:effectLst/>
                          <a:latin typeface="+mj-lt"/>
                          <a:cs typeface="Segoe UI" panose="020B0502040204020203" pitchFamily="34" charset="0"/>
                        </a:rPr>
                        <a:t>61.7</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tc>
                  <a:txBody>
                    <a:bodyPr/>
                    <a:lstStyle/>
                    <a:p>
                      <a:pPr algn="ctr" fontAlgn="b"/>
                      <a:r>
                        <a:rPr lang="en-US" sz="1050" b="0" i="0" u="none" strike="noStrike">
                          <a:solidFill>
                            <a:schemeClr val="tx1"/>
                          </a:solidFill>
                          <a:effectLst/>
                          <a:latin typeface="+mj-lt"/>
                          <a:cs typeface="Segoe UI" panose="020B0502040204020203" pitchFamily="34" charset="0"/>
                        </a:rPr>
                        <a:t>69.4</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tc>
                  <a:txBody>
                    <a:bodyPr/>
                    <a:lstStyle/>
                    <a:p>
                      <a:pPr algn="ctr" fontAlgn="b"/>
                      <a:r>
                        <a:rPr lang="en-US" sz="1050" b="0" i="0" u="none" strike="noStrike">
                          <a:solidFill>
                            <a:schemeClr val="tx1"/>
                          </a:solidFill>
                          <a:effectLst/>
                          <a:latin typeface="+mj-lt"/>
                          <a:cs typeface="Segoe UI" panose="020B0502040204020203" pitchFamily="34" charset="0"/>
                        </a:rPr>
                        <a:t>69.8</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tc>
                  <a:txBody>
                    <a:bodyPr/>
                    <a:lstStyle/>
                    <a:p>
                      <a:pPr algn="ctr" fontAlgn="b"/>
                      <a:r>
                        <a:rPr lang="en-US" sz="1050" b="0" i="0" u="none" strike="noStrike">
                          <a:solidFill>
                            <a:schemeClr val="tx1"/>
                          </a:solidFill>
                          <a:effectLst/>
                          <a:latin typeface="+mj-lt"/>
                          <a:cs typeface="Segoe UI" panose="020B0502040204020203" pitchFamily="34" charset="0"/>
                        </a:rPr>
                        <a:t>70.4</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tc>
                  <a:txBody>
                    <a:bodyPr/>
                    <a:lstStyle/>
                    <a:p>
                      <a:pPr algn="ctr" fontAlgn="b"/>
                      <a:r>
                        <a:rPr lang="en-US" sz="1050" b="0" i="0" u="none" strike="noStrike">
                          <a:solidFill>
                            <a:schemeClr val="tx1"/>
                          </a:solidFill>
                          <a:effectLst/>
                          <a:latin typeface="+mj-lt"/>
                          <a:cs typeface="Segoe UI" panose="020B0502040204020203" pitchFamily="34" charset="0"/>
                        </a:rPr>
                        <a:t>75.4</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tc>
                  <a:txBody>
                    <a:bodyPr/>
                    <a:lstStyle/>
                    <a:p>
                      <a:pPr algn="ctr" fontAlgn="b"/>
                      <a:r>
                        <a:rPr lang="en-US" sz="1050" b="0" i="0" u="none" strike="noStrike">
                          <a:solidFill>
                            <a:schemeClr val="tx1"/>
                          </a:solidFill>
                          <a:effectLst/>
                          <a:latin typeface="+mj-lt"/>
                          <a:cs typeface="Segoe UI" panose="020B0502040204020203" pitchFamily="34" charset="0"/>
                        </a:rPr>
                        <a:t>75.7</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tc>
                  <a:txBody>
                    <a:bodyPr/>
                    <a:lstStyle/>
                    <a:p>
                      <a:pPr algn="ctr" fontAlgn="b"/>
                      <a:r>
                        <a:rPr lang="en-US" sz="1050" b="0" i="0" u="none" strike="noStrike">
                          <a:solidFill>
                            <a:schemeClr val="tx1"/>
                          </a:solidFill>
                          <a:effectLst/>
                          <a:latin typeface="+mj-lt"/>
                          <a:cs typeface="Segoe UI" panose="020B0502040204020203" pitchFamily="34" charset="0"/>
                        </a:rPr>
                        <a:t>76.3</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tc>
                  <a:txBody>
                    <a:bodyPr/>
                    <a:lstStyle/>
                    <a:p>
                      <a:pPr algn="ctr" fontAlgn="b"/>
                      <a:r>
                        <a:rPr lang="en-US" sz="1050" b="0" i="0" u="none" strike="noStrike" dirty="0">
                          <a:solidFill>
                            <a:schemeClr val="tx1"/>
                          </a:solidFill>
                          <a:effectLst/>
                          <a:latin typeface="+mj-lt"/>
                          <a:cs typeface="Segoe UI" panose="020B0502040204020203" pitchFamily="34" charset="0"/>
                        </a:rPr>
                        <a:t>78.5</a:t>
                      </a:r>
                    </a:p>
                  </a:txBody>
                  <a:tcPr marL="52745" marR="52745" marT="26372" marB="26372" anchor="ctr">
                    <a:lnT w="12700"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952725607"/>
                  </a:ext>
                </a:extLst>
              </a:tr>
            </a:tbl>
          </a:graphicData>
        </a:graphic>
      </p:graphicFrame>
      <p:sp>
        <p:nvSpPr>
          <p:cNvPr id="7" name="Rounded Rectangle 6">
            <a:extLst>
              <a:ext uri="{FF2B5EF4-FFF2-40B4-BE49-F238E27FC236}">
                <a16:creationId xmlns:a16="http://schemas.microsoft.com/office/drawing/2014/main" id="{8CCB6058-CBFC-638D-3BFC-957F6AEE9772}"/>
              </a:ext>
              <a:ext uri="{C183D7F6-B498-43B3-948B-1728B52AA6E4}">
                <adec:decorative xmlns:adec="http://schemas.microsoft.com/office/drawing/2017/decorative" val="1"/>
              </a:ext>
            </a:extLst>
          </p:cNvPr>
          <p:cNvSpPr/>
          <p:nvPr/>
        </p:nvSpPr>
        <p:spPr bwMode="auto">
          <a:xfrm>
            <a:off x="7505701" y="1813302"/>
            <a:ext cx="4155864" cy="4455735"/>
          </a:xfrm>
          <a:prstGeom prst="roundRect">
            <a:avLst>
              <a:gd name="adj" fmla="val 3666"/>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graphicFrame>
        <p:nvGraphicFramePr>
          <p:cNvPr id="8" name="Chart 7" descr="Spider chart displaying the information in the table on this slide.">
            <a:extLst>
              <a:ext uri="{FF2B5EF4-FFF2-40B4-BE49-F238E27FC236}">
                <a16:creationId xmlns:a16="http://schemas.microsoft.com/office/drawing/2014/main" id="{DE21F066-3A5D-4AEC-8125-9210E0157220}"/>
              </a:ext>
            </a:extLst>
          </p:cNvPr>
          <p:cNvGraphicFramePr/>
          <p:nvPr/>
        </p:nvGraphicFramePr>
        <p:xfrm>
          <a:off x="7345209" y="1442720"/>
          <a:ext cx="4510273" cy="46377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8608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8.33333E-7 -1.85185E-6 L 8.33333E-7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8.33333E-7 -2.96296E-6 L -8.33333E-7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0"/>
                                  </p:stCondLst>
                                  <p:childTnLst>
                                    <p:animMotion origin="layout" path="M -8.33333E-7 -2.96296E-6 L -8.33333E-7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Graphic spid="8" grpId="0">
        <p:bldAsOne/>
      </p:bldGraphic>
      <p:bldGraphic spid="8" grpId="1">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874A8-B151-EC08-9215-EE3DD00E44D3}"/>
              </a:ext>
            </a:extLst>
          </p:cNvPr>
          <p:cNvSpPr>
            <a:spLocks noGrp="1"/>
          </p:cNvSpPr>
          <p:nvPr>
            <p:ph type="title"/>
          </p:nvPr>
        </p:nvSpPr>
        <p:spPr>
          <a:xfrm>
            <a:off x="588264" y="2875002"/>
            <a:ext cx="2739311" cy="1320972"/>
          </a:xfrm>
        </p:spPr>
        <p:txBody>
          <a:bodyPr wrap="square" anchor="t">
            <a:normAutofit fontScale="90000"/>
          </a:bodyPr>
          <a:lstStyle/>
          <a:p>
            <a:r>
              <a:rPr lang="en-GB"/>
              <a:t>Considerations </a:t>
            </a:r>
            <a:r>
              <a:rPr lang="en-US"/>
              <a:t>when selecting a </a:t>
            </a:r>
            <a:r>
              <a:rPr lang="en-GB" b="1">
                <a:gradFill>
                  <a:gsLst>
                    <a:gs pos="0">
                      <a:srgbClr val="C03BC4"/>
                    </a:gs>
                    <a:gs pos="80000">
                      <a:srgbClr val="0078D4"/>
                    </a:gs>
                  </a:gsLst>
                  <a:path path="circle">
                    <a:fillToRect l="100000" t="100000"/>
                  </a:path>
                </a:gradFill>
                <a:latin typeface="Segoe UI Semibold" panose="020F0502020204030204" pitchFamily="34" charset="0"/>
              </a:rPr>
              <a:t>model</a:t>
            </a:r>
            <a:endParaRPr lang="en-US" b="1">
              <a:gradFill>
                <a:gsLst>
                  <a:gs pos="0">
                    <a:srgbClr val="C03BC4"/>
                  </a:gs>
                  <a:gs pos="80000">
                    <a:srgbClr val="0078D4"/>
                  </a:gs>
                </a:gsLst>
                <a:path path="circle">
                  <a:fillToRect l="100000" t="100000"/>
                </a:path>
              </a:gradFill>
              <a:latin typeface="Segoe UI Semibold" panose="020F0502020204030204" pitchFamily="34" charset="0"/>
            </a:endParaRPr>
          </a:p>
        </p:txBody>
      </p:sp>
      <p:sp>
        <p:nvSpPr>
          <p:cNvPr id="28" name="Rounded Rectangle 27">
            <a:extLst>
              <a:ext uri="{FF2B5EF4-FFF2-40B4-BE49-F238E27FC236}">
                <a16:creationId xmlns:a16="http://schemas.microsoft.com/office/drawing/2014/main" id="{1DD5FCAA-A636-0A48-E802-4AF398DC12C2}"/>
              </a:ext>
              <a:ext uri="{C183D7F6-B498-43B3-948B-1728B52AA6E4}">
                <adec:decorative xmlns:adec="http://schemas.microsoft.com/office/drawing/2017/decorative" val="1"/>
              </a:ext>
            </a:extLst>
          </p:cNvPr>
          <p:cNvSpPr/>
          <p:nvPr/>
        </p:nvSpPr>
        <p:spPr bwMode="auto">
          <a:xfrm>
            <a:off x="5382574" y="471488"/>
            <a:ext cx="5778234" cy="5984357"/>
          </a:xfrm>
          <a:prstGeom prst="roundRect">
            <a:avLst>
              <a:gd name="adj" fmla="val 2484"/>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3" name="Group 2" descr="AI quality, customizability, features, price (cost/latency).">
            <a:extLst>
              <a:ext uri="{FF2B5EF4-FFF2-40B4-BE49-F238E27FC236}">
                <a16:creationId xmlns:a16="http://schemas.microsoft.com/office/drawing/2014/main" id="{1C1C9C81-DE3C-673C-D4E2-21FF731FCDB3}"/>
              </a:ext>
            </a:extLst>
          </p:cNvPr>
          <p:cNvGrpSpPr/>
          <p:nvPr/>
        </p:nvGrpSpPr>
        <p:grpSpPr>
          <a:xfrm>
            <a:off x="4631181" y="818063"/>
            <a:ext cx="1476712" cy="5286101"/>
            <a:chOff x="4631181" y="818063"/>
            <a:chExt cx="1476712" cy="5286101"/>
          </a:xfrm>
        </p:grpSpPr>
        <p:sp>
          <p:nvSpPr>
            <p:cNvPr id="4" name="TextBox 3">
              <a:extLst>
                <a:ext uri="{FF2B5EF4-FFF2-40B4-BE49-F238E27FC236}">
                  <a16:creationId xmlns:a16="http://schemas.microsoft.com/office/drawing/2014/main" id="{1D936BD8-ED94-7270-F6B5-B83CDDDDE6D2}"/>
                </a:ext>
                <a:ext uri="{C183D7F6-B498-43B3-948B-1728B52AA6E4}">
                  <adec:decorative xmlns:adec="http://schemas.microsoft.com/office/drawing/2017/decorative" val="1"/>
                </a:ext>
              </a:extLst>
            </p:cNvPr>
            <p:cNvSpPr txBox="1"/>
            <p:nvPr/>
          </p:nvSpPr>
          <p:spPr>
            <a:xfrm>
              <a:off x="4631181" y="818063"/>
              <a:ext cx="1476712" cy="826907"/>
            </a:xfrm>
            <a:prstGeom prst="roundRect">
              <a:avLst>
                <a:gd name="adj" fmla="val 12523"/>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14400">
                <a:defRPr sz="1200" b="0">
                  <a:gradFill>
                    <a:gsLst>
                      <a:gs pos="23776">
                        <a:srgbClr val="FFFFFF"/>
                      </a:gs>
                      <a:gs pos="42000">
                        <a:srgbClr val="FFFFFF"/>
                      </a:gs>
                    </a:gsLst>
                    <a:path path="circle">
                      <a:fillToRect l="100000" t="100000"/>
                    </a:path>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AI quality</a:t>
              </a:r>
            </a:p>
          </p:txBody>
        </p:sp>
        <p:sp>
          <p:nvSpPr>
            <p:cNvPr id="5" name="TextBox 4">
              <a:extLst>
                <a:ext uri="{FF2B5EF4-FFF2-40B4-BE49-F238E27FC236}">
                  <a16:creationId xmlns:a16="http://schemas.microsoft.com/office/drawing/2014/main" id="{E29AB727-1F6C-FA55-FD69-9F50B1831C31}"/>
                </a:ext>
                <a:ext uri="{C183D7F6-B498-43B3-948B-1728B52AA6E4}">
                  <adec:decorative xmlns:adec="http://schemas.microsoft.com/office/drawing/2017/decorative" val="1"/>
                </a:ext>
              </a:extLst>
            </p:cNvPr>
            <p:cNvSpPr txBox="1"/>
            <p:nvPr/>
          </p:nvSpPr>
          <p:spPr>
            <a:xfrm>
              <a:off x="4631181" y="2304462"/>
              <a:ext cx="1476712" cy="826907"/>
            </a:xfrm>
            <a:prstGeom prst="roundRect">
              <a:avLst>
                <a:gd name="adj" fmla="val 16243"/>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14400">
                <a:defRPr sz="2000" b="0">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Customizability</a:t>
              </a:r>
            </a:p>
          </p:txBody>
        </p:sp>
        <p:sp>
          <p:nvSpPr>
            <p:cNvPr id="7" name="TextBox 6">
              <a:extLst>
                <a:ext uri="{FF2B5EF4-FFF2-40B4-BE49-F238E27FC236}">
                  <a16:creationId xmlns:a16="http://schemas.microsoft.com/office/drawing/2014/main" id="{70DDFE97-555D-1142-EEB3-9B00F7755E60}"/>
                </a:ext>
                <a:ext uri="{C183D7F6-B498-43B3-948B-1728B52AA6E4}">
                  <adec:decorative xmlns:adec="http://schemas.microsoft.com/office/drawing/2017/decorative" val="1"/>
                </a:ext>
              </a:extLst>
            </p:cNvPr>
            <p:cNvSpPr txBox="1"/>
            <p:nvPr/>
          </p:nvSpPr>
          <p:spPr>
            <a:xfrm>
              <a:off x="4631181" y="3790861"/>
              <a:ext cx="1476712" cy="826907"/>
            </a:xfrm>
            <a:prstGeom prst="roundRect">
              <a:avLst>
                <a:gd name="adj" fmla="val 16243"/>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14400">
                <a:defRPr sz="2000" b="0">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Features</a:t>
              </a:r>
            </a:p>
          </p:txBody>
        </p:sp>
        <p:sp>
          <p:nvSpPr>
            <p:cNvPr id="8" name="TextBox 7">
              <a:extLst>
                <a:ext uri="{FF2B5EF4-FFF2-40B4-BE49-F238E27FC236}">
                  <a16:creationId xmlns:a16="http://schemas.microsoft.com/office/drawing/2014/main" id="{0F6B046A-5EDD-8C67-E308-7E0AB158E43C}"/>
                </a:ext>
                <a:ext uri="{C183D7F6-B498-43B3-948B-1728B52AA6E4}">
                  <adec:decorative xmlns:adec="http://schemas.microsoft.com/office/drawing/2017/decorative" val="1"/>
                </a:ext>
              </a:extLst>
            </p:cNvPr>
            <p:cNvSpPr txBox="1"/>
            <p:nvPr/>
          </p:nvSpPr>
          <p:spPr>
            <a:xfrm>
              <a:off x="4631181" y="5277257"/>
              <a:ext cx="1476712" cy="826907"/>
            </a:xfrm>
            <a:prstGeom prst="roundRect">
              <a:avLst>
                <a:gd name="adj" fmla="val 16243"/>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algn="ctr" defTabSz="914400">
                <a:defRPr sz="2000" b="0">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Price (Cost/Latency)</a:t>
              </a:r>
            </a:p>
          </p:txBody>
        </p:sp>
        <p:sp>
          <p:nvSpPr>
            <p:cNvPr id="10" name="Oval 9">
              <a:extLst>
                <a:ext uri="{FF2B5EF4-FFF2-40B4-BE49-F238E27FC236}">
                  <a16:creationId xmlns:a16="http://schemas.microsoft.com/office/drawing/2014/main" id="{2A99D32D-8CCB-4802-35EB-9FDD0967516A}"/>
                </a:ext>
                <a:ext uri="{C183D7F6-B498-43B3-948B-1728B52AA6E4}">
                  <adec:decorative xmlns:adec="http://schemas.microsoft.com/office/drawing/2017/decorative" val="1"/>
                </a:ext>
              </a:extLst>
            </p:cNvPr>
            <p:cNvSpPr/>
            <p:nvPr/>
          </p:nvSpPr>
          <p:spPr bwMode="auto">
            <a:xfrm rot="16200000" flipV="1">
              <a:off x="5231307" y="1836486"/>
              <a:ext cx="276458" cy="27645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pic>
          <p:nvPicPr>
            <p:cNvPr id="12" name="Graphic 11">
              <a:extLst>
                <a:ext uri="{FF2B5EF4-FFF2-40B4-BE49-F238E27FC236}">
                  <a16:creationId xmlns:a16="http://schemas.microsoft.com/office/drawing/2014/main" id="{7994986A-29C8-2A84-E087-720335F7D64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V="1">
              <a:off x="5281303" y="1886482"/>
              <a:ext cx="176467" cy="176467"/>
            </a:xfrm>
            <a:prstGeom prst="rect">
              <a:avLst/>
            </a:prstGeom>
          </p:spPr>
        </p:pic>
        <p:sp>
          <p:nvSpPr>
            <p:cNvPr id="14" name="Oval 13">
              <a:extLst>
                <a:ext uri="{FF2B5EF4-FFF2-40B4-BE49-F238E27FC236}">
                  <a16:creationId xmlns:a16="http://schemas.microsoft.com/office/drawing/2014/main" id="{1762F079-4DF4-EAC1-0640-66E572B9ACFF}"/>
                </a:ext>
                <a:ext uri="{C183D7F6-B498-43B3-948B-1728B52AA6E4}">
                  <adec:decorative xmlns:adec="http://schemas.microsoft.com/office/drawing/2017/decorative" val="1"/>
                </a:ext>
              </a:extLst>
            </p:cNvPr>
            <p:cNvSpPr/>
            <p:nvPr/>
          </p:nvSpPr>
          <p:spPr bwMode="auto">
            <a:xfrm rot="16200000" flipV="1">
              <a:off x="5231308" y="3322886"/>
              <a:ext cx="276458" cy="27645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pic>
          <p:nvPicPr>
            <p:cNvPr id="15" name="Graphic 14">
              <a:extLst>
                <a:ext uri="{FF2B5EF4-FFF2-40B4-BE49-F238E27FC236}">
                  <a16:creationId xmlns:a16="http://schemas.microsoft.com/office/drawing/2014/main" id="{B01136D8-CC0C-F272-4ACA-C2334D497B6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V="1">
              <a:off x="5281304" y="3372882"/>
              <a:ext cx="176467" cy="176467"/>
            </a:xfrm>
            <a:prstGeom prst="rect">
              <a:avLst/>
            </a:prstGeom>
          </p:spPr>
        </p:pic>
        <p:sp>
          <p:nvSpPr>
            <p:cNvPr id="17" name="Oval 16">
              <a:extLst>
                <a:ext uri="{FF2B5EF4-FFF2-40B4-BE49-F238E27FC236}">
                  <a16:creationId xmlns:a16="http://schemas.microsoft.com/office/drawing/2014/main" id="{C79AD4D5-4661-03A0-B614-CD0E8890F1F7}"/>
                </a:ext>
                <a:ext uri="{C183D7F6-B498-43B3-948B-1728B52AA6E4}">
                  <adec:decorative xmlns:adec="http://schemas.microsoft.com/office/drawing/2017/decorative" val="1"/>
                </a:ext>
              </a:extLst>
            </p:cNvPr>
            <p:cNvSpPr/>
            <p:nvPr/>
          </p:nvSpPr>
          <p:spPr bwMode="auto">
            <a:xfrm rot="16200000" flipV="1">
              <a:off x="5231308" y="4809285"/>
              <a:ext cx="276458" cy="27645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pic>
          <p:nvPicPr>
            <p:cNvPr id="18" name="Graphic 17">
              <a:extLst>
                <a:ext uri="{FF2B5EF4-FFF2-40B4-BE49-F238E27FC236}">
                  <a16:creationId xmlns:a16="http://schemas.microsoft.com/office/drawing/2014/main" id="{536E44A3-6E72-6DC0-045C-8E4A8B53211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flipV="1">
              <a:off x="5281304" y="4859281"/>
              <a:ext cx="176467" cy="176467"/>
            </a:xfrm>
            <a:prstGeom prst="rect">
              <a:avLst/>
            </a:prstGeom>
          </p:spPr>
        </p:pic>
      </p:grpSp>
      <p:sp>
        <p:nvSpPr>
          <p:cNvPr id="11" name="Content Placeholder 3">
            <a:extLst>
              <a:ext uri="{FF2B5EF4-FFF2-40B4-BE49-F238E27FC236}">
                <a16:creationId xmlns:a16="http://schemas.microsoft.com/office/drawing/2014/main" id="{D65CA7E9-F67E-432E-BE90-B2832582C358}"/>
              </a:ext>
            </a:extLst>
          </p:cNvPr>
          <p:cNvSpPr>
            <a:spLocks noGrp="1"/>
          </p:cNvSpPr>
          <p:nvPr>
            <p:ph sz="quarter" idx="4294967295"/>
          </p:nvPr>
        </p:nvSpPr>
        <p:spPr>
          <a:xfrm>
            <a:off x="7766917" y="1831615"/>
            <a:ext cx="3234460" cy="3204133"/>
          </a:xfrm>
        </p:spPr>
        <p:txBody>
          <a:bodyPr wrap="square">
            <a:noAutofit/>
          </a:bodyPr>
          <a:lstStyle/>
          <a:p>
            <a:pPr marL="0" indent="0">
              <a:spcBef>
                <a:spcPts val="0"/>
              </a:spcBef>
              <a:spcAft>
                <a:spcPts val="2000"/>
              </a:spcAft>
              <a:buNone/>
            </a:pPr>
            <a:r>
              <a:rPr lang="en-US" sz="1800"/>
              <a:t>Task compatibility</a:t>
            </a:r>
          </a:p>
          <a:p>
            <a:pPr marL="0" indent="0">
              <a:spcBef>
                <a:spcPts val="0"/>
              </a:spcBef>
              <a:spcAft>
                <a:spcPts val="2000"/>
              </a:spcAft>
              <a:buNone/>
            </a:pPr>
            <a:r>
              <a:rPr lang="en-US" sz="1800"/>
              <a:t>Performance metrics </a:t>
            </a:r>
          </a:p>
          <a:p>
            <a:pPr marL="0" indent="0">
              <a:spcBef>
                <a:spcPts val="0"/>
              </a:spcBef>
              <a:spcAft>
                <a:spcPts val="2000"/>
              </a:spcAft>
              <a:buNone/>
            </a:pPr>
            <a:r>
              <a:rPr lang="en-US" sz="1800"/>
              <a:t>Data requirements </a:t>
            </a:r>
          </a:p>
          <a:p>
            <a:pPr marL="0" indent="0">
              <a:spcBef>
                <a:spcPts val="0"/>
              </a:spcBef>
              <a:spcAft>
                <a:spcPts val="2000"/>
              </a:spcAft>
              <a:buNone/>
            </a:pPr>
            <a:r>
              <a:rPr lang="en-US" sz="1800"/>
              <a:t>Computational efficiency </a:t>
            </a:r>
          </a:p>
          <a:p>
            <a:pPr marL="0" indent="0">
              <a:spcBef>
                <a:spcPts val="0"/>
              </a:spcBef>
              <a:spcAft>
                <a:spcPts val="2000"/>
              </a:spcAft>
              <a:buNone/>
            </a:pPr>
            <a:r>
              <a:rPr lang="en-US" sz="1800"/>
              <a:t>Ethical considerations</a:t>
            </a:r>
          </a:p>
          <a:p>
            <a:pPr marL="0" indent="0">
              <a:spcBef>
                <a:spcPts val="0"/>
              </a:spcBef>
              <a:spcAft>
                <a:spcPts val="2000"/>
              </a:spcAft>
              <a:buNone/>
            </a:pPr>
            <a:r>
              <a:rPr lang="en-US" sz="1800"/>
              <a:t>Community support</a:t>
            </a:r>
            <a:br>
              <a:rPr lang="en-US" sz="1800"/>
            </a:br>
            <a:r>
              <a:rPr lang="en-US" sz="1800"/>
              <a:t>and documentation</a:t>
            </a:r>
          </a:p>
        </p:txBody>
      </p:sp>
      <p:grpSp>
        <p:nvGrpSpPr>
          <p:cNvPr id="6" name="Group 5">
            <a:extLst>
              <a:ext uri="{FF2B5EF4-FFF2-40B4-BE49-F238E27FC236}">
                <a16:creationId xmlns:a16="http://schemas.microsoft.com/office/drawing/2014/main" id="{D36E9DA5-0C46-738F-9DAC-9F4DB9AE8661}"/>
              </a:ext>
              <a:ext uri="{C183D7F6-B498-43B3-948B-1728B52AA6E4}">
                <adec:decorative xmlns:adec="http://schemas.microsoft.com/office/drawing/2017/decorative" val="1"/>
              </a:ext>
            </a:extLst>
          </p:cNvPr>
          <p:cNvGrpSpPr/>
          <p:nvPr/>
        </p:nvGrpSpPr>
        <p:grpSpPr>
          <a:xfrm>
            <a:off x="7107292" y="1831616"/>
            <a:ext cx="325144" cy="3109287"/>
            <a:chOff x="7107292" y="1831616"/>
            <a:chExt cx="325144" cy="3109287"/>
          </a:xfrm>
        </p:grpSpPr>
        <p:sp>
          <p:nvSpPr>
            <p:cNvPr id="22" name="Graphic 20">
              <a:extLst>
                <a:ext uri="{FF2B5EF4-FFF2-40B4-BE49-F238E27FC236}">
                  <a16:creationId xmlns:a16="http://schemas.microsoft.com/office/drawing/2014/main" id="{4D71C142-EC9A-A071-321F-520699C7DFD7}"/>
                </a:ext>
                <a:ext uri="{C183D7F6-B498-43B3-948B-1728B52AA6E4}">
                  <adec:decorative xmlns:adec="http://schemas.microsoft.com/office/drawing/2017/decorative" val="1"/>
                </a:ext>
              </a:extLst>
            </p:cNvPr>
            <p:cNvSpPr/>
            <p:nvPr/>
          </p:nvSpPr>
          <p:spPr>
            <a:xfrm>
              <a:off x="7107292" y="1831616"/>
              <a:ext cx="325144" cy="325144"/>
            </a:xfrm>
            <a:custGeom>
              <a:avLst/>
              <a:gdLst>
                <a:gd name="connsiteX0" fmla="*/ 162572 w 325144"/>
                <a:gd name="connsiteY0" fmla="*/ 0 h 325144"/>
                <a:gd name="connsiteX1" fmla="*/ 325144 w 325144"/>
                <a:gd name="connsiteY1" fmla="*/ 162572 h 325144"/>
                <a:gd name="connsiteX2" fmla="*/ 162572 w 325144"/>
                <a:gd name="connsiteY2" fmla="*/ 325144 h 325144"/>
                <a:gd name="connsiteX3" fmla="*/ 0 w 325144"/>
                <a:gd name="connsiteY3" fmla="*/ 162572 h 325144"/>
                <a:gd name="connsiteX4" fmla="*/ 162572 w 325144"/>
                <a:gd name="connsiteY4" fmla="*/ 0 h 325144"/>
                <a:gd name="connsiteX5" fmla="*/ 214920 w 325144"/>
                <a:gd name="connsiteY5" fmla="*/ 113313 h 325144"/>
                <a:gd name="connsiteX6" fmla="*/ 142251 w 325144"/>
                <a:gd name="connsiteY6" fmla="*/ 185982 h 325144"/>
                <a:gd name="connsiteX7" fmla="*/ 110224 w 325144"/>
                <a:gd name="connsiteY7" fmla="*/ 153956 h 325144"/>
                <a:gd name="connsiteX8" fmla="*/ 92991 w 325144"/>
                <a:gd name="connsiteY8" fmla="*/ 154564 h 325144"/>
                <a:gd name="connsiteX9" fmla="*/ 92991 w 325144"/>
                <a:gd name="connsiteY9" fmla="*/ 171188 h 325144"/>
                <a:gd name="connsiteX10" fmla="*/ 133634 w 325144"/>
                <a:gd name="connsiteY10" fmla="*/ 211831 h 325144"/>
                <a:gd name="connsiteX11" fmla="*/ 150867 w 325144"/>
                <a:gd name="connsiteY11" fmla="*/ 211831 h 325144"/>
                <a:gd name="connsiteX12" fmla="*/ 232153 w 325144"/>
                <a:gd name="connsiteY12" fmla="*/ 130545 h 325144"/>
                <a:gd name="connsiteX13" fmla="*/ 232761 w 325144"/>
                <a:gd name="connsiteY13" fmla="*/ 113313 h 325144"/>
                <a:gd name="connsiteX14" fmla="*/ 215528 w 325144"/>
                <a:gd name="connsiteY14" fmla="*/ 112704 h 325144"/>
                <a:gd name="connsiteX15" fmla="*/ 214920 w 325144"/>
                <a:gd name="connsiteY15" fmla="*/ 113313 h 3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144" h="325144">
                  <a:moveTo>
                    <a:pt x="162572" y="0"/>
                  </a:moveTo>
                  <a:cubicBezTo>
                    <a:pt x="252361" y="0"/>
                    <a:pt x="325144" y="72784"/>
                    <a:pt x="325144" y="162572"/>
                  </a:cubicBezTo>
                  <a:cubicBezTo>
                    <a:pt x="325144" y="252361"/>
                    <a:pt x="252361" y="325144"/>
                    <a:pt x="162572" y="325144"/>
                  </a:cubicBezTo>
                  <a:cubicBezTo>
                    <a:pt x="72784" y="325144"/>
                    <a:pt x="0" y="252361"/>
                    <a:pt x="0" y="162572"/>
                  </a:cubicBezTo>
                  <a:cubicBezTo>
                    <a:pt x="0" y="72784"/>
                    <a:pt x="72784" y="0"/>
                    <a:pt x="162572" y="0"/>
                  </a:cubicBezTo>
                  <a:close/>
                  <a:moveTo>
                    <a:pt x="214920" y="113313"/>
                  </a:moveTo>
                  <a:lnTo>
                    <a:pt x="142251" y="185982"/>
                  </a:lnTo>
                  <a:lnTo>
                    <a:pt x="110224" y="153956"/>
                  </a:lnTo>
                  <a:cubicBezTo>
                    <a:pt x="105297" y="149365"/>
                    <a:pt x="97582" y="149638"/>
                    <a:pt x="92991" y="154564"/>
                  </a:cubicBezTo>
                  <a:cubicBezTo>
                    <a:pt x="88628" y="159246"/>
                    <a:pt x="88628" y="166506"/>
                    <a:pt x="92991" y="171188"/>
                  </a:cubicBezTo>
                  <a:lnTo>
                    <a:pt x="133634" y="211831"/>
                  </a:lnTo>
                  <a:cubicBezTo>
                    <a:pt x="138394" y="216587"/>
                    <a:pt x="146107" y="216587"/>
                    <a:pt x="150867" y="211831"/>
                  </a:cubicBezTo>
                  <a:lnTo>
                    <a:pt x="232153" y="130545"/>
                  </a:lnTo>
                  <a:cubicBezTo>
                    <a:pt x="237079" y="125955"/>
                    <a:pt x="237352" y="118239"/>
                    <a:pt x="232761" y="113313"/>
                  </a:cubicBezTo>
                  <a:cubicBezTo>
                    <a:pt x="228170" y="108386"/>
                    <a:pt x="220456" y="108114"/>
                    <a:pt x="215528" y="112704"/>
                  </a:cubicBezTo>
                  <a:cubicBezTo>
                    <a:pt x="215319" y="112900"/>
                    <a:pt x="215115" y="113103"/>
                    <a:pt x="214920" y="113313"/>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sp>
          <p:nvSpPr>
            <p:cNvPr id="23" name="Graphic 20">
              <a:extLst>
                <a:ext uri="{FF2B5EF4-FFF2-40B4-BE49-F238E27FC236}">
                  <a16:creationId xmlns:a16="http://schemas.microsoft.com/office/drawing/2014/main" id="{2EAC4C2D-E04A-5380-5F87-25E774E1863A}"/>
                </a:ext>
                <a:ext uri="{C183D7F6-B498-43B3-948B-1728B52AA6E4}">
                  <adec:decorative xmlns:adec="http://schemas.microsoft.com/office/drawing/2017/decorative" val="1"/>
                </a:ext>
              </a:extLst>
            </p:cNvPr>
            <p:cNvSpPr/>
            <p:nvPr/>
          </p:nvSpPr>
          <p:spPr>
            <a:xfrm>
              <a:off x="7107292" y="2388445"/>
              <a:ext cx="325144" cy="325144"/>
            </a:xfrm>
            <a:custGeom>
              <a:avLst/>
              <a:gdLst>
                <a:gd name="connsiteX0" fmla="*/ 162572 w 325144"/>
                <a:gd name="connsiteY0" fmla="*/ 0 h 325144"/>
                <a:gd name="connsiteX1" fmla="*/ 325144 w 325144"/>
                <a:gd name="connsiteY1" fmla="*/ 162572 h 325144"/>
                <a:gd name="connsiteX2" fmla="*/ 162572 w 325144"/>
                <a:gd name="connsiteY2" fmla="*/ 325144 h 325144"/>
                <a:gd name="connsiteX3" fmla="*/ 0 w 325144"/>
                <a:gd name="connsiteY3" fmla="*/ 162572 h 325144"/>
                <a:gd name="connsiteX4" fmla="*/ 162572 w 325144"/>
                <a:gd name="connsiteY4" fmla="*/ 0 h 325144"/>
                <a:gd name="connsiteX5" fmla="*/ 214920 w 325144"/>
                <a:gd name="connsiteY5" fmla="*/ 113313 h 325144"/>
                <a:gd name="connsiteX6" fmla="*/ 142251 w 325144"/>
                <a:gd name="connsiteY6" fmla="*/ 185982 h 325144"/>
                <a:gd name="connsiteX7" fmla="*/ 110224 w 325144"/>
                <a:gd name="connsiteY7" fmla="*/ 153956 h 325144"/>
                <a:gd name="connsiteX8" fmla="*/ 92991 w 325144"/>
                <a:gd name="connsiteY8" fmla="*/ 154564 h 325144"/>
                <a:gd name="connsiteX9" fmla="*/ 92991 w 325144"/>
                <a:gd name="connsiteY9" fmla="*/ 171188 h 325144"/>
                <a:gd name="connsiteX10" fmla="*/ 133634 w 325144"/>
                <a:gd name="connsiteY10" fmla="*/ 211831 h 325144"/>
                <a:gd name="connsiteX11" fmla="*/ 150867 w 325144"/>
                <a:gd name="connsiteY11" fmla="*/ 211831 h 325144"/>
                <a:gd name="connsiteX12" fmla="*/ 232153 w 325144"/>
                <a:gd name="connsiteY12" fmla="*/ 130545 h 325144"/>
                <a:gd name="connsiteX13" fmla="*/ 232761 w 325144"/>
                <a:gd name="connsiteY13" fmla="*/ 113313 h 325144"/>
                <a:gd name="connsiteX14" fmla="*/ 215528 w 325144"/>
                <a:gd name="connsiteY14" fmla="*/ 112704 h 325144"/>
                <a:gd name="connsiteX15" fmla="*/ 214920 w 325144"/>
                <a:gd name="connsiteY15" fmla="*/ 113313 h 3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144" h="325144">
                  <a:moveTo>
                    <a:pt x="162572" y="0"/>
                  </a:moveTo>
                  <a:cubicBezTo>
                    <a:pt x="252361" y="0"/>
                    <a:pt x="325144" y="72784"/>
                    <a:pt x="325144" y="162572"/>
                  </a:cubicBezTo>
                  <a:cubicBezTo>
                    <a:pt x="325144" y="252361"/>
                    <a:pt x="252361" y="325144"/>
                    <a:pt x="162572" y="325144"/>
                  </a:cubicBezTo>
                  <a:cubicBezTo>
                    <a:pt x="72784" y="325144"/>
                    <a:pt x="0" y="252361"/>
                    <a:pt x="0" y="162572"/>
                  </a:cubicBezTo>
                  <a:cubicBezTo>
                    <a:pt x="0" y="72784"/>
                    <a:pt x="72784" y="0"/>
                    <a:pt x="162572" y="0"/>
                  </a:cubicBezTo>
                  <a:close/>
                  <a:moveTo>
                    <a:pt x="214920" y="113313"/>
                  </a:moveTo>
                  <a:lnTo>
                    <a:pt x="142251" y="185982"/>
                  </a:lnTo>
                  <a:lnTo>
                    <a:pt x="110224" y="153956"/>
                  </a:lnTo>
                  <a:cubicBezTo>
                    <a:pt x="105297" y="149365"/>
                    <a:pt x="97582" y="149638"/>
                    <a:pt x="92991" y="154564"/>
                  </a:cubicBezTo>
                  <a:cubicBezTo>
                    <a:pt x="88628" y="159246"/>
                    <a:pt x="88628" y="166506"/>
                    <a:pt x="92991" y="171188"/>
                  </a:cubicBezTo>
                  <a:lnTo>
                    <a:pt x="133634" y="211831"/>
                  </a:lnTo>
                  <a:cubicBezTo>
                    <a:pt x="138394" y="216587"/>
                    <a:pt x="146107" y="216587"/>
                    <a:pt x="150867" y="211831"/>
                  </a:cubicBezTo>
                  <a:lnTo>
                    <a:pt x="232153" y="130545"/>
                  </a:lnTo>
                  <a:cubicBezTo>
                    <a:pt x="237079" y="125955"/>
                    <a:pt x="237352" y="118239"/>
                    <a:pt x="232761" y="113313"/>
                  </a:cubicBezTo>
                  <a:cubicBezTo>
                    <a:pt x="228170" y="108386"/>
                    <a:pt x="220456" y="108114"/>
                    <a:pt x="215528" y="112704"/>
                  </a:cubicBezTo>
                  <a:cubicBezTo>
                    <a:pt x="215319" y="112900"/>
                    <a:pt x="215115" y="113103"/>
                    <a:pt x="214920" y="113313"/>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sp>
          <p:nvSpPr>
            <p:cNvPr id="24" name="Graphic 20">
              <a:extLst>
                <a:ext uri="{FF2B5EF4-FFF2-40B4-BE49-F238E27FC236}">
                  <a16:creationId xmlns:a16="http://schemas.microsoft.com/office/drawing/2014/main" id="{479C3738-D57B-8C57-2139-9D453382874A}"/>
                </a:ext>
                <a:ext uri="{C183D7F6-B498-43B3-948B-1728B52AA6E4}">
                  <adec:decorative xmlns:adec="http://schemas.microsoft.com/office/drawing/2017/decorative" val="1"/>
                </a:ext>
              </a:extLst>
            </p:cNvPr>
            <p:cNvSpPr/>
            <p:nvPr/>
          </p:nvSpPr>
          <p:spPr>
            <a:xfrm>
              <a:off x="7107292" y="2945274"/>
              <a:ext cx="325144" cy="325144"/>
            </a:xfrm>
            <a:custGeom>
              <a:avLst/>
              <a:gdLst>
                <a:gd name="connsiteX0" fmla="*/ 162572 w 325144"/>
                <a:gd name="connsiteY0" fmla="*/ 0 h 325144"/>
                <a:gd name="connsiteX1" fmla="*/ 325144 w 325144"/>
                <a:gd name="connsiteY1" fmla="*/ 162572 h 325144"/>
                <a:gd name="connsiteX2" fmla="*/ 162572 w 325144"/>
                <a:gd name="connsiteY2" fmla="*/ 325144 h 325144"/>
                <a:gd name="connsiteX3" fmla="*/ 0 w 325144"/>
                <a:gd name="connsiteY3" fmla="*/ 162572 h 325144"/>
                <a:gd name="connsiteX4" fmla="*/ 162572 w 325144"/>
                <a:gd name="connsiteY4" fmla="*/ 0 h 325144"/>
                <a:gd name="connsiteX5" fmla="*/ 214920 w 325144"/>
                <a:gd name="connsiteY5" fmla="*/ 113313 h 325144"/>
                <a:gd name="connsiteX6" fmla="*/ 142251 w 325144"/>
                <a:gd name="connsiteY6" fmla="*/ 185982 h 325144"/>
                <a:gd name="connsiteX7" fmla="*/ 110224 w 325144"/>
                <a:gd name="connsiteY7" fmla="*/ 153956 h 325144"/>
                <a:gd name="connsiteX8" fmla="*/ 92991 w 325144"/>
                <a:gd name="connsiteY8" fmla="*/ 154564 h 325144"/>
                <a:gd name="connsiteX9" fmla="*/ 92991 w 325144"/>
                <a:gd name="connsiteY9" fmla="*/ 171188 h 325144"/>
                <a:gd name="connsiteX10" fmla="*/ 133634 w 325144"/>
                <a:gd name="connsiteY10" fmla="*/ 211831 h 325144"/>
                <a:gd name="connsiteX11" fmla="*/ 150867 w 325144"/>
                <a:gd name="connsiteY11" fmla="*/ 211831 h 325144"/>
                <a:gd name="connsiteX12" fmla="*/ 232153 w 325144"/>
                <a:gd name="connsiteY12" fmla="*/ 130545 h 325144"/>
                <a:gd name="connsiteX13" fmla="*/ 232761 w 325144"/>
                <a:gd name="connsiteY13" fmla="*/ 113313 h 325144"/>
                <a:gd name="connsiteX14" fmla="*/ 215528 w 325144"/>
                <a:gd name="connsiteY14" fmla="*/ 112704 h 325144"/>
                <a:gd name="connsiteX15" fmla="*/ 214920 w 325144"/>
                <a:gd name="connsiteY15" fmla="*/ 113313 h 3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144" h="325144">
                  <a:moveTo>
                    <a:pt x="162572" y="0"/>
                  </a:moveTo>
                  <a:cubicBezTo>
                    <a:pt x="252361" y="0"/>
                    <a:pt x="325144" y="72784"/>
                    <a:pt x="325144" y="162572"/>
                  </a:cubicBezTo>
                  <a:cubicBezTo>
                    <a:pt x="325144" y="252361"/>
                    <a:pt x="252361" y="325144"/>
                    <a:pt x="162572" y="325144"/>
                  </a:cubicBezTo>
                  <a:cubicBezTo>
                    <a:pt x="72784" y="325144"/>
                    <a:pt x="0" y="252361"/>
                    <a:pt x="0" y="162572"/>
                  </a:cubicBezTo>
                  <a:cubicBezTo>
                    <a:pt x="0" y="72784"/>
                    <a:pt x="72784" y="0"/>
                    <a:pt x="162572" y="0"/>
                  </a:cubicBezTo>
                  <a:close/>
                  <a:moveTo>
                    <a:pt x="214920" y="113313"/>
                  </a:moveTo>
                  <a:lnTo>
                    <a:pt x="142251" y="185982"/>
                  </a:lnTo>
                  <a:lnTo>
                    <a:pt x="110224" y="153956"/>
                  </a:lnTo>
                  <a:cubicBezTo>
                    <a:pt x="105297" y="149365"/>
                    <a:pt x="97582" y="149638"/>
                    <a:pt x="92991" y="154564"/>
                  </a:cubicBezTo>
                  <a:cubicBezTo>
                    <a:pt x="88628" y="159246"/>
                    <a:pt x="88628" y="166506"/>
                    <a:pt x="92991" y="171188"/>
                  </a:cubicBezTo>
                  <a:lnTo>
                    <a:pt x="133634" y="211831"/>
                  </a:lnTo>
                  <a:cubicBezTo>
                    <a:pt x="138394" y="216587"/>
                    <a:pt x="146107" y="216587"/>
                    <a:pt x="150867" y="211831"/>
                  </a:cubicBezTo>
                  <a:lnTo>
                    <a:pt x="232153" y="130545"/>
                  </a:lnTo>
                  <a:cubicBezTo>
                    <a:pt x="237079" y="125955"/>
                    <a:pt x="237352" y="118239"/>
                    <a:pt x="232761" y="113313"/>
                  </a:cubicBezTo>
                  <a:cubicBezTo>
                    <a:pt x="228170" y="108386"/>
                    <a:pt x="220456" y="108114"/>
                    <a:pt x="215528" y="112704"/>
                  </a:cubicBezTo>
                  <a:cubicBezTo>
                    <a:pt x="215319" y="112900"/>
                    <a:pt x="215115" y="113103"/>
                    <a:pt x="214920" y="113313"/>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sp>
          <p:nvSpPr>
            <p:cNvPr id="25" name="Graphic 20">
              <a:extLst>
                <a:ext uri="{FF2B5EF4-FFF2-40B4-BE49-F238E27FC236}">
                  <a16:creationId xmlns:a16="http://schemas.microsoft.com/office/drawing/2014/main" id="{F1BFDD54-7DDE-97E6-37DF-AC6420E587F8}"/>
                </a:ext>
                <a:ext uri="{C183D7F6-B498-43B3-948B-1728B52AA6E4}">
                  <adec:decorative xmlns:adec="http://schemas.microsoft.com/office/drawing/2017/decorative" val="1"/>
                </a:ext>
              </a:extLst>
            </p:cNvPr>
            <p:cNvSpPr/>
            <p:nvPr/>
          </p:nvSpPr>
          <p:spPr>
            <a:xfrm>
              <a:off x="7107292" y="3502103"/>
              <a:ext cx="325144" cy="325144"/>
            </a:xfrm>
            <a:custGeom>
              <a:avLst/>
              <a:gdLst>
                <a:gd name="connsiteX0" fmla="*/ 162572 w 325144"/>
                <a:gd name="connsiteY0" fmla="*/ 0 h 325144"/>
                <a:gd name="connsiteX1" fmla="*/ 325144 w 325144"/>
                <a:gd name="connsiteY1" fmla="*/ 162572 h 325144"/>
                <a:gd name="connsiteX2" fmla="*/ 162572 w 325144"/>
                <a:gd name="connsiteY2" fmla="*/ 325144 h 325144"/>
                <a:gd name="connsiteX3" fmla="*/ 0 w 325144"/>
                <a:gd name="connsiteY3" fmla="*/ 162572 h 325144"/>
                <a:gd name="connsiteX4" fmla="*/ 162572 w 325144"/>
                <a:gd name="connsiteY4" fmla="*/ 0 h 325144"/>
                <a:gd name="connsiteX5" fmla="*/ 214920 w 325144"/>
                <a:gd name="connsiteY5" fmla="*/ 113313 h 325144"/>
                <a:gd name="connsiteX6" fmla="*/ 142251 w 325144"/>
                <a:gd name="connsiteY6" fmla="*/ 185982 h 325144"/>
                <a:gd name="connsiteX7" fmla="*/ 110224 w 325144"/>
                <a:gd name="connsiteY7" fmla="*/ 153956 h 325144"/>
                <a:gd name="connsiteX8" fmla="*/ 92991 w 325144"/>
                <a:gd name="connsiteY8" fmla="*/ 154564 h 325144"/>
                <a:gd name="connsiteX9" fmla="*/ 92991 w 325144"/>
                <a:gd name="connsiteY9" fmla="*/ 171188 h 325144"/>
                <a:gd name="connsiteX10" fmla="*/ 133634 w 325144"/>
                <a:gd name="connsiteY10" fmla="*/ 211831 h 325144"/>
                <a:gd name="connsiteX11" fmla="*/ 150867 w 325144"/>
                <a:gd name="connsiteY11" fmla="*/ 211831 h 325144"/>
                <a:gd name="connsiteX12" fmla="*/ 232153 w 325144"/>
                <a:gd name="connsiteY12" fmla="*/ 130545 h 325144"/>
                <a:gd name="connsiteX13" fmla="*/ 232761 w 325144"/>
                <a:gd name="connsiteY13" fmla="*/ 113313 h 325144"/>
                <a:gd name="connsiteX14" fmla="*/ 215528 w 325144"/>
                <a:gd name="connsiteY14" fmla="*/ 112704 h 325144"/>
                <a:gd name="connsiteX15" fmla="*/ 214920 w 325144"/>
                <a:gd name="connsiteY15" fmla="*/ 113313 h 3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144" h="325144">
                  <a:moveTo>
                    <a:pt x="162572" y="0"/>
                  </a:moveTo>
                  <a:cubicBezTo>
                    <a:pt x="252361" y="0"/>
                    <a:pt x="325144" y="72784"/>
                    <a:pt x="325144" y="162572"/>
                  </a:cubicBezTo>
                  <a:cubicBezTo>
                    <a:pt x="325144" y="252361"/>
                    <a:pt x="252361" y="325144"/>
                    <a:pt x="162572" y="325144"/>
                  </a:cubicBezTo>
                  <a:cubicBezTo>
                    <a:pt x="72784" y="325144"/>
                    <a:pt x="0" y="252361"/>
                    <a:pt x="0" y="162572"/>
                  </a:cubicBezTo>
                  <a:cubicBezTo>
                    <a:pt x="0" y="72784"/>
                    <a:pt x="72784" y="0"/>
                    <a:pt x="162572" y="0"/>
                  </a:cubicBezTo>
                  <a:close/>
                  <a:moveTo>
                    <a:pt x="214920" y="113313"/>
                  </a:moveTo>
                  <a:lnTo>
                    <a:pt x="142251" y="185982"/>
                  </a:lnTo>
                  <a:lnTo>
                    <a:pt x="110224" y="153956"/>
                  </a:lnTo>
                  <a:cubicBezTo>
                    <a:pt x="105297" y="149365"/>
                    <a:pt x="97582" y="149638"/>
                    <a:pt x="92991" y="154564"/>
                  </a:cubicBezTo>
                  <a:cubicBezTo>
                    <a:pt x="88628" y="159246"/>
                    <a:pt x="88628" y="166506"/>
                    <a:pt x="92991" y="171188"/>
                  </a:cubicBezTo>
                  <a:lnTo>
                    <a:pt x="133634" y="211831"/>
                  </a:lnTo>
                  <a:cubicBezTo>
                    <a:pt x="138394" y="216587"/>
                    <a:pt x="146107" y="216587"/>
                    <a:pt x="150867" y="211831"/>
                  </a:cubicBezTo>
                  <a:lnTo>
                    <a:pt x="232153" y="130545"/>
                  </a:lnTo>
                  <a:cubicBezTo>
                    <a:pt x="237079" y="125955"/>
                    <a:pt x="237352" y="118239"/>
                    <a:pt x="232761" y="113313"/>
                  </a:cubicBezTo>
                  <a:cubicBezTo>
                    <a:pt x="228170" y="108386"/>
                    <a:pt x="220456" y="108114"/>
                    <a:pt x="215528" y="112704"/>
                  </a:cubicBezTo>
                  <a:cubicBezTo>
                    <a:pt x="215319" y="112900"/>
                    <a:pt x="215115" y="113103"/>
                    <a:pt x="214920" y="113313"/>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sp>
          <p:nvSpPr>
            <p:cNvPr id="26" name="Graphic 20">
              <a:extLst>
                <a:ext uri="{FF2B5EF4-FFF2-40B4-BE49-F238E27FC236}">
                  <a16:creationId xmlns:a16="http://schemas.microsoft.com/office/drawing/2014/main" id="{CE00A5FC-8BF1-2CC8-1C0D-4EDC4D94CDDE}"/>
                </a:ext>
                <a:ext uri="{C183D7F6-B498-43B3-948B-1728B52AA6E4}">
                  <adec:decorative xmlns:adec="http://schemas.microsoft.com/office/drawing/2017/decorative" val="1"/>
                </a:ext>
              </a:extLst>
            </p:cNvPr>
            <p:cNvSpPr/>
            <p:nvPr/>
          </p:nvSpPr>
          <p:spPr>
            <a:xfrm>
              <a:off x="7107292" y="4058932"/>
              <a:ext cx="325144" cy="325144"/>
            </a:xfrm>
            <a:custGeom>
              <a:avLst/>
              <a:gdLst>
                <a:gd name="connsiteX0" fmla="*/ 162572 w 325144"/>
                <a:gd name="connsiteY0" fmla="*/ 0 h 325144"/>
                <a:gd name="connsiteX1" fmla="*/ 325144 w 325144"/>
                <a:gd name="connsiteY1" fmla="*/ 162572 h 325144"/>
                <a:gd name="connsiteX2" fmla="*/ 162572 w 325144"/>
                <a:gd name="connsiteY2" fmla="*/ 325144 h 325144"/>
                <a:gd name="connsiteX3" fmla="*/ 0 w 325144"/>
                <a:gd name="connsiteY3" fmla="*/ 162572 h 325144"/>
                <a:gd name="connsiteX4" fmla="*/ 162572 w 325144"/>
                <a:gd name="connsiteY4" fmla="*/ 0 h 325144"/>
                <a:gd name="connsiteX5" fmla="*/ 214920 w 325144"/>
                <a:gd name="connsiteY5" fmla="*/ 113313 h 325144"/>
                <a:gd name="connsiteX6" fmla="*/ 142251 w 325144"/>
                <a:gd name="connsiteY6" fmla="*/ 185982 h 325144"/>
                <a:gd name="connsiteX7" fmla="*/ 110224 w 325144"/>
                <a:gd name="connsiteY7" fmla="*/ 153956 h 325144"/>
                <a:gd name="connsiteX8" fmla="*/ 92991 w 325144"/>
                <a:gd name="connsiteY8" fmla="*/ 154564 h 325144"/>
                <a:gd name="connsiteX9" fmla="*/ 92991 w 325144"/>
                <a:gd name="connsiteY9" fmla="*/ 171188 h 325144"/>
                <a:gd name="connsiteX10" fmla="*/ 133634 w 325144"/>
                <a:gd name="connsiteY10" fmla="*/ 211831 h 325144"/>
                <a:gd name="connsiteX11" fmla="*/ 150867 w 325144"/>
                <a:gd name="connsiteY11" fmla="*/ 211831 h 325144"/>
                <a:gd name="connsiteX12" fmla="*/ 232153 w 325144"/>
                <a:gd name="connsiteY12" fmla="*/ 130545 h 325144"/>
                <a:gd name="connsiteX13" fmla="*/ 232761 w 325144"/>
                <a:gd name="connsiteY13" fmla="*/ 113313 h 325144"/>
                <a:gd name="connsiteX14" fmla="*/ 215528 w 325144"/>
                <a:gd name="connsiteY14" fmla="*/ 112704 h 325144"/>
                <a:gd name="connsiteX15" fmla="*/ 214920 w 325144"/>
                <a:gd name="connsiteY15" fmla="*/ 113313 h 3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144" h="325144">
                  <a:moveTo>
                    <a:pt x="162572" y="0"/>
                  </a:moveTo>
                  <a:cubicBezTo>
                    <a:pt x="252361" y="0"/>
                    <a:pt x="325144" y="72784"/>
                    <a:pt x="325144" y="162572"/>
                  </a:cubicBezTo>
                  <a:cubicBezTo>
                    <a:pt x="325144" y="252361"/>
                    <a:pt x="252361" y="325144"/>
                    <a:pt x="162572" y="325144"/>
                  </a:cubicBezTo>
                  <a:cubicBezTo>
                    <a:pt x="72784" y="325144"/>
                    <a:pt x="0" y="252361"/>
                    <a:pt x="0" y="162572"/>
                  </a:cubicBezTo>
                  <a:cubicBezTo>
                    <a:pt x="0" y="72784"/>
                    <a:pt x="72784" y="0"/>
                    <a:pt x="162572" y="0"/>
                  </a:cubicBezTo>
                  <a:close/>
                  <a:moveTo>
                    <a:pt x="214920" y="113313"/>
                  </a:moveTo>
                  <a:lnTo>
                    <a:pt x="142251" y="185982"/>
                  </a:lnTo>
                  <a:lnTo>
                    <a:pt x="110224" y="153956"/>
                  </a:lnTo>
                  <a:cubicBezTo>
                    <a:pt x="105297" y="149365"/>
                    <a:pt x="97582" y="149638"/>
                    <a:pt x="92991" y="154564"/>
                  </a:cubicBezTo>
                  <a:cubicBezTo>
                    <a:pt x="88628" y="159246"/>
                    <a:pt x="88628" y="166506"/>
                    <a:pt x="92991" y="171188"/>
                  </a:cubicBezTo>
                  <a:lnTo>
                    <a:pt x="133634" y="211831"/>
                  </a:lnTo>
                  <a:cubicBezTo>
                    <a:pt x="138394" y="216587"/>
                    <a:pt x="146107" y="216587"/>
                    <a:pt x="150867" y="211831"/>
                  </a:cubicBezTo>
                  <a:lnTo>
                    <a:pt x="232153" y="130545"/>
                  </a:lnTo>
                  <a:cubicBezTo>
                    <a:pt x="237079" y="125955"/>
                    <a:pt x="237352" y="118239"/>
                    <a:pt x="232761" y="113313"/>
                  </a:cubicBezTo>
                  <a:cubicBezTo>
                    <a:pt x="228170" y="108386"/>
                    <a:pt x="220456" y="108114"/>
                    <a:pt x="215528" y="112704"/>
                  </a:cubicBezTo>
                  <a:cubicBezTo>
                    <a:pt x="215319" y="112900"/>
                    <a:pt x="215115" y="113103"/>
                    <a:pt x="214920" y="113313"/>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sp>
          <p:nvSpPr>
            <p:cNvPr id="27" name="Graphic 20">
              <a:extLst>
                <a:ext uri="{FF2B5EF4-FFF2-40B4-BE49-F238E27FC236}">
                  <a16:creationId xmlns:a16="http://schemas.microsoft.com/office/drawing/2014/main" id="{6DD8AFEA-2A90-6341-56C5-D33DFB553F30}"/>
                </a:ext>
                <a:ext uri="{C183D7F6-B498-43B3-948B-1728B52AA6E4}">
                  <adec:decorative xmlns:adec="http://schemas.microsoft.com/office/drawing/2017/decorative" val="1"/>
                </a:ext>
              </a:extLst>
            </p:cNvPr>
            <p:cNvSpPr/>
            <p:nvPr/>
          </p:nvSpPr>
          <p:spPr>
            <a:xfrm>
              <a:off x="7107292" y="4615759"/>
              <a:ext cx="325144" cy="325144"/>
            </a:xfrm>
            <a:custGeom>
              <a:avLst/>
              <a:gdLst>
                <a:gd name="connsiteX0" fmla="*/ 162572 w 325144"/>
                <a:gd name="connsiteY0" fmla="*/ 0 h 325144"/>
                <a:gd name="connsiteX1" fmla="*/ 325144 w 325144"/>
                <a:gd name="connsiteY1" fmla="*/ 162572 h 325144"/>
                <a:gd name="connsiteX2" fmla="*/ 162572 w 325144"/>
                <a:gd name="connsiteY2" fmla="*/ 325144 h 325144"/>
                <a:gd name="connsiteX3" fmla="*/ 0 w 325144"/>
                <a:gd name="connsiteY3" fmla="*/ 162572 h 325144"/>
                <a:gd name="connsiteX4" fmla="*/ 162572 w 325144"/>
                <a:gd name="connsiteY4" fmla="*/ 0 h 325144"/>
                <a:gd name="connsiteX5" fmla="*/ 214920 w 325144"/>
                <a:gd name="connsiteY5" fmla="*/ 113313 h 325144"/>
                <a:gd name="connsiteX6" fmla="*/ 142251 w 325144"/>
                <a:gd name="connsiteY6" fmla="*/ 185982 h 325144"/>
                <a:gd name="connsiteX7" fmla="*/ 110224 w 325144"/>
                <a:gd name="connsiteY7" fmla="*/ 153956 h 325144"/>
                <a:gd name="connsiteX8" fmla="*/ 92991 w 325144"/>
                <a:gd name="connsiteY8" fmla="*/ 154564 h 325144"/>
                <a:gd name="connsiteX9" fmla="*/ 92991 w 325144"/>
                <a:gd name="connsiteY9" fmla="*/ 171188 h 325144"/>
                <a:gd name="connsiteX10" fmla="*/ 133634 w 325144"/>
                <a:gd name="connsiteY10" fmla="*/ 211831 h 325144"/>
                <a:gd name="connsiteX11" fmla="*/ 150867 w 325144"/>
                <a:gd name="connsiteY11" fmla="*/ 211831 h 325144"/>
                <a:gd name="connsiteX12" fmla="*/ 232153 w 325144"/>
                <a:gd name="connsiteY12" fmla="*/ 130545 h 325144"/>
                <a:gd name="connsiteX13" fmla="*/ 232761 w 325144"/>
                <a:gd name="connsiteY13" fmla="*/ 113313 h 325144"/>
                <a:gd name="connsiteX14" fmla="*/ 215528 w 325144"/>
                <a:gd name="connsiteY14" fmla="*/ 112704 h 325144"/>
                <a:gd name="connsiteX15" fmla="*/ 214920 w 325144"/>
                <a:gd name="connsiteY15" fmla="*/ 113313 h 32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5144" h="325144">
                  <a:moveTo>
                    <a:pt x="162572" y="0"/>
                  </a:moveTo>
                  <a:cubicBezTo>
                    <a:pt x="252361" y="0"/>
                    <a:pt x="325144" y="72784"/>
                    <a:pt x="325144" y="162572"/>
                  </a:cubicBezTo>
                  <a:cubicBezTo>
                    <a:pt x="325144" y="252361"/>
                    <a:pt x="252361" y="325144"/>
                    <a:pt x="162572" y="325144"/>
                  </a:cubicBezTo>
                  <a:cubicBezTo>
                    <a:pt x="72784" y="325144"/>
                    <a:pt x="0" y="252361"/>
                    <a:pt x="0" y="162572"/>
                  </a:cubicBezTo>
                  <a:cubicBezTo>
                    <a:pt x="0" y="72784"/>
                    <a:pt x="72784" y="0"/>
                    <a:pt x="162572" y="0"/>
                  </a:cubicBezTo>
                  <a:close/>
                  <a:moveTo>
                    <a:pt x="214920" y="113313"/>
                  </a:moveTo>
                  <a:lnTo>
                    <a:pt x="142251" y="185982"/>
                  </a:lnTo>
                  <a:lnTo>
                    <a:pt x="110224" y="153956"/>
                  </a:lnTo>
                  <a:cubicBezTo>
                    <a:pt x="105297" y="149365"/>
                    <a:pt x="97582" y="149638"/>
                    <a:pt x="92991" y="154564"/>
                  </a:cubicBezTo>
                  <a:cubicBezTo>
                    <a:pt x="88628" y="159246"/>
                    <a:pt x="88628" y="166506"/>
                    <a:pt x="92991" y="171188"/>
                  </a:cubicBezTo>
                  <a:lnTo>
                    <a:pt x="133634" y="211831"/>
                  </a:lnTo>
                  <a:cubicBezTo>
                    <a:pt x="138394" y="216587"/>
                    <a:pt x="146107" y="216587"/>
                    <a:pt x="150867" y="211831"/>
                  </a:cubicBezTo>
                  <a:lnTo>
                    <a:pt x="232153" y="130545"/>
                  </a:lnTo>
                  <a:cubicBezTo>
                    <a:pt x="237079" y="125955"/>
                    <a:pt x="237352" y="118239"/>
                    <a:pt x="232761" y="113313"/>
                  </a:cubicBezTo>
                  <a:cubicBezTo>
                    <a:pt x="228170" y="108386"/>
                    <a:pt x="220456" y="108114"/>
                    <a:pt x="215528" y="112704"/>
                  </a:cubicBezTo>
                  <a:cubicBezTo>
                    <a:pt x="215319" y="112900"/>
                    <a:pt x="215115" y="113103"/>
                    <a:pt x="214920" y="113313"/>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grpSp>
    </p:spTree>
    <p:extLst>
      <p:ext uri="{BB962C8B-B14F-4D97-AF65-F5344CB8AC3E}">
        <p14:creationId xmlns:p14="http://schemas.microsoft.com/office/powerpoint/2010/main" val="151262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2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8.33333E-7 -2.96296E-6 L -8.33333E-7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0"/>
                                  </p:stCondLst>
                                  <p:childTnLst>
                                    <p:animMotion origin="layout" path="M -8.33333E-7 -2.96296E-6 L -8.33333E-7 0.03542 " pathEditMode="relative" rAng="0" ptsTypes="AA">
                                      <p:cBhvr>
                                        <p:cTn id="24"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11" grpId="0"/>
      <p:bldP spid="1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D2B8F59-A22D-4026-6B02-CD361C977F8C}"/>
              </a:ext>
            </a:extLst>
          </p:cNvPr>
          <p:cNvSpPr>
            <a:spLocks noGrp="1"/>
          </p:cNvSpPr>
          <p:nvPr>
            <p:ph type="title"/>
          </p:nvPr>
        </p:nvSpPr>
        <p:spPr/>
        <p:txBody>
          <a:bodyPr/>
          <a:lstStyle/>
          <a:p>
            <a:pPr algn="ctr"/>
            <a:r>
              <a:rPr lang="en-US"/>
              <a:t>Find, customize, and </a:t>
            </a:r>
            <a:r>
              <a:rPr lang="en-US" b="1">
                <a:gradFill>
                  <a:gsLst>
                    <a:gs pos="0">
                      <a:srgbClr val="C03BC4"/>
                    </a:gs>
                    <a:gs pos="80000">
                      <a:srgbClr val="0078D4"/>
                    </a:gs>
                  </a:gsLst>
                  <a:path path="circle">
                    <a:fillToRect l="100000" t="100000"/>
                  </a:path>
                </a:gradFill>
                <a:latin typeface="Segoe UI Semibold" panose="020F0502020204030204" pitchFamily="34" charset="0"/>
              </a:rPr>
              <a:t>operationalize</a:t>
            </a:r>
            <a:r>
              <a:rPr lang="en-US"/>
              <a:t> models at scale</a:t>
            </a:r>
          </a:p>
        </p:txBody>
      </p:sp>
      <p:sp>
        <p:nvSpPr>
          <p:cNvPr id="51" name="Text Placeholder 4">
            <a:extLst>
              <a:ext uri="{FF2B5EF4-FFF2-40B4-BE49-F238E27FC236}">
                <a16:creationId xmlns:a16="http://schemas.microsoft.com/office/drawing/2014/main" id="{7C9E8F97-82F7-E1FE-9284-C39AB0499E37}"/>
              </a:ext>
            </a:extLst>
          </p:cNvPr>
          <p:cNvSpPr txBox="1">
            <a:spLocks/>
          </p:cNvSpPr>
          <p:nvPr/>
        </p:nvSpPr>
        <p:spPr>
          <a:xfrm>
            <a:off x="2047538" y="1123645"/>
            <a:ext cx="8113254" cy="416398"/>
          </a:xfrm>
          <a:prstGeom prst="rect">
            <a:avLst/>
          </a:prstGeom>
        </p:spPr>
        <p:txBody>
          <a:bodyPr vert="horz" wrap="square" lIns="0" tIns="0" rIns="0" bIns="0" rtlCol="0">
            <a:normAutofit fontScale="925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Everything you need to build unique Gen AI experiences that scale</a:t>
            </a:r>
          </a:p>
        </p:txBody>
      </p:sp>
      <p:sp>
        <p:nvSpPr>
          <p:cNvPr id="3" name="TextBox 2">
            <a:extLst>
              <a:ext uri="{FF2B5EF4-FFF2-40B4-BE49-F238E27FC236}">
                <a16:creationId xmlns:a16="http://schemas.microsoft.com/office/drawing/2014/main" id="{FD3003F4-0B71-B4FE-803F-101F237BEEF3}"/>
              </a:ext>
            </a:extLst>
          </p:cNvPr>
          <p:cNvSpPr txBox="1"/>
          <p:nvPr/>
        </p:nvSpPr>
        <p:spPr>
          <a:xfrm>
            <a:off x="801710" y="2667995"/>
            <a:ext cx="2233590" cy="219444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Discover</a:t>
            </a:r>
          </a:p>
          <a:p>
            <a:pPr marL="0" marR="0" lvl="0" indent="0" algn="ctr" defTabSz="932449" rtl="0" eaLnBrk="1" fontAlgn="auto" latinLnBrk="0" hangingPunct="1">
              <a:lnSpc>
                <a:spcPct val="95000"/>
              </a:lnSpc>
              <a:spcBef>
                <a:spcPts val="1000"/>
              </a:spcBef>
              <a:spcAft>
                <a:spcPts val="800"/>
              </a:spcAft>
              <a:buClrTx/>
              <a:buSzTx/>
              <a:buFontTx/>
              <a:buNone/>
              <a:tabLst/>
              <a:defRPr/>
            </a:pPr>
            <a: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Innovate with</a:t>
            </a:r>
            <a:b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br>
            <a: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your best models</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Model Catalog</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Semibold"/>
                <a:ea typeface="+mn-ea"/>
                <a:cs typeface="+mn-cs"/>
              </a:rPr>
              <a:t>&amp; Evaluations</a:t>
            </a:r>
          </a:p>
          <a:p>
            <a:pPr marL="0" marR="0" lvl="0" indent="0" algn="ctr" defTabSz="932449" rtl="0" eaLnBrk="1" fontAlgn="auto" latinLnBrk="0" hangingPunct="1">
              <a:lnSpc>
                <a:spcPct val="95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OpenAI Service</a:t>
            </a:r>
          </a:p>
          <a:p>
            <a:pPr marL="0" marR="0" lvl="0" indent="0" algn="ctr" defTabSz="932449" rtl="0" eaLnBrk="1" fontAlgn="auto" latinLnBrk="0" hangingPunct="1">
              <a:lnSpc>
                <a:spcPct val="95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Models as a Service</a:t>
            </a:r>
          </a:p>
        </p:txBody>
      </p:sp>
      <p:sp>
        <p:nvSpPr>
          <p:cNvPr id="52" name="TextBox 51">
            <a:extLst>
              <a:ext uri="{FF2B5EF4-FFF2-40B4-BE49-F238E27FC236}">
                <a16:creationId xmlns:a16="http://schemas.microsoft.com/office/drawing/2014/main" id="{BA705851-8713-1342-C00F-25F5A0277E76}"/>
              </a:ext>
            </a:extLst>
          </p:cNvPr>
          <p:cNvSpPr txBox="1"/>
          <p:nvPr/>
        </p:nvSpPr>
        <p:spPr>
          <a:xfrm>
            <a:off x="3613149" y="2695290"/>
            <a:ext cx="2233590" cy="198977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Fine-tune</a:t>
            </a:r>
          </a:p>
          <a:p>
            <a:pPr marL="0" marR="0" lvl="0" indent="0" algn="ctr" defTabSz="932449" rtl="0" eaLnBrk="1" fontAlgn="auto" latinLnBrk="0" hangingPunct="1">
              <a:lnSpc>
                <a:spcPct val="95000"/>
              </a:lnSpc>
              <a:spcBef>
                <a:spcPts val="1000"/>
              </a:spcBef>
              <a:spcAft>
                <a:spcPts val="800"/>
              </a:spcAft>
              <a:buClrTx/>
              <a:buSzTx/>
              <a:buFontTx/>
              <a:buNone/>
              <a:tabLst/>
              <a:defRPr/>
            </a:pPr>
            <a: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Differentiate with</a:t>
            </a:r>
            <a:b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br>
            <a: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your own data</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AI Search</a:t>
            </a:r>
          </a:p>
          <a:p>
            <a:pPr marL="0" marR="0" lvl="0" indent="0" algn="ctr" defTabSz="932449" rtl="0" eaLnBrk="1" fontAlgn="auto" latinLnBrk="0" hangingPunct="1">
              <a:lnSpc>
                <a:spcPct val="95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a:t>
            </a:r>
            <a:r>
              <a:rPr kumimoji="0" lang="en-US" sz="1400" b="0" i="0" u="none" strike="noStrike" kern="1200" cap="none" spc="0" normalizeH="0" baseline="0" noProof="0" err="1">
                <a:ln>
                  <a:noFill/>
                </a:ln>
                <a:solidFill>
                  <a:srgbClr val="000000"/>
                </a:solidFill>
                <a:effectLst/>
                <a:uLnTx/>
                <a:uFillTx/>
                <a:latin typeface="Segoe UI"/>
                <a:ea typeface="+mn-ea"/>
                <a:cs typeface="+mn-cs"/>
              </a:rPr>
              <a:t>OneLake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32449" rtl="0" eaLnBrk="1" fontAlgn="auto" latinLnBrk="0" hangingPunct="1">
              <a:lnSpc>
                <a:spcPct val="95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AI Services</a:t>
            </a:r>
          </a:p>
        </p:txBody>
      </p:sp>
      <p:sp>
        <p:nvSpPr>
          <p:cNvPr id="53" name="TextBox 52">
            <a:extLst>
              <a:ext uri="{FF2B5EF4-FFF2-40B4-BE49-F238E27FC236}">
                <a16:creationId xmlns:a16="http://schemas.microsoft.com/office/drawing/2014/main" id="{50CBEE2C-1B29-6DA9-8853-1EDDB0C8AB6B}"/>
              </a:ext>
            </a:extLst>
          </p:cNvPr>
          <p:cNvSpPr txBox="1"/>
          <p:nvPr/>
        </p:nvSpPr>
        <p:spPr>
          <a:xfrm>
            <a:off x="6397292" y="2681643"/>
            <a:ext cx="2233590" cy="198977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Evaluate</a:t>
            </a:r>
          </a:p>
          <a:p>
            <a:pPr marL="0" marR="0" lvl="0" indent="0" algn="ctr" defTabSz="932449" rtl="0" eaLnBrk="1" fontAlgn="auto" latinLnBrk="0" hangingPunct="1">
              <a:lnSpc>
                <a:spcPct val="95000"/>
              </a:lnSpc>
              <a:spcBef>
                <a:spcPts val="1000"/>
              </a:spcBef>
              <a:spcAft>
                <a:spcPts val="800"/>
              </a:spcAft>
              <a:buClrTx/>
              <a:buSzTx/>
              <a:buFontTx/>
              <a:buNone/>
              <a:tabLst/>
              <a:defRPr/>
            </a:pPr>
            <a: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Safeguard with</a:t>
            </a:r>
            <a:b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br>
            <a: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custom systems</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AI Content Safety</a:t>
            </a:r>
          </a:p>
          <a:p>
            <a:pPr marL="0" marR="0" lvl="0" indent="0" algn="ctr" defTabSz="932449" rtl="0" eaLnBrk="1" fontAlgn="auto" latinLnBrk="0" hangingPunct="1">
              <a:lnSpc>
                <a:spcPct val="95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Purview</a:t>
            </a:r>
          </a:p>
          <a:p>
            <a:pPr marL="0" marR="0" lvl="0" indent="0" algn="ctr" defTabSz="932449" rtl="0" eaLnBrk="1" fontAlgn="auto" latinLnBrk="0" hangingPunct="1">
              <a:lnSpc>
                <a:spcPct val="95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Defender</a:t>
            </a:r>
          </a:p>
        </p:txBody>
      </p:sp>
      <p:sp>
        <p:nvSpPr>
          <p:cNvPr id="54" name="TextBox 53">
            <a:extLst>
              <a:ext uri="{FF2B5EF4-FFF2-40B4-BE49-F238E27FC236}">
                <a16:creationId xmlns:a16="http://schemas.microsoft.com/office/drawing/2014/main" id="{B202C16C-6490-CE1B-FDBC-9231B37482F9}"/>
              </a:ext>
            </a:extLst>
          </p:cNvPr>
          <p:cNvSpPr txBox="1"/>
          <p:nvPr/>
        </p:nvSpPr>
        <p:spPr>
          <a:xfrm>
            <a:off x="9175320" y="2681642"/>
            <a:ext cx="2233590" cy="198977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95000"/>
              </a:lnSpc>
              <a:spcBef>
                <a:spcPts val="0"/>
              </a:spcBef>
              <a:spcAft>
                <a:spcPts val="80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Deploy</a:t>
            </a:r>
          </a:p>
          <a:p>
            <a:pPr marL="0" marR="0" lvl="0" indent="0" algn="ctr" defTabSz="932449" rtl="0" eaLnBrk="1" fontAlgn="auto" latinLnBrk="0" hangingPunct="1">
              <a:lnSpc>
                <a:spcPct val="95000"/>
              </a:lnSpc>
              <a:spcBef>
                <a:spcPts val="1000"/>
              </a:spcBef>
              <a:spcAft>
                <a:spcPts val="800"/>
              </a:spcAft>
              <a:buClrTx/>
              <a:buSzTx/>
              <a:buFontTx/>
              <a:buNone/>
              <a:tabLst/>
              <a:defRPr/>
            </a:pPr>
            <a:r>
              <a:rPr kumimoji="0" lang="en-US" sz="1600" b="1" i="0" u="none" strike="noStrike" kern="1200" cap="none" spc="-50" normalizeH="0" baseline="0" noProof="0">
                <a:ln w="3175">
                  <a:noFill/>
                </a:ln>
                <a:gradFill>
                  <a:gsLst>
                    <a:gs pos="0">
                      <a:srgbClr val="C03BC4"/>
                    </a:gs>
                    <a:gs pos="80000">
                      <a:srgbClr val="0078D4"/>
                    </a:gs>
                  </a:gsLst>
                  <a:path path="circle">
                    <a:fillToRect l="100000" t="100000"/>
                  </a:path>
                </a:gradFill>
                <a:effectLst/>
                <a:uLnTx/>
                <a:uFillTx/>
                <a:latin typeface="Segoe UI Semibold" panose="020F0502020204030204" pitchFamily="34" charset="0"/>
                <a:ea typeface="+mn-ea"/>
                <a:cs typeface="Segoe UI" panose="020B0502040204020203" pitchFamily="34" charset="0"/>
              </a:rPr>
              <a:t>Operationalize with developer agility</a:t>
            </a:r>
          </a:p>
          <a:p>
            <a:pPr marL="0" marR="0" lvl="0" indent="0" algn="ctr" defTabSz="932449" rtl="0" eaLnBrk="1" fontAlgn="auto" latinLnBrk="0" hangingPunct="1">
              <a:lnSpc>
                <a:spcPct val="95000"/>
              </a:lnSpc>
              <a:spcBef>
                <a:spcPts val="10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Azure AI Prompt Flow</a:t>
            </a:r>
          </a:p>
          <a:p>
            <a:pPr marL="0" marR="0" lvl="0" indent="0" algn="ctr" defTabSz="932449" rtl="0" eaLnBrk="1" fontAlgn="auto" latinLnBrk="0" hangingPunct="1">
              <a:lnSpc>
                <a:spcPct val="95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GitHub Enterprise</a:t>
            </a:r>
          </a:p>
          <a:p>
            <a:pPr marL="0" marR="0" lvl="0" indent="0" algn="ctr" defTabSz="932449" rtl="0" eaLnBrk="1" fontAlgn="auto" latinLnBrk="0" hangingPunct="1">
              <a:lnSpc>
                <a:spcPct val="95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Visual Studio Code</a:t>
            </a:r>
          </a:p>
        </p:txBody>
      </p:sp>
      <p:pic>
        <p:nvPicPr>
          <p:cNvPr id="48" name="Picture 47" descr="Azure AI Studio logo">
            <a:extLst>
              <a:ext uri="{FF2B5EF4-FFF2-40B4-BE49-F238E27FC236}">
                <a16:creationId xmlns:a16="http://schemas.microsoft.com/office/drawing/2014/main" id="{0386B626-FA6B-F692-CD05-778032A0A675}"/>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4526031" y="5243722"/>
            <a:ext cx="469094" cy="503842"/>
          </a:xfrm>
          <a:prstGeom prst="rect">
            <a:avLst/>
          </a:prstGeom>
        </p:spPr>
      </p:pic>
      <p:sp>
        <p:nvSpPr>
          <p:cNvPr id="49" name="TextBox 48">
            <a:extLst>
              <a:ext uri="{FF2B5EF4-FFF2-40B4-BE49-F238E27FC236}">
                <a16:creationId xmlns:a16="http://schemas.microsoft.com/office/drawing/2014/main" id="{C0876F64-FB1D-69A0-87B3-24E6765C8013}"/>
              </a:ext>
            </a:extLst>
          </p:cNvPr>
          <p:cNvSpPr txBox="1"/>
          <p:nvPr/>
        </p:nvSpPr>
        <p:spPr>
          <a:xfrm>
            <a:off x="5191335" y="5310977"/>
            <a:ext cx="4191633"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lumMod val="75000"/>
                    <a:lumOff val="25000"/>
                  </a:srgbClr>
                </a:solidFill>
                <a:effectLst/>
                <a:uLnTx/>
                <a:uFillTx/>
                <a:latin typeface="Segoe UI Semibold"/>
                <a:ea typeface="+mn-ea"/>
                <a:cs typeface="Segoe UI Semibold" panose="020B0702040204020203" pitchFamily="34" charset="0"/>
              </a:rPr>
              <a:t>Azure AI Studio</a:t>
            </a:r>
          </a:p>
        </p:txBody>
      </p:sp>
      <p:sp>
        <p:nvSpPr>
          <p:cNvPr id="38" name="Rectangle: Rounded Corners 37">
            <a:extLst>
              <a:ext uri="{FF2B5EF4-FFF2-40B4-BE49-F238E27FC236}">
                <a16:creationId xmlns:a16="http://schemas.microsoft.com/office/drawing/2014/main" id="{D96171D2-EDC7-F0EF-5C69-38642194D0C6}"/>
              </a:ext>
            </a:extLst>
          </p:cNvPr>
          <p:cNvSpPr/>
          <p:nvPr/>
        </p:nvSpPr>
        <p:spPr>
          <a:xfrm>
            <a:off x="588262" y="5861505"/>
            <a:ext cx="11018521" cy="41637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Infrastructure</a:t>
            </a:r>
          </a:p>
        </p:txBody>
      </p:sp>
      <p:sp>
        <p:nvSpPr>
          <p:cNvPr id="4" name="Rounded Rectangle 3">
            <a:extLst>
              <a:ext uri="{FF2B5EF4-FFF2-40B4-BE49-F238E27FC236}">
                <a16:creationId xmlns:a16="http://schemas.microsoft.com/office/drawing/2014/main" id="{56A3C0DF-8B97-D964-A86E-EE3958457952}"/>
              </a:ext>
              <a:ext uri="{C183D7F6-B498-43B3-948B-1728B52AA6E4}">
                <adec:decorative xmlns:adec="http://schemas.microsoft.com/office/drawing/2017/decorative" val="1"/>
              </a:ext>
            </a:extLst>
          </p:cNvPr>
          <p:cNvSpPr/>
          <p:nvPr/>
        </p:nvSpPr>
        <p:spPr bwMode="auto">
          <a:xfrm>
            <a:off x="588963" y="2088116"/>
            <a:ext cx="2659085" cy="2978102"/>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99586060-BAF8-0BC5-BD37-7F49F90EC375}"/>
              </a:ext>
              <a:ext uri="{C183D7F6-B498-43B3-948B-1728B52AA6E4}">
                <adec:decorative xmlns:adec="http://schemas.microsoft.com/office/drawing/2017/decorative" val="1"/>
              </a:ext>
            </a:extLst>
          </p:cNvPr>
          <p:cNvSpPr/>
          <p:nvPr/>
        </p:nvSpPr>
        <p:spPr bwMode="auto">
          <a:xfrm>
            <a:off x="1547745" y="1712096"/>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 name="Rounded Rectangle 5">
            <a:extLst>
              <a:ext uri="{FF2B5EF4-FFF2-40B4-BE49-F238E27FC236}">
                <a16:creationId xmlns:a16="http://schemas.microsoft.com/office/drawing/2014/main" id="{03CEF773-E56F-B753-9E31-5CDC23F1DC2C}"/>
              </a:ext>
              <a:ext uri="{C183D7F6-B498-43B3-948B-1728B52AA6E4}">
                <adec:decorative xmlns:adec="http://schemas.microsoft.com/office/drawing/2017/decorative" val="1"/>
              </a:ext>
            </a:extLst>
          </p:cNvPr>
          <p:cNvSpPr/>
          <p:nvPr/>
        </p:nvSpPr>
        <p:spPr bwMode="auto">
          <a:xfrm>
            <a:off x="3380166" y="2088116"/>
            <a:ext cx="2659085" cy="2978102"/>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 name="Oval 6">
            <a:extLst>
              <a:ext uri="{FF2B5EF4-FFF2-40B4-BE49-F238E27FC236}">
                <a16:creationId xmlns:a16="http://schemas.microsoft.com/office/drawing/2014/main" id="{9B6790D4-4829-3725-F1B5-75841E698481}"/>
              </a:ext>
              <a:ext uri="{C183D7F6-B498-43B3-948B-1728B52AA6E4}">
                <adec:decorative xmlns:adec="http://schemas.microsoft.com/office/drawing/2017/decorative" val="1"/>
              </a:ext>
            </a:extLst>
          </p:cNvPr>
          <p:cNvSpPr/>
          <p:nvPr/>
        </p:nvSpPr>
        <p:spPr bwMode="auto">
          <a:xfrm>
            <a:off x="4338948" y="1712096"/>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30" name="Rounded Rectangle 29">
            <a:extLst>
              <a:ext uri="{FF2B5EF4-FFF2-40B4-BE49-F238E27FC236}">
                <a16:creationId xmlns:a16="http://schemas.microsoft.com/office/drawing/2014/main" id="{99FF4EDE-35F6-45F0-8DE2-D91198EBFEDD}"/>
              </a:ext>
              <a:ext uri="{C183D7F6-B498-43B3-948B-1728B52AA6E4}">
                <adec:decorative xmlns:adec="http://schemas.microsoft.com/office/drawing/2017/decorative" val="1"/>
              </a:ext>
            </a:extLst>
          </p:cNvPr>
          <p:cNvSpPr/>
          <p:nvPr/>
        </p:nvSpPr>
        <p:spPr bwMode="auto">
          <a:xfrm>
            <a:off x="6171369" y="2088116"/>
            <a:ext cx="2659085" cy="2978102"/>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1" name="Oval 30">
            <a:extLst>
              <a:ext uri="{FF2B5EF4-FFF2-40B4-BE49-F238E27FC236}">
                <a16:creationId xmlns:a16="http://schemas.microsoft.com/office/drawing/2014/main" id="{D82ABCB9-36C9-7686-8F39-E8BBF40E3261}"/>
              </a:ext>
              <a:ext uri="{C183D7F6-B498-43B3-948B-1728B52AA6E4}">
                <adec:decorative xmlns:adec="http://schemas.microsoft.com/office/drawing/2017/decorative" val="1"/>
              </a:ext>
            </a:extLst>
          </p:cNvPr>
          <p:cNvSpPr/>
          <p:nvPr/>
        </p:nvSpPr>
        <p:spPr bwMode="auto">
          <a:xfrm>
            <a:off x="7130151" y="1712096"/>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33" name="Rounded Rectangle 32">
            <a:extLst>
              <a:ext uri="{FF2B5EF4-FFF2-40B4-BE49-F238E27FC236}">
                <a16:creationId xmlns:a16="http://schemas.microsoft.com/office/drawing/2014/main" id="{4B26C4DD-0FF4-DB0F-8350-F4931618846B}"/>
              </a:ext>
              <a:ext uri="{C183D7F6-B498-43B3-948B-1728B52AA6E4}">
                <adec:decorative xmlns:adec="http://schemas.microsoft.com/office/drawing/2017/decorative" val="1"/>
              </a:ext>
            </a:extLst>
          </p:cNvPr>
          <p:cNvSpPr/>
          <p:nvPr/>
        </p:nvSpPr>
        <p:spPr bwMode="auto">
          <a:xfrm>
            <a:off x="8962573" y="2088116"/>
            <a:ext cx="2659085" cy="2978102"/>
          </a:xfrm>
          <a:prstGeom prst="roundRect">
            <a:avLst>
              <a:gd name="adj" fmla="val 5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4" name="Oval 33">
            <a:extLst>
              <a:ext uri="{FF2B5EF4-FFF2-40B4-BE49-F238E27FC236}">
                <a16:creationId xmlns:a16="http://schemas.microsoft.com/office/drawing/2014/main" id="{8951D593-BF55-CF52-E774-7AD677A605E6}"/>
              </a:ext>
              <a:ext uri="{C183D7F6-B498-43B3-948B-1728B52AA6E4}">
                <adec:decorative xmlns:adec="http://schemas.microsoft.com/office/drawing/2017/decorative" val="1"/>
              </a:ext>
            </a:extLst>
          </p:cNvPr>
          <p:cNvSpPr/>
          <p:nvPr/>
        </p:nvSpPr>
        <p:spPr bwMode="auto">
          <a:xfrm>
            <a:off x="9921355" y="1712096"/>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Semibold"/>
              <a:ea typeface="+mn-ea"/>
              <a:cs typeface="+mn-cs"/>
            </a:endParaRPr>
          </a:p>
        </p:txBody>
      </p:sp>
      <p:pic>
        <p:nvPicPr>
          <p:cNvPr id="56" name="Graphic 55">
            <a:extLst>
              <a:ext uri="{FF2B5EF4-FFF2-40B4-BE49-F238E27FC236}">
                <a16:creationId xmlns:a16="http://schemas.microsoft.com/office/drawing/2014/main" id="{DE546EFE-A846-A0A8-46F7-2EF5A456CBD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10306" y="1874657"/>
            <a:ext cx="416398" cy="416398"/>
          </a:xfrm>
          <a:prstGeom prst="rect">
            <a:avLst/>
          </a:prstGeom>
        </p:spPr>
      </p:pic>
      <p:sp>
        <p:nvSpPr>
          <p:cNvPr id="64" name="Graphic 5">
            <a:extLst>
              <a:ext uri="{FF2B5EF4-FFF2-40B4-BE49-F238E27FC236}">
                <a16:creationId xmlns:a16="http://schemas.microsoft.com/office/drawing/2014/main" id="{5FBAD59F-441A-9316-62C3-DC8959951545}"/>
              </a:ext>
              <a:ext uri="{C183D7F6-B498-43B3-948B-1728B52AA6E4}">
                <adec:decorative xmlns:adec="http://schemas.microsoft.com/office/drawing/2017/decorative" val="1"/>
              </a:ext>
            </a:extLst>
          </p:cNvPr>
          <p:cNvSpPr/>
          <p:nvPr/>
        </p:nvSpPr>
        <p:spPr>
          <a:xfrm>
            <a:off x="4545015" y="1918180"/>
            <a:ext cx="329387" cy="329353"/>
          </a:xfrm>
          <a:custGeom>
            <a:avLst/>
            <a:gdLst>
              <a:gd name="connsiteX0" fmla="*/ 751950 w 900147"/>
              <a:gd name="connsiteY0" fmla="*/ 13172 h 900052"/>
              <a:gd name="connsiteX1" fmla="*/ 688298 w 900147"/>
              <a:gd name="connsiteY1" fmla="*/ 13194 h 900052"/>
              <a:gd name="connsiteX2" fmla="*/ 688320 w 900147"/>
              <a:gd name="connsiteY2" fmla="*/ 76847 h 900052"/>
              <a:gd name="connsiteX3" fmla="*/ 746460 w 900147"/>
              <a:gd name="connsiteY3" fmla="*/ 134897 h 900052"/>
              <a:gd name="connsiteX4" fmla="*/ 494820 w 900147"/>
              <a:gd name="connsiteY4" fmla="*/ 134897 h 900052"/>
              <a:gd name="connsiteX5" fmla="*/ 359820 w 900147"/>
              <a:gd name="connsiteY5" fmla="*/ 269897 h 900052"/>
              <a:gd name="connsiteX6" fmla="*/ 359820 w 900147"/>
              <a:gd name="connsiteY6" fmla="*/ 674852 h 900052"/>
              <a:gd name="connsiteX7" fmla="*/ 314820 w 900147"/>
              <a:gd name="connsiteY7" fmla="*/ 719852 h 900052"/>
              <a:gd name="connsiteX8" fmla="*/ 262260 w 900147"/>
              <a:gd name="connsiteY8" fmla="*/ 719852 h 900052"/>
              <a:gd name="connsiteX9" fmla="*/ 89730 w 900147"/>
              <a:gd name="connsiteY9" fmla="*/ 637952 h 900052"/>
              <a:gd name="connsiteX10" fmla="*/ 0 w 900147"/>
              <a:gd name="connsiteY10" fmla="*/ 765032 h 900052"/>
              <a:gd name="connsiteX11" fmla="*/ 134979 w 900147"/>
              <a:gd name="connsiteY11" fmla="*/ 900052 h 900052"/>
              <a:gd name="connsiteX12" fmla="*/ 262350 w 900147"/>
              <a:gd name="connsiteY12" fmla="*/ 809852 h 900052"/>
              <a:gd name="connsiteX13" fmla="*/ 314820 w 900147"/>
              <a:gd name="connsiteY13" fmla="*/ 809852 h 900052"/>
              <a:gd name="connsiteX14" fmla="*/ 449820 w 900147"/>
              <a:gd name="connsiteY14" fmla="*/ 674852 h 900052"/>
              <a:gd name="connsiteX15" fmla="*/ 449820 w 900147"/>
              <a:gd name="connsiteY15" fmla="*/ 269852 h 900052"/>
              <a:gd name="connsiteX16" fmla="*/ 494820 w 900147"/>
              <a:gd name="connsiteY16" fmla="*/ 224852 h 900052"/>
              <a:gd name="connsiteX17" fmla="*/ 746325 w 900147"/>
              <a:gd name="connsiteY17" fmla="*/ 224852 h 900052"/>
              <a:gd name="connsiteX18" fmla="*/ 688050 w 900147"/>
              <a:gd name="connsiteY18" fmla="*/ 282947 h 900052"/>
              <a:gd name="connsiteX19" fmla="*/ 685877 w 900147"/>
              <a:gd name="connsiteY19" fmla="*/ 346549 h 900052"/>
              <a:gd name="connsiteX20" fmla="*/ 749480 w 900147"/>
              <a:gd name="connsiteY20" fmla="*/ 348722 h 900052"/>
              <a:gd name="connsiteX21" fmla="*/ 751500 w 900147"/>
              <a:gd name="connsiteY21" fmla="*/ 346712 h 900052"/>
              <a:gd name="connsiteX22" fmla="*/ 886950 w 900147"/>
              <a:gd name="connsiteY22" fmla="*/ 211712 h 900052"/>
              <a:gd name="connsiteX23" fmla="*/ 886985 w 900147"/>
              <a:gd name="connsiteY23" fmla="*/ 148072 h 900052"/>
              <a:gd name="connsiteX24" fmla="*/ 886950 w 900147"/>
              <a:gd name="connsiteY24" fmla="*/ 148037 h 900052"/>
              <a:gd name="connsiteX25" fmla="*/ 751950 w 900147"/>
              <a:gd name="connsiteY25" fmla="*/ 13172 h 90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00147" h="900052">
                <a:moveTo>
                  <a:pt x="751950" y="13172"/>
                </a:moveTo>
                <a:cubicBezTo>
                  <a:pt x="734367" y="-4399"/>
                  <a:pt x="705868" y="-4389"/>
                  <a:pt x="688298" y="13194"/>
                </a:cubicBezTo>
                <a:cubicBezTo>
                  <a:pt x="670727" y="30777"/>
                  <a:pt x="670737" y="59276"/>
                  <a:pt x="688320" y="76847"/>
                </a:cubicBezTo>
                <a:lnTo>
                  <a:pt x="746460" y="134897"/>
                </a:lnTo>
                <a:lnTo>
                  <a:pt x="494820" y="134897"/>
                </a:lnTo>
                <a:cubicBezTo>
                  <a:pt x="420262" y="134897"/>
                  <a:pt x="359820" y="195338"/>
                  <a:pt x="359820" y="269897"/>
                </a:cubicBezTo>
                <a:lnTo>
                  <a:pt x="359820" y="674852"/>
                </a:lnTo>
                <a:cubicBezTo>
                  <a:pt x="359820" y="699704"/>
                  <a:pt x="339673" y="719852"/>
                  <a:pt x="314820" y="719852"/>
                </a:cubicBezTo>
                <a:lnTo>
                  <a:pt x="262260" y="719852"/>
                </a:lnTo>
                <a:cubicBezTo>
                  <a:pt x="237233" y="649593"/>
                  <a:pt x="159989" y="612925"/>
                  <a:pt x="89730" y="637952"/>
                </a:cubicBezTo>
                <a:cubicBezTo>
                  <a:pt x="35975" y="657100"/>
                  <a:pt x="57" y="707968"/>
                  <a:pt x="0" y="765032"/>
                </a:cubicBezTo>
                <a:cubicBezTo>
                  <a:pt x="-11" y="839590"/>
                  <a:pt x="60421" y="900041"/>
                  <a:pt x="134979" y="900052"/>
                </a:cubicBezTo>
                <a:cubicBezTo>
                  <a:pt x="192276" y="900061"/>
                  <a:pt x="243336" y="863901"/>
                  <a:pt x="262350" y="809852"/>
                </a:cubicBezTo>
                <a:lnTo>
                  <a:pt x="314820" y="809852"/>
                </a:lnTo>
                <a:cubicBezTo>
                  <a:pt x="389378" y="809852"/>
                  <a:pt x="449820" y="749410"/>
                  <a:pt x="449820" y="674852"/>
                </a:cubicBezTo>
                <a:lnTo>
                  <a:pt x="449820" y="269852"/>
                </a:lnTo>
                <a:cubicBezTo>
                  <a:pt x="449820" y="244999"/>
                  <a:pt x="469967" y="224852"/>
                  <a:pt x="494820" y="224852"/>
                </a:cubicBezTo>
                <a:lnTo>
                  <a:pt x="746325" y="224852"/>
                </a:lnTo>
                <a:lnTo>
                  <a:pt x="688050" y="282947"/>
                </a:lnTo>
                <a:cubicBezTo>
                  <a:pt x="669887" y="299910"/>
                  <a:pt x="668914" y="328386"/>
                  <a:pt x="685877" y="346549"/>
                </a:cubicBezTo>
                <a:cubicBezTo>
                  <a:pt x="702841" y="364712"/>
                  <a:pt x="731317" y="365685"/>
                  <a:pt x="749480" y="348722"/>
                </a:cubicBezTo>
                <a:cubicBezTo>
                  <a:pt x="750174" y="348073"/>
                  <a:pt x="750848" y="347403"/>
                  <a:pt x="751500" y="346712"/>
                </a:cubicBezTo>
                <a:lnTo>
                  <a:pt x="886950" y="211712"/>
                </a:lnTo>
                <a:cubicBezTo>
                  <a:pt x="904533" y="194148"/>
                  <a:pt x="904549" y="165655"/>
                  <a:pt x="886985" y="148072"/>
                </a:cubicBezTo>
                <a:cubicBezTo>
                  <a:pt x="886974" y="148060"/>
                  <a:pt x="886962" y="148048"/>
                  <a:pt x="886950" y="148037"/>
                </a:cubicBezTo>
                <a:lnTo>
                  <a:pt x="751950" y="13172"/>
                </a:lnTo>
                <a:close/>
              </a:path>
            </a:pathLst>
          </a:custGeom>
          <a:solidFill>
            <a:schemeClr val="bg1"/>
          </a:soli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5" name="Graphic 3">
            <a:extLst>
              <a:ext uri="{FF2B5EF4-FFF2-40B4-BE49-F238E27FC236}">
                <a16:creationId xmlns:a16="http://schemas.microsoft.com/office/drawing/2014/main" id="{FB2A244B-2D3B-BE89-9376-DF1515113746}"/>
              </a:ext>
              <a:ext uri="{C183D7F6-B498-43B3-948B-1728B52AA6E4}">
                <adec:decorative xmlns:adec="http://schemas.microsoft.com/office/drawing/2017/decorative" val="1"/>
              </a:ext>
            </a:extLst>
          </p:cNvPr>
          <p:cNvSpPr/>
          <p:nvPr/>
        </p:nvSpPr>
        <p:spPr>
          <a:xfrm>
            <a:off x="7319782" y="1901727"/>
            <a:ext cx="362259" cy="362259"/>
          </a:xfrm>
          <a:custGeom>
            <a:avLst/>
            <a:gdLst>
              <a:gd name="connsiteX0" fmla="*/ 605555 w 899980"/>
              <a:gd name="connsiteY0" fmla="*/ 200555 h 899980"/>
              <a:gd name="connsiteX1" fmla="*/ 541925 w 899980"/>
              <a:gd name="connsiteY1" fmla="*/ 200555 h 899980"/>
              <a:gd name="connsiteX2" fmla="*/ 494990 w 899980"/>
              <a:gd name="connsiteY2" fmla="*/ 153620 h 899980"/>
              <a:gd name="connsiteX3" fmla="*/ 494990 w 899980"/>
              <a:gd name="connsiteY3" fmla="*/ 281240 h 899980"/>
              <a:gd name="connsiteX4" fmla="*/ 449990 w 899980"/>
              <a:gd name="connsiteY4" fmla="*/ 326240 h 899980"/>
              <a:gd name="connsiteX5" fmla="*/ 404990 w 899980"/>
              <a:gd name="connsiteY5" fmla="*/ 281240 h 899980"/>
              <a:gd name="connsiteX6" fmla="*/ 404990 w 899980"/>
              <a:gd name="connsiteY6" fmla="*/ 153620 h 899980"/>
              <a:gd name="connsiteX7" fmla="*/ 358055 w 899980"/>
              <a:gd name="connsiteY7" fmla="*/ 200555 h 899980"/>
              <a:gd name="connsiteX8" fmla="*/ 294425 w 899980"/>
              <a:gd name="connsiteY8" fmla="*/ 199449 h 899980"/>
              <a:gd name="connsiteX9" fmla="*/ 294425 w 899980"/>
              <a:gd name="connsiteY9" fmla="*/ 136925 h 899980"/>
              <a:gd name="connsiteX10" fmla="*/ 418175 w 899980"/>
              <a:gd name="connsiteY10" fmla="*/ 13175 h 899980"/>
              <a:gd name="connsiteX11" fmla="*/ 481805 w 899980"/>
              <a:gd name="connsiteY11" fmla="*/ 13175 h 899980"/>
              <a:gd name="connsiteX12" fmla="*/ 605555 w 899980"/>
              <a:gd name="connsiteY12" fmla="*/ 136925 h 899980"/>
              <a:gd name="connsiteX13" fmla="*/ 605555 w 899980"/>
              <a:gd name="connsiteY13" fmla="*/ 200555 h 899980"/>
              <a:gd name="connsiteX14" fmla="*/ 200555 w 899980"/>
              <a:gd name="connsiteY14" fmla="*/ 541925 h 899980"/>
              <a:gd name="connsiteX15" fmla="*/ 201661 w 899980"/>
              <a:gd name="connsiteY15" fmla="*/ 605555 h 899980"/>
              <a:gd name="connsiteX16" fmla="*/ 138031 w 899980"/>
              <a:gd name="connsiteY16" fmla="*/ 606661 h 899980"/>
              <a:gd name="connsiteX17" fmla="*/ 136925 w 899980"/>
              <a:gd name="connsiteY17" fmla="*/ 605555 h 899980"/>
              <a:gd name="connsiteX18" fmla="*/ 13175 w 899980"/>
              <a:gd name="connsiteY18" fmla="*/ 481805 h 899980"/>
              <a:gd name="connsiteX19" fmla="*/ 13175 w 899980"/>
              <a:gd name="connsiteY19" fmla="*/ 418175 h 899980"/>
              <a:gd name="connsiteX20" fmla="*/ 136925 w 899980"/>
              <a:gd name="connsiteY20" fmla="*/ 294425 h 899980"/>
              <a:gd name="connsiteX21" fmla="*/ 200555 w 899980"/>
              <a:gd name="connsiteY21" fmla="*/ 295531 h 899980"/>
              <a:gd name="connsiteX22" fmla="*/ 200555 w 899980"/>
              <a:gd name="connsiteY22" fmla="*/ 358055 h 899980"/>
              <a:gd name="connsiteX23" fmla="*/ 153620 w 899980"/>
              <a:gd name="connsiteY23" fmla="*/ 404990 h 899980"/>
              <a:gd name="connsiteX24" fmla="*/ 281240 w 899980"/>
              <a:gd name="connsiteY24" fmla="*/ 404990 h 899980"/>
              <a:gd name="connsiteX25" fmla="*/ 326240 w 899980"/>
              <a:gd name="connsiteY25" fmla="*/ 449990 h 899980"/>
              <a:gd name="connsiteX26" fmla="*/ 281240 w 899980"/>
              <a:gd name="connsiteY26" fmla="*/ 494990 h 899980"/>
              <a:gd name="connsiteX27" fmla="*/ 153620 w 899980"/>
              <a:gd name="connsiteY27" fmla="*/ 494990 h 899980"/>
              <a:gd name="connsiteX28" fmla="*/ 200555 w 899980"/>
              <a:gd name="connsiteY28" fmla="*/ 541925 h 899980"/>
              <a:gd name="connsiteX29" fmla="*/ 763055 w 899980"/>
              <a:gd name="connsiteY29" fmla="*/ 605555 h 899980"/>
              <a:gd name="connsiteX30" fmla="*/ 699425 w 899980"/>
              <a:gd name="connsiteY30" fmla="*/ 604449 h 899980"/>
              <a:gd name="connsiteX31" fmla="*/ 699425 w 899980"/>
              <a:gd name="connsiteY31" fmla="*/ 541925 h 899980"/>
              <a:gd name="connsiteX32" fmla="*/ 746360 w 899980"/>
              <a:gd name="connsiteY32" fmla="*/ 494990 h 899980"/>
              <a:gd name="connsiteX33" fmla="*/ 618740 w 899980"/>
              <a:gd name="connsiteY33" fmla="*/ 494990 h 899980"/>
              <a:gd name="connsiteX34" fmla="*/ 573740 w 899980"/>
              <a:gd name="connsiteY34" fmla="*/ 449990 h 899980"/>
              <a:gd name="connsiteX35" fmla="*/ 618740 w 899980"/>
              <a:gd name="connsiteY35" fmla="*/ 404990 h 899980"/>
              <a:gd name="connsiteX36" fmla="*/ 746360 w 899980"/>
              <a:gd name="connsiteY36" fmla="*/ 404990 h 899980"/>
              <a:gd name="connsiteX37" fmla="*/ 699425 w 899980"/>
              <a:gd name="connsiteY37" fmla="*/ 358055 h 899980"/>
              <a:gd name="connsiteX38" fmla="*/ 700531 w 899980"/>
              <a:gd name="connsiteY38" fmla="*/ 294425 h 899980"/>
              <a:gd name="connsiteX39" fmla="*/ 763055 w 899980"/>
              <a:gd name="connsiteY39" fmla="*/ 294425 h 899980"/>
              <a:gd name="connsiteX40" fmla="*/ 886805 w 899980"/>
              <a:gd name="connsiteY40" fmla="*/ 418175 h 899980"/>
              <a:gd name="connsiteX41" fmla="*/ 886805 w 899980"/>
              <a:gd name="connsiteY41" fmla="*/ 481805 h 899980"/>
              <a:gd name="connsiteX42" fmla="*/ 763055 w 899980"/>
              <a:gd name="connsiteY42" fmla="*/ 605555 h 899980"/>
              <a:gd name="connsiteX43" fmla="*/ 404990 w 899980"/>
              <a:gd name="connsiteY43" fmla="*/ 746360 h 899980"/>
              <a:gd name="connsiteX44" fmla="*/ 404990 w 899980"/>
              <a:gd name="connsiteY44" fmla="*/ 618740 h 899980"/>
              <a:gd name="connsiteX45" fmla="*/ 449990 w 899980"/>
              <a:gd name="connsiteY45" fmla="*/ 573740 h 899980"/>
              <a:gd name="connsiteX46" fmla="*/ 494990 w 899980"/>
              <a:gd name="connsiteY46" fmla="*/ 618740 h 899980"/>
              <a:gd name="connsiteX47" fmla="*/ 494990 w 899980"/>
              <a:gd name="connsiteY47" fmla="*/ 746360 h 899980"/>
              <a:gd name="connsiteX48" fmla="*/ 541925 w 899980"/>
              <a:gd name="connsiteY48" fmla="*/ 699425 h 899980"/>
              <a:gd name="connsiteX49" fmla="*/ 605555 w 899980"/>
              <a:gd name="connsiteY49" fmla="*/ 700531 h 899980"/>
              <a:gd name="connsiteX50" fmla="*/ 605555 w 899980"/>
              <a:gd name="connsiteY50" fmla="*/ 763055 h 899980"/>
              <a:gd name="connsiteX51" fmla="*/ 481805 w 899980"/>
              <a:gd name="connsiteY51" fmla="*/ 886805 h 899980"/>
              <a:gd name="connsiteX52" fmla="*/ 418175 w 899980"/>
              <a:gd name="connsiteY52" fmla="*/ 886805 h 899980"/>
              <a:gd name="connsiteX53" fmla="*/ 294425 w 899980"/>
              <a:gd name="connsiteY53" fmla="*/ 763055 h 899980"/>
              <a:gd name="connsiteX54" fmla="*/ 293319 w 899980"/>
              <a:gd name="connsiteY54" fmla="*/ 699425 h 899980"/>
              <a:gd name="connsiteX55" fmla="*/ 356949 w 899980"/>
              <a:gd name="connsiteY55" fmla="*/ 698320 h 899980"/>
              <a:gd name="connsiteX56" fmla="*/ 358055 w 899980"/>
              <a:gd name="connsiteY56" fmla="*/ 699425 h 899980"/>
              <a:gd name="connsiteX57" fmla="*/ 404990 w 899980"/>
              <a:gd name="connsiteY57" fmla="*/ 746360 h 899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899980" h="899980">
                <a:moveTo>
                  <a:pt x="605555" y="200555"/>
                </a:moveTo>
                <a:cubicBezTo>
                  <a:pt x="587983" y="218123"/>
                  <a:pt x="559498" y="218123"/>
                  <a:pt x="541925" y="200555"/>
                </a:cubicBezTo>
                <a:lnTo>
                  <a:pt x="494990" y="153620"/>
                </a:lnTo>
                <a:lnTo>
                  <a:pt x="494990" y="281240"/>
                </a:lnTo>
                <a:cubicBezTo>
                  <a:pt x="494990" y="306093"/>
                  <a:pt x="474843" y="326240"/>
                  <a:pt x="449990" y="326240"/>
                </a:cubicBezTo>
                <a:cubicBezTo>
                  <a:pt x="425138" y="326240"/>
                  <a:pt x="404990" y="306093"/>
                  <a:pt x="404990" y="281240"/>
                </a:cubicBezTo>
                <a:lnTo>
                  <a:pt x="404990" y="153620"/>
                </a:lnTo>
                <a:lnTo>
                  <a:pt x="358055" y="200555"/>
                </a:lnTo>
                <a:cubicBezTo>
                  <a:pt x="340179" y="217821"/>
                  <a:pt x="311691" y="217326"/>
                  <a:pt x="294425" y="199449"/>
                </a:cubicBezTo>
                <a:cubicBezTo>
                  <a:pt x="277583" y="182011"/>
                  <a:pt x="277583" y="154364"/>
                  <a:pt x="294425" y="136925"/>
                </a:cubicBezTo>
                <a:lnTo>
                  <a:pt x="418175" y="13175"/>
                </a:lnTo>
                <a:cubicBezTo>
                  <a:pt x="435748" y="-4392"/>
                  <a:pt x="464233" y="-4392"/>
                  <a:pt x="481805" y="13175"/>
                </a:cubicBezTo>
                <a:lnTo>
                  <a:pt x="605555" y="136925"/>
                </a:lnTo>
                <a:cubicBezTo>
                  <a:pt x="623123" y="154498"/>
                  <a:pt x="623123" y="182983"/>
                  <a:pt x="605555" y="200555"/>
                </a:cubicBezTo>
                <a:close/>
                <a:moveTo>
                  <a:pt x="200555" y="541925"/>
                </a:moveTo>
                <a:cubicBezTo>
                  <a:pt x="218432" y="559191"/>
                  <a:pt x="218927" y="587679"/>
                  <a:pt x="201661" y="605555"/>
                </a:cubicBezTo>
                <a:cubicBezTo>
                  <a:pt x="184396" y="623432"/>
                  <a:pt x="155908" y="623927"/>
                  <a:pt x="138031" y="606661"/>
                </a:cubicBezTo>
                <a:cubicBezTo>
                  <a:pt x="137656" y="606299"/>
                  <a:pt x="137288" y="605930"/>
                  <a:pt x="136925" y="605555"/>
                </a:cubicBezTo>
                <a:lnTo>
                  <a:pt x="13175" y="481805"/>
                </a:lnTo>
                <a:cubicBezTo>
                  <a:pt x="-4392" y="464233"/>
                  <a:pt x="-4392" y="435748"/>
                  <a:pt x="13175" y="418175"/>
                </a:cubicBezTo>
                <a:lnTo>
                  <a:pt x="136925" y="294425"/>
                </a:lnTo>
                <a:cubicBezTo>
                  <a:pt x="154802" y="277160"/>
                  <a:pt x="183290" y="277655"/>
                  <a:pt x="200555" y="295531"/>
                </a:cubicBezTo>
                <a:cubicBezTo>
                  <a:pt x="217398" y="312970"/>
                  <a:pt x="217398" y="340617"/>
                  <a:pt x="200555" y="358055"/>
                </a:cubicBezTo>
                <a:lnTo>
                  <a:pt x="153620" y="404990"/>
                </a:lnTo>
                <a:lnTo>
                  <a:pt x="281240" y="404990"/>
                </a:lnTo>
                <a:cubicBezTo>
                  <a:pt x="306093" y="404990"/>
                  <a:pt x="326240" y="425138"/>
                  <a:pt x="326240" y="449990"/>
                </a:cubicBezTo>
                <a:cubicBezTo>
                  <a:pt x="326240" y="474843"/>
                  <a:pt x="306093" y="494990"/>
                  <a:pt x="281240" y="494990"/>
                </a:cubicBezTo>
                <a:lnTo>
                  <a:pt x="153620" y="494990"/>
                </a:lnTo>
                <a:lnTo>
                  <a:pt x="200555" y="541925"/>
                </a:lnTo>
                <a:close/>
                <a:moveTo>
                  <a:pt x="763055" y="605555"/>
                </a:moveTo>
                <a:cubicBezTo>
                  <a:pt x="745179" y="622821"/>
                  <a:pt x="716691" y="622326"/>
                  <a:pt x="699425" y="604449"/>
                </a:cubicBezTo>
                <a:cubicBezTo>
                  <a:pt x="682583" y="587011"/>
                  <a:pt x="682583" y="559364"/>
                  <a:pt x="699425" y="541925"/>
                </a:cubicBezTo>
                <a:lnTo>
                  <a:pt x="746360" y="494990"/>
                </a:lnTo>
                <a:lnTo>
                  <a:pt x="618740" y="494990"/>
                </a:lnTo>
                <a:cubicBezTo>
                  <a:pt x="593888" y="494990"/>
                  <a:pt x="573740" y="474843"/>
                  <a:pt x="573740" y="449990"/>
                </a:cubicBezTo>
                <a:cubicBezTo>
                  <a:pt x="573740" y="425138"/>
                  <a:pt x="593888" y="404990"/>
                  <a:pt x="618740" y="404990"/>
                </a:cubicBezTo>
                <a:lnTo>
                  <a:pt x="746360" y="404990"/>
                </a:lnTo>
                <a:lnTo>
                  <a:pt x="699425" y="358055"/>
                </a:lnTo>
                <a:cubicBezTo>
                  <a:pt x="682160" y="340179"/>
                  <a:pt x="682655" y="311691"/>
                  <a:pt x="700531" y="294425"/>
                </a:cubicBezTo>
                <a:cubicBezTo>
                  <a:pt x="717970" y="277583"/>
                  <a:pt x="745617" y="277583"/>
                  <a:pt x="763055" y="294425"/>
                </a:cubicBezTo>
                <a:lnTo>
                  <a:pt x="886805" y="418175"/>
                </a:lnTo>
                <a:cubicBezTo>
                  <a:pt x="904373" y="435748"/>
                  <a:pt x="904373" y="464233"/>
                  <a:pt x="886805" y="481805"/>
                </a:cubicBezTo>
                <a:lnTo>
                  <a:pt x="763055" y="605555"/>
                </a:lnTo>
                <a:close/>
                <a:moveTo>
                  <a:pt x="404990" y="746360"/>
                </a:moveTo>
                <a:lnTo>
                  <a:pt x="404990" y="618740"/>
                </a:lnTo>
                <a:cubicBezTo>
                  <a:pt x="404990" y="593888"/>
                  <a:pt x="425138" y="573740"/>
                  <a:pt x="449990" y="573740"/>
                </a:cubicBezTo>
                <a:cubicBezTo>
                  <a:pt x="474843" y="573740"/>
                  <a:pt x="494990" y="593888"/>
                  <a:pt x="494990" y="618740"/>
                </a:cubicBezTo>
                <a:lnTo>
                  <a:pt x="494990" y="746360"/>
                </a:lnTo>
                <a:lnTo>
                  <a:pt x="541925" y="699425"/>
                </a:lnTo>
                <a:cubicBezTo>
                  <a:pt x="559802" y="682160"/>
                  <a:pt x="588290" y="682655"/>
                  <a:pt x="605555" y="700531"/>
                </a:cubicBezTo>
                <a:cubicBezTo>
                  <a:pt x="622398" y="717970"/>
                  <a:pt x="622398" y="745617"/>
                  <a:pt x="605555" y="763055"/>
                </a:cubicBezTo>
                <a:lnTo>
                  <a:pt x="481805" y="886805"/>
                </a:lnTo>
                <a:cubicBezTo>
                  <a:pt x="464233" y="904373"/>
                  <a:pt x="435748" y="904373"/>
                  <a:pt x="418175" y="886805"/>
                </a:cubicBezTo>
                <a:lnTo>
                  <a:pt x="294425" y="763055"/>
                </a:lnTo>
                <a:cubicBezTo>
                  <a:pt x="276549" y="745790"/>
                  <a:pt x="276054" y="717302"/>
                  <a:pt x="293319" y="699425"/>
                </a:cubicBezTo>
                <a:cubicBezTo>
                  <a:pt x="310585" y="681549"/>
                  <a:pt x="339073" y="681054"/>
                  <a:pt x="356949" y="698320"/>
                </a:cubicBezTo>
                <a:cubicBezTo>
                  <a:pt x="357325" y="698682"/>
                  <a:pt x="357693" y="699050"/>
                  <a:pt x="358055" y="699425"/>
                </a:cubicBezTo>
                <a:lnTo>
                  <a:pt x="404990" y="746360"/>
                </a:lnTo>
                <a:close/>
              </a:path>
            </a:pathLst>
          </a:custGeom>
          <a:solidFill>
            <a:schemeClr val="bg1"/>
          </a:soli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9" name="Graphic 10">
            <a:extLst>
              <a:ext uri="{FF2B5EF4-FFF2-40B4-BE49-F238E27FC236}">
                <a16:creationId xmlns:a16="http://schemas.microsoft.com/office/drawing/2014/main" id="{42D5486A-E8F2-8F94-A9F7-7638285C29EB}"/>
              </a:ext>
              <a:ext uri="{C183D7F6-B498-43B3-948B-1728B52AA6E4}">
                <adec:decorative xmlns:adec="http://schemas.microsoft.com/office/drawing/2017/decorative" val="1"/>
              </a:ext>
            </a:extLst>
          </p:cNvPr>
          <p:cNvSpPr/>
          <p:nvPr/>
        </p:nvSpPr>
        <p:spPr>
          <a:xfrm>
            <a:off x="10136290" y="1927057"/>
            <a:ext cx="311650" cy="311598"/>
          </a:xfrm>
          <a:custGeom>
            <a:avLst/>
            <a:gdLst>
              <a:gd name="connsiteX0" fmla="*/ 168705 w 810225"/>
              <a:gd name="connsiteY0" fmla="*/ 0 h 810090"/>
              <a:gd name="connsiteX1" fmla="*/ 641475 w 810225"/>
              <a:gd name="connsiteY1" fmla="*/ 90 h 810090"/>
              <a:gd name="connsiteX2" fmla="*/ 810000 w 810225"/>
              <a:gd name="connsiteY2" fmla="*/ 159885 h 810090"/>
              <a:gd name="connsiteX3" fmla="*/ 810225 w 810225"/>
              <a:gd name="connsiteY3" fmla="*/ 168885 h 810090"/>
              <a:gd name="connsiteX4" fmla="*/ 810225 w 810225"/>
              <a:gd name="connsiteY4" fmla="*/ 371025 h 810090"/>
              <a:gd name="connsiteX5" fmla="*/ 776466 w 810225"/>
              <a:gd name="connsiteY5" fmla="*/ 404766 h 810090"/>
              <a:gd name="connsiteX6" fmla="*/ 743040 w 810225"/>
              <a:gd name="connsiteY6" fmla="*/ 375615 h 810090"/>
              <a:gd name="connsiteX7" fmla="*/ 742725 w 810225"/>
              <a:gd name="connsiteY7" fmla="*/ 371025 h 810090"/>
              <a:gd name="connsiteX8" fmla="*/ 742725 w 810225"/>
              <a:gd name="connsiteY8" fmla="*/ 168840 h 810090"/>
              <a:gd name="connsiteX9" fmla="*/ 648405 w 810225"/>
              <a:gd name="connsiteY9" fmla="*/ 67815 h 810090"/>
              <a:gd name="connsiteX10" fmla="*/ 641475 w 810225"/>
              <a:gd name="connsiteY10" fmla="*/ 67590 h 810090"/>
              <a:gd name="connsiteX11" fmla="*/ 168705 w 810225"/>
              <a:gd name="connsiteY11" fmla="*/ 67500 h 810090"/>
              <a:gd name="connsiteX12" fmla="*/ 67815 w 810225"/>
              <a:gd name="connsiteY12" fmla="*/ 160065 h 810090"/>
              <a:gd name="connsiteX13" fmla="*/ 67455 w 810225"/>
              <a:gd name="connsiteY13" fmla="*/ 167220 h 810090"/>
              <a:gd name="connsiteX14" fmla="*/ 67545 w 810225"/>
              <a:gd name="connsiteY14" fmla="*/ 641340 h 810090"/>
              <a:gd name="connsiteX15" fmla="*/ 161910 w 810225"/>
              <a:gd name="connsiteY15" fmla="*/ 742365 h 810090"/>
              <a:gd name="connsiteX16" fmla="*/ 168840 w 810225"/>
              <a:gd name="connsiteY16" fmla="*/ 742590 h 810090"/>
              <a:gd name="connsiteX17" fmla="*/ 371160 w 810225"/>
              <a:gd name="connsiteY17" fmla="*/ 742590 h 810090"/>
              <a:gd name="connsiteX18" fmla="*/ 404901 w 810225"/>
              <a:gd name="connsiteY18" fmla="*/ 776349 h 810090"/>
              <a:gd name="connsiteX19" fmla="*/ 375750 w 810225"/>
              <a:gd name="connsiteY19" fmla="*/ 809775 h 810090"/>
              <a:gd name="connsiteX20" fmla="*/ 371160 w 810225"/>
              <a:gd name="connsiteY20" fmla="*/ 810090 h 810090"/>
              <a:gd name="connsiteX21" fmla="*/ 168840 w 810225"/>
              <a:gd name="connsiteY21" fmla="*/ 810090 h 810090"/>
              <a:gd name="connsiteX22" fmla="*/ 315 w 810225"/>
              <a:gd name="connsiteY22" fmla="*/ 650340 h 810090"/>
              <a:gd name="connsiteX23" fmla="*/ 45 w 810225"/>
              <a:gd name="connsiteY23" fmla="*/ 641340 h 810090"/>
              <a:gd name="connsiteX24" fmla="*/ 0 w 810225"/>
              <a:gd name="connsiteY24" fmla="*/ 168840 h 810090"/>
              <a:gd name="connsiteX25" fmla="*/ 180 w 810225"/>
              <a:gd name="connsiteY25" fmla="*/ 159705 h 810090"/>
              <a:gd name="connsiteX26" fmla="*/ 159750 w 810225"/>
              <a:gd name="connsiteY26" fmla="*/ 225 h 810090"/>
              <a:gd name="connsiteX27" fmla="*/ 168750 w 810225"/>
              <a:gd name="connsiteY27" fmla="*/ 0 h 810090"/>
              <a:gd name="connsiteX28" fmla="*/ 312435 w 810225"/>
              <a:gd name="connsiteY28" fmla="*/ 270090 h 810090"/>
              <a:gd name="connsiteX29" fmla="*/ 584910 w 810225"/>
              <a:gd name="connsiteY29" fmla="*/ 270090 h 810090"/>
              <a:gd name="connsiteX30" fmla="*/ 629505 w 810225"/>
              <a:gd name="connsiteY30" fmla="*/ 315490 h 810090"/>
              <a:gd name="connsiteX31" fmla="*/ 590175 w 810225"/>
              <a:gd name="connsiteY31" fmla="*/ 359730 h 810090"/>
              <a:gd name="connsiteX32" fmla="*/ 584910 w 810225"/>
              <a:gd name="connsiteY32" fmla="*/ 360045 h 810090"/>
              <a:gd name="connsiteX33" fmla="*/ 423810 w 810225"/>
              <a:gd name="connsiteY33" fmla="*/ 360045 h 810090"/>
              <a:gd name="connsiteX34" fmla="*/ 718290 w 810225"/>
              <a:gd name="connsiteY34" fmla="*/ 654435 h 810090"/>
              <a:gd name="connsiteX35" fmla="*/ 722070 w 810225"/>
              <a:gd name="connsiteY35" fmla="*/ 713835 h 810090"/>
              <a:gd name="connsiteX36" fmla="*/ 718335 w 810225"/>
              <a:gd name="connsiteY36" fmla="*/ 718065 h 810090"/>
              <a:gd name="connsiteX37" fmla="*/ 658935 w 810225"/>
              <a:gd name="connsiteY37" fmla="*/ 721800 h 810090"/>
              <a:gd name="connsiteX38" fmla="*/ 654705 w 810225"/>
              <a:gd name="connsiteY38" fmla="*/ 718065 h 810090"/>
              <a:gd name="connsiteX39" fmla="*/ 360045 w 810225"/>
              <a:gd name="connsiteY39" fmla="*/ 423540 h 810090"/>
              <a:gd name="connsiteX40" fmla="*/ 360045 w 810225"/>
              <a:gd name="connsiteY40" fmla="*/ 585090 h 810090"/>
              <a:gd name="connsiteX41" fmla="*/ 320265 w 810225"/>
              <a:gd name="connsiteY41" fmla="*/ 629820 h 810090"/>
              <a:gd name="connsiteX42" fmla="*/ 315045 w 810225"/>
              <a:gd name="connsiteY42" fmla="*/ 630090 h 810090"/>
              <a:gd name="connsiteX43" fmla="*/ 270360 w 810225"/>
              <a:gd name="connsiteY43" fmla="*/ 590355 h 810090"/>
              <a:gd name="connsiteX44" fmla="*/ 270045 w 810225"/>
              <a:gd name="connsiteY44" fmla="*/ 585090 h 810090"/>
              <a:gd name="connsiteX45" fmla="*/ 270045 w 810225"/>
              <a:gd name="connsiteY45" fmla="*/ 315090 h 810090"/>
              <a:gd name="connsiteX46" fmla="*/ 270180 w 810225"/>
              <a:gd name="connsiteY46" fmla="*/ 311265 h 810090"/>
              <a:gd name="connsiteX47" fmla="*/ 270900 w 810225"/>
              <a:gd name="connsiteY47" fmla="*/ 306540 h 810090"/>
              <a:gd name="connsiteX48" fmla="*/ 271305 w 810225"/>
              <a:gd name="connsiteY48" fmla="*/ 304470 h 810090"/>
              <a:gd name="connsiteX49" fmla="*/ 272160 w 810225"/>
              <a:gd name="connsiteY49" fmla="*/ 301500 h 810090"/>
              <a:gd name="connsiteX50" fmla="*/ 273780 w 810225"/>
              <a:gd name="connsiteY50" fmla="*/ 297045 h 810090"/>
              <a:gd name="connsiteX51" fmla="*/ 276660 w 810225"/>
              <a:gd name="connsiteY51" fmla="*/ 291555 h 810090"/>
              <a:gd name="connsiteX52" fmla="*/ 283275 w 810225"/>
              <a:gd name="connsiteY52" fmla="*/ 283185 h 810090"/>
              <a:gd name="connsiteX53" fmla="*/ 288180 w 810225"/>
              <a:gd name="connsiteY53" fmla="*/ 278910 h 810090"/>
              <a:gd name="connsiteX54" fmla="*/ 293670 w 810225"/>
              <a:gd name="connsiteY54" fmla="*/ 275400 h 810090"/>
              <a:gd name="connsiteX55" fmla="*/ 298260 w 810225"/>
              <a:gd name="connsiteY55" fmla="*/ 273285 h 810090"/>
              <a:gd name="connsiteX56" fmla="*/ 302220 w 810225"/>
              <a:gd name="connsiteY56" fmla="*/ 271890 h 810090"/>
              <a:gd name="connsiteX57" fmla="*/ 307215 w 810225"/>
              <a:gd name="connsiteY57" fmla="*/ 270675 h 810090"/>
              <a:gd name="connsiteX58" fmla="*/ 312435 w 810225"/>
              <a:gd name="connsiteY58" fmla="*/ 270090 h 810090"/>
              <a:gd name="connsiteX59" fmla="*/ 584910 w 810225"/>
              <a:gd name="connsiteY59" fmla="*/ 270090 h 810090"/>
              <a:gd name="connsiteX60" fmla="*/ 312435 w 810225"/>
              <a:gd name="connsiteY60" fmla="*/ 270090 h 810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810225" h="810090">
                <a:moveTo>
                  <a:pt x="168705" y="0"/>
                </a:moveTo>
                <a:lnTo>
                  <a:pt x="641475" y="90"/>
                </a:lnTo>
                <a:cubicBezTo>
                  <a:pt x="731178" y="129"/>
                  <a:pt x="805194" y="70309"/>
                  <a:pt x="810000" y="159885"/>
                </a:cubicBezTo>
                <a:lnTo>
                  <a:pt x="810225" y="168885"/>
                </a:lnTo>
                <a:lnTo>
                  <a:pt x="810225" y="371025"/>
                </a:lnTo>
                <a:cubicBezTo>
                  <a:pt x="810220" y="389664"/>
                  <a:pt x="795105" y="404771"/>
                  <a:pt x="776466" y="404766"/>
                </a:cubicBezTo>
                <a:cubicBezTo>
                  <a:pt x="759605" y="404762"/>
                  <a:pt x="745340" y="392314"/>
                  <a:pt x="743040" y="375615"/>
                </a:cubicBezTo>
                <a:lnTo>
                  <a:pt x="742725" y="371025"/>
                </a:lnTo>
                <a:lnTo>
                  <a:pt x="742725" y="168840"/>
                </a:lnTo>
                <a:cubicBezTo>
                  <a:pt x="742725" y="115290"/>
                  <a:pt x="701100" y="71415"/>
                  <a:pt x="648405" y="67815"/>
                </a:cubicBezTo>
                <a:lnTo>
                  <a:pt x="641475" y="67590"/>
                </a:lnTo>
                <a:lnTo>
                  <a:pt x="168705" y="67500"/>
                </a:lnTo>
                <a:cubicBezTo>
                  <a:pt x="116139" y="67472"/>
                  <a:pt x="72302" y="107691"/>
                  <a:pt x="67815" y="160065"/>
                </a:cubicBezTo>
                <a:lnTo>
                  <a:pt x="67455" y="167220"/>
                </a:lnTo>
                <a:lnTo>
                  <a:pt x="67545" y="641340"/>
                </a:lnTo>
                <a:cubicBezTo>
                  <a:pt x="67590" y="694890"/>
                  <a:pt x="109215" y="738765"/>
                  <a:pt x="161910" y="742365"/>
                </a:cubicBezTo>
                <a:lnTo>
                  <a:pt x="168840" y="742590"/>
                </a:lnTo>
                <a:lnTo>
                  <a:pt x="371160" y="742590"/>
                </a:lnTo>
                <a:cubicBezTo>
                  <a:pt x="389799" y="742595"/>
                  <a:pt x="404906" y="757710"/>
                  <a:pt x="404901" y="776349"/>
                </a:cubicBezTo>
                <a:cubicBezTo>
                  <a:pt x="404897" y="793211"/>
                  <a:pt x="392450" y="807475"/>
                  <a:pt x="375750" y="809775"/>
                </a:cubicBezTo>
                <a:lnTo>
                  <a:pt x="371160" y="810090"/>
                </a:lnTo>
                <a:lnTo>
                  <a:pt x="168840" y="810090"/>
                </a:lnTo>
                <a:cubicBezTo>
                  <a:pt x="79151" y="810054"/>
                  <a:pt x="5144" y="739899"/>
                  <a:pt x="315" y="650340"/>
                </a:cubicBezTo>
                <a:lnTo>
                  <a:pt x="45" y="641340"/>
                </a:lnTo>
                <a:lnTo>
                  <a:pt x="0" y="168840"/>
                </a:lnTo>
                <a:lnTo>
                  <a:pt x="180" y="159705"/>
                </a:lnTo>
                <a:cubicBezTo>
                  <a:pt x="4777" y="73568"/>
                  <a:pt x="73611" y="4773"/>
                  <a:pt x="159750" y="225"/>
                </a:cubicBezTo>
                <a:lnTo>
                  <a:pt x="168750" y="0"/>
                </a:lnTo>
                <a:close/>
                <a:moveTo>
                  <a:pt x="312435" y="270090"/>
                </a:moveTo>
                <a:lnTo>
                  <a:pt x="584910" y="270090"/>
                </a:lnTo>
                <a:cubicBezTo>
                  <a:pt x="609764" y="270312"/>
                  <a:pt x="629730" y="290638"/>
                  <a:pt x="629505" y="315490"/>
                </a:cubicBezTo>
                <a:cubicBezTo>
                  <a:pt x="629307" y="338000"/>
                  <a:pt x="612504" y="356895"/>
                  <a:pt x="590175" y="359730"/>
                </a:cubicBezTo>
                <a:lnTo>
                  <a:pt x="584910" y="360045"/>
                </a:lnTo>
                <a:lnTo>
                  <a:pt x="423810" y="360045"/>
                </a:lnTo>
                <a:lnTo>
                  <a:pt x="718290" y="654435"/>
                </a:lnTo>
                <a:cubicBezTo>
                  <a:pt x="734333" y="670455"/>
                  <a:pt x="735953" y="695912"/>
                  <a:pt x="722070" y="713835"/>
                </a:cubicBezTo>
                <a:lnTo>
                  <a:pt x="718335" y="718065"/>
                </a:lnTo>
                <a:cubicBezTo>
                  <a:pt x="702302" y="734094"/>
                  <a:pt x="676850" y="735696"/>
                  <a:pt x="658935" y="721800"/>
                </a:cubicBezTo>
                <a:lnTo>
                  <a:pt x="654705" y="718065"/>
                </a:lnTo>
                <a:lnTo>
                  <a:pt x="360045" y="423540"/>
                </a:lnTo>
                <a:lnTo>
                  <a:pt x="360045" y="585090"/>
                </a:lnTo>
                <a:cubicBezTo>
                  <a:pt x="360063" y="607937"/>
                  <a:pt x="342959" y="627170"/>
                  <a:pt x="320265" y="629820"/>
                </a:cubicBezTo>
                <a:lnTo>
                  <a:pt x="315045" y="630090"/>
                </a:lnTo>
                <a:cubicBezTo>
                  <a:pt x="292231" y="630086"/>
                  <a:pt x="273029" y="613013"/>
                  <a:pt x="270360" y="590355"/>
                </a:cubicBezTo>
                <a:lnTo>
                  <a:pt x="270045" y="585090"/>
                </a:lnTo>
                <a:lnTo>
                  <a:pt x="270045" y="315090"/>
                </a:lnTo>
                <a:lnTo>
                  <a:pt x="270180" y="311265"/>
                </a:lnTo>
                <a:lnTo>
                  <a:pt x="270900" y="306540"/>
                </a:lnTo>
                <a:lnTo>
                  <a:pt x="271305" y="304470"/>
                </a:lnTo>
                <a:lnTo>
                  <a:pt x="272160" y="301500"/>
                </a:lnTo>
                <a:lnTo>
                  <a:pt x="273780" y="297045"/>
                </a:lnTo>
                <a:lnTo>
                  <a:pt x="276660" y="291555"/>
                </a:lnTo>
                <a:cubicBezTo>
                  <a:pt x="278524" y="288512"/>
                  <a:pt x="280745" y="285702"/>
                  <a:pt x="283275" y="283185"/>
                </a:cubicBezTo>
                <a:lnTo>
                  <a:pt x="288180" y="278910"/>
                </a:lnTo>
                <a:lnTo>
                  <a:pt x="293670" y="275400"/>
                </a:lnTo>
                <a:lnTo>
                  <a:pt x="298260" y="273285"/>
                </a:lnTo>
                <a:lnTo>
                  <a:pt x="302220" y="271890"/>
                </a:lnTo>
                <a:lnTo>
                  <a:pt x="307215" y="270675"/>
                </a:lnTo>
                <a:lnTo>
                  <a:pt x="312435" y="270090"/>
                </a:lnTo>
                <a:lnTo>
                  <a:pt x="584910" y="270090"/>
                </a:lnTo>
                <a:lnTo>
                  <a:pt x="312435" y="270090"/>
                </a:lnTo>
                <a:close/>
              </a:path>
            </a:pathLst>
          </a:custGeom>
          <a:solidFill>
            <a:schemeClr val="bg1"/>
          </a:solidFill>
          <a:ln w="52388"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43111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42" presetClass="path" presetSubtype="0" decel="100000" fill="hold" nodeType="withEffect">
                                  <p:stCondLst>
                                    <p:cond delay="0"/>
                                  </p:stCondLst>
                                  <p:childTnLst>
                                    <p:animMotion origin="layout" path="M -8.33333E-7 -2.96296E-6 L -8.33333E-7 0.03542 " pathEditMode="relative" rAng="0" ptsTypes="AA">
                                      <p:cBhvr>
                                        <p:cTn id="14" dur="700" spd="-100000" fill="hold"/>
                                        <p:tgtEl>
                                          <p:spTgt spid="56"/>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8.33333E-7 -2.96296E-6 L -8.33333E-7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0"/>
                                  </p:stCondLst>
                                  <p:childTnLst>
                                    <p:animMotion origin="layout" path="M -8.33333E-7 -2.96296E-6 L -8.33333E-7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100"/>
                                  </p:stCondLst>
                                  <p:childTnLst>
                                    <p:animMotion origin="layout" path="M -8.33333E-7 -2.96296E-6 L -8.33333E-7 0.03542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42" presetClass="path" presetSubtype="0" decel="100000" fill="hold" grpId="1" nodeType="withEffect">
                                  <p:stCondLst>
                                    <p:cond delay="100"/>
                                  </p:stCondLst>
                                  <p:childTnLst>
                                    <p:animMotion origin="layout" path="M -8.33333E-7 -2.96296E-6 L -8.33333E-7 0.03542 " pathEditMode="relative" rAng="0" ptsTypes="AA">
                                      <p:cBhvr>
                                        <p:cTn id="39" dur="700" spd="-100000" fill="hold"/>
                                        <p:tgtEl>
                                          <p:spTgt spid="5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42" presetClass="path" presetSubtype="0" decel="100000" fill="hold" grpId="1" nodeType="withEffect">
                                  <p:stCondLst>
                                    <p:cond delay="100"/>
                                  </p:stCondLst>
                                  <p:childTnLst>
                                    <p:animMotion origin="layout" path="M -8.33333E-7 -2.96296E-6 L -8.33333E-7 0.03542 " pathEditMode="relative" rAng="0" ptsTypes="AA">
                                      <p:cBhvr>
                                        <p:cTn id="44" dur="700" spd="-100000" fill="hold"/>
                                        <p:tgtEl>
                                          <p:spTgt spid="64"/>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42" presetClass="path" presetSubtype="0" decel="100000" fill="hold" grpId="1" nodeType="withEffect">
                                  <p:stCondLst>
                                    <p:cond delay="200"/>
                                  </p:stCondLst>
                                  <p:childTnLst>
                                    <p:animMotion origin="layout" path="M -8.33333E-7 -2.96296E-6 L -8.33333E-7 0.03542 " pathEditMode="relative" rAng="0" ptsTypes="AA">
                                      <p:cBhvr>
                                        <p:cTn id="49" dur="700" spd="-100000" fill="hold"/>
                                        <p:tgtEl>
                                          <p:spTgt spid="3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42" presetClass="path" presetSubtype="0" decel="100000" fill="hold" grpId="1" nodeType="withEffect">
                                  <p:stCondLst>
                                    <p:cond delay="200"/>
                                  </p:stCondLst>
                                  <p:childTnLst>
                                    <p:animMotion origin="layout" path="M -8.33333E-7 -2.96296E-6 L -8.33333E-7 0.03542 " pathEditMode="relative" rAng="0" ptsTypes="AA">
                                      <p:cBhvr>
                                        <p:cTn id="54" dur="700" spd="-100000" fill="hold"/>
                                        <p:tgtEl>
                                          <p:spTgt spid="31"/>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42" presetClass="path" presetSubtype="0" decel="100000" fill="hold" grpId="1" nodeType="withEffect">
                                  <p:stCondLst>
                                    <p:cond delay="200"/>
                                  </p:stCondLst>
                                  <p:childTnLst>
                                    <p:animMotion origin="layout" path="M -8.33333E-7 -2.96296E-6 L -8.33333E-7 0.03542 " pathEditMode="relative" rAng="0" ptsTypes="AA">
                                      <p:cBhvr>
                                        <p:cTn id="59" dur="700" spd="-100000" fill="hold"/>
                                        <p:tgtEl>
                                          <p:spTgt spid="65"/>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42" presetClass="path" presetSubtype="0" decel="100000" fill="hold" grpId="1" nodeType="withEffect">
                                  <p:stCondLst>
                                    <p:cond delay="200"/>
                                  </p:stCondLst>
                                  <p:childTnLst>
                                    <p:animMotion origin="layout" path="M -8.33333E-7 -2.96296E-6 L -8.33333E-7 0.03542 " pathEditMode="relative" rAng="0" ptsTypes="AA">
                                      <p:cBhvr>
                                        <p:cTn id="64" dur="700" spd="-100000" fill="hold"/>
                                        <p:tgtEl>
                                          <p:spTgt spid="53"/>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42" presetClass="path" presetSubtype="0" decel="100000" fill="hold" grpId="1" nodeType="withEffect">
                                  <p:stCondLst>
                                    <p:cond delay="300"/>
                                  </p:stCondLst>
                                  <p:childTnLst>
                                    <p:animMotion origin="layout" path="M -8.33333E-7 -2.96296E-6 L -8.33333E-7 0.03542 " pathEditMode="relative" rAng="0" ptsTypes="AA">
                                      <p:cBhvr>
                                        <p:cTn id="69" dur="700" spd="-100000" fill="hold"/>
                                        <p:tgtEl>
                                          <p:spTgt spid="34"/>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42" presetClass="path" presetSubtype="0" decel="100000" fill="hold" grpId="1" nodeType="withEffect">
                                  <p:stCondLst>
                                    <p:cond delay="300"/>
                                  </p:stCondLst>
                                  <p:childTnLst>
                                    <p:animMotion origin="layout" path="M -8.33333E-7 -2.96296E-6 L -8.33333E-7 0.03542 " pathEditMode="relative" rAng="0" ptsTypes="AA">
                                      <p:cBhvr>
                                        <p:cTn id="74" dur="700" spd="-100000" fill="hold"/>
                                        <p:tgtEl>
                                          <p:spTgt spid="33"/>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42" presetClass="path" presetSubtype="0" decel="100000" fill="hold" grpId="1" nodeType="withEffect">
                                  <p:stCondLst>
                                    <p:cond delay="300"/>
                                  </p:stCondLst>
                                  <p:childTnLst>
                                    <p:animMotion origin="layout" path="M -8.33333E-7 -2.96296E-6 L -8.33333E-7 0.03542 " pathEditMode="relative" rAng="0" ptsTypes="AA">
                                      <p:cBhvr>
                                        <p:cTn id="79" dur="700" spd="-100000" fill="hold"/>
                                        <p:tgtEl>
                                          <p:spTgt spid="54"/>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42" presetClass="path" presetSubtype="0" decel="100000" fill="hold" grpId="1" nodeType="withEffect">
                                  <p:stCondLst>
                                    <p:cond delay="300"/>
                                  </p:stCondLst>
                                  <p:childTnLst>
                                    <p:animMotion origin="layout" path="M -8.33333E-7 -2.96296E-6 L -8.33333E-7 0.03542 " pathEditMode="relative" rAng="0" ptsTypes="AA">
                                      <p:cBhvr>
                                        <p:cTn id="84" dur="700" spd="-100000" fill="hold"/>
                                        <p:tgtEl>
                                          <p:spTgt spid="69"/>
                                        </p:tgtEl>
                                        <p:attrNameLst>
                                          <p:attrName>ppt_x</p:attrName>
                                          <p:attrName>ppt_y</p:attrName>
                                        </p:attrNameLst>
                                      </p:cBhvr>
                                      <p:rCtr x="0" y="1759"/>
                                    </p:animMotion>
                                  </p:childTnLst>
                                </p:cTn>
                              </p:par>
                              <p:par>
                                <p:cTn id="85" presetID="10" presetClass="entr" presetSubtype="0" fill="hold" nodeType="withEffect">
                                  <p:stCondLst>
                                    <p:cond delay="400"/>
                                  </p:stCondLst>
                                  <p:childTnLst>
                                    <p:set>
                                      <p:cBhvr>
                                        <p:cTn id="86" dur="1" fill="hold">
                                          <p:stCondLst>
                                            <p:cond delay="0"/>
                                          </p:stCondLst>
                                        </p:cTn>
                                        <p:tgtEl>
                                          <p:spTgt spid="48"/>
                                        </p:tgtEl>
                                        <p:attrNameLst>
                                          <p:attrName>style.visibility</p:attrName>
                                        </p:attrNameLst>
                                      </p:cBhvr>
                                      <p:to>
                                        <p:strVal val="visible"/>
                                      </p:to>
                                    </p:set>
                                    <p:animEffect transition="in" filter="fade">
                                      <p:cBhvr>
                                        <p:cTn id="87" dur="500"/>
                                        <p:tgtEl>
                                          <p:spTgt spid="48"/>
                                        </p:tgtEl>
                                      </p:cBhvr>
                                    </p:animEffect>
                                  </p:childTnLst>
                                </p:cTn>
                              </p:par>
                              <p:par>
                                <p:cTn id="88" presetID="42" presetClass="path" presetSubtype="0" decel="100000" fill="hold" nodeType="withEffect">
                                  <p:stCondLst>
                                    <p:cond delay="400"/>
                                  </p:stCondLst>
                                  <p:childTnLst>
                                    <p:animMotion origin="layout" path="M -8.33333E-7 -2.96296E-6 L -8.33333E-7 0.03542 " pathEditMode="relative" rAng="0" ptsTypes="AA">
                                      <p:cBhvr>
                                        <p:cTn id="89" dur="700" spd="-100000" fill="hold"/>
                                        <p:tgtEl>
                                          <p:spTgt spid="48"/>
                                        </p:tgtEl>
                                        <p:attrNameLst>
                                          <p:attrName>ppt_x</p:attrName>
                                          <p:attrName>ppt_y</p:attrName>
                                        </p:attrNameLst>
                                      </p:cBhvr>
                                      <p:rCtr x="0" y="1759"/>
                                    </p:animMotion>
                                  </p:childTnLst>
                                </p:cTn>
                              </p:par>
                              <p:par>
                                <p:cTn id="90" presetID="10" presetClass="entr" presetSubtype="0" fill="hold" grpId="0" nodeType="withEffect">
                                  <p:stCondLst>
                                    <p:cond delay="40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500"/>
                                        <p:tgtEl>
                                          <p:spTgt spid="49"/>
                                        </p:tgtEl>
                                      </p:cBhvr>
                                    </p:animEffect>
                                  </p:childTnLst>
                                </p:cTn>
                              </p:par>
                              <p:par>
                                <p:cTn id="93" presetID="42" presetClass="path" presetSubtype="0" decel="100000" fill="hold" grpId="1" nodeType="withEffect">
                                  <p:stCondLst>
                                    <p:cond delay="400"/>
                                  </p:stCondLst>
                                  <p:childTnLst>
                                    <p:animMotion origin="layout" path="M -8.33333E-7 -2.96296E-6 L -8.33333E-7 0.03542 " pathEditMode="relative" rAng="0" ptsTypes="AA">
                                      <p:cBhvr>
                                        <p:cTn id="94" dur="700" spd="-100000" fill="hold"/>
                                        <p:tgtEl>
                                          <p:spTgt spid="49"/>
                                        </p:tgtEl>
                                        <p:attrNameLst>
                                          <p:attrName>ppt_x</p:attrName>
                                          <p:attrName>ppt_y</p:attrName>
                                        </p:attrNameLst>
                                      </p:cBhvr>
                                      <p:rCtr x="0" y="1759"/>
                                    </p:animMotion>
                                  </p:childTnLst>
                                </p:cTn>
                              </p:par>
                              <p:par>
                                <p:cTn id="95" presetID="10" presetClass="entr" presetSubtype="0" fill="hold" grpId="0" nodeType="withEffect">
                                  <p:stCondLst>
                                    <p:cond delay="40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42" presetClass="path" presetSubtype="0" decel="100000" fill="hold" grpId="1" nodeType="withEffect">
                                  <p:stCondLst>
                                    <p:cond delay="400"/>
                                  </p:stCondLst>
                                  <p:childTnLst>
                                    <p:animMotion origin="layout" path="M -8.33333E-7 -2.96296E-6 L -8.33333E-7 0.03542 " pathEditMode="relative" rAng="0" ptsTypes="AA">
                                      <p:cBhvr>
                                        <p:cTn id="99"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2" grpId="0"/>
      <p:bldP spid="52" grpId="1"/>
      <p:bldP spid="53" grpId="0"/>
      <p:bldP spid="53" grpId="1"/>
      <p:bldP spid="54" grpId="0"/>
      <p:bldP spid="54" grpId="1"/>
      <p:bldP spid="49" grpId="0"/>
      <p:bldP spid="49" grpId="1"/>
      <p:bldP spid="38" grpId="0" animBg="1"/>
      <p:bldP spid="38" grpId="1" animBg="1"/>
      <p:bldP spid="4" grpId="0" animBg="1"/>
      <p:bldP spid="4" grpId="1" animBg="1"/>
      <p:bldP spid="5" grpId="0" animBg="1"/>
      <p:bldP spid="5" grpId="1" animBg="1"/>
      <p:bldP spid="6" grpId="0" animBg="1"/>
      <p:bldP spid="6" grpId="1" animBg="1"/>
      <p:bldP spid="7" grpId="0" animBg="1"/>
      <p:bldP spid="7" grpId="1" animBg="1"/>
      <p:bldP spid="30" grpId="0" animBg="1"/>
      <p:bldP spid="30" grpId="1" animBg="1"/>
      <p:bldP spid="31" grpId="0" animBg="1"/>
      <p:bldP spid="31" grpId="1" animBg="1"/>
      <p:bldP spid="33" grpId="0" animBg="1"/>
      <p:bldP spid="33" grpId="1" animBg="1"/>
      <p:bldP spid="34" grpId="0" animBg="1"/>
      <p:bldP spid="34" grpId="1" animBg="1"/>
      <p:bldP spid="64" grpId="0" animBg="1"/>
      <p:bldP spid="64" grpId="1" animBg="1"/>
      <p:bldP spid="65" grpId="0" animBg="1"/>
      <p:bldP spid="65" grpId="1" animBg="1"/>
      <p:bldP spid="69" grpId="0" animBg="1"/>
      <p:bldP spid="6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3B0E7-EC67-478C-F76E-C0DAF0D4F9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07E5D9-8767-5727-9216-05A342DCEA38}"/>
              </a:ext>
            </a:extLst>
          </p:cNvPr>
          <p:cNvSpPr>
            <a:spLocks noGrp="1"/>
          </p:cNvSpPr>
          <p:nvPr>
            <p:ph type="title"/>
          </p:nvPr>
        </p:nvSpPr>
        <p:spPr>
          <a:xfrm>
            <a:off x="948690" y="2938647"/>
            <a:ext cx="10294620" cy="980706"/>
          </a:xfrm>
          <a:prstGeom prst="roundRect">
            <a:avLst>
              <a:gd name="adj" fmla="val 50000"/>
            </a:avLst>
          </a:prstGeom>
          <a:gradFill>
            <a:gsLst>
              <a:gs pos="80000">
                <a:srgbClr val="D4318D"/>
              </a:gs>
              <a:gs pos="100000">
                <a:srgbClr val="F3213A"/>
              </a:gs>
              <a:gs pos="58000">
                <a:schemeClr val="accent2"/>
              </a:gs>
              <a:gs pos="19000">
                <a:schemeClr val="accent1"/>
              </a:gs>
            </a:gsLst>
            <a:path path="circle">
              <a:fillToRect r="100000" b="100000"/>
            </a:path>
          </a:gradFill>
          <a:ln w="15875">
            <a:noFill/>
            <a:headEnd type="none" w="med" len="med"/>
            <a:tailEnd type="none" w="med" len="med"/>
          </a:ln>
          <a:effectLst>
            <a:outerShdw blurRad="63500" dist="63500" dir="2700000" algn="tl"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spAutoFit/>
          </a:bodyPr>
          <a:lstStyle/>
          <a:p>
            <a:pPr defTabSz="540123"/>
            <a:r>
              <a:rPr lang="en-US" sz="4400" dirty="0">
                <a:solidFill>
                  <a:schemeClr val="lt1"/>
                </a:solidFill>
                <a:latin typeface="Segoe UI Semibold" panose="020B0702040204020203" pitchFamily="34" charset="0"/>
                <a:cs typeface="Segoe UI" pitchFamily="34" charset="0"/>
              </a:rPr>
              <a:t>Infrastructure Cost Consideration</a:t>
            </a:r>
          </a:p>
        </p:txBody>
      </p:sp>
    </p:spTree>
    <p:extLst>
      <p:ext uri="{BB962C8B-B14F-4D97-AF65-F5344CB8AC3E}">
        <p14:creationId xmlns:p14="http://schemas.microsoft.com/office/powerpoint/2010/main" val="288552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82C49-817B-1B3C-4109-8BC642503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E9495C-4F0C-AB19-24C8-33DFD03C6E34}"/>
              </a:ext>
            </a:extLst>
          </p:cNvPr>
          <p:cNvSpPr>
            <a:spLocks noGrp="1"/>
          </p:cNvSpPr>
          <p:nvPr>
            <p:ph type="title"/>
          </p:nvPr>
        </p:nvSpPr>
        <p:spPr/>
        <p:txBody>
          <a:bodyPr/>
          <a:lstStyle/>
          <a:p>
            <a:pPr algn="ctr"/>
            <a:r>
              <a:rPr lang="en-US"/>
              <a:t>End-to-end Cloud Native path</a:t>
            </a:r>
          </a:p>
        </p:txBody>
      </p:sp>
      <p:grpSp>
        <p:nvGrpSpPr>
          <p:cNvPr id="6" name="Group 5" descr="Community - some of the open-source communities that Microsoft supports include Dapr and Kubernetes">
            <a:extLst>
              <a:ext uri="{FF2B5EF4-FFF2-40B4-BE49-F238E27FC236}">
                <a16:creationId xmlns:a16="http://schemas.microsoft.com/office/drawing/2014/main" id="{FFAE3F33-EEFC-3A0E-9CED-8C6032CABD82}"/>
              </a:ext>
            </a:extLst>
          </p:cNvPr>
          <p:cNvGrpSpPr/>
          <p:nvPr/>
        </p:nvGrpSpPr>
        <p:grpSpPr>
          <a:xfrm>
            <a:off x="301488" y="1593306"/>
            <a:ext cx="2799514" cy="1548935"/>
            <a:chOff x="267249" y="1593306"/>
            <a:chExt cx="2799514" cy="1548935"/>
          </a:xfrm>
        </p:grpSpPr>
        <p:sp>
          <p:nvSpPr>
            <p:cNvPr id="7" name="Rounded Rectangle 6">
              <a:extLst>
                <a:ext uri="{FF2B5EF4-FFF2-40B4-BE49-F238E27FC236}">
                  <a16:creationId xmlns:a16="http://schemas.microsoft.com/office/drawing/2014/main" id="{4FEE28B4-9ED7-C115-326B-D372432BF99E}"/>
                </a:ext>
                <a:ext uri="{C183D7F6-B498-43B3-948B-1728B52AA6E4}">
                  <adec:decorative xmlns:adec="http://schemas.microsoft.com/office/drawing/2017/decorative" val="0"/>
                </a:ext>
              </a:extLst>
            </p:cNvPr>
            <p:cNvSpPr/>
            <p:nvPr/>
          </p:nvSpPr>
          <p:spPr bwMode="auto">
            <a:xfrm>
              <a:off x="267249" y="1593306"/>
              <a:ext cx="2799514" cy="1548935"/>
            </a:xfrm>
            <a:prstGeom prst="roundRect">
              <a:avLst>
                <a:gd name="adj" fmla="val 1115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F2EF97F-A9C3-B7A5-E001-3C5CCE1F2B7F}"/>
                </a:ext>
              </a:extLst>
            </p:cNvPr>
            <p:cNvSpPr txBox="1"/>
            <p:nvPr/>
          </p:nvSpPr>
          <p:spPr>
            <a:xfrm>
              <a:off x="540160" y="1752894"/>
              <a:ext cx="2234201"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000000"/>
                  </a:solidFill>
                  <a:effectLst/>
                  <a:uLnTx/>
                  <a:uFillTx/>
                  <a:latin typeface="Segoe UI Semibold"/>
                  <a:ea typeface="+mn-ea"/>
                  <a:cs typeface="+mn-cs"/>
                </a:rPr>
                <a:t>Community</a:t>
              </a:r>
            </a:p>
          </p:txBody>
        </p:sp>
        <p:pic>
          <p:nvPicPr>
            <p:cNvPr id="9" name="Picture 8">
              <a:extLst>
                <a:ext uri="{FF2B5EF4-FFF2-40B4-BE49-F238E27FC236}">
                  <a16:creationId xmlns:a16="http://schemas.microsoft.com/office/drawing/2014/main" id="{69A4216F-0D06-9589-4EF5-7CCF00F8A5F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229859" y="2243279"/>
              <a:ext cx="298335" cy="88739"/>
            </a:xfrm>
            <a:prstGeom prst="rect">
              <a:avLst/>
            </a:prstGeom>
          </p:spPr>
        </p:pic>
        <p:pic>
          <p:nvPicPr>
            <p:cNvPr id="10" name="Picture 9">
              <a:extLst>
                <a:ext uri="{FF2B5EF4-FFF2-40B4-BE49-F238E27FC236}">
                  <a16:creationId xmlns:a16="http://schemas.microsoft.com/office/drawing/2014/main" id="{EDD13C71-A544-EB23-3158-ADC2076BD0BD}"/>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1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684240" y="2171573"/>
              <a:ext cx="315810" cy="232151"/>
            </a:xfrm>
            <a:prstGeom prst="rect">
              <a:avLst/>
            </a:prstGeom>
          </p:spPr>
        </p:pic>
        <p:pic>
          <p:nvPicPr>
            <p:cNvPr id="11" name="Picture 10">
              <a:extLst>
                <a:ext uri="{FF2B5EF4-FFF2-40B4-BE49-F238E27FC236}">
                  <a16:creationId xmlns:a16="http://schemas.microsoft.com/office/drawing/2014/main" id="{0CE2509B-971E-66AB-9332-80641799F18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r="83863"/>
            <a:stretch/>
          </p:blipFill>
          <p:spPr>
            <a:xfrm>
              <a:off x="739958" y="2141360"/>
              <a:ext cx="284257" cy="277181"/>
            </a:xfrm>
            <a:prstGeom prst="rect">
              <a:avLst/>
            </a:prstGeom>
          </p:spPr>
        </p:pic>
        <p:pic>
          <p:nvPicPr>
            <p:cNvPr id="15" name="Picture 14">
              <a:extLst>
                <a:ext uri="{FF2B5EF4-FFF2-40B4-BE49-F238E27FC236}">
                  <a16:creationId xmlns:a16="http://schemas.microsoft.com/office/drawing/2014/main" id="{25B228C2-3859-30DB-B208-30976AFC162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207018" y="2082037"/>
              <a:ext cx="356054" cy="343669"/>
            </a:xfrm>
            <a:prstGeom prst="rect">
              <a:avLst/>
            </a:prstGeom>
          </p:spPr>
        </p:pic>
        <p:pic>
          <p:nvPicPr>
            <p:cNvPr id="16" name="Picture 15">
              <a:extLst>
                <a:ext uri="{FF2B5EF4-FFF2-40B4-BE49-F238E27FC236}">
                  <a16:creationId xmlns:a16="http://schemas.microsoft.com/office/drawing/2014/main" id="{E14C474E-BE01-388C-7EA4-97BAF64233AA}"/>
                </a:ext>
              </a:extLst>
            </p:cNvPr>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3000"/>
                      </a14:imgEffect>
                    </a14:imgLayer>
                  </a14:imgProps>
                </a:ext>
                <a:ext uri="{28A0092B-C50C-407E-A947-70E740481C1C}">
                  <a14:useLocalDpi xmlns:a14="http://schemas.microsoft.com/office/drawing/2010/main"/>
                </a:ext>
              </a:extLst>
            </a:blip>
            <a:stretch>
              <a:fillRect/>
            </a:stretch>
          </p:blipFill>
          <p:spPr>
            <a:xfrm>
              <a:off x="781555" y="2623629"/>
              <a:ext cx="213303" cy="230913"/>
            </a:xfrm>
            <a:prstGeom prst="rect">
              <a:avLst/>
            </a:prstGeom>
          </p:spPr>
        </p:pic>
        <p:pic>
          <p:nvPicPr>
            <p:cNvPr id="17" name="Picture 16">
              <a:extLst>
                <a:ext uri="{FF2B5EF4-FFF2-40B4-BE49-F238E27FC236}">
                  <a16:creationId xmlns:a16="http://schemas.microsoft.com/office/drawing/2014/main" id="{A9A37900-30CF-B3D6-B9E8-71196AAC5F8F}"/>
                </a:ext>
              </a:extLst>
            </p:cNvPr>
            <p:cNvPicPr>
              <a:picLocks noChangeAspect="1"/>
            </p:cNvPicPr>
            <p:nvPr/>
          </p:nvPicPr>
          <p:blipFill rotWithShape="1">
            <a:blip r:embed="rId11" cstate="print">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p:blipFill>
          <p:spPr>
            <a:xfrm>
              <a:off x="1256850" y="2629349"/>
              <a:ext cx="232838" cy="219472"/>
            </a:xfrm>
            <a:prstGeom prst="rect">
              <a:avLst/>
            </a:prstGeom>
          </p:spPr>
        </p:pic>
        <p:pic>
          <p:nvPicPr>
            <p:cNvPr id="18" name="Picture 17">
              <a:extLst>
                <a:ext uri="{FF2B5EF4-FFF2-40B4-BE49-F238E27FC236}">
                  <a16:creationId xmlns:a16="http://schemas.microsoft.com/office/drawing/2014/main" id="{D2448A8F-23EA-E438-E17D-47DD39809B34}"/>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59487" y="2517745"/>
              <a:ext cx="321582" cy="341681"/>
            </a:xfrm>
            <a:prstGeom prst="rect">
              <a:avLst/>
            </a:prstGeom>
          </p:spPr>
        </p:pic>
        <p:pic>
          <p:nvPicPr>
            <p:cNvPr id="19" name="Picture 18">
              <a:extLst>
                <a:ext uri="{FF2B5EF4-FFF2-40B4-BE49-F238E27FC236}">
                  <a16:creationId xmlns:a16="http://schemas.microsoft.com/office/drawing/2014/main" id="{BEA5B4CC-8D0F-74D7-1BE1-36FF40691A7B}"/>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259607" y="2589498"/>
              <a:ext cx="242075" cy="272456"/>
            </a:xfrm>
            <a:prstGeom prst="rect">
              <a:avLst/>
            </a:prstGeom>
          </p:spPr>
        </p:pic>
      </p:grpSp>
      <p:grpSp>
        <p:nvGrpSpPr>
          <p:cNvPr id="161" name="Group 160" descr="Security include: Microsoft Entra Id, Azure policy, Microsoft Defender">
            <a:extLst>
              <a:ext uri="{FF2B5EF4-FFF2-40B4-BE49-F238E27FC236}">
                <a16:creationId xmlns:a16="http://schemas.microsoft.com/office/drawing/2014/main" id="{92482D12-CC17-A2C7-5475-A55BD3B00A9D}"/>
              </a:ext>
            </a:extLst>
          </p:cNvPr>
          <p:cNvGrpSpPr/>
          <p:nvPr/>
        </p:nvGrpSpPr>
        <p:grpSpPr>
          <a:xfrm>
            <a:off x="3179889" y="1595092"/>
            <a:ext cx="3360984" cy="1549636"/>
            <a:chOff x="3179889" y="1595092"/>
            <a:chExt cx="3360984" cy="1549636"/>
          </a:xfrm>
        </p:grpSpPr>
        <p:sp>
          <p:nvSpPr>
            <p:cNvPr id="31" name="Rounded Rectangle 30">
              <a:extLst>
                <a:ext uri="{FF2B5EF4-FFF2-40B4-BE49-F238E27FC236}">
                  <a16:creationId xmlns:a16="http://schemas.microsoft.com/office/drawing/2014/main" id="{7F67AB4D-22A5-186D-ADC4-052085A76C3E}"/>
                </a:ext>
                <a:ext uri="{C183D7F6-B498-43B3-948B-1728B52AA6E4}">
                  <adec:decorative xmlns:adec="http://schemas.microsoft.com/office/drawing/2017/decorative" val="0"/>
                </a:ext>
              </a:extLst>
            </p:cNvPr>
            <p:cNvSpPr/>
            <p:nvPr/>
          </p:nvSpPr>
          <p:spPr bwMode="auto">
            <a:xfrm>
              <a:off x="3179889" y="1595092"/>
              <a:ext cx="3360984" cy="1549636"/>
            </a:xfrm>
            <a:prstGeom prst="roundRect">
              <a:avLst>
                <a:gd name="adj" fmla="val 10373"/>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2" name="TextBox 31">
              <a:extLst>
                <a:ext uri="{FF2B5EF4-FFF2-40B4-BE49-F238E27FC236}">
                  <a16:creationId xmlns:a16="http://schemas.microsoft.com/office/drawing/2014/main" id="{5CF339AA-485E-9E59-30CE-27DD652888B0}"/>
                </a:ext>
              </a:extLst>
            </p:cNvPr>
            <p:cNvSpPr txBox="1"/>
            <p:nvPr/>
          </p:nvSpPr>
          <p:spPr>
            <a:xfrm>
              <a:off x="3772128" y="1749201"/>
              <a:ext cx="2234201"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000000"/>
                  </a:solidFill>
                  <a:effectLst/>
                  <a:uLnTx/>
                  <a:uFillTx/>
                  <a:latin typeface="Segoe UI Semibold"/>
                  <a:ea typeface="+mn-ea"/>
                  <a:cs typeface="+mn-cs"/>
                </a:rPr>
                <a:t>Security</a:t>
              </a:r>
            </a:p>
          </p:txBody>
        </p:sp>
        <p:grpSp>
          <p:nvGrpSpPr>
            <p:cNvPr id="144" name="Graphic 57">
              <a:extLst>
                <a:ext uri="{FF2B5EF4-FFF2-40B4-BE49-F238E27FC236}">
                  <a16:creationId xmlns:a16="http://schemas.microsoft.com/office/drawing/2014/main" id="{7CD8F3AE-5929-93AB-3A61-D9E0157EA5BF}"/>
                </a:ext>
              </a:extLst>
            </p:cNvPr>
            <p:cNvGrpSpPr/>
            <p:nvPr/>
          </p:nvGrpSpPr>
          <p:grpSpPr>
            <a:xfrm>
              <a:off x="3771641" y="2113807"/>
              <a:ext cx="313318" cy="278471"/>
              <a:chOff x="3771641" y="2113807"/>
              <a:chExt cx="313318" cy="278471"/>
            </a:xfrm>
          </p:grpSpPr>
          <p:sp>
            <p:nvSpPr>
              <p:cNvPr id="145" name="Freeform 144">
                <a:extLst>
                  <a:ext uri="{FF2B5EF4-FFF2-40B4-BE49-F238E27FC236}">
                    <a16:creationId xmlns:a16="http://schemas.microsoft.com/office/drawing/2014/main" id="{DA22B2A3-BA78-9F9E-3065-F4C10BB53EA9}"/>
                  </a:ext>
                </a:extLst>
              </p:cNvPr>
              <p:cNvSpPr/>
              <p:nvPr/>
            </p:nvSpPr>
            <p:spPr>
              <a:xfrm>
                <a:off x="3852338" y="2188203"/>
                <a:ext cx="75979" cy="133195"/>
              </a:xfrm>
              <a:custGeom>
                <a:avLst/>
                <a:gdLst>
                  <a:gd name="connsiteX0" fmla="*/ 0 w 75979"/>
                  <a:gd name="connsiteY0" fmla="*/ 85710 h 133195"/>
                  <a:gd name="connsiteX1" fmla="*/ 905 w 75979"/>
                  <a:gd name="connsiteY1" fmla="*/ 86267 h 133195"/>
                  <a:gd name="connsiteX2" fmla="*/ 75962 w 75979"/>
                  <a:gd name="connsiteY2" fmla="*/ 133195 h 133195"/>
                  <a:gd name="connsiteX3" fmla="*/ 75980 w 75979"/>
                  <a:gd name="connsiteY3" fmla="*/ 133195 h 133195"/>
                  <a:gd name="connsiteX4" fmla="*/ 75980 w 75979"/>
                  <a:gd name="connsiteY4" fmla="*/ 133195 h 133195"/>
                  <a:gd name="connsiteX5" fmla="*/ 75980 w 75979"/>
                  <a:gd name="connsiteY5" fmla="*/ 17 h 133195"/>
                  <a:gd name="connsiteX6" fmla="*/ 75962 w 75979"/>
                  <a:gd name="connsiteY6" fmla="*/ 0 h 133195"/>
                  <a:gd name="connsiteX7" fmla="*/ 0 w 75979"/>
                  <a:gd name="connsiteY7" fmla="*/ 85710 h 13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79" h="133195">
                    <a:moveTo>
                      <a:pt x="0" y="85710"/>
                    </a:moveTo>
                    <a:lnTo>
                      <a:pt x="905" y="86267"/>
                    </a:lnTo>
                    <a:lnTo>
                      <a:pt x="75962" y="133195"/>
                    </a:lnTo>
                    <a:lnTo>
                      <a:pt x="75980" y="133195"/>
                    </a:lnTo>
                    <a:lnTo>
                      <a:pt x="75980" y="133195"/>
                    </a:lnTo>
                    <a:lnTo>
                      <a:pt x="75980" y="17"/>
                    </a:lnTo>
                    <a:lnTo>
                      <a:pt x="75962" y="0"/>
                    </a:lnTo>
                    <a:lnTo>
                      <a:pt x="0" y="85710"/>
                    </a:lnTo>
                    <a:close/>
                  </a:path>
                </a:pathLst>
              </a:custGeom>
              <a:solidFill>
                <a:srgbClr val="FFB34D">
                  <a:alpha val="90000"/>
                </a:srgbClr>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45">
                <a:extLst>
                  <a:ext uri="{FF2B5EF4-FFF2-40B4-BE49-F238E27FC236}">
                    <a16:creationId xmlns:a16="http://schemas.microsoft.com/office/drawing/2014/main" id="{DD985687-67E7-5E9B-AD49-349585D3BA21}"/>
                  </a:ext>
                </a:extLst>
              </p:cNvPr>
              <p:cNvSpPr/>
              <p:nvPr/>
            </p:nvSpPr>
            <p:spPr>
              <a:xfrm>
                <a:off x="3771641" y="2113807"/>
                <a:ext cx="221499" cy="235720"/>
              </a:xfrm>
              <a:custGeom>
                <a:avLst/>
                <a:gdLst>
                  <a:gd name="connsiteX0" fmla="*/ 176607 w 221499"/>
                  <a:gd name="connsiteY0" fmla="*/ 8825 h 235720"/>
                  <a:gd name="connsiteX1" fmla="*/ 156677 w 221499"/>
                  <a:gd name="connsiteY1" fmla="*/ 0 h 235720"/>
                  <a:gd name="connsiteX2" fmla="*/ 156677 w 221499"/>
                  <a:gd name="connsiteY2" fmla="*/ 0 h 235720"/>
                  <a:gd name="connsiteX3" fmla="*/ 136711 w 221499"/>
                  <a:gd name="connsiteY3" fmla="*/ 8808 h 235720"/>
                  <a:gd name="connsiteX4" fmla="*/ 136694 w 221499"/>
                  <a:gd name="connsiteY4" fmla="*/ 8808 h 235720"/>
                  <a:gd name="connsiteX5" fmla="*/ 6144 w 221499"/>
                  <a:gd name="connsiteY5" fmla="*/ 156068 h 235720"/>
                  <a:gd name="connsiteX6" fmla="*/ 11767 w 221499"/>
                  <a:gd name="connsiteY6" fmla="*/ 192813 h 235720"/>
                  <a:gd name="connsiteX7" fmla="*/ 66180 w 221499"/>
                  <a:gd name="connsiteY7" fmla="*/ 226826 h 235720"/>
                  <a:gd name="connsiteX8" fmla="*/ 96032 w 221499"/>
                  <a:gd name="connsiteY8" fmla="*/ 235720 h 235720"/>
                  <a:gd name="connsiteX9" fmla="*/ 125206 w 221499"/>
                  <a:gd name="connsiteY9" fmla="*/ 227243 h 235720"/>
                  <a:gd name="connsiteX10" fmla="*/ 125241 w 221499"/>
                  <a:gd name="connsiteY10" fmla="*/ 227243 h 235720"/>
                  <a:gd name="connsiteX11" fmla="*/ 156659 w 221499"/>
                  <a:gd name="connsiteY11" fmla="*/ 207609 h 235720"/>
                  <a:gd name="connsiteX12" fmla="*/ 80697 w 221499"/>
                  <a:gd name="connsiteY12" fmla="*/ 160124 h 235720"/>
                  <a:gd name="connsiteX13" fmla="*/ 156677 w 221499"/>
                  <a:gd name="connsiteY13" fmla="*/ 74413 h 235720"/>
                  <a:gd name="connsiteX14" fmla="*/ 158574 w 221499"/>
                  <a:gd name="connsiteY14" fmla="*/ 72272 h 235720"/>
                  <a:gd name="connsiteX15" fmla="*/ 198644 w 221499"/>
                  <a:gd name="connsiteY15" fmla="*/ 54413 h 235720"/>
                  <a:gd name="connsiteX16" fmla="*/ 221499 w 221499"/>
                  <a:gd name="connsiteY16" fmla="*/ 59478 h 235720"/>
                  <a:gd name="connsiteX17" fmla="*/ 176607 w 221499"/>
                  <a:gd name="connsiteY17" fmla="*/ 8843 h 235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499" h="235720">
                    <a:moveTo>
                      <a:pt x="176607" y="8825"/>
                    </a:moveTo>
                    <a:cubicBezTo>
                      <a:pt x="171403" y="2942"/>
                      <a:pt x="164040" y="0"/>
                      <a:pt x="156677" y="0"/>
                    </a:cubicBezTo>
                    <a:lnTo>
                      <a:pt x="156677" y="0"/>
                    </a:lnTo>
                    <a:cubicBezTo>
                      <a:pt x="149296" y="-17"/>
                      <a:pt x="141933" y="2924"/>
                      <a:pt x="136711" y="8808"/>
                    </a:cubicBezTo>
                    <a:lnTo>
                      <a:pt x="136694" y="8808"/>
                    </a:lnTo>
                    <a:lnTo>
                      <a:pt x="6144" y="156068"/>
                    </a:lnTo>
                    <a:cubicBezTo>
                      <a:pt x="-3934" y="167452"/>
                      <a:pt x="-1306" y="184649"/>
                      <a:pt x="11767" y="192813"/>
                    </a:cubicBezTo>
                    <a:cubicBezTo>
                      <a:pt x="11767" y="192813"/>
                      <a:pt x="60088" y="223014"/>
                      <a:pt x="66180" y="226826"/>
                    </a:cubicBezTo>
                    <a:cubicBezTo>
                      <a:pt x="72934" y="231038"/>
                      <a:pt x="84161" y="235720"/>
                      <a:pt x="96032" y="235720"/>
                    </a:cubicBezTo>
                    <a:cubicBezTo>
                      <a:pt x="106842" y="235720"/>
                      <a:pt x="116885" y="232587"/>
                      <a:pt x="125206" y="227243"/>
                    </a:cubicBezTo>
                    <a:cubicBezTo>
                      <a:pt x="125206" y="227243"/>
                      <a:pt x="125206" y="227243"/>
                      <a:pt x="125241" y="227243"/>
                    </a:cubicBezTo>
                    <a:lnTo>
                      <a:pt x="156659" y="207609"/>
                    </a:lnTo>
                    <a:lnTo>
                      <a:pt x="80697" y="160124"/>
                    </a:lnTo>
                    <a:lnTo>
                      <a:pt x="156677" y="74413"/>
                    </a:lnTo>
                    <a:lnTo>
                      <a:pt x="158574" y="72272"/>
                    </a:lnTo>
                    <a:cubicBezTo>
                      <a:pt x="168148" y="61358"/>
                      <a:pt x="182543" y="54413"/>
                      <a:pt x="198644" y="54413"/>
                    </a:cubicBezTo>
                    <a:cubicBezTo>
                      <a:pt x="206860" y="54413"/>
                      <a:pt x="214589" y="56276"/>
                      <a:pt x="221499" y="59478"/>
                    </a:cubicBezTo>
                    <a:lnTo>
                      <a:pt x="176607" y="8843"/>
                    </a:lnTo>
                    <a:close/>
                  </a:path>
                </a:pathLst>
              </a:custGeom>
              <a:solidFill>
                <a:srgbClr val="FAA21D"/>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146">
                <a:extLst>
                  <a:ext uri="{FF2B5EF4-FFF2-40B4-BE49-F238E27FC236}">
                    <a16:creationId xmlns:a16="http://schemas.microsoft.com/office/drawing/2014/main" id="{21BF5364-9293-3637-FC75-7DD97C653E2A}"/>
                  </a:ext>
                </a:extLst>
              </p:cNvPr>
              <p:cNvSpPr/>
              <p:nvPr/>
            </p:nvSpPr>
            <p:spPr>
              <a:xfrm>
                <a:off x="3928317" y="2188221"/>
                <a:ext cx="75962" cy="133160"/>
              </a:xfrm>
              <a:custGeom>
                <a:avLst/>
                <a:gdLst>
                  <a:gd name="connsiteX0" fmla="*/ 75962 w 75962"/>
                  <a:gd name="connsiteY0" fmla="*/ 85693 h 133160"/>
                  <a:gd name="connsiteX1" fmla="*/ 75962 w 75962"/>
                  <a:gd name="connsiteY1" fmla="*/ 85693 h 133160"/>
                  <a:gd name="connsiteX2" fmla="*/ 75962 w 75962"/>
                  <a:gd name="connsiteY2" fmla="*/ 85693 h 133160"/>
                  <a:gd name="connsiteX3" fmla="*/ 0 w 75962"/>
                  <a:gd name="connsiteY3" fmla="*/ 0 h 133160"/>
                  <a:gd name="connsiteX4" fmla="*/ 0 w 75962"/>
                  <a:gd name="connsiteY4" fmla="*/ 133161 h 133160"/>
                  <a:gd name="connsiteX5" fmla="*/ 75962 w 75962"/>
                  <a:gd name="connsiteY5" fmla="*/ 85693 h 13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2" h="133160">
                    <a:moveTo>
                      <a:pt x="75962" y="85693"/>
                    </a:moveTo>
                    <a:lnTo>
                      <a:pt x="75962" y="85693"/>
                    </a:lnTo>
                    <a:lnTo>
                      <a:pt x="75962" y="85693"/>
                    </a:lnTo>
                    <a:lnTo>
                      <a:pt x="0" y="0"/>
                    </a:lnTo>
                    <a:lnTo>
                      <a:pt x="0" y="133161"/>
                    </a:lnTo>
                    <a:lnTo>
                      <a:pt x="75962" y="85693"/>
                    </a:lnTo>
                    <a:close/>
                  </a:path>
                </a:pathLst>
              </a:custGeom>
              <a:solidFill>
                <a:srgbClr val="F78D1E"/>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147">
                <a:extLst>
                  <a:ext uri="{FF2B5EF4-FFF2-40B4-BE49-F238E27FC236}">
                    <a16:creationId xmlns:a16="http://schemas.microsoft.com/office/drawing/2014/main" id="{D843EA13-880E-FD07-C82B-15CC3556A501}"/>
                  </a:ext>
                </a:extLst>
              </p:cNvPr>
              <p:cNvSpPr/>
              <p:nvPr/>
            </p:nvSpPr>
            <p:spPr>
              <a:xfrm>
                <a:off x="3837820" y="2168186"/>
                <a:ext cx="247139" cy="224092"/>
              </a:xfrm>
              <a:custGeom>
                <a:avLst/>
                <a:gdLst>
                  <a:gd name="connsiteX0" fmla="*/ 240995 w 247139"/>
                  <a:gd name="connsiteY0" fmla="*/ 101689 h 224092"/>
                  <a:gd name="connsiteX1" fmla="*/ 155337 w 247139"/>
                  <a:gd name="connsiteY1" fmla="*/ 5065 h 224092"/>
                  <a:gd name="connsiteX2" fmla="*/ 132482 w 247139"/>
                  <a:gd name="connsiteY2" fmla="*/ 0 h 224092"/>
                  <a:gd name="connsiteX3" fmla="*/ 92412 w 247139"/>
                  <a:gd name="connsiteY3" fmla="*/ 17859 h 224092"/>
                  <a:gd name="connsiteX4" fmla="*/ 90514 w 247139"/>
                  <a:gd name="connsiteY4" fmla="*/ 20000 h 224092"/>
                  <a:gd name="connsiteX5" fmla="*/ 166477 w 247139"/>
                  <a:gd name="connsiteY5" fmla="*/ 105710 h 224092"/>
                  <a:gd name="connsiteX6" fmla="*/ 92220 w 247139"/>
                  <a:gd name="connsiteY6" fmla="*/ 152116 h 224092"/>
                  <a:gd name="connsiteX7" fmla="*/ 90497 w 247139"/>
                  <a:gd name="connsiteY7" fmla="*/ 153196 h 224092"/>
                  <a:gd name="connsiteX8" fmla="*/ 90497 w 247139"/>
                  <a:gd name="connsiteY8" fmla="*/ 153248 h 224092"/>
                  <a:gd name="connsiteX9" fmla="*/ 90480 w 247139"/>
                  <a:gd name="connsiteY9" fmla="*/ 153213 h 224092"/>
                  <a:gd name="connsiteX10" fmla="*/ 59061 w 247139"/>
                  <a:gd name="connsiteY10" fmla="*/ 172848 h 224092"/>
                  <a:gd name="connsiteX11" fmla="*/ 59026 w 247139"/>
                  <a:gd name="connsiteY11" fmla="*/ 172848 h 224092"/>
                  <a:gd name="connsiteX12" fmla="*/ 29852 w 247139"/>
                  <a:gd name="connsiteY12" fmla="*/ 181325 h 224092"/>
                  <a:gd name="connsiteX13" fmla="*/ 0 w 247139"/>
                  <a:gd name="connsiteY13" fmla="*/ 172430 h 224092"/>
                  <a:gd name="connsiteX14" fmla="*/ 76137 w 247139"/>
                  <a:gd name="connsiteY14" fmla="*/ 220020 h 224092"/>
                  <a:gd name="connsiteX15" fmla="*/ 90480 w 247139"/>
                  <a:gd name="connsiteY15" fmla="*/ 224093 h 224092"/>
                  <a:gd name="connsiteX16" fmla="*/ 90480 w 247139"/>
                  <a:gd name="connsiteY16" fmla="*/ 224093 h 224092"/>
                  <a:gd name="connsiteX17" fmla="*/ 90497 w 247139"/>
                  <a:gd name="connsiteY17" fmla="*/ 224093 h 224092"/>
                  <a:gd name="connsiteX18" fmla="*/ 104823 w 247139"/>
                  <a:gd name="connsiteY18" fmla="*/ 220020 h 224092"/>
                  <a:gd name="connsiteX19" fmla="*/ 134936 w 247139"/>
                  <a:gd name="connsiteY19" fmla="*/ 201203 h 224092"/>
                  <a:gd name="connsiteX20" fmla="*/ 134936 w 247139"/>
                  <a:gd name="connsiteY20" fmla="*/ 201203 h 224092"/>
                  <a:gd name="connsiteX21" fmla="*/ 235372 w 247139"/>
                  <a:gd name="connsiteY21" fmla="*/ 138417 h 224092"/>
                  <a:gd name="connsiteX22" fmla="*/ 235372 w 247139"/>
                  <a:gd name="connsiteY22" fmla="*/ 138417 h 224092"/>
                  <a:gd name="connsiteX23" fmla="*/ 240995 w 247139"/>
                  <a:gd name="connsiteY23" fmla="*/ 101689 h 22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7139" h="224092">
                    <a:moveTo>
                      <a:pt x="240995" y="101689"/>
                    </a:moveTo>
                    <a:lnTo>
                      <a:pt x="155337" y="5065"/>
                    </a:lnTo>
                    <a:cubicBezTo>
                      <a:pt x="148426" y="1845"/>
                      <a:pt x="140680" y="0"/>
                      <a:pt x="132482" y="0"/>
                    </a:cubicBezTo>
                    <a:cubicBezTo>
                      <a:pt x="116381" y="0"/>
                      <a:pt x="101985" y="6945"/>
                      <a:pt x="92412" y="17859"/>
                    </a:cubicBezTo>
                    <a:lnTo>
                      <a:pt x="90514" y="20000"/>
                    </a:lnTo>
                    <a:lnTo>
                      <a:pt x="166477" y="105710"/>
                    </a:lnTo>
                    <a:lnTo>
                      <a:pt x="92220" y="152116"/>
                    </a:lnTo>
                    <a:lnTo>
                      <a:pt x="90497" y="153196"/>
                    </a:lnTo>
                    <a:lnTo>
                      <a:pt x="90497" y="153248"/>
                    </a:lnTo>
                    <a:cubicBezTo>
                      <a:pt x="90497" y="153248"/>
                      <a:pt x="90480" y="153213"/>
                      <a:pt x="90480" y="153213"/>
                    </a:cubicBezTo>
                    <a:lnTo>
                      <a:pt x="59061" y="172848"/>
                    </a:lnTo>
                    <a:cubicBezTo>
                      <a:pt x="59061" y="172848"/>
                      <a:pt x="59026" y="172848"/>
                      <a:pt x="59026" y="172848"/>
                    </a:cubicBezTo>
                    <a:cubicBezTo>
                      <a:pt x="50705" y="178191"/>
                      <a:pt x="40662" y="181325"/>
                      <a:pt x="29852" y="181325"/>
                    </a:cubicBezTo>
                    <a:cubicBezTo>
                      <a:pt x="17981" y="181325"/>
                      <a:pt x="6754" y="176642"/>
                      <a:pt x="0" y="172430"/>
                    </a:cubicBezTo>
                    <a:lnTo>
                      <a:pt x="76137" y="220020"/>
                    </a:lnTo>
                    <a:cubicBezTo>
                      <a:pt x="80488" y="222735"/>
                      <a:pt x="85501" y="224093"/>
                      <a:pt x="90480" y="224093"/>
                    </a:cubicBezTo>
                    <a:lnTo>
                      <a:pt x="90480" y="224093"/>
                    </a:lnTo>
                    <a:cubicBezTo>
                      <a:pt x="90480" y="224093"/>
                      <a:pt x="90497" y="224093"/>
                      <a:pt x="90497" y="224093"/>
                    </a:cubicBezTo>
                    <a:cubicBezTo>
                      <a:pt x="95493" y="224093"/>
                      <a:pt x="100471" y="222735"/>
                      <a:pt x="104823" y="220020"/>
                    </a:cubicBezTo>
                    <a:lnTo>
                      <a:pt x="134936" y="201203"/>
                    </a:lnTo>
                    <a:lnTo>
                      <a:pt x="134936" y="201203"/>
                    </a:lnTo>
                    <a:cubicBezTo>
                      <a:pt x="134936" y="201203"/>
                      <a:pt x="235372" y="138417"/>
                      <a:pt x="235372" y="138417"/>
                    </a:cubicBezTo>
                    <a:lnTo>
                      <a:pt x="235372" y="138417"/>
                    </a:lnTo>
                    <a:cubicBezTo>
                      <a:pt x="248445" y="130271"/>
                      <a:pt x="251073" y="113073"/>
                      <a:pt x="240995" y="101689"/>
                    </a:cubicBezTo>
                    <a:close/>
                  </a:path>
                </a:pathLst>
              </a:custGeom>
              <a:gradFill>
                <a:gsLst>
                  <a:gs pos="8500">
                    <a:srgbClr val="EF7100"/>
                  </a:gs>
                  <a:gs pos="99900">
                    <a:srgbClr val="F78D1E"/>
                  </a:gs>
                </a:gsLst>
                <a:lin ang="5400000"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9" name="Freeform 148">
              <a:extLst>
                <a:ext uri="{FF2B5EF4-FFF2-40B4-BE49-F238E27FC236}">
                  <a16:creationId xmlns:a16="http://schemas.microsoft.com/office/drawing/2014/main" id="{2735BAAA-7038-8970-FE02-96B3B8FA2AB0}"/>
                </a:ext>
              </a:extLst>
            </p:cNvPr>
            <p:cNvSpPr/>
            <p:nvPr/>
          </p:nvSpPr>
          <p:spPr>
            <a:xfrm>
              <a:off x="3964854" y="2253060"/>
              <a:ext cx="120140" cy="146685"/>
            </a:xfrm>
            <a:custGeom>
              <a:avLst/>
              <a:gdLst>
                <a:gd name="connsiteX0" fmla="*/ 120106 w 120140"/>
                <a:gd name="connsiteY0" fmla="*/ 68478 h 146685"/>
                <a:gd name="connsiteX1" fmla="*/ 62002 w 120140"/>
                <a:gd name="connsiteY1" fmla="*/ 146111 h 146685"/>
                <a:gd name="connsiteX2" fmla="*/ 58103 w 120140"/>
                <a:gd name="connsiteY2" fmla="*/ 146111 h 146685"/>
                <a:gd name="connsiteX3" fmla="*/ 0 w 120140"/>
                <a:gd name="connsiteY3" fmla="*/ 68478 h 146685"/>
                <a:gd name="connsiteX4" fmla="*/ 0 w 120140"/>
                <a:gd name="connsiteY4" fmla="*/ 21045 h 146685"/>
                <a:gd name="connsiteX5" fmla="*/ 3655 w 120140"/>
                <a:gd name="connsiteY5" fmla="*/ 17250 h 146685"/>
                <a:gd name="connsiteX6" fmla="*/ 60070 w 120140"/>
                <a:gd name="connsiteY6" fmla="*/ 0 h 146685"/>
                <a:gd name="connsiteX7" fmla="*/ 116485 w 120140"/>
                <a:gd name="connsiteY7" fmla="*/ 17250 h 146685"/>
                <a:gd name="connsiteX8" fmla="*/ 120140 w 120140"/>
                <a:gd name="connsiteY8" fmla="*/ 21045 h 146685"/>
                <a:gd name="connsiteX9" fmla="*/ 120140 w 120140"/>
                <a:gd name="connsiteY9" fmla="*/ 68478 h 146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140" h="146685">
                  <a:moveTo>
                    <a:pt x="120106" y="68478"/>
                  </a:moveTo>
                  <a:cubicBezTo>
                    <a:pt x="120106" y="107904"/>
                    <a:pt x="72429" y="139636"/>
                    <a:pt x="62002" y="146111"/>
                  </a:cubicBezTo>
                  <a:cubicBezTo>
                    <a:pt x="60819" y="146877"/>
                    <a:pt x="59287" y="146877"/>
                    <a:pt x="58103" y="146111"/>
                  </a:cubicBezTo>
                  <a:cubicBezTo>
                    <a:pt x="47677" y="139723"/>
                    <a:pt x="0" y="107991"/>
                    <a:pt x="0" y="68478"/>
                  </a:cubicBezTo>
                  <a:lnTo>
                    <a:pt x="0" y="21045"/>
                  </a:lnTo>
                  <a:cubicBezTo>
                    <a:pt x="0" y="18973"/>
                    <a:pt x="1619" y="17302"/>
                    <a:pt x="3655" y="17250"/>
                  </a:cubicBezTo>
                  <a:cubicBezTo>
                    <a:pt x="40801" y="16293"/>
                    <a:pt x="32237" y="0"/>
                    <a:pt x="60070" y="0"/>
                  </a:cubicBezTo>
                  <a:cubicBezTo>
                    <a:pt x="87903" y="0"/>
                    <a:pt x="79322" y="16310"/>
                    <a:pt x="116485" y="17250"/>
                  </a:cubicBezTo>
                  <a:cubicBezTo>
                    <a:pt x="118522" y="17302"/>
                    <a:pt x="120140" y="18991"/>
                    <a:pt x="120140" y="21045"/>
                  </a:cubicBezTo>
                  <a:lnTo>
                    <a:pt x="120140" y="68478"/>
                  </a:lnTo>
                  <a:close/>
                </a:path>
              </a:pathLst>
            </a:custGeom>
            <a:solidFill>
              <a:srgbClr val="0078D4"/>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49">
              <a:extLst>
                <a:ext uri="{FF2B5EF4-FFF2-40B4-BE49-F238E27FC236}">
                  <a16:creationId xmlns:a16="http://schemas.microsoft.com/office/drawing/2014/main" id="{9758636C-A928-6F4C-C472-6DB11767E8A4}"/>
                </a:ext>
              </a:extLst>
            </p:cNvPr>
            <p:cNvSpPr/>
            <p:nvPr/>
          </p:nvSpPr>
          <p:spPr>
            <a:xfrm>
              <a:off x="3969710" y="2259170"/>
              <a:ext cx="110340" cy="134383"/>
            </a:xfrm>
            <a:custGeom>
              <a:avLst/>
              <a:gdLst>
                <a:gd name="connsiteX0" fmla="*/ 110323 w 110340"/>
                <a:gd name="connsiteY0" fmla="*/ 62716 h 134383"/>
                <a:gd name="connsiteX1" fmla="*/ 56972 w 110340"/>
                <a:gd name="connsiteY1" fmla="*/ 133874 h 134383"/>
                <a:gd name="connsiteX2" fmla="*/ 53404 w 110340"/>
                <a:gd name="connsiteY2" fmla="*/ 133874 h 134383"/>
                <a:gd name="connsiteX3" fmla="*/ 52 w 110340"/>
                <a:gd name="connsiteY3" fmla="*/ 62716 h 134383"/>
                <a:gd name="connsiteX4" fmla="*/ 52 w 110340"/>
                <a:gd name="connsiteY4" fmla="*/ 19582 h 134383"/>
                <a:gd name="connsiteX5" fmla="*/ 2890 w 110340"/>
                <a:gd name="connsiteY5" fmla="*/ 15492 h 134383"/>
                <a:gd name="connsiteX6" fmla="*/ 3447 w 110340"/>
                <a:gd name="connsiteY6" fmla="*/ 15440 h 134383"/>
                <a:gd name="connsiteX7" fmla="*/ 55197 w 110340"/>
                <a:gd name="connsiteY7" fmla="*/ 0 h 134383"/>
                <a:gd name="connsiteX8" fmla="*/ 106946 w 110340"/>
                <a:gd name="connsiteY8" fmla="*/ 15440 h 134383"/>
                <a:gd name="connsiteX9" fmla="*/ 110341 w 110340"/>
                <a:gd name="connsiteY9" fmla="*/ 18886 h 134383"/>
                <a:gd name="connsiteX10" fmla="*/ 110341 w 110340"/>
                <a:gd name="connsiteY10" fmla="*/ 62699 h 134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340" h="134383">
                  <a:moveTo>
                    <a:pt x="110323" y="62716"/>
                  </a:moveTo>
                  <a:cubicBezTo>
                    <a:pt x="110323" y="98939"/>
                    <a:pt x="66546" y="128008"/>
                    <a:pt x="56972" y="133874"/>
                  </a:cubicBezTo>
                  <a:cubicBezTo>
                    <a:pt x="55875" y="134553"/>
                    <a:pt x="54500" y="134553"/>
                    <a:pt x="53404" y="133874"/>
                  </a:cubicBezTo>
                  <a:cubicBezTo>
                    <a:pt x="43813" y="128008"/>
                    <a:pt x="52" y="98939"/>
                    <a:pt x="52" y="62716"/>
                  </a:cubicBezTo>
                  <a:lnTo>
                    <a:pt x="52" y="19582"/>
                  </a:lnTo>
                  <a:cubicBezTo>
                    <a:pt x="-278" y="17650"/>
                    <a:pt x="992" y="15823"/>
                    <a:pt x="2890" y="15492"/>
                  </a:cubicBezTo>
                  <a:cubicBezTo>
                    <a:pt x="3081" y="15457"/>
                    <a:pt x="3255" y="15440"/>
                    <a:pt x="3447" y="15440"/>
                  </a:cubicBezTo>
                  <a:cubicBezTo>
                    <a:pt x="37546" y="14830"/>
                    <a:pt x="29748" y="0"/>
                    <a:pt x="55197" y="0"/>
                  </a:cubicBezTo>
                  <a:cubicBezTo>
                    <a:pt x="80645" y="0"/>
                    <a:pt x="72847" y="14830"/>
                    <a:pt x="106946" y="15440"/>
                  </a:cubicBezTo>
                  <a:cubicBezTo>
                    <a:pt x="108809" y="15492"/>
                    <a:pt x="110288" y="17006"/>
                    <a:pt x="110341" y="18886"/>
                  </a:cubicBezTo>
                  <a:lnTo>
                    <a:pt x="110341" y="62699"/>
                  </a:lnTo>
                  <a:close/>
                </a:path>
              </a:pathLst>
            </a:custGeom>
            <a:gradFill>
              <a:gsLst>
                <a:gs pos="0">
                  <a:srgbClr val="0078D4"/>
                </a:gs>
                <a:gs pos="6000">
                  <a:srgbClr val="0A7CD7"/>
                </a:gs>
                <a:gs pos="34000">
                  <a:srgbClr val="2E8CE1"/>
                </a:gs>
                <a:gs pos="59000">
                  <a:srgbClr val="4897E9"/>
                </a:gs>
                <a:gs pos="82000">
                  <a:srgbClr val="589EED"/>
                </a:gs>
                <a:gs pos="100000">
                  <a:srgbClr val="5EA0EF"/>
                </a:gs>
              </a:gsLst>
              <a:lin ang="16200000"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6F64D7A9-00B3-DCC9-CC8E-6F0347382839}"/>
                </a:ext>
              </a:extLst>
            </p:cNvPr>
            <p:cNvSpPr txBox="1"/>
            <p:nvPr/>
          </p:nvSpPr>
          <p:spPr>
            <a:xfrm>
              <a:off x="3625102" y="2533312"/>
              <a:ext cx="646978"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Microsoft </a:t>
              </a:r>
              <a:r>
                <a:rPr kumimoji="0" lang="en-US" sz="1200" b="0" i="0" u="none" strike="noStrike" kern="1200" cap="none" spc="-40" normalizeH="0" baseline="0" noProof="0" err="1">
                  <a:ln>
                    <a:noFill/>
                  </a:ln>
                  <a:solidFill>
                    <a:srgbClr val="000000"/>
                  </a:solidFill>
                  <a:effectLst/>
                  <a:uLnTx/>
                  <a:uFillTx/>
                  <a:latin typeface="Segoe UI Semibold"/>
                  <a:ea typeface="+mn-ea"/>
                  <a:cs typeface="+mn-cs"/>
                </a:rPr>
                <a:t>Entra</a:t>
              </a:r>
              <a:r>
                <a:rPr kumimoji="0" lang="en-US" sz="1200" b="0" i="0" u="none" strike="noStrike" kern="1200" cap="none" spc="-40" normalizeH="0" baseline="0" noProof="0">
                  <a:ln>
                    <a:noFill/>
                  </a:ln>
                  <a:solidFill>
                    <a:srgbClr val="000000"/>
                  </a:solidFill>
                  <a:effectLst/>
                  <a:uLnTx/>
                  <a:uFillTx/>
                  <a:latin typeface="Segoe UI Semibold"/>
                  <a:ea typeface="+mn-ea"/>
                  <a:cs typeface="+mn-cs"/>
                </a:rPr>
                <a:t> ID</a:t>
              </a:r>
            </a:p>
          </p:txBody>
        </p:sp>
        <p:sp>
          <p:nvSpPr>
            <p:cNvPr id="134" name="Freeform 133">
              <a:extLst>
                <a:ext uri="{FF2B5EF4-FFF2-40B4-BE49-F238E27FC236}">
                  <a16:creationId xmlns:a16="http://schemas.microsoft.com/office/drawing/2014/main" id="{9E6E1544-11E0-5E5D-9483-6930A101F0C7}"/>
                </a:ext>
              </a:extLst>
            </p:cNvPr>
            <p:cNvSpPr/>
            <p:nvPr/>
          </p:nvSpPr>
          <p:spPr>
            <a:xfrm>
              <a:off x="4852698" y="2206390"/>
              <a:ext cx="94914" cy="95279"/>
            </a:xfrm>
            <a:custGeom>
              <a:avLst/>
              <a:gdLst>
                <a:gd name="connsiteX0" fmla="*/ 94914 w 94914"/>
                <a:gd name="connsiteY0" fmla="*/ 47640 h 95279"/>
                <a:gd name="connsiteX1" fmla="*/ 47457 w 94914"/>
                <a:gd name="connsiteY1" fmla="*/ 95280 h 95279"/>
                <a:gd name="connsiteX2" fmla="*/ 0 w 94914"/>
                <a:gd name="connsiteY2" fmla="*/ 47640 h 95279"/>
                <a:gd name="connsiteX3" fmla="*/ 47457 w 94914"/>
                <a:gd name="connsiteY3" fmla="*/ 0 h 95279"/>
                <a:gd name="connsiteX4" fmla="*/ 94914 w 94914"/>
                <a:gd name="connsiteY4" fmla="*/ 47640 h 95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14" h="95279">
                  <a:moveTo>
                    <a:pt x="94914" y="47640"/>
                  </a:moveTo>
                  <a:cubicBezTo>
                    <a:pt x="94914" y="73950"/>
                    <a:pt x="73667" y="95280"/>
                    <a:pt x="47457" y="95280"/>
                  </a:cubicBezTo>
                  <a:cubicBezTo>
                    <a:pt x="21247" y="95280"/>
                    <a:pt x="0" y="73950"/>
                    <a:pt x="0" y="47640"/>
                  </a:cubicBezTo>
                  <a:cubicBezTo>
                    <a:pt x="0" y="21329"/>
                    <a:pt x="21247" y="0"/>
                    <a:pt x="47457" y="0"/>
                  </a:cubicBezTo>
                  <a:cubicBezTo>
                    <a:pt x="73667" y="0"/>
                    <a:pt x="94914" y="21329"/>
                    <a:pt x="94914" y="47640"/>
                  </a:cubicBezTo>
                  <a:close/>
                </a:path>
              </a:pathLst>
            </a:custGeom>
            <a:gradFill>
              <a:gsLst>
                <a:gs pos="0">
                  <a:srgbClr val="198AB3"/>
                </a:gs>
                <a:gs pos="16000">
                  <a:srgbClr val="1F9AC2"/>
                </a:gs>
                <a:gs pos="50000">
                  <a:srgbClr val="29BADE"/>
                </a:gs>
                <a:gs pos="80000">
                  <a:srgbClr val="30CDEF"/>
                </a:gs>
                <a:gs pos="100000">
                  <a:srgbClr val="32D4F5"/>
                </a:gs>
              </a:gsLst>
              <a:lin ang="16200000" scaled="1"/>
            </a:gra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134">
              <a:extLst>
                <a:ext uri="{FF2B5EF4-FFF2-40B4-BE49-F238E27FC236}">
                  <a16:creationId xmlns:a16="http://schemas.microsoft.com/office/drawing/2014/main" id="{84FF793B-4205-0EA5-0A67-3ECC7C85088E}"/>
                </a:ext>
              </a:extLst>
            </p:cNvPr>
            <p:cNvSpPr/>
            <p:nvPr/>
          </p:nvSpPr>
          <p:spPr>
            <a:xfrm>
              <a:off x="5009855" y="2156195"/>
              <a:ext cx="46362" cy="46727"/>
            </a:xfrm>
            <a:custGeom>
              <a:avLst/>
              <a:gdLst>
                <a:gd name="connsiteX0" fmla="*/ 46362 w 46362"/>
                <a:gd name="connsiteY0" fmla="*/ 23364 h 46727"/>
                <a:gd name="connsiteX1" fmla="*/ 23181 w 46362"/>
                <a:gd name="connsiteY1" fmla="*/ 46727 h 46727"/>
                <a:gd name="connsiteX2" fmla="*/ 0 w 46362"/>
                <a:gd name="connsiteY2" fmla="*/ 23364 h 46727"/>
                <a:gd name="connsiteX3" fmla="*/ 23181 w 46362"/>
                <a:gd name="connsiteY3" fmla="*/ 0 h 46727"/>
                <a:gd name="connsiteX4" fmla="*/ 46362 w 46362"/>
                <a:gd name="connsiteY4" fmla="*/ 23364 h 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62" h="46727">
                  <a:moveTo>
                    <a:pt x="46362" y="23364"/>
                  </a:moveTo>
                  <a:cubicBezTo>
                    <a:pt x="46362" y="36267"/>
                    <a:pt x="35984" y="46727"/>
                    <a:pt x="23181" y="46727"/>
                  </a:cubicBezTo>
                  <a:cubicBezTo>
                    <a:pt x="10378" y="46727"/>
                    <a:pt x="0" y="36267"/>
                    <a:pt x="0" y="23364"/>
                  </a:cubicBezTo>
                  <a:cubicBezTo>
                    <a:pt x="0" y="10460"/>
                    <a:pt x="10378" y="0"/>
                    <a:pt x="23181" y="0"/>
                  </a:cubicBezTo>
                  <a:cubicBezTo>
                    <a:pt x="35984" y="0"/>
                    <a:pt x="46362" y="10460"/>
                    <a:pt x="46362" y="23364"/>
                  </a:cubicBezTo>
                  <a:close/>
                </a:path>
              </a:pathLst>
            </a:custGeom>
            <a:solidFill>
              <a:srgbClr val="32BEDD"/>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135">
              <a:extLst>
                <a:ext uri="{FF2B5EF4-FFF2-40B4-BE49-F238E27FC236}">
                  <a16:creationId xmlns:a16="http://schemas.microsoft.com/office/drawing/2014/main" id="{E90A5B41-D5A4-C734-9747-A3B995683DED}"/>
                </a:ext>
              </a:extLst>
            </p:cNvPr>
            <p:cNvSpPr/>
            <p:nvPr/>
          </p:nvSpPr>
          <p:spPr>
            <a:xfrm>
              <a:off x="5009855" y="2232491"/>
              <a:ext cx="46362" cy="46727"/>
            </a:xfrm>
            <a:custGeom>
              <a:avLst/>
              <a:gdLst>
                <a:gd name="connsiteX0" fmla="*/ 46362 w 46362"/>
                <a:gd name="connsiteY0" fmla="*/ 23364 h 46727"/>
                <a:gd name="connsiteX1" fmla="*/ 23181 w 46362"/>
                <a:gd name="connsiteY1" fmla="*/ 46727 h 46727"/>
                <a:gd name="connsiteX2" fmla="*/ 0 w 46362"/>
                <a:gd name="connsiteY2" fmla="*/ 23364 h 46727"/>
                <a:gd name="connsiteX3" fmla="*/ 23181 w 46362"/>
                <a:gd name="connsiteY3" fmla="*/ 0 h 46727"/>
                <a:gd name="connsiteX4" fmla="*/ 46362 w 46362"/>
                <a:gd name="connsiteY4" fmla="*/ 23364 h 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62" h="46727">
                  <a:moveTo>
                    <a:pt x="46362" y="23364"/>
                  </a:moveTo>
                  <a:cubicBezTo>
                    <a:pt x="46362" y="36267"/>
                    <a:pt x="35984" y="46727"/>
                    <a:pt x="23181" y="46727"/>
                  </a:cubicBezTo>
                  <a:cubicBezTo>
                    <a:pt x="10378" y="46727"/>
                    <a:pt x="0" y="36267"/>
                    <a:pt x="0" y="23364"/>
                  </a:cubicBezTo>
                  <a:cubicBezTo>
                    <a:pt x="0" y="10460"/>
                    <a:pt x="10378" y="0"/>
                    <a:pt x="23181" y="0"/>
                  </a:cubicBezTo>
                  <a:cubicBezTo>
                    <a:pt x="35984" y="0"/>
                    <a:pt x="46362" y="10460"/>
                    <a:pt x="46362" y="23364"/>
                  </a:cubicBezTo>
                  <a:close/>
                </a:path>
              </a:pathLst>
            </a:custGeom>
            <a:solidFill>
              <a:srgbClr val="32BEDD"/>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136">
              <a:extLst>
                <a:ext uri="{FF2B5EF4-FFF2-40B4-BE49-F238E27FC236}">
                  <a16:creationId xmlns:a16="http://schemas.microsoft.com/office/drawing/2014/main" id="{4F21AA44-B3D2-9222-B6A6-280AEC38CA03}"/>
                </a:ext>
              </a:extLst>
            </p:cNvPr>
            <p:cNvSpPr/>
            <p:nvPr/>
          </p:nvSpPr>
          <p:spPr>
            <a:xfrm>
              <a:off x="5009855" y="2308605"/>
              <a:ext cx="46362" cy="46727"/>
            </a:xfrm>
            <a:custGeom>
              <a:avLst/>
              <a:gdLst>
                <a:gd name="connsiteX0" fmla="*/ 46362 w 46362"/>
                <a:gd name="connsiteY0" fmla="*/ 23364 h 46727"/>
                <a:gd name="connsiteX1" fmla="*/ 23181 w 46362"/>
                <a:gd name="connsiteY1" fmla="*/ 46727 h 46727"/>
                <a:gd name="connsiteX2" fmla="*/ 0 w 46362"/>
                <a:gd name="connsiteY2" fmla="*/ 23364 h 46727"/>
                <a:gd name="connsiteX3" fmla="*/ 23181 w 46362"/>
                <a:gd name="connsiteY3" fmla="*/ 0 h 46727"/>
                <a:gd name="connsiteX4" fmla="*/ 46362 w 46362"/>
                <a:gd name="connsiteY4" fmla="*/ 23364 h 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62" h="46727">
                  <a:moveTo>
                    <a:pt x="46362" y="23364"/>
                  </a:moveTo>
                  <a:cubicBezTo>
                    <a:pt x="46362" y="36267"/>
                    <a:pt x="35984" y="46727"/>
                    <a:pt x="23181" y="46727"/>
                  </a:cubicBezTo>
                  <a:cubicBezTo>
                    <a:pt x="10378" y="46727"/>
                    <a:pt x="0" y="36267"/>
                    <a:pt x="0" y="23364"/>
                  </a:cubicBezTo>
                  <a:cubicBezTo>
                    <a:pt x="0" y="10460"/>
                    <a:pt x="10378" y="0"/>
                    <a:pt x="23181" y="0"/>
                  </a:cubicBezTo>
                  <a:cubicBezTo>
                    <a:pt x="35984" y="0"/>
                    <a:pt x="46362" y="10460"/>
                    <a:pt x="46362" y="23364"/>
                  </a:cubicBezTo>
                  <a:close/>
                </a:path>
              </a:pathLst>
            </a:custGeom>
            <a:solidFill>
              <a:srgbClr val="32BEDD"/>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137">
              <a:extLst>
                <a:ext uri="{FF2B5EF4-FFF2-40B4-BE49-F238E27FC236}">
                  <a16:creationId xmlns:a16="http://schemas.microsoft.com/office/drawing/2014/main" id="{A43530E6-6C4F-B9BD-D920-7CF38B9CA68F}"/>
                </a:ext>
              </a:extLst>
            </p:cNvPr>
            <p:cNvSpPr/>
            <p:nvPr/>
          </p:nvSpPr>
          <p:spPr>
            <a:xfrm>
              <a:off x="4956922" y="2195256"/>
              <a:ext cx="46362" cy="46727"/>
            </a:xfrm>
            <a:custGeom>
              <a:avLst/>
              <a:gdLst>
                <a:gd name="connsiteX0" fmla="*/ 46362 w 46362"/>
                <a:gd name="connsiteY0" fmla="*/ 23364 h 46727"/>
                <a:gd name="connsiteX1" fmla="*/ 23181 w 46362"/>
                <a:gd name="connsiteY1" fmla="*/ 46727 h 46727"/>
                <a:gd name="connsiteX2" fmla="*/ 0 w 46362"/>
                <a:gd name="connsiteY2" fmla="*/ 23364 h 46727"/>
                <a:gd name="connsiteX3" fmla="*/ 23181 w 46362"/>
                <a:gd name="connsiteY3" fmla="*/ 0 h 46727"/>
                <a:gd name="connsiteX4" fmla="*/ 46362 w 46362"/>
                <a:gd name="connsiteY4" fmla="*/ 23364 h 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62" h="46727">
                  <a:moveTo>
                    <a:pt x="46362" y="23364"/>
                  </a:moveTo>
                  <a:cubicBezTo>
                    <a:pt x="46362" y="36267"/>
                    <a:pt x="35984" y="46727"/>
                    <a:pt x="23181" y="46727"/>
                  </a:cubicBezTo>
                  <a:cubicBezTo>
                    <a:pt x="10378" y="46727"/>
                    <a:pt x="0" y="36267"/>
                    <a:pt x="0" y="23364"/>
                  </a:cubicBezTo>
                  <a:cubicBezTo>
                    <a:pt x="0" y="10460"/>
                    <a:pt x="10378" y="0"/>
                    <a:pt x="23181" y="0"/>
                  </a:cubicBezTo>
                  <a:cubicBezTo>
                    <a:pt x="35984" y="0"/>
                    <a:pt x="46362" y="10460"/>
                    <a:pt x="46362" y="23364"/>
                  </a:cubicBezTo>
                  <a:close/>
                </a:path>
              </a:pathLst>
            </a:custGeom>
            <a:solidFill>
              <a:srgbClr val="50E6FF"/>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138">
              <a:extLst>
                <a:ext uri="{FF2B5EF4-FFF2-40B4-BE49-F238E27FC236}">
                  <a16:creationId xmlns:a16="http://schemas.microsoft.com/office/drawing/2014/main" id="{42D19457-CE4A-C36F-BB5B-58EADF2A3F1B}"/>
                </a:ext>
              </a:extLst>
            </p:cNvPr>
            <p:cNvSpPr/>
            <p:nvPr/>
          </p:nvSpPr>
          <p:spPr>
            <a:xfrm>
              <a:off x="4956922" y="2271552"/>
              <a:ext cx="46362" cy="46727"/>
            </a:xfrm>
            <a:custGeom>
              <a:avLst/>
              <a:gdLst>
                <a:gd name="connsiteX0" fmla="*/ 46362 w 46362"/>
                <a:gd name="connsiteY0" fmla="*/ 23364 h 46727"/>
                <a:gd name="connsiteX1" fmla="*/ 23181 w 46362"/>
                <a:gd name="connsiteY1" fmla="*/ 46727 h 46727"/>
                <a:gd name="connsiteX2" fmla="*/ 0 w 46362"/>
                <a:gd name="connsiteY2" fmla="*/ 23364 h 46727"/>
                <a:gd name="connsiteX3" fmla="*/ 23181 w 46362"/>
                <a:gd name="connsiteY3" fmla="*/ 0 h 46727"/>
                <a:gd name="connsiteX4" fmla="*/ 46362 w 46362"/>
                <a:gd name="connsiteY4" fmla="*/ 23364 h 46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62" h="46727">
                  <a:moveTo>
                    <a:pt x="46362" y="23364"/>
                  </a:moveTo>
                  <a:cubicBezTo>
                    <a:pt x="46362" y="36267"/>
                    <a:pt x="35984" y="46727"/>
                    <a:pt x="23181" y="46727"/>
                  </a:cubicBezTo>
                  <a:cubicBezTo>
                    <a:pt x="10378" y="46727"/>
                    <a:pt x="0" y="36267"/>
                    <a:pt x="0" y="23364"/>
                  </a:cubicBezTo>
                  <a:cubicBezTo>
                    <a:pt x="0" y="10460"/>
                    <a:pt x="10378" y="0"/>
                    <a:pt x="23181" y="0"/>
                  </a:cubicBezTo>
                  <a:cubicBezTo>
                    <a:pt x="35984" y="0"/>
                    <a:pt x="46362" y="10460"/>
                    <a:pt x="46362" y="23364"/>
                  </a:cubicBezTo>
                  <a:close/>
                </a:path>
              </a:pathLst>
            </a:custGeom>
            <a:solidFill>
              <a:srgbClr val="50E6FF"/>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139">
              <a:extLst>
                <a:ext uri="{FF2B5EF4-FFF2-40B4-BE49-F238E27FC236}">
                  <a16:creationId xmlns:a16="http://schemas.microsoft.com/office/drawing/2014/main" id="{96389997-D467-915E-4EB0-CD26ED1AE3F1}"/>
                </a:ext>
              </a:extLst>
            </p:cNvPr>
            <p:cNvSpPr/>
            <p:nvPr/>
          </p:nvSpPr>
          <p:spPr>
            <a:xfrm>
              <a:off x="4764172" y="2101611"/>
              <a:ext cx="231445" cy="92731"/>
            </a:xfrm>
            <a:custGeom>
              <a:avLst/>
              <a:gdLst>
                <a:gd name="connsiteX0" fmla="*/ 25736 w 231445"/>
                <a:gd name="connsiteY0" fmla="*/ 92732 h 92731"/>
                <a:gd name="connsiteX1" fmla="*/ 27379 w 231445"/>
                <a:gd name="connsiteY1" fmla="*/ 91271 h 92731"/>
                <a:gd name="connsiteX2" fmla="*/ 133610 w 231445"/>
                <a:gd name="connsiteY2" fmla="*/ 29394 h 92731"/>
                <a:gd name="connsiteX3" fmla="*/ 224874 w 231445"/>
                <a:gd name="connsiteY3" fmla="*/ 80137 h 92731"/>
                <a:gd name="connsiteX4" fmla="*/ 230859 w 231445"/>
                <a:gd name="connsiteY4" fmla="*/ 78534 h 92731"/>
                <a:gd name="connsiteX5" fmla="*/ 231445 w 231445"/>
                <a:gd name="connsiteY5" fmla="*/ 76304 h 92731"/>
                <a:gd name="connsiteX6" fmla="*/ 231445 w 231445"/>
                <a:gd name="connsiteY6" fmla="*/ 56409 h 92731"/>
                <a:gd name="connsiteX7" fmla="*/ 229255 w 231445"/>
                <a:gd name="connsiteY7" fmla="*/ 52575 h 92731"/>
                <a:gd name="connsiteX8" fmla="*/ 133793 w 231445"/>
                <a:gd name="connsiteY8" fmla="*/ 7 h 92731"/>
                <a:gd name="connsiteX9" fmla="*/ 2008 w 231445"/>
                <a:gd name="connsiteY9" fmla="*/ 75574 h 92731"/>
                <a:gd name="connsiteX10" fmla="*/ 0 w 231445"/>
                <a:gd name="connsiteY10" fmla="*/ 77034 h 9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445" h="92731">
                  <a:moveTo>
                    <a:pt x="25736" y="92732"/>
                  </a:moveTo>
                  <a:cubicBezTo>
                    <a:pt x="26151" y="92113"/>
                    <a:pt x="26716" y="91611"/>
                    <a:pt x="27379" y="91271"/>
                  </a:cubicBezTo>
                  <a:lnTo>
                    <a:pt x="133610" y="29394"/>
                  </a:lnTo>
                  <a:cubicBezTo>
                    <a:pt x="135071" y="29394"/>
                    <a:pt x="224874" y="80137"/>
                    <a:pt x="224874" y="80137"/>
                  </a:cubicBezTo>
                  <a:cubicBezTo>
                    <a:pt x="226970" y="81347"/>
                    <a:pt x="229649" y="80629"/>
                    <a:pt x="230859" y="78534"/>
                  </a:cubicBezTo>
                  <a:cubicBezTo>
                    <a:pt x="231250" y="77856"/>
                    <a:pt x="231453" y="77086"/>
                    <a:pt x="231445" y="76304"/>
                  </a:cubicBezTo>
                  <a:lnTo>
                    <a:pt x="231445" y="56409"/>
                  </a:lnTo>
                  <a:cubicBezTo>
                    <a:pt x="231460" y="54829"/>
                    <a:pt x="230622" y="53365"/>
                    <a:pt x="229255" y="52575"/>
                  </a:cubicBezTo>
                  <a:cubicBezTo>
                    <a:pt x="229255" y="52575"/>
                    <a:pt x="135071" y="-723"/>
                    <a:pt x="133793" y="7"/>
                  </a:cubicBezTo>
                  <a:lnTo>
                    <a:pt x="2008" y="75574"/>
                  </a:lnTo>
                  <a:lnTo>
                    <a:pt x="0" y="77034"/>
                  </a:lnTo>
                  <a:close/>
                </a:path>
              </a:pathLst>
            </a:custGeom>
            <a:solidFill>
              <a:srgbClr val="949494"/>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140">
              <a:extLst>
                <a:ext uri="{FF2B5EF4-FFF2-40B4-BE49-F238E27FC236}">
                  <a16:creationId xmlns:a16="http://schemas.microsoft.com/office/drawing/2014/main" id="{61D0C2FB-2100-9DA5-8AA9-733D819054E2}"/>
                </a:ext>
              </a:extLst>
            </p:cNvPr>
            <p:cNvSpPr/>
            <p:nvPr/>
          </p:nvSpPr>
          <p:spPr>
            <a:xfrm>
              <a:off x="4900155" y="2331505"/>
              <a:ext cx="95471" cy="80004"/>
            </a:xfrm>
            <a:custGeom>
              <a:avLst/>
              <a:gdLst>
                <a:gd name="connsiteX0" fmla="*/ 88526 w 95471"/>
                <a:gd name="connsiteY0" fmla="*/ 829 h 80004"/>
                <a:gd name="connsiteX1" fmla="*/ 2008 w 95471"/>
                <a:gd name="connsiteY1" fmla="*/ 50659 h 80004"/>
                <a:gd name="connsiteX2" fmla="*/ 0 w 95471"/>
                <a:gd name="connsiteY2" fmla="*/ 50659 h 80004"/>
                <a:gd name="connsiteX3" fmla="*/ 0 w 95471"/>
                <a:gd name="connsiteY3" fmla="*/ 79863 h 80004"/>
                <a:gd name="connsiteX4" fmla="*/ 2008 w 95471"/>
                <a:gd name="connsiteY4" fmla="*/ 79863 h 80004"/>
                <a:gd name="connsiteX5" fmla="*/ 93272 w 95471"/>
                <a:gd name="connsiteY5" fmla="*/ 27660 h 80004"/>
                <a:gd name="connsiteX6" fmla="*/ 95462 w 95471"/>
                <a:gd name="connsiteY6" fmla="*/ 24010 h 80004"/>
                <a:gd name="connsiteX7" fmla="*/ 95462 w 95471"/>
                <a:gd name="connsiteY7" fmla="*/ 4662 h 80004"/>
                <a:gd name="connsiteX8" fmla="*/ 91372 w 95471"/>
                <a:gd name="connsiteY8" fmla="*/ 9 h 80004"/>
                <a:gd name="connsiteX9" fmla="*/ 88526 w 95471"/>
                <a:gd name="connsiteY9" fmla="*/ 829 h 8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471" h="80004">
                  <a:moveTo>
                    <a:pt x="88526" y="829"/>
                  </a:moveTo>
                  <a:lnTo>
                    <a:pt x="2008" y="50659"/>
                  </a:lnTo>
                  <a:cubicBezTo>
                    <a:pt x="1343" y="50765"/>
                    <a:pt x="665" y="50765"/>
                    <a:pt x="0" y="50659"/>
                  </a:cubicBezTo>
                  <a:lnTo>
                    <a:pt x="0" y="79863"/>
                  </a:lnTo>
                  <a:cubicBezTo>
                    <a:pt x="656" y="80051"/>
                    <a:pt x="1352" y="80051"/>
                    <a:pt x="2008" y="79863"/>
                  </a:cubicBezTo>
                  <a:lnTo>
                    <a:pt x="93272" y="27660"/>
                  </a:lnTo>
                  <a:cubicBezTo>
                    <a:pt x="94584" y="26905"/>
                    <a:pt x="95413" y="25523"/>
                    <a:pt x="95462" y="24010"/>
                  </a:cubicBezTo>
                  <a:lnTo>
                    <a:pt x="95462" y="4662"/>
                  </a:lnTo>
                  <a:cubicBezTo>
                    <a:pt x="95617" y="2247"/>
                    <a:pt x="93786" y="164"/>
                    <a:pt x="91372" y="9"/>
                  </a:cubicBezTo>
                  <a:cubicBezTo>
                    <a:pt x="90357" y="-57"/>
                    <a:pt x="89351" y="234"/>
                    <a:pt x="88526" y="829"/>
                  </a:cubicBezTo>
                  <a:close/>
                </a:path>
              </a:pathLst>
            </a:custGeom>
            <a:solidFill>
              <a:srgbClr val="949494"/>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141">
              <a:extLst>
                <a:ext uri="{FF2B5EF4-FFF2-40B4-BE49-F238E27FC236}">
                  <a16:creationId xmlns:a16="http://schemas.microsoft.com/office/drawing/2014/main" id="{518559FD-F276-BA63-29EC-B53FDF2E9170}"/>
                </a:ext>
              </a:extLst>
            </p:cNvPr>
            <p:cNvSpPr/>
            <p:nvPr/>
          </p:nvSpPr>
          <p:spPr>
            <a:xfrm>
              <a:off x="4764033" y="2178646"/>
              <a:ext cx="136122" cy="232862"/>
            </a:xfrm>
            <a:custGeom>
              <a:avLst/>
              <a:gdLst>
                <a:gd name="connsiteX0" fmla="*/ 136123 w 136122"/>
                <a:gd name="connsiteY0" fmla="*/ 204066 h 232862"/>
                <a:gd name="connsiteX1" fmla="*/ 133750 w 136122"/>
                <a:gd name="connsiteY1" fmla="*/ 204066 h 232862"/>
                <a:gd name="connsiteX2" fmla="*/ 27519 w 136122"/>
                <a:gd name="connsiteY2" fmla="*/ 141459 h 232862"/>
                <a:gd name="connsiteX3" fmla="*/ 25328 w 136122"/>
                <a:gd name="connsiteY3" fmla="*/ 137808 h 232862"/>
                <a:gd name="connsiteX4" fmla="*/ 25328 w 136122"/>
                <a:gd name="connsiteY4" fmla="*/ 17888 h 232862"/>
                <a:gd name="connsiteX5" fmla="*/ 25328 w 136122"/>
                <a:gd name="connsiteY5" fmla="*/ 15697 h 232862"/>
                <a:gd name="connsiteX6" fmla="*/ 140 w 136122"/>
                <a:gd name="connsiteY6" fmla="*/ 0 h 232862"/>
                <a:gd name="connsiteX7" fmla="*/ 140 w 136122"/>
                <a:gd name="connsiteY7" fmla="*/ 2373 h 232862"/>
                <a:gd name="connsiteX8" fmla="*/ 140 w 136122"/>
                <a:gd name="connsiteY8" fmla="*/ 153323 h 232862"/>
                <a:gd name="connsiteX9" fmla="*/ 2147 w 136122"/>
                <a:gd name="connsiteY9" fmla="*/ 157156 h 232862"/>
                <a:gd name="connsiteX10" fmla="*/ 133932 w 136122"/>
                <a:gd name="connsiteY10" fmla="*/ 232723 h 232862"/>
                <a:gd name="connsiteX11" fmla="*/ 136123 w 136122"/>
                <a:gd name="connsiteY11" fmla="*/ 232723 h 23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122" h="232862">
                  <a:moveTo>
                    <a:pt x="136123" y="204066"/>
                  </a:moveTo>
                  <a:cubicBezTo>
                    <a:pt x="135341" y="204234"/>
                    <a:pt x="134532" y="204234"/>
                    <a:pt x="133750" y="204066"/>
                  </a:cubicBezTo>
                  <a:lnTo>
                    <a:pt x="27519" y="141459"/>
                  </a:lnTo>
                  <a:cubicBezTo>
                    <a:pt x="26151" y="140762"/>
                    <a:pt x="25300" y="139344"/>
                    <a:pt x="25328" y="137808"/>
                  </a:cubicBezTo>
                  <a:lnTo>
                    <a:pt x="25328" y="17888"/>
                  </a:lnTo>
                  <a:cubicBezTo>
                    <a:pt x="25164" y="17167"/>
                    <a:pt x="25164" y="16418"/>
                    <a:pt x="25328" y="15697"/>
                  </a:cubicBezTo>
                  <a:lnTo>
                    <a:pt x="140" y="0"/>
                  </a:lnTo>
                  <a:cubicBezTo>
                    <a:pt x="-47" y="780"/>
                    <a:pt x="-47" y="1593"/>
                    <a:pt x="140" y="2373"/>
                  </a:cubicBezTo>
                  <a:lnTo>
                    <a:pt x="140" y="153323"/>
                  </a:lnTo>
                  <a:cubicBezTo>
                    <a:pt x="87" y="154866"/>
                    <a:pt x="850" y="156322"/>
                    <a:pt x="2147" y="157156"/>
                  </a:cubicBezTo>
                  <a:lnTo>
                    <a:pt x="133932" y="232723"/>
                  </a:lnTo>
                  <a:cubicBezTo>
                    <a:pt x="134651" y="232909"/>
                    <a:pt x="135405" y="232909"/>
                    <a:pt x="136123" y="232723"/>
                  </a:cubicBezTo>
                  <a:close/>
                </a:path>
              </a:pathLst>
            </a:custGeom>
            <a:solidFill>
              <a:srgbClr val="B3B3B3"/>
            </a:solidFill>
            <a:ln w="179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CB2975F4-79F0-EF7C-54B2-43AED358524C}"/>
                </a:ext>
              </a:extLst>
            </p:cNvPr>
            <p:cNvSpPr txBox="1"/>
            <p:nvPr/>
          </p:nvSpPr>
          <p:spPr>
            <a:xfrm>
              <a:off x="4498715" y="2533312"/>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a:t>
              </a:r>
              <a:br>
                <a:rPr kumimoji="0" lang="en-US" sz="1200" b="0" i="0" u="none" strike="noStrike" kern="1200" cap="none" spc="-40" normalizeH="0" baseline="0" noProof="0">
                  <a:ln>
                    <a:noFill/>
                  </a:ln>
                  <a:solidFill>
                    <a:srgbClr val="000000"/>
                  </a:solidFill>
                  <a:effectLst/>
                  <a:uLnTx/>
                  <a:uFillTx/>
                  <a:latin typeface="Segoe UI Semibold"/>
                  <a:ea typeface="+mn-ea"/>
                  <a:cs typeface="+mn-cs"/>
                </a:rPr>
              </a:br>
              <a:r>
                <a:rPr kumimoji="0" lang="en-US" sz="1200" b="0" i="0" u="none" strike="noStrike" kern="1200" cap="none" spc="-40" normalizeH="0" baseline="0" noProof="0">
                  <a:ln>
                    <a:noFill/>
                  </a:ln>
                  <a:solidFill>
                    <a:srgbClr val="000000"/>
                  </a:solidFill>
                  <a:effectLst/>
                  <a:uLnTx/>
                  <a:uFillTx/>
                  <a:latin typeface="Segoe UI Semibold"/>
                  <a:ea typeface="+mn-ea"/>
                  <a:cs typeface="+mn-cs"/>
                </a:rPr>
                <a:t>Policy</a:t>
              </a:r>
            </a:p>
          </p:txBody>
        </p:sp>
        <p:sp>
          <p:nvSpPr>
            <p:cNvPr id="28" name="TextBox 27">
              <a:extLst>
                <a:ext uri="{FF2B5EF4-FFF2-40B4-BE49-F238E27FC236}">
                  <a16:creationId xmlns:a16="http://schemas.microsoft.com/office/drawing/2014/main" id="{1D5EED9A-3304-E4D8-EB00-726939E4B2D6}"/>
                </a:ext>
              </a:extLst>
            </p:cNvPr>
            <p:cNvSpPr txBox="1"/>
            <p:nvPr/>
          </p:nvSpPr>
          <p:spPr>
            <a:xfrm>
              <a:off x="5408103" y="2533312"/>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Microsoft</a:t>
              </a:r>
              <a:br>
                <a:rPr kumimoji="0" lang="en-US" sz="1200" b="0" i="0" u="none" strike="noStrike" kern="1200" cap="none" spc="-40" normalizeH="0" baseline="0" noProof="0">
                  <a:ln>
                    <a:noFill/>
                  </a:ln>
                  <a:solidFill>
                    <a:srgbClr val="000000"/>
                  </a:solidFill>
                  <a:effectLst/>
                  <a:uLnTx/>
                  <a:uFillTx/>
                  <a:latin typeface="Segoe UI Semibold"/>
                  <a:ea typeface="+mn-ea"/>
                  <a:cs typeface="+mn-cs"/>
                </a:rPr>
              </a:br>
              <a:r>
                <a:rPr kumimoji="0" lang="en-US" sz="1200" b="0" i="0" u="none" strike="noStrike" kern="1200" cap="none" spc="-40" normalizeH="0" baseline="0" noProof="0">
                  <a:ln>
                    <a:noFill/>
                  </a:ln>
                  <a:solidFill>
                    <a:srgbClr val="000000"/>
                  </a:solidFill>
                  <a:effectLst/>
                  <a:uLnTx/>
                  <a:uFillTx/>
                  <a:latin typeface="Segoe UI Semibold"/>
                  <a:ea typeface="+mn-ea"/>
                  <a:cs typeface="+mn-cs"/>
                </a:rPr>
                <a:t>Defender</a:t>
              </a:r>
            </a:p>
          </p:txBody>
        </p:sp>
        <p:grpSp>
          <p:nvGrpSpPr>
            <p:cNvPr id="127" name="Graphic 62">
              <a:extLst>
                <a:ext uri="{FF2B5EF4-FFF2-40B4-BE49-F238E27FC236}">
                  <a16:creationId xmlns:a16="http://schemas.microsoft.com/office/drawing/2014/main" id="{C1F528F1-A1EE-450E-DB41-841B9FD6E197}"/>
                </a:ext>
              </a:extLst>
            </p:cNvPr>
            <p:cNvGrpSpPr/>
            <p:nvPr/>
          </p:nvGrpSpPr>
          <p:grpSpPr>
            <a:xfrm>
              <a:off x="5697880" y="2097888"/>
              <a:ext cx="243405" cy="298656"/>
              <a:chOff x="6072012" y="3360594"/>
              <a:chExt cx="392005" cy="480988"/>
            </a:xfrm>
          </p:grpSpPr>
          <p:sp>
            <p:nvSpPr>
              <p:cNvPr id="128" name="Freeform 127">
                <a:extLst>
                  <a:ext uri="{FF2B5EF4-FFF2-40B4-BE49-F238E27FC236}">
                    <a16:creationId xmlns:a16="http://schemas.microsoft.com/office/drawing/2014/main" id="{7B21E5C0-E27F-495D-E354-1B390ABD2C9B}"/>
                  </a:ext>
                </a:extLst>
              </p:cNvPr>
              <p:cNvSpPr/>
              <p:nvPr/>
            </p:nvSpPr>
            <p:spPr>
              <a:xfrm>
                <a:off x="6072012" y="3360594"/>
                <a:ext cx="392005" cy="480988"/>
              </a:xfrm>
              <a:custGeom>
                <a:avLst/>
                <a:gdLst>
                  <a:gd name="connsiteX0" fmla="*/ 392006 w 392005"/>
                  <a:gd name="connsiteY0" fmla="*/ 224520 h 480988"/>
                  <a:gd name="connsiteX1" fmla="*/ 202453 w 392005"/>
                  <a:gd name="connsiteY1" fmla="*/ 479143 h 480988"/>
                  <a:gd name="connsiteX2" fmla="*/ 189552 w 392005"/>
                  <a:gd name="connsiteY2" fmla="*/ 479143 h 480988"/>
                  <a:gd name="connsiteX3" fmla="*/ 0 w 392005"/>
                  <a:gd name="connsiteY3" fmla="*/ 224520 h 480988"/>
                  <a:gd name="connsiteX4" fmla="*/ 0 w 392005"/>
                  <a:gd name="connsiteY4" fmla="*/ 68918 h 480988"/>
                  <a:gd name="connsiteX5" fmla="*/ 12165 w 392005"/>
                  <a:gd name="connsiteY5" fmla="*/ 56583 h 480988"/>
                  <a:gd name="connsiteX6" fmla="*/ 196059 w 392005"/>
                  <a:gd name="connsiteY6" fmla="*/ 0 h 480988"/>
                  <a:gd name="connsiteX7" fmla="*/ 379953 w 392005"/>
                  <a:gd name="connsiteY7" fmla="*/ 56583 h 480988"/>
                  <a:gd name="connsiteX8" fmla="*/ 391977 w 392005"/>
                  <a:gd name="connsiteY8" fmla="*/ 68918 h 480988"/>
                  <a:gd name="connsiteX9" fmla="*/ 391977 w 392005"/>
                  <a:gd name="connsiteY9" fmla="*/ 224520 h 48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2005" h="480988">
                    <a:moveTo>
                      <a:pt x="392006" y="224520"/>
                    </a:moveTo>
                    <a:cubicBezTo>
                      <a:pt x="392006" y="353869"/>
                      <a:pt x="236403" y="458009"/>
                      <a:pt x="202453" y="479143"/>
                    </a:cubicBezTo>
                    <a:cubicBezTo>
                      <a:pt x="198505" y="481604"/>
                      <a:pt x="193500" y="481604"/>
                      <a:pt x="189552" y="479143"/>
                    </a:cubicBezTo>
                    <a:cubicBezTo>
                      <a:pt x="155603" y="458038"/>
                      <a:pt x="0" y="353897"/>
                      <a:pt x="0" y="224520"/>
                    </a:cubicBezTo>
                    <a:lnTo>
                      <a:pt x="0" y="68918"/>
                    </a:lnTo>
                    <a:cubicBezTo>
                      <a:pt x="-16" y="62165"/>
                      <a:pt x="5413" y="56660"/>
                      <a:pt x="12165" y="56583"/>
                    </a:cubicBezTo>
                    <a:cubicBezTo>
                      <a:pt x="133252" y="53358"/>
                      <a:pt x="105357" y="0"/>
                      <a:pt x="196059" y="0"/>
                    </a:cubicBezTo>
                    <a:cubicBezTo>
                      <a:pt x="286762" y="0"/>
                      <a:pt x="258895" y="53442"/>
                      <a:pt x="379953" y="56583"/>
                    </a:cubicBezTo>
                    <a:cubicBezTo>
                      <a:pt x="386650" y="56737"/>
                      <a:pt x="391994" y="62219"/>
                      <a:pt x="391977" y="68918"/>
                    </a:cubicBezTo>
                    <a:lnTo>
                      <a:pt x="391977" y="224520"/>
                    </a:lnTo>
                    <a:close/>
                  </a:path>
                </a:pathLst>
              </a:custGeom>
              <a:gradFill>
                <a:gsLst>
                  <a:gs pos="0">
                    <a:srgbClr val="59B8FF"/>
                  </a:gs>
                  <a:gs pos="50000">
                    <a:srgbClr val="54A2FC"/>
                  </a:gs>
                  <a:gs pos="100000">
                    <a:srgbClr val="508DFA"/>
                  </a:gs>
                </a:gsLst>
                <a:lin ang="3095051" scaled="1"/>
              </a:gradFill>
              <a:ln w="280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16987757-C7AC-BF6A-209A-05C80994CF11}"/>
                  </a:ext>
                </a:extLst>
              </p:cNvPr>
              <p:cNvSpPr/>
              <p:nvPr/>
            </p:nvSpPr>
            <p:spPr>
              <a:xfrm>
                <a:off x="6088364" y="3380568"/>
                <a:ext cx="359413" cy="441175"/>
              </a:xfrm>
              <a:custGeom>
                <a:avLst/>
                <a:gdLst>
                  <a:gd name="connsiteX0" fmla="*/ 359414 w 359413"/>
                  <a:gd name="connsiteY0" fmla="*/ 205990 h 441175"/>
                  <a:gd name="connsiteX1" fmla="*/ 185620 w 359413"/>
                  <a:gd name="connsiteY1" fmla="*/ 439478 h 441175"/>
                  <a:gd name="connsiteX2" fmla="*/ 173794 w 359413"/>
                  <a:gd name="connsiteY2" fmla="*/ 439478 h 441175"/>
                  <a:gd name="connsiteX3" fmla="*/ 0 w 359413"/>
                  <a:gd name="connsiteY3" fmla="*/ 205990 h 441175"/>
                  <a:gd name="connsiteX4" fmla="*/ 0 w 359413"/>
                  <a:gd name="connsiteY4" fmla="*/ 63260 h 441175"/>
                  <a:gd name="connsiteX5" fmla="*/ 11034 w 359413"/>
                  <a:gd name="connsiteY5" fmla="*/ 51943 h 441175"/>
                  <a:gd name="connsiteX6" fmla="*/ 179707 w 359413"/>
                  <a:gd name="connsiteY6" fmla="*/ 0 h 441175"/>
                  <a:gd name="connsiteX7" fmla="*/ 348380 w 359413"/>
                  <a:gd name="connsiteY7" fmla="*/ 51943 h 441175"/>
                  <a:gd name="connsiteX8" fmla="*/ 356189 w 359413"/>
                  <a:gd name="connsiteY8" fmla="*/ 55366 h 441175"/>
                  <a:gd name="connsiteX9" fmla="*/ 359414 w 359413"/>
                  <a:gd name="connsiteY9" fmla="*/ 63260 h 441175"/>
                  <a:gd name="connsiteX10" fmla="*/ 359414 w 359413"/>
                  <a:gd name="connsiteY10" fmla="*/ 205990 h 44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9413" h="441175">
                    <a:moveTo>
                      <a:pt x="359414" y="205990"/>
                    </a:moveTo>
                    <a:cubicBezTo>
                      <a:pt x="359414" y="324587"/>
                      <a:pt x="216655" y="420099"/>
                      <a:pt x="185620" y="439478"/>
                    </a:cubicBezTo>
                    <a:cubicBezTo>
                      <a:pt x="182003" y="441742"/>
                      <a:pt x="177411" y="441742"/>
                      <a:pt x="173794" y="439478"/>
                    </a:cubicBezTo>
                    <a:cubicBezTo>
                      <a:pt x="142673" y="420099"/>
                      <a:pt x="0" y="324531"/>
                      <a:pt x="0" y="205990"/>
                    </a:cubicBezTo>
                    <a:lnTo>
                      <a:pt x="0" y="63260"/>
                    </a:lnTo>
                    <a:cubicBezTo>
                      <a:pt x="-2" y="57118"/>
                      <a:pt x="4894" y="52097"/>
                      <a:pt x="11034" y="51943"/>
                    </a:cubicBezTo>
                    <a:cubicBezTo>
                      <a:pt x="122077" y="48944"/>
                      <a:pt x="96502" y="0"/>
                      <a:pt x="179707" y="0"/>
                    </a:cubicBezTo>
                    <a:cubicBezTo>
                      <a:pt x="262912" y="0"/>
                      <a:pt x="237336" y="48944"/>
                      <a:pt x="348380" y="51943"/>
                    </a:cubicBezTo>
                    <a:cubicBezTo>
                      <a:pt x="351331" y="52022"/>
                      <a:pt x="354132" y="53251"/>
                      <a:pt x="356189" y="55366"/>
                    </a:cubicBezTo>
                    <a:cubicBezTo>
                      <a:pt x="358251" y="57476"/>
                      <a:pt x="359408" y="60308"/>
                      <a:pt x="359414" y="63260"/>
                    </a:cubicBezTo>
                    <a:lnTo>
                      <a:pt x="359414" y="205990"/>
                    </a:lnTo>
                    <a:close/>
                  </a:path>
                </a:pathLst>
              </a:custGeom>
              <a:gradFill>
                <a:gsLst>
                  <a:gs pos="0">
                    <a:srgbClr val="648EFA"/>
                  </a:gs>
                  <a:gs pos="50000">
                    <a:srgbClr val="6EAEFC"/>
                  </a:gs>
                  <a:gs pos="100000">
                    <a:srgbClr val="79CFFF"/>
                  </a:gs>
                </a:gsLst>
                <a:lin ang="13790628" scaled="1"/>
              </a:gradFill>
              <a:ln w="280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30" name="Graphic 62">
                <a:extLst>
                  <a:ext uri="{FF2B5EF4-FFF2-40B4-BE49-F238E27FC236}">
                    <a16:creationId xmlns:a16="http://schemas.microsoft.com/office/drawing/2014/main" id="{4AA09EE4-A224-E74F-8D8A-56D43D4BFC9E}"/>
                  </a:ext>
                </a:extLst>
              </p:cNvPr>
              <p:cNvGrpSpPr/>
              <p:nvPr/>
            </p:nvGrpSpPr>
            <p:grpSpPr>
              <a:xfrm>
                <a:off x="6161299" y="3465782"/>
                <a:ext cx="227717" cy="247521"/>
                <a:chOff x="6161299" y="3465782"/>
                <a:chExt cx="227717" cy="247521"/>
              </a:xfrm>
            </p:grpSpPr>
            <p:sp>
              <p:nvSpPr>
                <p:cNvPr id="131" name="Freeform 130">
                  <a:extLst>
                    <a:ext uri="{FF2B5EF4-FFF2-40B4-BE49-F238E27FC236}">
                      <a16:creationId xmlns:a16="http://schemas.microsoft.com/office/drawing/2014/main" id="{4B3AB117-4BF0-5F83-77AE-F67E7106965E}"/>
                    </a:ext>
                  </a:extLst>
                </p:cNvPr>
                <p:cNvSpPr/>
                <p:nvPr/>
              </p:nvSpPr>
              <p:spPr>
                <a:xfrm>
                  <a:off x="6164751" y="3469261"/>
                  <a:ext cx="220927" cy="240476"/>
                </a:xfrm>
                <a:custGeom>
                  <a:avLst/>
                  <a:gdLst>
                    <a:gd name="connsiteX0" fmla="*/ 78395 w 220927"/>
                    <a:gd name="connsiteY0" fmla="*/ 60515 h 240476"/>
                    <a:gd name="connsiteX1" fmla="*/ 78395 w 220927"/>
                    <a:gd name="connsiteY1" fmla="*/ 10694 h 240476"/>
                    <a:gd name="connsiteX2" fmla="*/ 67701 w 220927"/>
                    <a:gd name="connsiteY2" fmla="*/ 0 h 240476"/>
                    <a:gd name="connsiteX3" fmla="*/ 10694 w 220927"/>
                    <a:gd name="connsiteY3" fmla="*/ 0 h 240476"/>
                    <a:gd name="connsiteX4" fmla="*/ 0 w 220927"/>
                    <a:gd name="connsiteY4" fmla="*/ 10694 h 240476"/>
                    <a:gd name="connsiteX5" fmla="*/ 0 w 220927"/>
                    <a:gd name="connsiteY5" fmla="*/ 10694 h 240476"/>
                    <a:gd name="connsiteX6" fmla="*/ 0 w 220927"/>
                    <a:gd name="connsiteY6" fmla="*/ 64674 h 240476"/>
                    <a:gd name="connsiteX7" fmla="*/ 10694 w 220927"/>
                    <a:gd name="connsiteY7" fmla="*/ 75368 h 240476"/>
                    <a:gd name="connsiteX8" fmla="*/ 63514 w 220927"/>
                    <a:gd name="connsiteY8" fmla="*/ 75368 h 240476"/>
                    <a:gd name="connsiteX9" fmla="*/ 71266 w 220927"/>
                    <a:gd name="connsiteY9" fmla="*/ 83092 h 240476"/>
                    <a:gd name="connsiteX10" fmla="*/ 71266 w 220927"/>
                    <a:gd name="connsiteY10" fmla="*/ 155207 h 240476"/>
                    <a:gd name="connsiteX11" fmla="*/ 69229 w 220927"/>
                    <a:gd name="connsiteY11" fmla="*/ 159733 h 240476"/>
                    <a:gd name="connsiteX12" fmla="*/ 63571 w 220927"/>
                    <a:gd name="connsiteY12" fmla="*/ 161516 h 240476"/>
                    <a:gd name="connsiteX13" fmla="*/ 10694 w 220927"/>
                    <a:gd name="connsiteY13" fmla="*/ 161516 h 240476"/>
                    <a:gd name="connsiteX14" fmla="*/ 0 w 220927"/>
                    <a:gd name="connsiteY14" fmla="*/ 172210 h 240476"/>
                    <a:gd name="connsiteX15" fmla="*/ 0 w 220927"/>
                    <a:gd name="connsiteY15" fmla="*/ 229783 h 240476"/>
                    <a:gd name="connsiteX16" fmla="*/ 10694 w 220927"/>
                    <a:gd name="connsiteY16" fmla="*/ 240477 h 240476"/>
                    <a:gd name="connsiteX17" fmla="*/ 67701 w 220927"/>
                    <a:gd name="connsiteY17" fmla="*/ 240477 h 240476"/>
                    <a:gd name="connsiteX18" fmla="*/ 78395 w 220927"/>
                    <a:gd name="connsiteY18" fmla="*/ 229783 h 240476"/>
                    <a:gd name="connsiteX19" fmla="*/ 78395 w 220927"/>
                    <a:gd name="connsiteY19" fmla="*/ 176397 h 240476"/>
                    <a:gd name="connsiteX20" fmla="*/ 86119 w 220927"/>
                    <a:gd name="connsiteY20" fmla="*/ 168673 h 240476"/>
                    <a:gd name="connsiteX21" fmla="*/ 86147 w 220927"/>
                    <a:gd name="connsiteY21" fmla="*/ 168673 h 240476"/>
                    <a:gd name="connsiteX22" fmla="*/ 162732 w 220927"/>
                    <a:gd name="connsiteY22" fmla="*/ 168673 h 240476"/>
                    <a:gd name="connsiteX23" fmla="*/ 173426 w 220927"/>
                    <a:gd name="connsiteY23" fmla="*/ 157979 h 240476"/>
                    <a:gd name="connsiteX24" fmla="*/ 173426 w 220927"/>
                    <a:gd name="connsiteY24" fmla="*/ 83092 h 240476"/>
                    <a:gd name="connsiteX25" fmla="*/ 181150 w 220927"/>
                    <a:gd name="connsiteY25" fmla="*/ 75368 h 240476"/>
                    <a:gd name="connsiteX26" fmla="*/ 181178 w 220927"/>
                    <a:gd name="connsiteY26" fmla="*/ 75368 h 240476"/>
                    <a:gd name="connsiteX27" fmla="*/ 210233 w 220927"/>
                    <a:gd name="connsiteY27" fmla="*/ 75368 h 240476"/>
                    <a:gd name="connsiteX28" fmla="*/ 220927 w 220927"/>
                    <a:gd name="connsiteY28" fmla="*/ 64674 h 240476"/>
                    <a:gd name="connsiteX29" fmla="*/ 220927 w 220927"/>
                    <a:gd name="connsiteY29" fmla="*/ 33554 h 240476"/>
                    <a:gd name="connsiteX30" fmla="*/ 210233 w 220927"/>
                    <a:gd name="connsiteY30" fmla="*/ 22859 h 240476"/>
                    <a:gd name="connsiteX31" fmla="*/ 176878 w 220927"/>
                    <a:gd name="connsiteY31" fmla="*/ 22859 h 240476"/>
                    <a:gd name="connsiteX32" fmla="*/ 166212 w 220927"/>
                    <a:gd name="connsiteY32" fmla="*/ 33525 h 240476"/>
                    <a:gd name="connsiteX33" fmla="*/ 166212 w 220927"/>
                    <a:gd name="connsiteY33" fmla="*/ 33554 h 240476"/>
                    <a:gd name="connsiteX34" fmla="*/ 166212 w 220927"/>
                    <a:gd name="connsiteY34" fmla="*/ 60515 h 240476"/>
                    <a:gd name="connsiteX35" fmla="*/ 158460 w 220927"/>
                    <a:gd name="connsiteY35" fmla="*/ 68239 h 240476"/>
                    <a:gd name="connsiteX36" fmla="*/ 86147 w 220927"/>
                    <a:gd name="connsiteY36" fmla="*/ 68239 h 240476"/>
                    <a:gd name="connsiteX37" fmla="*/ 78395 w 220927"/>
                    <a:gd name="connsiteY37" fmla="*/ 60515 h 24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20927" h="240476">
                      <a:moveTo>
                        <a:pt x="78395" y="60515"/>
                      </a:moveTo>
                      <a:lnTo>
                        <a:pt x="78395" y="10694"/>
                      </a:lnTo>
                      <a:cubicBezTo>
                        <a:pt x="78395" y="4788"/>
                        <a:pt x="73607" y="0"/>
                        <a:pt x="67701" y="0"/>
                      </a:cubicBezTo>
                      <a:lnTo>
                        <a:pt x="10694" y="0"/>
                      </a:lnTo>
                      <a:cubicBezTo>
                        <a:pt x="4788" y="0"/>
                        <a:pt x="0" y="4788"/>
                        <a:pt x="0" y="10694"/>
                      </a:cubicBezTo>
                      <a:lnTo>
                        <a:pt x="0" y="10694"/>
                      </a:lnTo>
                      <a:lnTo>
                        <a:pt x="0" y="64674"/>
                      </a:lnTo>
                      <a:cubicBezTo>
                        <a:pt x="0" y="70580"/>
                        <a:pt x="4788" y="75368"/>
                        <a:pt x="10694" y="75368"/>
                      </a:cubicBezTo>
                      <a:lnTo>
                        <a:pt x="63514" y="75368"/>
                      </a:lnTo>
                      <a:cubicBezTo>
                        <a:pt x="67784" y="75368"/>
                        <a:pt x="71250" y="78822"/>
                        <a:pt x="71266" y="83092"/>
                      </a:cubicBezTo>
                      <a:lnTo>
                        <a:pt x="71266" y="155207"/>
                      </a:lnTo>
                      <a:cubicBezTo>
                        <a:pt x="71320" y="156949"/>
                        <a:pt x="70569" y="158619"/>
                        <a:pt x="69229" y="159733"/>
                      </a:cubicBezTo>
                      <a:cubicBezTo>
                        <a:pt x="67599" y="160950"/>
                        <a:pt x="65604" y="161578"/>
                        <a:pt x="63571" y="161516"/>
                      </a:cubicBezTo>
                      <a:lnTo>
                        <a:pt x="10694" y="161516"/>
                      </a:lnTo>
                      <a:cubicBezTo>
                        <a:pt x="4788" y="161516"/>
                        <a:pt x="0" y="166302"/>
                        <a:pt x="0" y="172210"/>
                      </a:cubicBezTo>
                      <a:lnTo>
                        <a:pt x="0" y="229783"/>
                      </a:lnTo>
                      <a:cubicBezTo>
                        <a:pt x="0" y="235690"/>
                        <a:pt x="4788" y="240477"/>
                        <a:pt x="10694" y="240477"/>
                      </a:cubicBezTo>
                      <a:lnTo>
                        <a:pt x="67701" y="240477"/>
                      </a:lnTo>
                      <a:cubicBezTo>
                        <a:pt x="73607" y="240477"/>
                        <a:pt x="78395" y="235690"/>
                        <a:pt x="78395" y="229783"/>
                      </a:cubicBezTo>
                      <a:lnTo>
                        <a:pt x="78395" y="176397"/>
                      </a:lnTo>
                      <a:cubicBezTo>
                        <a:pt x="78395" y="172130"/>
                        <a:pt x="81853" y="168673"/>
                        <a:pt x="86119" y="168673"/>
                      </a:cubicBezTo>
                      <a:cubicBezTo>
                        <a:pt x="86128" y="168673"/>
                        <a:pt x="86138" y="168673"/>
                        <a:pt x="86147" y="168673"/>
                      </a:cubicBezTo>
                      <a:lnTo>
                        <a:pt x="162732" y="168673"/>
                      </a:lnTo>
                      <a:cubicBezTo>
                        <a:pt x="168639" y="168673"/>
                        <a:pt x="173426" y="163886"/>
                        <a:pt x="173426" y="157979"/>
                      </a:cubicBezTo>
                      <a:lnTo>
                        <a:pt x="173426" y="83092"/>
                      </a:lnTo>
                      <a:cubicBezTo>
                        <a:pt x="173426" y="78826"/>
                        <a:pt x="176883" y="75368"/>
                        <a:pt x="181150" y="75368"/>
                      </a:cubicBezTo>
                      <a:cubicBezTo>
                        <a:pt x="181158" y="75368"/>
                        <a:pt x="181170" y="75368"/>
                        <a:pt x="181178" y="75368"/>
                      </a:cubicBezTo>
                      <a:lnTo>
                        <a:pt x="210233" y="75368"/>
                      </a:lnTo>
                      <a:cubicBezTo>
                        <a:pt x="216141" y="75368"/>
                        <a:pt x="220927" y="70580"/>
                        <a:pt x="220927" y="64674"/>
                      </a:cubicBezTo>
                      <a:lnTo>
                        <a:pt x="220927" y="33554"/>
                      </a:lnTo>
                      <a:cubicBezTo>
                        <a:pt x="220927" y="27647"/>
                        <a:pt x="216141" y="22859"/>
                        <a:pt x="210233" y="22859"/>
                      </a:cubicBezTo>
                      <a:lnTo>
                        <a:pt x="176878" y="22859"/>
                      </a:lnTo>
                      <a:cubicBezTo>
                        <a:pt x="170988" y="22859"/>
                        <a:pt x="166212" y="27635"/>
                        <a:pt x="166212" y="33525"/>
                      </a:cubicBezTo>
                      <a:cubicBezTo>
                        <a:pt x="166212" y="33535"/>
                        <a:pt x="166212" y="33544"/>
                        <a:pt x="166212" y="33554"/>
                      </a:cubicBezTo>
                      <a:lnTo>
                        <a:pt x="166212" y="60515"/>
                      </a:lnTo>
                      <a:cubicBezTo>
                        <a:pt x="166195" y="64786"/>
                        <a:pt x="162729" y="68239"/>
                        <a:pt x="158460" y="68239"/>
                      </a:cubicBezTo>
                      <a:lnTo>
                        <a:pt x="86147" y="68239"/>
                      </a:lnTo>
                      <a:cubicBezTo>
                        <a:pt x="81877" y="68239"/>
                        <a:pt x="78411" y="64786"/>
                        <a:pt x="78395" y="60515"/>
                      </a:cubicBezTo>
                      <a:close/>
                    </a:path>
                  </a:pathLst>
                </a:custGeom>
                <a:solidFill>
                  <a:srgbClr val="FFFFFF"/>
                </a:solidFill>
                <a:ln w="280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131">
                  <a:extLst>
                    <a:ext uri="{FF2B5EF4-FFF2-40B4-BE49-F238E27FC236}">
                      <a16:creationId xmlns:a16="http://schemas.microsoft.com/office/drawing/2014/main" id="{9852F408-0CBF-80A9-8DCC-04EA331D074B}"/>
                    </a:ext>
                  </a:extLst>
                </p:cNvPr>
                <p:cNvSpPr/>
                <p:nvPr/>
              </p:nvSpPr>
              <p:spPr>
                <a:xfrm>
                  <a:off x="6161299" y="3465782"/>
                  <a:ext cx="227717" cy="247521"/>
                </a:xfrm>
                <a:custGeom>
                  <a:avLst/>
                  <a:gdLst>
                    <a:gd name="connsiteX0" fmla="*/ 71153 w 227717"/>
                    <a:gd name="connsiteY0" fmla="*/ 247521 h 247521"/>
                    <a:gd name="connsiteX1" fmla="*/ 14146 w 227717"/>
                    <a:gd name="connsiteY1" fmla="*/ 247521 h 247521"/>
                    <a:gd name="connsiteX2" fmla="*/ 0 w 227717"/>
                    <a:gd name="connsiteY2" fmla="*/ 233376 h 247521"/>
                    <a:gd name="connsiteX3" fmla="*/ 0 w 227717"/>
                    <a:gd name="connsiteY3" fmla="*/ 175661 h 247521"/>
                    <a:gd name="connsiteX4" fmla="*/ 14146 w 227717"/>
                    <a:gd name="connsiteY4" fmla="*/ 161516 h 247521"/>
                    <a:gd name="connsiteX5" fmla="*/ 66966 w 227717"/>
                    <a:gd name="connsiteY5" fmla="*/ 161516 h 247521"/>
                    <a:gd name="connsiteX6" fmla="*/ 70446 w 227717"/>
                    <a:gd name="connsiteY6" fmla="*/ 160525 h 247521"/>
                    <a:gd name="connsiteX7" fmla="*/ 71153 w 227717"/>
                    <a:gd name="connsiteY7" fmla="*/ 158771 h 247521"/>
                    <a:gd name="connsiteX8" fmla="*/ 71153 w 227717"/>
                    <a:gd name="connsiteY8" fmla="*/ 86572 h 247521"/>
                    <a:gd name="connsiteX9" fmla="*/ 66994 w 227717"/>
                    <a:gd name="connsiteY9" fmla="*/ 82413 h 247521"/>
                    <a:gd name="connsiteX10" fmla="*/ 66966 w 227717"/>
                    <a:gd name="connsiteY10" fmla="*/ 82413 h 247521"/>
                    <a:gd name="connsiteX11" fmla="*/ 14146 w 227717"/>
                    <a:gd name="connsiteY11" fmla="*/ 82413 h 247521"/>
                    <a:gd name="connsiteX12" fmla="*/ 0 w 227717"/>
                    <a:gd name="connsiteY12" fmla="*/ 68267 h 247521"/>
                    <a:gd name="connsiteX13" fmla="*/ 0 w 227717"/>
                    <a:gd name="connsiteY13" fmla="*/ 14146 h 247521"/>
                    <a:gd name="connsiteX14" fmla="*/ 14146 w 227717"/>
                    <a:gd name="connsiteY14" fmla="*/ 0 h 247521"/>
                    <a:gd name="connsiteX15" fmla="*/ 71181 w 227717"/>
                    <a:gd name="connsiteY15" fmla="*/ 0 h 247521"/>
                    <a:gd name="connsiteX16" fmla="*/ 85327 w 227717"/>
                    <a:gd name="connsiteY16" fmla="*/ 14146 h 247521"/>
                    <a:gd name="connsiteX17" fmla="*/ 85327 w 227717"/>
                    <a:gd name="connsiteY17" fmla="*/ 63995 h 247521"/>
                    <a:gd name="connsiteX18" fmla="*/ 89486 w 227717"/>
                    <a:gd name="connsiteY18" fmla="*/ 68154 h 247521"/>
                    <a:gd name="connsiteX19" fmla="*/ 161940 w 227717"/>
                    <a:gd name="connsiteY19" fmla="*/ 68154 h 247521"/>
                    <a:gd name="connsiteX20" fmla="*/ 166184 w 227717"/>
                    <a:gd name="connsiteY20" fmla="*/ 64024 h 247521"/>
                    <a:gd name="connsiteX21" fmla="*/ 166184 w 227717"/>
                    <a:gd name="connsiteY21" fmla="*/ 63995 h 247521"/>
                    <a:gd name="connsiteX22" fmla="*/ 166184 w 227717"/>
                    <a:gd name="connsiteY22" fmla="*/ 36892 h 247521"/>
                    <a:gd name="connsiteX23" fmla="*/ 180329 w 227717"/>
                    <a:gd name="connsiteY23" fmla="*/ 22746 h 247521"/>
                    <a:gd name="connsiteX24" fmla="*/ 213572 w 227717"/>
                    <a:gd name="connsiteY24" fmla="*/ 22746 h 247521"/>
                    <a:gd name="connsiteX25" fmla="*/ 227717 w 227717"/>
                    <a:gd name="connsiteY25" fmla="*/ 36892 h 247521"/>
                    <a:gd name="connsiteX26" fmla="*/ 227717 w 227717"/>
                    <a:gd name="connsiteY26" fmla="*/ 68013 h 247521"/>
                    <a:gd name="connsiteX27" fmla="*/ 213572 w 227717"/>
                    <a:gd name="connsiteY27" fmla="*/ 82158 h 247521"/>
                    <a:gd name="connsiteX28" fmla="*/ 184601 w 227717"/>
                    <a:gd name="connsiteY28" fmla="*/ 82158 h 247521"/>
                    <a:gd name="connsiteX29" fmla="*/ 180414 w 227717"/>
                    <a:gd name="connsiteY29" fmla="*/ 86289 h 247521"/>
                    <a:gd name="connsiteX30" fmla="*/ 180414 w 227717"/>
                    <a:gd name="connsiteY30" fmla="*/ 86317 h 247521"/>
                    <a:gd name="connsiteX31" fmla="*/ 180414 w 227717"/>
                    <a:gd name="connsiteY31" fmla="*/ 161459 h 247521"/>
                    <a:gd name="connsiteX32" fmla="*/ 166268 w 227717"/>
                    <a:gd name="connsiteY32" fmla="*/ 175605 h 247521"/>
                    <a:gd name="connsiteX33" fmla="*/ 89571 w 227717"/>
                    <a:gd name="connsiteY33" fmla="*/ 175605 h 247521"/>
                    <a:gd name="connsiteX34" fmla="*/ 85412 w 227717"/>
                    <a:gd name="connsiteY34" fmla="*/ 179763 h 247521"/>
                    <a:gd name="connsiteX35" fmla="*/ 85412 w 227717"/>
                    <a:gd name="connsiteY35" fmla="*/ 233149 h 247521"/>
                    <a:gd name="connsiteX36" fmla="*/ 71495 w 227717"/>
                    <a:gd name="connsiteY36" fmla="*/ 247521 h 247521"/>
                    <a:gd name="connsiteX37" fmla="*/ 71153 w 227717"/>
                    <a:gd name="connsiteY37" fmla="*/ 247521 h 247521"/>
                    <a:gd name="connsiteX38" fmla="*/ 14146 w 227717"/>
                    <a:gd name="connsiteY38" fmla="*/ 168560 h 247521"/>
                    <a:gd name="connsiteX39" fmla="*/ 7016 w 227717"/>
                    <a:gd name="connsiteY39" fmla="*/ 175661 h 247521"/>
                    <a:gd name="connsiteX40" fmla="*/ 7016 w 227717"/>
                    <a:gd name="connsiteY40" fmla="*/ 233263 h 247521"/>
                    <a:gd name="connsiteX41" fmla="*/ 14146 w 227717"/>
                    <a:gd name="connsiteY41" fmla="*/ 240392 h 247521"/>
                    <a:gd name="connsiteX42" fmla="*/ 71153 w 227717"/>
                    <a:gd name="connsiteY42" fmla="*/ 240392 h 247521"/>
                    <a:gd name="connsiteX43" fmla="*/ 78282 w 227717"/>
                    <a:gd name="connsiteY43" fmla="*/ 233263 h 247521"/>
                    <a:gd name="connsiteX44" fmla="*/ 78282 w 227717"/>
                    <a:gd name="connsiteY44" fmla="*/ 179877 h 247521"/>
                    <a:gd name="connsiteX45" fmla="*/ 89599 w 227717"/>
                    <a:gd name="connsiteY45" fmla="*/ 168560 h 247521"/>
                    <a:gd name="connsiteX46" fmla="*/ 166184 w 227717"/>
                    <a:gd name="connsiteY46" fmla="*/ 168560 h 247521"/>
                    <a:gd name="connsiteX47" fmla="*/ 173285 w 227717"/>
                    <a:gd name="connsiteY47" fmla="*/ 161459 h 247521"/>
                    <a:gd name="connsiteX48" fmla="*/ 173285 w 227717"/>
                    <a:gd name="connsiteY48" fmla="*/ 161431 h 247521"/>
                    <a:gd name="connsiteX49" fmla="*/ 173285 w 227717"/>
                    <a:gd name="connsiteY49" fmla="*/ 86572 h 247521"/>
                    <a:gd name="connsiteX50" fmla="*/ 184601 w 227717"/>
                    <a:gd name="connsiteY50" fmla="*/ 75255 h 247521"/>
                    <a:gd name="connsiteX51" fmla="*/ 213657 w 227717"/>
                    <a:gd name="connsiteY51" fmla="*/ 75255 h 247521"/>
                    <a:gd name="connsiteX52" fmla="*/ 220758 w 227717"/>
                    <a:gd name="connsiteY52" fmla="*/ 68126 h 247521"/>
                    <a:gd name="connsiteX53" fmla="*/ 220758 w 227717"/>
                    <a:gd name="connsiteY53" fmla="*/ 37005 h 247521"/>
                    <a:gd name="connsiteX54" fmla="*/ 213657 w 227717"/>
                    <a:gd name="connsiteY54" fmla="*/ 29904 h 247521"/>
                    <a:gd name="connsiteX55" fmla="*/ 180329 w 227717"/>
                    <a:gd name="connsiteY55" fmla="*/ 29904 h 247521"/>
                    <a:gd name="connsiteX56" fmla="*/ 173200 w 227717"/>
                    <a:gd name="connsiteY56" fmla="*/ 37005 h 247521"/>
                    <a:gd name="connsiteX57" fmla="*/ 173200 w 227717"/>
                    <a:gd name="connsiteY57" fmla="*/ 63995 h 247521"/>
                    <a:gd name="connsiteX58" fmla="*/ 161883 w 227717"/>
                    <a:gd name="connsiteY58" fmla="*/ 75312 h 247521"/>
                    <a:gd name="connsiteX59" fmla="*/ 89571 w 227717"/>
                    <a:gd name="connsiteY59" fmla="*/ 75312 h 247521"/>
                    <a:gd name="connsiteX60" fmla="*/ 78254 w 227717"/>
                    <a:gd name="connsiteY60" fmla="*/ 63995 h 247521"/>
                    <a:gd name="connsiteX61" fmla="*/ 78254 w 227717"/>
                    <a:gd name="connsiteY61" fmla="*/ 14174 h 247521"/>
                    <a:gd name="connsiteX62" fmla="*/ 76189 w 227717"/>
                    <a:gd name="connsiteY62" fmla="*/ 9138 h 247521"/>
                    <a:gd name="connsiteX63" fmla="*/ 71153 w 227717"/>
                    <a:gd name="connsiteY63" fmla="*/ 7045 h 247521"/>
                    <a:gd name="connsiteX64" fmla="*/ 14146 w 227717"/>
                    <a:gd name="connsiteY64" fmla="*/ 7045 h 247521"/>
                    <a:gd name="connsiteX65" fmla="*/ 7016 w 227717"/>
                    <a:gd name="connsiteY65" fmla="*/ 14146 h 247521"/>
                    <a:gd name="connsiteX66" fmla="*/ 7016 w 227717"/>
                    <a:gd name="connsiteY66" fmla="*/ 68154 h 247521"/>
                    <a:gd name="connsiteX67" fmla="*/ 14146 w 227717"/>
                    <a:gd name="connsiteY67" fmla="*/ 75283 h 247521"/>
                    <a:gd name="connsiteX68" fmla="*/ 66966 w 227717"/>
                    <a:gd name="connsiteY68" fmla="*/ 75283 h 247521"/>
                    <a:gd name="connsiteX69" fmla="*/ 78282 w 227717"/>
                    <a:gd name="connsiteY69" fmla="*/ 86600 h 247521"/>
                    <a:gd name="connsiteX70" fmla="*/ 78282 w 227717"/>
                    <a:gd name="connsiteY70" fmla="*/ 158686 h 247521"/>
                    <a:gd name="connsiteX71" fmla="*/ 75000 w 227717"/>
                    <a:gd name="connsiteY71" fmla="*/ 165929 h 247521"/>
                    <a:gd name="connsiteX72" fmla="*/ 66966 w 227717"/>
                    <a:gd name="connsiteY72" fmla="*/ 168560 h 24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27717" h="247521">
                      <a:moveTo>
                        <a:pt x="71153" y="247521"/>
                      </a:moveTo>
                      <a:lnTo>
                        <a:pt x="14146" y="247521"/>
                      </a:lnTo>
                      <a:cubicBezTo>
                        <a:pt x="6333" y="247521"/>
                        <a:pt x="0" y="241187"/>
                        <a:pt x="0" y="233376"/>
                      </a:cubicBezTo>
                      <a:lnTo>
                        <a:pt x="0" y="175661"/>
                      </a:lnTo>
                      <a:cubicBezTo>
                        <a:pt x="0" y="167850"/>
                        <a:pt x="6333" y="161516"/>
                        <a:pt x="14146" y="161516"/>
                      </a:cubicBezTo>
                      <a:lnTo>
                        <a:pt x="66966" y="161516"/>
                      </a:lnTo>
                      <a:cubicBezTo>
                        <a:pt x="68206" y="161605"/>
                        <a:pt x="69438" y="161254"/>
                        <a:pt x="70446" y="160525"/>
                      </a:cubicBezTo>
                      <a:cubicBezTo>
                        <a:pt x="70955" y="160092"/>
                        <a:pt x="71219" y="159437"/>
                        <a:pt x="71153" y="158771"/>
                      </a:cubicBezTo>
                      <a:lnTo>
                        <a:pt x="71153" y="86572"/>
                      </a:lnTo>
                      <a:cubicBezTo>
                        <a:pt x="71153" y="84275"/>
                        <a:pt x="69291" y="82413"/>
                        <a:pt x="66994" y="82413"/>
                      </a:cubicBezTo>
                      <a:cubicBezTo>
                        <a:pt x="66985" y="82413"/>
                        <a:pt x="66975" y="82413"/>
                        <a:pt x="66966" y="82413"/>
                      </a:cubicBezTo>
                      <a:lnTo>
                        <a:pt x="14146" y="82413"/>
                      </a:lnTo>
                      <a:cubicBezTo>
                        <a:pt x="6333" y="82413"/>
                        <a:pt x="0" y="76080"/>
                        <a:pt x="0" y="68267"/>
                      </a:cubicBezTo>
                      <a:lnTo>
                        <a:pt x="0" y="14146"/>
                      </a:lnTo>
                      <a:cubicBezTo>
                        <a:pt x="0" y="6333"/>
                        <a:pt x="6333" y="0"/>
                        <a:pt x="14146" y="0"/>
                      </a:cubicBezTo>
                      <a:lnTo>
                        <a:pt x="71181" y="0"/>
                      </a:lnTo>
                      <a:cubicBezTo>
                        <a:pt x="78994" y="0"/>
                        <a:pt x="85327" y="6333"/>
                        <a:pt x="85327" y="14146"/>
                      </a:cubicBezTo>
                      <a:lnTo>
                        <a:pt x="85327" y="63995"/>
                      </a:lnTo>
                      <a:cubicBezTo>
                        <a:pt x="85327" y="66292"/>
                        <a:pt x="87189" y="68154"/>
                        <a:pt x="89486" y="68154"/>
                      </a:cubicBezTo>
                      <a:lnTo>
                        <a:pt x="161940" y="68154"/>
                      </a:lnTo>
                      <a:cubicBezTo>
                        <a:pt x="164251" y="68185"/>
                        <a:pt x="166153" y="66336"/>
                        <a:pt x="166184" y="64024"/>
                      </a:cubicBezTo>
                      <a:cubicBezTo>
                        <a:pt x="166184" y="64014"/>
                        <a:pt x="166184" y="64005"/>
                        <a:pt x="166184" y="63995"/>
                      </a:cubicBezTo>
                      <a:lnTo>
                        <a:pt x="166184" y="36892"/>
                      </a:lnTo>
                      <a:cubicBezTo>
                        <a:pt x="166184" y="29080"/>
                        <a:pt x="172518" y="22746"/>
                        <a:pt x="180329" y="22746"/>
                      </a:cubicBezTo>
                      <a:lnTo>
                        <a:pt x="213572" y="22746"/>
                      </a:lnTo>
                      <a:cubicBezTo>
                        <a:pt x="221383" y="22746"/>
                        <a:pt x="227717" y="29080"/>
                        <a:pt x="227717" y="36892"/>
                      </a:cubicBezTo>
                      <a:lnTo>
                        <a:pt x="227717" y="68013"/>
                      </a:lnTo>
                      <a:cubicBezTo>
                        <a:pt x="227641" y="75793"/>
                        <a:pt x="221352" y="82082"/>
                        <a:pt x="213572" y="82158"/>
                      </a:cubicBezTo>
                      <a:lnTo>
                        <a:pt x="184601" y="82158"/>
                      </a:lnTo>
                      <a:cubicBezTo>
                        <a:pt x="182304" y="82143"/>
                        <a:pt x="180431" y="83992"/>
                        <a:pt x="180414" y="86289"/>
                      </a:cubicBezTo>
                      <a:cubicBezTo>
                        <a:pt x="180414" y="86298"/>
                        <a:pt x="180414" y="86308"/>
                        <a:pt x="180414" y="86317"/>
                      </a:cubicBezTo>
                      <a:lnTo>
                        <a:pt x="180414" y="161459"/>
                      </a:lnTo>
                      <a:cubicBezTo>
                        <a:pt x="180414" y="169270"/>
                        <a:pt x="174080" y="175605"/>
                        <a:pt x="166268" y="175605"/>
                      </a:cubicBezTo>
                      <a:lnTo>
                        <a:pt x="89571" y="175605"/>
                      </a:lnTo>
                      <a:cubicBezTo>
                        <a:pt x="87274" y="175605"/>
                        <a:pt x="85412" y="177466"/>
                        <a:pt x="85412" y="179763"/>
                      </a:cubicBezTo>
                      <a:lnTo>
                        <a:pt x="85412" y="233149"/>
                      </a:lnTo>
                      <a:cubicBezTo>
                        <a:pt x="85537" y="240961"/>
                        <a:pt x="79306" y="247394"/>
                        <a:pt x="71495" y="247521"/>
                      </a:cubicBezTo>
                      <a:cubicBezTo>
                        <a:pt x="71381" y="247521"/>
                        <a:pt x="71267" y="247521"/>
                        <a:pt x="71153" y="247521"/>
                      </a:cubicBezTo>
                      <a:close/>
                      <a:moveTo>
                        <a:pt x="14146" y="168560"/>
                      </a:moveTo>
                      <a:cubicBezTo>
                        <a:pt x="10219" y="168560"/>
                        <a:pt x="7032" y="171734"/>
                        <a:pt x="7016" y="175661"/>
                      </a:cubicBezTo>
                      <a:lnTo>
                        <a:pt x="7016" y="233263"/>
                      </a:lnTo>
                      <a:cubicBezTo>
                        <a:pt x="7016" y="237201"/>
                        <a:pt x="10208" y="240392"/>
                        <a:pt x="14146" y="240392"/>
                      </a:cubicBezTo>
                      <a:lnTo>
                        <a:pt x="71153" y="240392"/>
                      </a:lnTo>
                      <a:cubicBezTo>
                        <a:pt x="75090" y="240392"/>
                        <a:pt x="78282" y="237201"/>
                        <a:pt x="78282" y="233263"/>
                      </a:cubicBezTo>
                      <a:lnTo>
                        <a:pt x="78282" y="179877"/>
                      </a:lnTo>
                      <a:cubicBezTo>
                        <a:pt x="78282" y="173627"/>
                        <a:pt x="83349" y="168560"/>
                        <a:pt x="89599" y="168560"/>
                      </a:cubicBezTo>
                      <a:lnTo>
                        <a:pt x="166184" y="168560"/>
                      </a:lnTo>
                      <a:cubicBezTo>
                        <a:pt x="170105" y="168560"/>
                        <a:pt x="173285" y="165380"/>
                        <a:pt x="173285" y="161459"/>
                      </a:cubicBezTo>
                      <a:cubicBezTo>
                        <a:pt x="173285" y="161450"/>
                        <a:pt x="173285" y="161440"/>
                        <a:pt x="173285" y="161431"/>
                      </a:cubicBezTo>
                      <a:lnTo>
                        <a:pt x="173285" y="86572"/>
                      </a:lnTo>
                      <a:cubicBezTo>
                        <a:pt x="173285" y="80322"/>
                        <a:pt x="178352" y="75255"/>
                        <a:pt x="184601" y="75255"/>
                      </a:cubicBezTo>
                      <a:lnTo>
                        <a:pt x="213657" y="75255"/>
                      </a:lnTo>
                      <a:cubicBezTo>
                        <a:pt x="217583" y="75240"/>
                        <a:pt x="220758" y="72052"/>
                        <a:pt x="220758" y="68126"/>
                      </a:cubicBezTo>
                      <a:lnTo>
                        <a:pt x="220758" y="37005"/>
                      </a:lnTo>
                      <a:cubicBezTo>
                        <a:pt x="220744" y="33090"/>
                        <a:pt x="217572" y="29920"/>
                        <a:pt x="213657" y="29904"/>
                      </a:cubicBezTo>
                      <a:lnTo>
                        <a:pt x="180329" y="29904"/>
                      </a:lnTo>
                      <a:cubicBezTo>
                        <a:pt x="176402" y="29904"/>
                        <a:pt x="173217" y="33079"/>
                        <a:pt x="173200" y="37005"/>
                      </a:cubicBezTo>
                      <a:lnTo>
                        <a:pt x="173200" y="63995"/>
                      </a:lnTo>
                      <a:cubicBezTo>
                        <a:pt x="173200" y="70245"/>
                        <a:pt x="168133" y="75312"/>
                        <a:pt x="161883" y="75312"/>
                      </a:cubicBezTo>
                      <a:lnTo>
                        <a:pt x="89571" y="75312"/>
                      </a:lnTo>
                      <a:cubicBezTo>
                        <a:pt x="83321" y="75312"/>
                        <a:pt x="78254" y="70245"/>
                        <a:pt x="78254" y="63995"/>
                      </a:cubicBezTo>
                      <a:lnTo>
                        <a:pt x="78254" y="14174"/>
                      </a:lnTo>
                      <a:cubicBezTo>
                        <a:pt x="78294" y="12282"/>
                        <a:pt x="77546" y="10457"/>
                        <a:pt x="76189" y="9138"/>
                      </a:cubicBezTo>
                      <a:cubicBezTo>
                        <a:pt x="74865" y="7784"/>
                        <a:pt x="73046" y="7028"/>
                        <a:pt x="71153" y="7045"/>
                      </a:cubicBezTo>
                      <a:lnTo>
                        <a:pt x="14146" y="7045"/>
                      </a:lnTo>
                      <a:cubicBezTo>
                        <a:pt x="10219" y="7045"/>
                        <a:pt x="7032" y="10219"/>
                        <a:pt x="7016" y="14146"/>
                      </a:cubicBezTo>
                      <a:lnTo>
                        <a:pt x="7016" y="68154"/>
                      </a:lnTo>
                      <a:cubicBezTo>
                        <a:pt x="7016" y="72092"/>
                        <a:pt x="10208" y="75283"/>
                        <a:pt x="14146" y="75283"/>
                      </a:cubicBezTo>
                      <a:lnTo>
                        <a:pt x="66966" y="75283"/>
                      </a:lnTo>
                      <a:cubicBezTo>
                        <a:pt x="73216" y="75283"/>
                        <a:pt x="78282" y="80350"/>
                        <a:pt x="78282" y="86600"/>
                      </a:cubicBezTo>
                      <a:lnTo>
                        <a:pt x="78282" y="158686"/>
                      </a:lnTo>
                      <a:cubicBezTo>
                        <a:pt x="78343" y="161473"/>
                        <a:pt x="77136" y="164138"/>
                        <a:pt x="75000" y="165929"/>
                      </a:cubicBezTo>
                      <a:cubicBezTo>
                        <a:pt x="72702" y="167700"/>
                        <a:pt x="69866" y="168628"/>
                        <a:pt x="66966" y="168560"/>
                      </a:cubicBezTo>
                      <a:close/>
                    </a:path>
                  </a:pathLst>
                </a:custGeom>
                <a:solidFill>
                  <a:srgbClr val="5191FB"/>
                </a:solidFill>
                <a:ln w="280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74" name="Rounded Rectangle 73" descr="AI - Azure artificial intelligence services include Azure Cognitive Services, Azure Applied AI, and Azure Machine Learning">
            <a:extLst>
              <a:ext uri="{FF2B5EF4-FFF2-40B4-BE49-F238E27FC236}">
                <a16:creationId xmlns:a16="http://schemas.microsoft.com/office/drawing/2014/main" id="{A6426597-D840-1F48-CF3B-9F6AA5B53F0C}"/>
              </a:ext>
              <a:ext uri="{C183D7F6-B498-43B3-948B-1728B52AA6E4}">
                <adec:decorative xmlns:adec="http://schemas.microsoft.com/office/drawing/2017/decorative" val="0"/>
              </a:ext>
            </a:extLst>
          </p:cNvPr>
          <p:cNvSpPr/>
          <p:nvPr/>
        </p:nvSpPr>
        <p:spPr bwMode="auto">
          <a:xfrm>
            <a:off x="6619760" y="1593305"/>
            <a:ext cx="5276045" cy="1522539"/>
          </a:xfrm>
          <a:prstGeom prst="roundRect">
            <a:avLst>
              <a:gd name="adj" fmla="val 11062"/>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3" name="Content Placeholder 8">
            <a:extLst>
              <a:ext uri="{FF2B5EF4-FFF2-40B4-BE49-F238E27FC236}">
                <a16:creationId xmlns:a16="http://schemas.microsoft.com/office/drawing/2014/main" id="{FA0346B2-299A-578B-A8E0-BD1B4BCEF475}"/>
              </a:ext>
              <a:ext uri="{C183D7F6-B498-43B3-948B-1728B52AA6E4}">
                <adec:decorative xmlns:adec="http://schemas.microsoft.com/office/drawing/2017/decorative" val="1"/>
              </a:ext>
            </a:extLst>
          </p:cNvPr>
          <p:cNvSpPr txBox="1">
            <a:spLocks/>
          </p:cNvSpPr>
          <p:nvPr/>
        </p:nvSpPr>
        <p:spPr>
          <a:xfrm>
            <a:off x="7091090" y="2586288"/>
            <a:ext cx="1463040" cy="251853"/>
          </a:xfrm>
          <a:prstGeom prst="rect">
            <a:avLst/>
          </a:prstGeom>
        </p:spPr>
        <p:txBody>
          <a:bodyPr lIns="0" tIns="0" rIns="0" bIns="0"/>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AI Services</a:t>
            </a:r>
          </a:p>
        </p:txBody>
      </p:sp>
      <p:sp>
        <p:nvSpPr>
          <p:cNvPr id="111" name="Content Placeholder 6">
            <a:extLst>
              <a:ext uri="{FF2B5EF4-FFF2-40B4-BE49-F238E27FC236}">
                <a16:creationId xmlns:a16="http://schemas.microsoft.com/office/drawing/2014/main" id="{6525953D-4473-3EDB-4CD5-835AD0373E55}"/>
              </a:ext>
              <a:ext uri="{C183D7F6-B498-43B3-948B-1728B52AA6E4}">
                <adec:decorative xmlns:adec="http://schemas.microsoft.com/office/drawing/2017/decorative" val="1"/>
              </a:ext>
            </a:extLst>
          </p:cNvPr>
          <p:cNvSpPr txBox="1">
            <a:spLocks/>
          </p:cNvSpPr>
          <p:nvPr/>
        </p:nvSpPr>
        <p:spPr>
          <a:xfrm>
            <a:off x="8562087" y="2586288"/>
            <a:ext cx="1463040" cy="252179"/>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err="1">
                <a:ln>
                  <a:noFill/>
                </a:ln>
                <a:solidFill>
                  <a:srgbClr val="000000"/>
                </a:solidFill>
                <a:effectLst/>
                <a:uLnTx/>
                <a:uFillTx/>
                <a:latin typeface="Segoe UI Semibold"/>
                <a:ea typeface="+mn-ea"/>
                <a:cs typeface="Segoe UI" panose="020B0502040204020203" pitchFamily="34" charset="0"/>
              </a:rPr>
              <a:t>OpenAI</a:t>
            </a:r>
            <a:endParaRPr kumimoji="0" lang="en-US" sz="1200" b="0" i="0" u="none" strike="noStrike" kern="1200" cap="none" spc="-4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12" name="Content Placeholder 7">
            <a:extLst>
              <a:ext uri="{FF2B5EF4-FFF2-40B4-BE49-F238E27FC236}">
                <a16:creationId xmlns:a16="http://schemas.microsoft.com/office/drawing/2014/main" id="{2F8D71B8-E54B-121D-408C-46D7A9AEDDE3}"/>
              </a:ext>
              <a:ext uri="{C183D7F6-B498-43B3-948B-1728B52AA6E4}">
                <adec:decorative xmlns:adec="http://schemas.microsoft.com/office/drawing/2017/decorative" val="1"/>
              </a:ext>
            </a:extLst>
          </p:cNvPr>
          <p:cNvSpPr txBox="1">
            <a:spLocks/>
          </p:cNvSpPr>
          <p:nvPr/>
        </p:nvSpPr>
        <p:spPr>
          <a:xfrm>
            <a:off x="10012702" y="2586288"/>
            <a:ext cx="1463040" cy="251853"/>
          </a:xfrm>
          <a:prstGeom prst="rect">
            <a:avLst/>
          </a:prstGeom>
        </p:spPr>
        <p:txBody>
          <a:bodyPr lIns="0" tIns="0" rIns="0" bIns="0"/>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Machine Learning</a:t>
            </a:r>
          </a:p>
        </p:txBody>
      </p:sp>
      <p:grpSp>
        <p:nvGrpSpPr>
          <p:cNvPr id="34" name="Group 33" descr="Development tools - Microsoft software development services include GitHub, Visual Studio Code, Azure API Management, and Azure Container Registry">
            <a:extLst>
              <a:ext uri="{FF2B5EF4-FFF2-40B4-BE49-F238E27FC236}">
                <a16:creationId xmlns:a16="http://schemas.microsoft.com/office/drawing/2014/main" id="{FC2FCC15-A43A-FDBE-984D-5CDD2837BECD}"/>
              </a:ext>
            </a:extLst>
          </p:cNvPr>
          <p:cNvGrpSpPr/>
          <p:nvPr/>
        </p:nvGrpSpPr>
        <p:grpSpPr>
          <a:xfrm>
            <a:off x="294200" y="3241650"/>
            <a:ext cx="2799514" cy="2653422"/>
            <a:chOff x="259961" y="3241650"/>
            <a:chExt cx="2799514" cy="2653422"/>
          </a:xfrm>
        </p:grpSpPr>
        <p:sp>
          <p:nvSpPr>
            <p:cNvPr id="35" name="Rounded Rectangle 34">
              <a:extLst>
                <a:ext uri="{FF2B5EF4-FFF2-40B4-BE49-F238E27FC236}">
                  <a16:creationId xmlns:a16="http://schemas.microsoft.com/office/drawing/2014/main" id="{46AA53BC-22AA-7D1B-4C1E-5C1F16C09780}"/>
                </a:ext>
              </a:extLst>
            </p:cNvPr>
            <p:cNvSpPr/>
            <p:nvPr/>
          </p:nvSpPr>
          <p:spPr bwMode="auto">
            <a:xfrm>
              <a:off x="259961" y="3241650"/>
              <a:ext cx="2799514" cy="2653422"/>
            </a:xfrm>
            <a:prstGeom prst="roundRect">
              <a:avLst>
                <a:gd name="adj" fmla="val 5929"/>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743891BF-39CD-C2FA-A181-831D0EFCDA0B}"/>
                </a:ext>
              </a:extLst>
            </p:cNvPr>
            <p:cNvSpPr txBox="1"/>
            <p:nvPr/>
          </p:nvSpPr>
          <p:spPr>
            <a:xfrm>
              <a:off x="542618" y="3404624"/>
              <a:ext cx="2234201"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000000"/>
                  </a:solidFill>
                  <a:effectLst/>
                  <a:uLnTx/>
                  <a:uFillTx/>
                  <a:latin typeface="Segoe UI Semibold"/>
                  <a:ea typeface="+mn-ea"/>
                  <a:cs typeface="+mn-cs"/>
                </a:rPr>
                <a:t>Development tools</a:t>
              </a:r>
            </a:p>
          </p:txBody>
        </p:sp>
        <p:grpSp>
          <p:nvGrpSpPr>
            <p:cNvPr id="41" name="Group 40">
              <a:extLst>
                <a:ext uri="{FF2B5EF4-FFF2-40B4-BE49-F238E27FC236}">
                  <a16:creationId xmlns:a16="http://schemas.microsoft.com/office/drawing/2014/main" id="{F7AB50D6-808D-588E-A235-A4AF5FB24FEB}"/>
                </a:ext>
              </a:extLst>
            </p:cNvPr>
            <p:cNvGrpSpPr/>
            <p:nvPr/>
          </p:nvGrpSpPr>
          <p:grpSpPr>
            <a:xfrm>
              <a:off x="552892" y="3867651"/>
              <a:ext cx="947065" cy="331934"/>
              <a:chOff x="552892" y="3814248"/>
              <a:chExt cx="947065" cy="331934"/>
            </a:xfrm>
          </p:grpSpPr>
          <p:pic>
            <p:nvPicPr>
              <p:cNvPr id="68" name="Graphic 67" descr="GitHub logo">
                <a:extLst>
                  <a:ext uri="{FF2B5EF4-FFF2-40B4-BE49-F238E27FC236}">
                    <a16:creationId xmlns:a16="http://schemas.microsoft.com/office/drawing/2014/main" id="{36D882BB-26B9-D715-37B9-E145DD6C4F6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2892" y="3814248"/>
                <a:ext cx="340374" cy="331934"/>
              </a:xfrm>
              <a:prstGeom prst="rect">
                <a:avLst/>
              </a:prstGeom>
            </p:spPr>
          </p:pic>
          <p:sp>
            <p:nvSpPr>
              <p:cNvPr id="69" name="Rectangle 68">
                <a:extLst>
                  <a:ext uri="{FF2B5EF4-FFF2-40B4-BE49-F238E27FC236}">
                    <a16:creationId xmlns:a16="http://schemas.microsoft.com/office/drawing/2014/main" id="{110654B2-2FD1-D710-4FBE-49D7B65A0EA8}"/>
                  </a:ext>
                </a:extLst>
              </p:cNvPr>
              <p:cNvSpPr/>
              <p:nvPr/>
            </p:nvSpPr>
            <p:spPr bwMode="auto">
              <a:xfrm>
                <a:off x="1030598" y="3897116"/>
                <a:ext cx="469359"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GitHub</a:t>
                </a:r>
              </a:p>
            </p:txBody>
          </p:sp>
        </p:grpSp>
        <p:grpSp>
          <p:nvGrpSpPr>
            <p:cNvPr id="43" name="Group 42">
              <a:extLst>
                <a:ext uri="{FF2B5EF4-FFF2-40B4-BE49-F238E27FC236}">
                  <a16:creationId xmlns:a16="http://schemas.microsoft.com/office/drawing/2014/main" id="{60CC0038-B51A-9DFC-02D9-9857CF7738F2}"/>
                </a:ext>
              </a:extLst>
            </p:cNvPr>
            <p:cNvGrpSpPr/>
            <p:nvPr/>
          </p:nvGrpSpPr>
          <p:grpSpPr>
            <a:xfrm>
              <a:off x="554938" y="4687549"/>
              <a:ext cx="2027623" cy="338328"/>
              <a:chOff x="527724" y="2693287"/>
              <a:chExt cx="2027623" cy="338328"/>
            </a:xfrm>
          </p:grpSpPr>
          <p:pic>
            <p:nvPicPr>
              <p:cNvPr id="66" name="Graphic 65">
                <a:extLst>
                  <a:ext uri="{FF2B5EF4-FFF2-40B4-BE49-F238E27FC236}">
                    <a16:creationId xmlns:a16="http://schemas.microsoft.com/office/drawing/2014/main" id="{4248529D-24BE-D5DD-D7C9-133A8D4845F2}"/>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27724" y="2693287"/>
                <a:ext cx="338328" cy="338328"/>
              </a:xfrm>
              <a:prstGeom prst="rect">
                <a:avLst/>
              </a:prstGeom>
            </p:spPr>
          </p:pic>
          <p:sp>
            <p:nvSpPr>
              <p:cNvPr id="67" name="Rectangle 66">
                <a:extLst>
                  <a:ext uri="{FF2B5EF4-FFF2-40B4-BE49-F238E27FC236}">
                    <a16:creationId xmlns:a16="http://schemas.microsoft.com/office/drawing/2014/main" id="{9CE1EE2E-0351-7313-00EA-270DB17661AE}"/>
                  </a:ext>
                </a:extLst>
              </p:cNvPr>
              <p:cNvSpPr/>
              <p:nvPr/>
            </p:nvSpPr>
            <p:spPr bwMode="auto">
              <a:xfrm>
                <a:off x="1003384" y="2793933"/>
                <a:ext cx="155196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 API Management</a:t>
                </a:r>
              </a:p>
            </p:txBody>
          </p:sp>
        </p:grpSp>
        <p:grpSp>
          <p:nvGrpSpPr>
            <p:cNvPr id="44" name="Group 43">
              <a:extLst>
                <a:ext uri="{FF2B5EF4-FFF2-40B4-BE49-F238E27FC236}">
                  <a16:creationId xmlns:a16="http://schemas.microsoft.com/office/drawing/2014/main" id="{73DFF9B9-8B15-719E-4C83-A496A378D45C}"/>
                </a:ext>
              </a:extLst>
            </p:cNvPr>
            <p:cNvGrpSpPr/>
            <p:nvPr/>
          </p:nvGrpSpPr>
          <p:grpSpPr>
            <a:xfrm>
              <a:off x="542618" y="5109935"/>
              <a:ext cx="2092578" cy="338328"/>
              <a:chOff x="527724" y="2693287"/>
              <a:chExt cx="2092578" cy="338328"/>
            </a:xfrm>
          </p:grpSpPr>
          <p:pic>
            <p:nvPicPr>
              <p:cNvPr id="64" name="Graphic 63">
                <a:extLst>
                  <a:ext uri="{FF2B5EF4-FFF2-40B4-BE49-F238E27FC236}">
                    <a16:creationId xmlns:a16="http://schemas.microsoft.com/office/drawing/2014/main" id="{0EA231A4-B0C2-1B02-308A-2DB102949544}"/>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527724" y="2693287"/>
                <a:ext cx="338328" cy="338328"/>
              </a:xfrm>
              <a:prstGeom prst="rect">
                <a:avLst/>
              </a:prstGeom>
            </p:spPr>
          </p:pic>
          <p:sp>
            <p:nvSpPr>
              <p:cNvPr id="65" name="Rectangle 64">
                <a:extLst>
                  <a:ext uri="{FF2B5EF4-FFF2-40B4-BE49-F238E27FC236}">
                    <a16:creationId xmlns:a16="http://schemas.microsoft.com/office/drawing/2014/main" id="{62801617-FA57-2B52-8221-CDFE6CD4F0BA}"/>
                  </a:ext>
                </a:extLst>
              </p:cNvPr>
              <p:cNvSpPr/>
              <p:nvPr/>
            </p:nvSpPr>
            <p:spPr bwMode="auto">
              <a:xfrm>
                <a:off x="1003384" y="2793933"/>
                <a:ext cx="1616918"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 Container Registry</a:t>
                </a:r>
              </a:p>
            </p:txBody>
          </p:sp>
        </p:grpSp>
        <p:sp>
          <p:nvSpPr>
            <p:cNvPr id="45" name="Rectangle 44">
              <a:extLst>
                <a:ext uri="{FF2B5EF4-FFF2-40B4-BE49-F238E27FC236}">
                  <a16:creationId xmlns:a16="http://schemas.microsoft.com/office/drawing/2014/main" id="{7EA9AADE-3793-84CC-43FA-62B261C25868}"/>
                </a:ext>
              </a:extLst>
            </p:cNvPr>
            <p:cNvSpPr/>
            <p:nvPr/>
          </p:nvSpPr>
          <p:spPr bwMode="auto">
            <a:xfrm>
              <a:off x="1003384" y="4383227"/>
              <a:ext cx="121770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Visual Studio Code</a:t>
              </a:r>
            </a:p>
          </p:txBody>
        </p:sp>
        <p:pic>
          <p:nvPicPr>
            <p:cNvPr id="46" name="Picture 4">
              <a:extLst>
                <a:ext uri="{FF2B5EF4-FFF2-40B4-BE49-F238E27FC236}">
                  <a16:creationId xmlns:a16="http://schemas.microsoft.com/office/drawing/2014/main" id="{C994FE71-CC06-1EF6-103A-19A57A45053D}"/>
                </a:ext>
                <a:ext uri="{C183D7F6-B498-43B3-948B-1728B52AA6E4}">
                  <adec:decorative xmlns:adec="http://schemas.microsoft.com/office/drawing/2017/decorative" val="1"/>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566280" y="4336743"/>
              <a:ext cx="259170" cy="259168"/>
            </a:xfrm>
            <a:prstGeom prst="rect">
              <a:avLst/>
            </a:prstGeom>
            <a:noFill/>
            <a:extLst>
              <a:ext uri="{909E8E84-426E-40DD-AFC4-6F175D3DCCD1}">
                <a14:hiddenFill xmlns:a14="http://schemas.microsoft.com/office/drawing/2010/main">
                  <a:solidFill>
                    <a:srgbClr val="FFFFFF"/>
                  </a:solidFill>
                </a14:hiddenFill>
              </a:ext>
            </a:extLst>
          </p:spPr>
        </p:pic>
      </p:grpSp>
      <p:sp>
        <p:nvSpPr>
          <p:cNvPr id="70" name="Rounded Rectangle 69" descr="Containers and serverless - Microsoft managed cloud services for app development include Azure Kubernetes Service, Azure Container Apps, and Azure Functions">
            <a:extLst>
              <a:ext uri="{FF2B5EF4-FFF2-40B4-BE49-F238E27FC236}">
                <a16:creationId xmlns:a16="http://schemas.microsoft.com/office/drawing/2014/main" id="{B4A3A8E8-67FB-80F6-DC48-6AC64FC330CD}"/>
              </a:ext>
              <a:ext uri="{C183D7F6-B498-43B3-948B-1728B52AA6E4}">
                <adec:decorative xmlns:adec="http://schemas.microsoft.com/office/drawing/2017/decorative" val="0"/>
              </a:ext>
            </a:extLst>
          </p:cNvPr>
          <p:cNvSpPr/>
          <p:nvPr/>
        </p:nvSpPr>
        <p:spPr bwMode="auto">
          <a:xfrm>
            <a:off x="3178533" y="3237901"/>
            <a:ext cx="3363938" cy="1537201"/>
          </a:xfrm>
          <a:prstGeom prst="roundRect">
            <a:avLst>
              <a:gd name="adj" fmla="val 7943"/>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2" name="TextBox 71">
            <a:extLst>
              <a:ext uri="{FF2B5EF4-FFF2-40B4-BE49-F238E27FC236}">
                <a16:creationId xmlns:a16="http://schemas.microsoft.com/office/drawing/2014/main" id="{7C2E7982-0077-BC89-ED78-48D270D31A52}"/>
              </a:ext>
              <a:ext uri="{C183D7F6-B498-43B3-948B-1728B52AA6E4}">
                <adec:decorative xmlns:adec="http://schemas.microsoft.com/office/drawing/2017/decorative" val="1"/>
              </a:ext>
            </a:extLst>
          </p:cNvPr>
          <p:cNvSpPr txBox="1"/>
          <p:nvPr/>
        </p:nvSpPr>
        <p:spPr>
          <a:xfrm>
            <a:off x="3751515" y="3351040"/>
            <a:ext cx="2234201"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000000"/>
                </a:solidFill>
                <a:effectLst/>
                <a:uLnTx/>
                <a:uFillTx/>
                <a:latin typeface="Segoe UI Semibold"/>
                <a:ea typeface="+mn-ea"/>
                <a:cs typeface="+mn-cs"/>
              </a:rPr>
              <a:t>Platform</a:t>
            </a:r>
          </a:p>
        </p:txBody>
      </p:sp>
      <p:sp>
        <p:nvSpPr>
          <p:cNvPr id="71" name="TextBox 70">
            <a:extLst>
              <a:ext uri="{FF2B5EF4-FFF2-40B4-BE49-F238E27FC236}">
                <a16:creationId xmlns:a16="http://schemas.microsoft.com/office/drawing/2014/main" id="{976E2DF5-F8DA-0C11-F785-4E62D0F5EC6F}"/>
              </a:ext>
              <a:ext uri="{C183D7F6-B498-43B3-948B-1728B52AA6E4}">
                <adec:decorative xmlns:adec="http://schemas.microsoft.com/office/drawing/2017/decorative" val="1"/>
              </a:ext>
            </a:extLst>
          </p:cNvPr>
          <p:cNvSpPr txBox="1"/>
          <p:nvPr/>
        </p:nvSpPr>
        <p:spPr>
          <a:xfrm>
            <a:off x="3294998" y="4133695"/>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 Kubernetes Service</a:t>
            </a:r>
          </a:p>
        </p:txBody>
      </p:sp>
      <p:pic>
        <p:nvPicPr>
          <p:cNvPr id="123" name="Graphic 122">
            <a:extLst>
              <a:ext uri="{FF2B5EF4-FFF2-40B4-BE49-F238E27FC236}">
                <a16:creationId xmlns:a16="http://schemas.microsoft.com/office/drawing/2014/main" id="{3E23A64F-C7AE-BEBA-129B-0D394BC656CA}"/>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3689396" y="3580150"/>
            <a:ext cx="508338" cy="496263"/>
          </a:xfrm>
          <a:prstGeom prst="rect">
            <a:avLst/>
          </a:prstGeom>
          <a:effectLst/>
        </p:spPr>
      </p:pic>
      <p:pic>
        <p:nvPicPr>
          <p:cNvPr id="124" name="Picture 9">
            <a:extLst>
              <a:ext uri="{FF2B5EF4-FFF2-40B4-BE49-F238E27FC236}">
                <a16:creationId xmlns:a16="http://schemas.microsoft.com/office/drawing/2014/main" id="{9111021C-F88F-9788-B965-5793B38D746C}"/>
              </a:ext>
              <a:ext uri="{C183D7F6-B498-43B3-948B-1728B52AA6E4}">
                <adec:decorative xmlns:adec="http://schemas.microsoft.com/office/drawing/2017/decorative" val="1"/>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1174"/>
          <a:stretch/>
        </p:blipFill>
        <p:spPr>
          <a:xfrm>
            <a:off x="5411191" y="3487767"/>
            <a:ext cx="574525" cy="699782"/>
          </a:xfrm>
          <a:prstGeom prst="rect">
            <a:avLst/>
          </a:prstGeom>
        </p:spPr>
      </p:pic>
      <p:sp>
        <p:nvSpPr>
          <p:cNvPr id="125" name="TextBox 124">
            <a:extLst>
              <a:ext uri="{FF2B5EF4-FFF2-40B4-BE49-F238E27FC236}">
                <a16:creationId xmlns:a16="http://schemas.microsoft.com/office/drawing/2014/main" id="{CD4FED94-28D4-1E4D-8171-EF14C460D70F}"/>
              </a:ext>
            </a:extLst>
          </p:cNvPr>
          <p:cNvSpPr txBox="1"/>
          <p:nvPr/>
        </p:nvSpPr>
        <p:spPr>
          <a:xfrm>
            <a:off x="5082392" y="4135895"/>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 Kubernetes</a:t>
            </a:r>
            <a:br>
              <a:rPr kumimoji="0" lang="en-US" sz="1200" b="0" i="0" u="none" strike="noStrike" kern="1200" cap="none" spc="-40" normalizeH="0" baseline="0" noProof="0">
                <a:ln>
                  <a:noFill/>
                </a:ln>
                <a:solidFill>
                  <a:srgbClr val="000000"/>
                </a:solidFill>
                <a:effectLst/>
                <a:uLnTx/>
                <a:uFillTx/>
                <a:latin typeface="Segoe UI Semibold"/>
                <a:ea typeface="+mn-ea"/>
                <a:cs typeface="+mn-cs"/>
              </a:rPr>
            </a:br>
            <a:r>
              <a:rPr kumimoji="0" lang="en-US" sz="1200" b="0" i="0" u="none" strike="noStrike" kern="1200" cap="none" spc="-40" normalizeH="0" baseline="0" noProof="0">
                <a:ln>
                  <a:noFill/>
                </a:ln>
                <a:solidFill>
                  <a:srgbClr val="000000"/>
                </a:solidFill>
                <a:effectLst/>
                <a:uLnTx/>
                <a:uFillTx/>
                <a:latin typeface="Segoe UI Semibold"/>
                <a:ea typeface="+mn-ea"/>
                <a:cs typeface="+mn-cs"/>
              </a:rPr>
              <a:t>Fleet Manager</a:t>
            </a:r>
          </a:p>
        </p:txBody>
      </p:sp>
      <p:sp>
        <p:nvSpPr>
          <p:cNvPr id="73" name="Rounded Rectangle 72" descr="Managed databases - Azure cloud database services include Azure Database for PostgreSQL, Azure Cosmos DB, Azure SQL, and Azure Database for MySQL and MariaDB">
            <a:extLst>
              <a:ext uri="{FF2B5EF4-FFF2-40B4-BE49-F238E27FC236}">
                <a16:creationId xmlns:a16="http://schemas.microsoft.com/office/drawing/2014/main" id="{D7971115-7D2F-D0C6-A0AD-24FD365018F0}"/>
              </a:ext>
              <a:ext uri="{C183D7F6-B498-43B3-948B-1728B52AA6E4}">
                <adec:decorative xmlns:adec="http://schemas.microsoft.com/office/drawing/2017/decorative" val="0"/>
              </a:ext>
            </a:extLst>
          </p:cNvPr>
          <p:cNvSpPr/>
          <p:nvPr/>
        </p:nvSpPr>
        <p:spPr bwMode="auto">
          <a:xfrm>
            <a:off x="6619760" y="3212894"/>
            <a:ext cx="3970788" cy="1549636"/>
          </a:xfrm>
          <a:prstGeom prst="roundRect">
            <a:avLst>
              <a:gd name="adj" fmla="val 11946"/>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76" name="Group 75" descr="Storage - Microsoft cloud services include Azure Storage ">
            <a:extLst>
              <a:ext uri="{FF2B5EF4-FFF2-40B4-BE49-F238E27FC236}">
                <a16:creationId xmlns:a16="http://schemas.microsoft.com/office/drawing/2014/main" id="{93D0DC59-47E4-910D-91FA-E139A334C77E}"/>
              </a:ext>
            </a:extLst>
          </p:cNvPr>
          <p:cNvGrpSpPr/>
          <p:nvPr/>
        </p:nvGrpSpPr>
        <p:grpSpPr>
          <a:xfrm>
            <a:off x="10621951" y="3209398"/>
            <a:ext cx="1327319" cy="1549636"/>
            <a:chOff x="7817709" y="1239235"/>
            <a:chExt cx="1327319" cy="1549636"/>
          </a:xfrm>
        </p:grpSpPr>
        <p:sp>
          <p:nvSpPr>
            <p:cNvPr id="77" name="Rounded Rectangle 76">
              <a:extLst>
                <a:ext uri="{FF2B5EF4-FFF2-40B4-BE49-F238E27FC236}">
                  <a16:creationId xmlns:a16="http://schemas.microsoft.com/office/drawing/2014/main" id="{8714BFF3-8D7C-2C4D-94C7-34818684ABD6}"/>
                </a:ext>
              </a:extLst>
            </p:cNvPr>
            <p:cNvSpPr/>
            <p:nvPr/>
          </p:nvSpPr>
          <p:spPr bwMode="auto">
            <a:xfrm>
              <a:off x="7859324" y="1239235"/>
              <a:ext cx="1244089" cy="1549636"/>
            </a:xfrm>
            <a:prstGeom prst="roundRect">
              <a:avLst>
                <a:gd name="adj" fmla="val 107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8" name="TextBox 77">
              <a:extLst>
                <a:ext uri="{FF2B5EF4-FFF2-40B4-BE49-F238E27FC236}">
                  <a16:creationId xmlns:a16="http://schemas.microsoft.com/office/drawing/2014/main" id="{D9DDEC48-2BDF-B15D-01DC-4721D9F79637}"/>
                </a:ext>
              </a:extLst>
            </p:cNvPr>
            <p:cNvSpPr txBox="1"/>
            <p:nvPr/>
          </p:nvSpPr>
          <p:spPr>
            <a:xfrm>
              <a:off x="8007609" y="1386248"/>
              <a:ext cx="947519"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000000"/>
                  </a:solidFill>
                  <a:effectLst/>
                  <a:uLnTx/>
                  <a:uFillTx/>
                  <a:latin typeface="Segoe UI Semibold"/>
                  <a:ea typeface="+mn-ea"/>
                  <a:cs typeface="+mn-cs"/>
                </a:rPr>
                <a:t>Storage</a:t>
              </a:r>
            </a:p>
          </p:txBody>
        </p:sp>
        <p:grpSp>
          <p:nvGrpSpPr>
            <p:cNvPr id="79" name="Group 78">
              <a:extLst>
                <a:ext uri="{FF2B5EF4-FFF2-40B4-BE49-F238E27FC236}">
                  <a16:creationId xmlns:a16="http://schemas.microsoft.com/office/drawing/2014/main" id="{913DFD23-91E8-B118-775C-665C73F26303}"/>
                </a:ext>
              </a:extLst>
            </p:cNvPr>
            <p:cNvGrpSpPr/>
            <p:nvPr/>
          </p:nvGrpSpPr>
          <p:grpSpPr>
            <a:xfrm>
              <a:off x="7817709" y="1736636"/>
              <a:ext cx="1327319" cy="807335"/>
              <a:chOff x="8454524" y="2062136"/>
              <a:chExt cx="1327319" cy="807335"/>
            </a:xfrm>
          </p:grpSpPr>
          <p:pic>
            <p:nvPicPr>
              <p:cNvPr id="80" name="Graphic 79">
                <a:extLst>
                  <a:ext uri="{FF2B5EF4-FFF2-40B4-BE49-F238E27FC236}">
                    <a16:creationId xmlns:a16="http://schemas.microsoft.com/office/drawing/2014/main" id="{2CEFB441-594A-AAD7-F5AB-517FA7E52612}"/>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8949019" y="2062136"/>
                <a:ext cx="338328" cy="338328"/>
              </a:xfrm>
              <a:prstGeom prst="rect">
                <a:avLst/>
              </a:prstGeom>
            </p:spPr>
          </p:pic>
          <p:sp>
            <p:nvSpPr>
              <p:cNvPr id="81" name="TextBox 80">
                <a:extLst>
                  <a:ext uri="{FF2B5EF4-FFF2-40B4-BE49-F238E27FC236}">
                    <a16:creationId xmlns:a16="http://schemas.microsoft.com/office/drawing/2014/main" id="{FEA228F9-1886-6ABB-219A-26BA2D0208D8}"/>
                  </a:ext>
                </a:extLst>
              </p:cNvPr>
              <p:cNvSpPr txBox="1"/>
              <p:nvPr/>
            </p:nvSpPr>
            <p:spPr>
              <a:xfrm>
                <a:off x="8454524" y="2444739"/>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a:t>
                </a:r>
                <a:br>
                  <a:rPr kumimoji="0" lang="en-US" sz="1200" b="0" i="0" u="none" strike="noStrike" kern="1200" cap="none" spc="-40" normalizeH="0" baseline="0" noProof="0">
                    <a:ln>
                      <a:noFill/>
                    </a:ln>
                    <a:solidFill>
                      <a:srgbClr val="000000"/>
                    </a:solidFill>
                    <a:effectLst/>
                    <a:uLnTx/>
                    <a:uFillTx/>
                    <a:latin typeface="Segoe UI Semibold"/>
                    <a:ea typeface="+mn-ea"/>
                    <a:cs typeface="+mn-cs"/>
                  </a:rPr>
                </a:br>
                <a:r>
                  <a:rPr kumimoji="0" lang="en-US" sz="1200" b="0" i="0" u="none" strike="noStrike" kern="1200" cap="none" spc="-40" normalizeH="0" baseline="0" noProof="0">
                    <a:ln>
                      <a:noFill/>
                    </a:ln>
                    <a:solidFill>
                      <a:srgbClr val="000000"/>
                    </a:solidFill>
                    <a:effectLst/>
                    <a:uLnTx/>
                    <a:uFillTx/>
                    <a:latin typeface="Segoe UI Semibold"/>
                    <a:ea typeface="+mn-ea"/>
                    <a:cs typeface="+mn-cs"/>
                  </a:rPr>
                  <a:t>Storage</a:t>
                </a:r>
              </a:p>
            </p:txBody>
          </p:sp>
        </p:grpSp>
      </p:grpSp>
      <p:grpSp>
        <p:nvGrpSpPr>
          <p:cNvPr id="82" name="Group 81" descr="Cloud operations anywhere - Azure Arc is a managed hybrid data service ">
            <a:extLst>
              <a:ext uri="{FF2B5EF4-FFF2-40B4-BE49-F238E27FC236}">
                <a16:creationId xmlns:a16="http://schemas.microsoft.com/office/drawing/2014/main" id="{506AFCC2-F4A8-4238-5B9A-7AF7F8A93EC4}"/>
              </a:ext>
            </a:extLst>
          </p:cNvPr>
          <p:cNvGrpSpPr/>
          <p:nvPr/>
        </p:nvGrpSpPr>
        <p:grpSpPr>
          <a:xfrm>
            <a:off x="3178533" y="4864563"/>
            <a:ext cx="8729122" cy="1030509"/>
            <a:chOff x="3178533" y="4830696"/>
            <a:chExt cx="8729122" cy="1030509"/>
          </a:xfrm>
        </p:grpSpPr>
        <p:sp>
          <p:nvSpPr>
            <p:cNvPr id="83" name="Rounded Rectangle 82">
              <a:extLst>
                <a:ext uri="{FF2B5EF4-FFF2-40B4-BE49-F238E27FC236}">
                  <a16:creationId xmlns:a16="http://schemas.microsoft.com/office/drawing/2014/main" id="{9BAF4F81-0FB3-9EC9-98C3-5596AB233851}"/>
                </a:ext>
              </a:extLst>
            </p:cNvPr>
            <p:cNvSpPr/>
            <p:nvPr/>
          </p:nvSpPr>
          <p:spPr bwMode="auto">
            <a:xfrm>
              <a:off x="3178533" y="4830696"/>
              <a:ext cx="8729122" cy="1030509"/>
            </a:xfrm>
            <a:prstGeom prst="roundRect">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4" name="TextBox 83">
              <a:extLst>
                <a:ext uri="{FF2B5EF4-FFF2-40B4-BE49-F238E27FC236}">
                  <a16:creationId xmlns:a16="http://schemas.microsoft.com/office/drawing/2014/main" id="{AFC583F5-F83D-8E79-AA95-EB08C1C3C7FF}"/>
                </a:ext>
              </a:extLst>
            </p:cNvPr>
            <p:cNvSpPr txBox="1"/>
            <p:nvPr/>
          </p:nvSpPr>
          <p:spPr>
            <a:xfrm>
              <a:off x="6409711" y="4960927"/>
              <a:ext cx="2234201"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000000"/>
                  </a:solidFill>
                  <a:effectLst/>
                  <a:uLnTx/>
                  <a:uFillTx/>
                  <a:latin typeface="Segoe UI Semibold"/>
                  <a:ea typeface="+mn-ea"/>
                  <a:cs typeface="+mn-cs"/>
                </a:rPr>
                <a:t>Cloud operations anywhere</a:t>
              </a:r>
            </a:p>
          </p:txBody>
        </p:sp>
        <p:grpSp>
          <p:nvGrpSpPr>
            <p:cNvPr id="85" name="Group 84">
              <a:extLst>
                <a:ext uri="{FF2B5EF4-FFF2-40B4-BE49-F238E27FC236}">
                  <a16:creationId xmlns:a16="http://schemas.microsoft.com/office/drawing/2014/main" id="{C0622EB2-838A-EBBD-6366-B7FDD6384AEF}"/>
                </a:ext>
              </a:extLst>
            </p:cNvPr>
            <p:cNvGrpSpPr/>
            <p:nvPr/>
          </p:nvGrpSpPr>
          <p:grpSpPr>
            <a:xfrm>
              <a:off x="7178223" y="5159832"/>
              <a:ext cx="697178" cy="677496"/>
              <a:chOff x="5135592" y="5329773"/>
              <a:chExt cx="697178" cy="677496"/>
            </a:xfrm>
          </p:grpSpPr>
          <p:pic>
            <p:nvPicPr>
              <p:cNvPr id="86" name="Picture 7">
                <a:extLst>
                  <a:ext uri="{FF2B5EF4-FFF2-40B4-BE49-F238E27FC236}">
                    <a16:creationId xmlns:a16="http://schemas.microsoft.com/office/drawing/2014/main" id="{9A7D7998-701A-8AD9-A979-AE67D2E7BC3F}"/>
                  </a:ext>
                </a:extLst>
              </p:cNvPr>
              <p:cNvPicPr>
                <a:picLocks noChangeAspect="1"/>
              </p:cNvPicPr>
              <p:nvPr/>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t="3913" b="3913"/>
              <a:stretch/>
            </p:blipFill>
            <p:spPr>
              <a:xfrm>
                <a:off x="5281743" y="5329773"/>
                <a:ext cx="404876" cy="373193"/>
              </a:xfrm>
              <a:prstGeom prst="rect">
                <a:avLst/>
              </a:prstGeom>
              <a:noFill/>
              <a:ln>
                <a:noFill/>
                <a:headEnd type="none" w="med" len="med"/>
                <a:tailEnd type="none" w="med" len="med"/>
              </a:ln>
              <a:effectLst/>
            </p:spPr>
          </p:pic>
          <p:sp>
            <p:nvSpPr>
              <p:cNvPr id="87" name="TextBox 86">
                <a:extLst>
                  <a:ext uri="{FF2B5EF4-FFF2-40B4-BE49-F238E27FC236}">
                    <a16:creationId xmlns:a16="http://schemas.microsoft.com/office/drawing/2014/main" id="{2F63407A-23B0-797A-F4FB-954FF95DFEFA}"/>
                  </a:ext>
                </a:extLst>
              </p:cNvPr>
              <p:cNvSpPr txBox="1"/>
              <p:nvPr/>
            </p:nvSpPr>
            <p:spPr>
              <a:xfrm>
                <a:off x="5135592" y="5674870"/>
                <a:ext cx="697178" cy="33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 Arc</a:t>
                </a:r>
              </a:p>
            </p:txBody>
          </p:sp>
        </p:grpSp>
      </p:grpSp>
      <p:sp>
        <p:nvSpPr>
          <p:cNvPr id="75" name="TextBox 74">
            <a:extLst>
              <a:ext uri="{FF2B5EF4-FFF2-40B4-BE49-F238E27FC236}">
                <a16:creationId xmlns:a16="http://schemas.microsoft.com/office/drawing/2014/main" id="{225C7AC2-43A1-388F-0341-498F05F2C18D}"/>
              </a:ext>
              <a:ext uri="{C183D7F6-B498-43B3-948B-1728B52AA6E4}">
                <adec:decorative xmlns:adec="http://schemas.microsoft.com/office/drawing/2017/decorative" val="1"/>
              </a:ext>
            </a:extLst>
          </p:cNvPr>
          <p:cNvSpPr txBox="1"/>
          <p:nvPr/>
        </p:nvSpPr>
        <p:spPr>
          <a:xfrm>
            <a:off x="7387597" y="3339033"/>
            <a:ext cx="2234201"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000000"/>
                </a:solidFill>
                <a:effectLst/>
                <a:uLnTx/>
                <a:uFillTx/>
                <a:latin typeface="Segoe UI Semibold"/>
                <a:ea typeface="+mn-ea"/>
                <a:cs typeface="+mn-cs"/>
              </a:rPr>
              <a:t>Managed databases</a:t>
            </a:r>
          </a:p>
        </p:txBody>
      </p:sp>
      <p:sp>
        <p:nvSpPr>
          <p:cNvPr id="88" name="TextBox 87">
            <a:extLst>
              <a:ext uri="{FF2B5EF4-FFF2-40B4-BE49-F238E27FC236}">
                <a16:creationId xmlns:a16="http://schemas.microsoft.com/office/drawing/2014/main" id="{6E1F53D7-E118-ABD0-6A81-43337182E169}"/>
              </a:ext>
              <a:ext uri="{C183D7F6-B498-43B3-948B-1728B52AA6E4}">
                <adec:decorative xmlns:adec="http://schemas.microsoft.com/office/drawing/2017/decorative" val="1"/>
              </a:ext>
            </a:extLst>
          </p:cNvPr>
          <p:cNvSpPr txBox="1"/>
          <p:nvPr/>
        </p:nvSpPr>
        <p:spPr>
          <a:xfrm>
            <a:off x="6571171" y="4092898"/>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a:t>
            </a:r>
            <a:br>
              <a:rPr kumimoji="0" lang="en-US" sz="1200" b="0" i="0" u="none" strike="noStrike" kern="1200" cap="none" spc="-40" normalizeH="0" baseline="0" noProof="0">
                <a:ln>
                  <a:noFill/>
                </a:ln>
                <a:solidFill>
                  <a:srgbClr val="000000"/>
                </a:solidFill>
                <a:effectLst/>
                <a:uLnTx/>
                <a:uFillTx/>
                <a:latin typeface="Segoe UI Semibold"/>
                <a:ea typeface="+mn-ea"/>
                <a:cs typeface="+mn-cs"/>
              </a:rPr>
            </a:br>
            <a:r>
              <a:rPr kumimoji="0" lang="en-US" sz="1200" b="0" i="0" u="none" strike="noStrike" kern="1200" cap="none" spc="-40" normalizeH="0" baseline="0" noProof="0">
                <a:ln>
                  <a:noFill/>
                </a:ln>
                <a:solidFill>
                  <a:srgbClr val="000000"/>
                </a:solidFill>
                <a:effectLst/>
                <a:uLnTx/>
                <a:uFillTx/>
                <a:latin typeface="Segoe UI Semibold"/>
                <a:ea typeface="+mn-ea"/>
                <a:cs typeface="+mn-cs"/>
              </a:rPr>
              <a:t>PostgreSQL</a:t>
            </a:r>
          </a:p>
        </p:txBody>
      </p:sp>
      <p:sp>
        <p:nvSpPr>
          <p:cNvPr id="89" name="TextBox 88">
            <a:extLst>
              <a:ext uri="{FF2B5EF4-FFF2-40B4-BE49-F238E27FC236}">
                <a16:creationId xmlns:a16="http://schemas.microsoft.com/office/drawing/2014/main" id="{C9B34569-CDD7-D2DC-BAA5-FABDD85DA980}"/>
              </a:ext>
              <a:ext uri="{C183D7F6-B498-43B3-948B-1728B52AA6E4}">
                <adec:decorative xmlns:adec="http://schemas.microsoft.com/office/drawing/2017/decorative" val="1"/>
              </a:ext>
            </a:extLst>
          </p:cNvPr>
          <p:cNvSpPr txBox="1"/>
          <p:nvPr/>
        </p:nvSpPr>
        <p:spPr>
          <a:xfrm>
            <a:off x="7492815" y="4102174"/>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a:t>
            </a:r>
            <a:br>
              <a:rPr kumimoji="0" lang="en-US" sz="1200" b="0" i="0" u="none" strike="noStrike" kern="1200" cap="none" spc="-40" normalizeH="0" baseline="0" noProof="0">
                <a:ln>
                  <a:noFill/>
                </a:ln>
                <a:solidFill>
                  <a:srgbClr val="000000"/>
                </a:solidFill>
                <a:effectLst/>
                <a:uLnTx/>
                <a:uFillTx/>
                <a:latin typeface="Segoe UI Semibold"/>
                <a:ea typeface="+mn-ea"/>
                <a:cs typeface="+mn-cs"/>
              </a:rPr>
            </a:br>
            <a:r>
              <a:rPr kumimoji="0" lang="en-US" sz="1200" b="0" i="0" u="none" strike="noStrike" kern="1200" cap="none" spc="-40" normalizeH="0" baseline="0" noProof="0">
                <a:ln>
                  <a:noFill/>
                </a:ln>
                <a:solidFill>
                  <a:srgbClr val="000000"/>
                </a:solidFill>
                <a:effectLst/>
                <a:uLnTx/>
                <a:uFillTx/>
                <a:latin typeface="Segoe UI Semibold"/>
                <a:ea typeface="+mn-ea"/>
                <a:cs typeface="+mn-cs"/>
              </a:rPr>
              <a:t>Cosmos DB</a:t>
            </a:r>
          </a:p>
        </p:txBody>
      </p:sp>
      <p:grpSp>
        <p:nvGrpSpPr>
          <p:cNvPr id="90" name="Group 89">
            <a:extLst>
              <a:ext uri="{FF2B5EF4-FFF2-40B4-BE49-F238E27FC236}">
                <a16:creationId xmlns:a16="http://schemas.microsoft.com/office/drawing/2014/main" id="{19FF4D3B-1745-7F5F-29DF-868899B2FBFE}"/>
              </a:ext>
              <a:ext uri="{C183D7F6-B498-43B3-948B-1728B52AA6E4}">
                <adec:decorative xmlns:adec="http://schemas.microsoft.com/office/drawing/2017/decorative" val="1"/>
              </a:ext>
            </a:extLst>
          </p:cNvPr>
          <p:cNvGrpSpPr/>
          <p:nvPr/>
        </p:nvGrpSpPr>
        <p:grpSpPr>
          <a:xfrm>
            <a:off x="8371963" y="3710295"/>
            <a:ext cx="1327319" cy="807335"/>
            <a:chOff x="8490198" y="2062136"/>
            <a:chExt cx="1327319" cy="807335"/>
          </a:xfrm>
        </p:grpSpPr>
        <p:pic>
          <p:nvPicPr>
            <p:cNvPr id="91" name="Graphic 90">
              <a:extLst>
                <a:ext uri="{FF2B5EF4-FFF2-40B4-BE49-F238E27FC236}">
                  <a16:creationId xmlns:a16="http://schemas.microsoft.com/office/drawing/2014/main" id="{6529ABAE-7F24-DB82-5AB5-FB266C74609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8984693" y="2062136"/>
              <a:ext cx="338328" cy="338328"/>
            </a:xfrm>
            <a:prstGeom prst="rect">
              <a:avLst/>
            </a:prstGeom>
          </p:spPr>
        </p:pic>
        <p:sp>
          <p:nvSpPr>
            <p:cNvPr id="92" name="TextBox 91">
              <a:extLst>
                <a:ext uri="{FF2B5EF4-FFF2-40B4-BE49-F238E27FC236}">
                  <a16:creationId xmlns:a16="http://schemas.microsoft.com/office/drawing/2014/main" id="{440FBACB-C7FE-B814-0F78-048ED885B5B7}"/>
                </a:ext>
              </a:extLst>
            </p:cNvPr>
            <p:cNvSpPr txBox="1"/>
            <p:nvPr/>
          </p:nvSpPr>
          <p:spPr>
            <a:xfrm>
              <a:off x="8490198" y="2444739"/>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a:t>
              </a:r>
              <a:br>
                <a:rPr kumimoji="0" lang="en-US" sz="1200" b="0" i="0" u="none" strike="noStrike" kern="1200" cap="none" spc="-40" normalizeH="0" baseline="0" noProof="0">
                  <a:ln>
                    <a:noFill/>
                  </a:ln>
                  <a:solidFill>
                    <a:srgbClr val="000000"/>
                  </a:solidFill>
                  <a:effectLst/>
                  <a:uLnTx/>
                  <a:uFillTx/>
                  <a:latin typeface="Segoe UI Semibold"/>
                  <a:ea typeface="+mn-ea"/>
                  <a:cs typeface="+mn-cs"/>
                </a:rPr>
              </a:br>
              <a:r>
                <a:rPr kumimoji="0" lang="en-US" sz="1200" b="0" i="0" u="none" strike="noStrike" kern="1200" cap="none" spc="-40" normalizeH="0" baseline="0" noProof="0">
                  <a:ln>
                    <a:noFill/>
                  </a:ln>
                  <a:solidFill>
                    <a:srgbClr val="000000"/>
                  </a:solidFill>
                  <a:effectLst/>
                  <a:uLnTx/>
                  <a:uFillTx/>
                  <a:latin typeface="Segoe UI Semibold"/>
                  <a:ea typeface="+mn-ea"/>
                  <a:cs typeface="+mn-cs"/>
                </a:rPr>
                <a:t>SQL family</a:t>
              </a:r>
            </a:p>
          </p:txBody>
        </p:sp>
      </p:grpSp>
      <p:grpSp>
        <p:nvGrpSpPr>
          <p:cNvPr id="93" name="Group 92">
            <a:extLst>
              <a:ext uri="{FF2B5EF4-FFF2-40B4-BE49-F238E27FC236}">
                <a16:creationId xmlns:a16="http://schemas.microsoft.com/office/drawing/2014/main" id="{8FBDBA33-7AC1-555C-4A4F-C124CAD113C5}"/>
              </a:ext>
              <a:ext uri="{C183D7F6-B498-43B3-948B-1728B52AA6E4}">
                <adec:decorative xmlns:adec="http://schemas.microsoft.com/office/drawing/2017/decorative" val="1"/>
              </a:ext>
            </a:extLst>
          </p:cNvPr>
          <p:cNvGrpSpPr/>
          <p:nvPr/>
        </p:nvGrpSpPr>
        <p:grpSpPr>
          <a:xfrm>
            <a:off x="9293607" y="3691271"/>
            <a:ext cx="1327319" cy="962062"/>
            <a:chOff x="9387183" y="652315"/>
            <a:chExt cx="1327319" cy="962062"/>
          </a:xfrm>
        </p:grpSpPr>
        <p:sp>
          <p:nvSpPr>
            <p:cNvPr id="94" name="TextBox 93">
              <a:extLst>
                <a:ext uri="{FF2B5EF4-FFF2-40B4-BE49-F238E27FC236}">
                  <a16:creationId xmlns:a16="http://schemas.microsoft.com/office/drawing/2014/main" id="{5801B8D2-87FB-2EE1-EB99-211264D2D5DD}"/>
                </a:ext>
              </a:extLst>
            </p:cNvPr>
            <p:cNvSpPr txBox="1"/>
            <p:nvPr/>
          </p:nvSpPr>
          <p:spPr>
            <a:xfrm>
              <a:off x="9387183" y="1023446"/>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000000"/>
                  </a:solidFill>
                  <a:effectLst/>
                  <a:uLnTx/>
                  <a:uFillTx/>
                  <a:latin typeface="Segoe UI Semibold"/>
                  <a:ea typeface="+mn-ea"/>
                  <a:cs typeface="+mn-cs"/>
                </a:rPr>
                <a:t>Azure</a:t>
              </a:r>
              <a:br>
                <a:rPr kumimoji="0" lang="en-US" sz="1200" b="0" i="0" u="none" strike="noStrike" kern="1200" cap="none" spc="-40" normalizeH="0" baseline="0" noProof="0">
                  <a:ln>
                    <a:noFill/>
                  </a:ln>
                  <a:solidFill>
                    <a:srgbClr val="000000"/>
                  </a:solidFill>
                  <a:effectLst/>
                  <a:uLnTx/>
                  <a:uFillTx/>
                  <a:latin typeface="Segoe UI Semibold"/>
                  <a:ea typeface="+mn-ea"/>
                  <a:cs typeface="+mn-cs"/>
                </a:rPr>
              </a:br>
              <a:r>
                <a:rPr kumimoji="0" lang="en-US" sz="1200" b="0" i="0" u="none" strike="noStrike" kern="1200" cap="none" spc="-40" normalizeH="0" baseline="0" noProof="0">
                  <a:ln>
                    <a:noFill/>
                  </a:ln>
                  <a:solidFill>
                    <a:srgbClr val="000000"/>
                  </a:solidFill>
                  <a:effectLst/>
                  <a:uLnTx/>
                  <a:uFillTx/>
                  <a:latin typeface="Segoe UI Semibold"/>
                  <a:ea typeface="+mn-ea"/>
                  <a:cs typeface="+mn-cs"/>
                </a:rPr>
                <a:t>MySQL &amp; MariaDB</a:t>
              </a:r>
            </a:p>
          </p:txBody>
        </p:sp>
        <p:grpSp>
          <p:nvGrpSpPr>
            <p:cNvPr id="95" name="Group 94" descr="Azure MySQL logo and Azure MariaDB logo">
              <a:extLst>
                <a:ext uri="{FF2B5EF4-FFF2-40B4-BE49-F238E27FC236}">
                  <a16:creationId xmlns:a16="http://schemas.microsoft.com/office/drawing/2014/main" id="{52755E31-2E3F-8641-81B3-C35002DF9C8E}"/>
                </a:ext>
              </a:extLst>
            </p:cNvPr>
            <p:cNvGrpSpPr/>
            <p:nvPr/>
          </p:nvGrpSpPr>
          <p:grpSpPr>
            <a:xfrm>
              <a:off x="9739807" y="652315"/>
              <a:ext cx="622070" cy="335695"/>
              <a:chOff x="4111882" y="3200655"/>
              <a:chExt cx="1084452" cy="585216"/>
            </a:xfrm>
          </p:grpSpPr>
          <p:pic>
            <p:nvPicPr>
              <p:cNvPr id="96" name="Graphic 95">
                <a:extLst>
                  <a:ext uri="{FF2B5EF4-FFF2-40B4-BE49-F238E27FC236}">
                    <a16:creationId xmlns:a16="http://schemas.microsoft.com/office/drawing/2014/main" id="{FCB2D934-F427-2AC4-93AE-D03C84C34DEE}"/>
                  </a:ext>
                  <a:ext uri="{C183D7F6-B498-43B3-948B-1728B52AA6E4}">
                    <adec:decorative xmlns:adec="http://schemas.microsoft.com/office/drawing/2017/decorative" val="1"/>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4111882" y="3200655"/>
                <a:ext cx="585216" cy="585216"/>
              </a:xfrm>
              <a:prstGeom prst="rect">
                <a:avLst/>
              </a:prstGeom>
            </p:spPr>
          </p:pic>
          <p:pic>
            <p:nvPicPr>
              <p:cNvPr id="97" name="Graphic 96">
                <a:extLst>
                  <a:ext uri="{FF2B5EF4-FFF2-40B4-BE49-F238E27FC236}">
                    <a16:creationId xmlns:a16="http://schemas.microsoft.com/office/drawing/2014/main" id="{392C6300-AA43-3BB3-C39C-0AD8252F967C}"/>
                  </a:ext>
                  <a:ext uri="{C183D7F6-B498-43B3-948B-1728B52AA6E4}">
                    <adec:decorative xmlns:adec="http://schemas.microsoft.com/office/drawing/2017/decorative" val="1"/>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4611118" y="3200655"/>
                <a:ext cx="585216" cy="585216"/>
              </a:xfrm>
              <a:prstGeom prst="rect">
                <a:avLst/>
              </a:prstGeom>
            </p:spPr>
          </p:pic>
        </p:grpSp>
      </p:grpSp>
      <p:grpSp>
        <p:nvGrpSpPr>
          <p:cNvPr id="33" name="Group 32">
            <a:extLst>
              <a:ext uri="{FF2B5EF4-FFF2-40B4-BE49-F238E27FC236}">
                <a16:creationId xmlns:a16="http://schemas.microsoft.com/office/drawing/2014/main" id="{5E4A4832-21E4-EB9E-6FA3-3B7C1D090AD2}"/>
              </a:ext>
              <a:ext uri="{C183D7F6-B498-43B3-948B-1728B52AA6E4}">
                <adec:decorative xmlns:adec="http://schemas.microsoft.com/office/drawing/2017/decorative" val="1"/>
              </a:ext>
            </a:extLst>
          </p:cNvPr>
          <p:cNvGrpSpPr/>
          <p:nvPr/>
        </p:nvGrpSpPr>
        <p:grpSpPr>
          <a:xfrm rot="5400000">
            <a:off x="4660658" y="4637008"/>
            <a:ext cx="399688" cy="399686"/>
            <a:chOff x="7486595" y="3685943"/>
            <a:chExt cx="399688" cy="399686"/>
          </a:xfrm>
        </p:grpSpPr>
        <p:sp>
          <p:nvSpPr>
            <p:cNvPr id="36" name="Oval 35">
              <a:extLst>
                <a:ext uri="{FF2B5EF4-FFF2-40B4-BE49-F238E27FC236}">
                  <a16:creationId xmlns:a16="http://schemas.microsoft.com/office/drawing/2014/main" id="{6C7A25BC-717E-67A5-68B3-66C6756DFC70}"/>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37" name="arrow">
              <a:extLst>
                <a:ext uri="{FF2B5EF4-FFF2-40B4-BE49-F238E27FC236}">
                  <a16:creationId xmlns:a16="http://schemas.microsoft.com/office/drawing/2014/main" id="{80611E74-C46D-311A-4FB6-C62BC53C2499}"/>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arrow">
              <a:extLst>
                <a:ext uri="{FF2B5EF4-FFF2-40B4-BE49-F238E27FC236}">
                  <a16:creationId xmlns:a16="http://schemas.microsoft.com/office/drawing/2014/main" id="{19840AF9-1644-F45D-4AB8-B6DD2E3315FE}"/>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0" name="TextBox 109">
            <a:extLst>
              <a:ext uri="{FF2B5EF4-FFF2-40B4-BE49-F238E27FC236}">
                <a16:creationId xmlns:a16="http://schemas.microsoft.com/office/drawing/2014/main" id="{06F13B35-A28C-F292-97CD-2806258CCDC6}"/>
              </a:ext>
              <a:ext uri="{C183D7F6-B498-43B3-948B-1728B52AA6E4}">
                <adec:decorative xmlns:adec="http://schemas.microsoft.com/office/drawing/2017/decorative" val="1"/>
              </a:ext>
            </a:extLst>
          </p:cNvPr>
          <p:cNvSpPr txBox="1"/>
          <p:nvPr/>
        </p:nvSpPr>
        <p:spPr>
          <a:xfrm>
            <a:off x="8176507" y="1745508"/>
            <a:ext cx="2234201"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000000"/>
                </a:solidFill>
                <a:effectLst/>
                <a:uLnTx/>
                <a:uFillTx/>
                <a:latin typeface="Segoe UI Semibold"/>
                <a:ea typeface="+mn-ea"/>
                <a:cs typeface="+mn-cs"/>
              </a:rPr>
              <a:t>AI</a:t>
            </a:r>
          </a:p>
        </p:txBody>
      </p:sp>
      <p:pic>
        <p:nvPicPr>
          <p:cNvPr id="114" name="Graphic 113">
            <a:extLst>
              <a:ext uri="{FF2B5EF4-FFF2-40B4-BE49-F238E27FC236}">
                <a16:creationId xmlns:a16="http://schemas.microsoft.com/office/drawing/2014/main" id="{287D70A5-EC53-DE00-91F3-A424351B0679}"/>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7548100" y="1999024"/>
            <a:ext cx="549021" cy="549021"/>
          </a:xfrm>
          <a:prstGeom prst="rect">
            <a:avLst/>
          </a:prstGeom>
        </p:spPr>
      </p:pic>
      <p:pic>
        <p:nvPicPr>
          <p:cNvPr id="115" name="Graphic 5">
            <a:extLst>
              <a:ext uri="{FF2B5EF4-FFF2-40B4-BE49-F238E27FC236}">
                <a16:creationId xmlns:a16="http://schemas.microsoft.com/office/drawing/2014/main" id="{98EE8954-6C79-54DF-0AFD-5ACD9C8D97C2}"/>
              </a:ext>
              <a:ext uri="{C183D7F6-B498-43B3-948B-1728B52AA6E4}">
                <adec:decorative xmlns:adec="http://schemas.microsoft.com/office/drawing/2017/decorative" val="1"/>
              </a:ext>
            </a:extLst>
          </p:cNvPr>
          <p:cNvPicPr>
            <a:picLocks noChangeAspect="1"/>
          </p:cNvPicPr>
          <p:nvPr/>
        </p:nvPicPr>
        <p:blipFill>
          <a:blip r:embed="rId37" cstate="print">
            <a:extLst>
              <a:ext uri="{BEBA8EAE-BF5A-486C-A8C5-ECC9F3942E4B}">
                <a14:imgProps xmlns:a14="http://schemas.microsoft.com/office/drawing/2010/main">
                  <a14:imgLayer r:embed="rId38">
                    <a14:imgEffect>
                      <a14:brightnessContrast bright="-100000"/>
                    </a14:imgEffect>
                  </a14:imgLayer>
                </a14:imgProps>
              </a:ext>
              <a:ext uri="{28A0092B-C50C-407E-A947-70E740481C1C}">
                <a14:useLocalDpi xmlns:a14="http://schemas.microsoft.com/office/drawing/2010/main"/>
              </a:ext>
            </a:extLst>
          </a:blip>
          <a:srcRect/>
          <a:stretch/>
        </p:blipFill>
        <p:spPr>
          <a:xfrm>
            <a:off x="9073369" y="2041369"/>
            <a:ext cx="440476" cy="440476"/>
          </a:xfrm>
          <a:prstGeom prst="rect">
            <a:avLst/>
          </a:prstGeom>
        </p:spPr>
      </p:pic>
      <p:pic>
        <p:nvPicPr>
          <p:cNvPr id="116" name="Graphic 115">
            <a:extLst>
              <a:ext uri="{FF2B5EF4-FFF2-40B4-BE49-F238E27FC236}">
                <a16:creationId xmlns:a16="http://schemas.microsoft.com/office/drawing/2014/main" id="{6C97D0C2-60B8-A8E6-C56D-CDA780296FAF}"/>
              </a:ext>
              <a:ext uri="{C183D7F6-B498-43B3-948B-1728B52AA6E4}">
                <adec:decorative xmlns:adec="http://schemas.microsoft.com/office/drawing/2017/decorative" val="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10475981" y="2003453"/>
            <a:ext cx="520794" cy="520794"/>
          </a:xfrm>
          <a:prstGeom prst="rect">
            <a:avLst/>
          </a:prstGeom>
        </p:spPr>
      </p:pic>
      <p:pic>
        <p:nvPicPr>
          <p:cNvPr id="121" name="Graphic 120">
            <a:extLst>
              <a:ext uri="{FF2B5EF4-FFF2-40B4-BE49-F238E27FC236}">
                <a16:creationId xmlns:a16="http://schemas.microsoft.com/office/drawing/2014/main" id="{3DFF5DC5-79CA-E0A0-DA10-9239C235B58C}"/>
              </a:ext>
              <a:ext uri="{C183D7F6-B498-43B3-948B-1728B52AA6E4}">
                <adec:decorative xmlns:adec="http://schemas.microsoft.com/office/drawing/2017/decorative" val="1"/>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065666" y="3710295"/>
            <a:ext cx="325962" cy="338328"/>
          </a:xfrm>
          <a:prstGeom prst="rect">
            <a:avLst/>
          </a:prstGeom>
        </p:spPr>
      </p:pic>
      <p:pic>
        <p:nvPicPr>
          <p:cNvPr id="122" name="Graphic 121">
            <a:extLst>
              <a:ext uri="{FF2B5EF4-FFF2-40B4-BE49-F238E27FC236}">
                <a16:creationId xmlns:a16="http://schemas.microsoft.com/office/drawing/2014/main" id="{98734D58-5C1D-3AEB-8E73-260076A39449}"/>
              </a:ext>
              <a:ext uri="{C183D7F6-B498-43B3-948B-1728B52AA6E4}">
                <adec:decorative xmlns:adec="http://schemas.microsoft.com/office/drawing/2017/decorative" val="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p:blipFill>
        <p:spPr>
          <a:xfrm>
            <a:off x="7987310" y="3719571"/>
            <a:ext cx="325964" cy="338328"/>
          </a:xfrm>
          <a:prstGeom prst="rect">
            <a:avLst/>
          </a:prstGeom>
        </p:spPr>
      </p:pic>
      <p:grpSp>
        <p:nvGrpSpPr>
          <p:cNvPr id="49" name="Group 48">
            <a:extLst>
              <a:ext uri="{FF2B5EF4-FFF2-40B4-BE49-F238E27FC236}">
                <a16:creationId xmlns:a16="http://schemas.microsoft.com/office/drawing/2014/main" id="{9C67B975-B53C-6F1A-DEBA-3815263F22F8}"/>
              </a:ext>
              <a:ext uri="{C183D7F6-B498-43B3-948B-1728B52AA6E4}">
                <adec:decorative xmlns:adec="http://schemas.microsoft.com/office/drawing/2017/decorative" val="1"/>
              </a:ext>
            </a:extLst>
          </p:cNvPr>
          <p:cNvGrpSpPr/>
          <p:nvPr/>
        </p:nvGrpSpPr>
        <p:grpSpPr>
          <a:xfrm rot="5400000">
            <a:off x="9172415" y="4637008"/>
            <a:ext cx="399688" cy="399686"/>
            <a:chOff x="7486595" y="3685943"/>
            <a:chExt cx="399688" cy="399686"/>
          </a:xfrm>
        </p:grpSpPr>
        <p:sp>
          <p:nvSpPr>
            <p:cNvPr id="50" name="Oval 49">
              <a:extLst>
                <a:ext uri="{FF2B5EF4-FFF2-40B4-BE49-F238E27FC236}">
                  <a16:creationId xmlns:a16="http://schemas.microsoft.com/office/drawing/2014/main" id="{E6A1818D-2A3B-6A1B-C8ED-2F1272AFA03A}"/>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51" name="arrow">
              <a:extLst>
                <a:ext uri="{FF2B5EF4-FFF2-40B4-BE49-F238E27FC236}">
                  <a16:creationId xmlns:a16="http://schemas.microsoft.com/office/drawing/2014/main" id="{A1492B20-F73C-F682-EB5C-BB5EB47A21A0}"/>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arrow">
              <a:extLst>
                <a:ext uri="{FF2B5EF4-FFF2-40B4-BE49-F238E27FC236}">
                  <a16:creationId xmlns:a16="http://schemas.microsoft.com/office/drawing/2014/main" id="{13057A1B-59EB-82D0-F880-880BB439118E}"/>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168B633A-9C97-62A3-A8BC-B4E001B18AF1}"/>
              </a:ext>
              <a:ext uri="{C183D7F6-B498-43B3-948B-1728B52AA6E4}">
                <adec:decorative xmlns:adec="http://schemas.microsoft.com/office/drawing/2017/decorative" val="1"/>
              </a:ext>
            </a:extLst>
          </p:cNvPr>
          <p:cNvGrpSpPr/>
          <p:nvPr/>
        </p:nvGrpSpPr>
        <p:grpSpPr>
          <a:xfrm>
            <a:off x="2931934" y="2944885"/>
            <a:ext cx="399688" cy="399686"/>
            <a:chOff x="7486595" y="3685943"/>
            <a:chExt cx="399688" cy="399686"/>
          </a:xfrm>
        </p:grpSpPr>
        <p:sp>
          <p:nvSpPr>
            <p:cNvPr id="107" name="Oval 106">
              <a:extLst>
                <a:ext uri="{FF2B5EF4-FFF2-40B4-BE49-F238E27FC236}">
                  <a16:creationId xmlns:a16="http://schemas.microsoft.com/office/drawing/2014/main" id="{9B0A2573-8857-833E-8B53-2F561F9DE81F}"/>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108" name="arrow">
              <a:extLst>
                <a:ext uri="{FF2B5EF4-FFF2-40B4-BE49-F238E27FC236}">
                  <a16:creationId xmlns:a16="http://schemas.microsoft.com/office/drawing/2014/main" id="{67D4E75E-D064-D7A3-D5EB-4B6271A6271A}"/>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arrow">
              <a:extLst>
                <a:ext uri="{FF2B5EF4-FFF2-40B4-BE49-F238E27FC236}">
                  <a16:creationId xmlns:a16="http://schemas.microsoft.com/office/drawing/2014/main" id="{700527FE-17CC-D746-4801-4010D39E956F}"/>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60651C3D-63DF-056C-98B8-4923EC6A6429}"/>
              </a:ext>
              <a:ext uri="{C183D7F6-B498-43B3-948B-1728B52AA6E4}">
                <adec:decorative xmlns:adec="http://schemas.microsoft.com/office/drawing/2017/decorative" val="1"/>
              </a:ext>
            </a:extLst>
          </p:cNvPr>
          <p:cNvGrpSpPr/>
          <p:nvPr/>
        </p:nvGrpSpPr>
        <p:grpSpPr>
          <a:xfrm>
            <a:off x="6330589" y="2944885"/>
            <a:ext cx="399688" cy="399686"/>
            <a:chOff x="7486595" y="3685943"/>
            <a:chExt cx="399688" cy="399686"/>
          </a:xfrm>
        </p:grpSpPr>
        <p:sp>
          <p:nvSpPr>
            <p:cNvPr id="14" name="Oval 13">
              <a:extLst>
                <a:ext uri="{FF2B5EF4-FFF2-40B4-BE49-F238E27FC236}">
                  <a16:creationId xmlns:a16="http://schemas.microsoft.com/office/drawing/2014/main" id="{563A1D09-3DDE-CB76-3937-CEE1999302BF}"/>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2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27" name="arrow">
              <a:extLst>
                <a:ext uri="{FF2B5EF4-FFF2-40B4-BE49-F238E27FC236}">
                  <a16:creationId xmlns:a16="http://schemas.microsoft.com/office/drawing/2014/main" id="{1FD4455B-9403-A365-0606-D725A01210A7}"/>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arrow">
              <a:extLst>
                <a:ext uri="{FF2B5EF4-FFF2-40B4-BE49-F238E27FC236}">
                  <a16:creationId xmlns:a16="http://schemas.microsoft.com/office/drawing/2014/main" id="{3DA290C7-B5D3-4767-6E38-FB035271D68A}"/>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160517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3.125E-6 1.11111E-6 L -3.125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nodeType="withEffect">
                                  <p:stCondLst>
                                    <p:cond delay="100"/>
                                  </p:stCondLst>
                                  <p:childTnLst>
                                    <p:animMotion origin="layout" path="M -2.29167E-6 -2.22222E-6 L -2.29167E-6 0.03542 " pathEditMode="relative" rAng="0" ptsTypes="AA">
                                      <p:cBhvr>
                                        <p:cTn id="14" dur="700" spd="-100000" fill="hold"/>
                                        <p:tgtEl>
                                          <p:spTgt spid="34"/>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500"/>
                                        <p:tgtEl>
                                          <p:spTgt spid="161"/>
                                        </p:tgtEl>
                                      </p:cBhvr>
                                    </p:animEffect>
                                  </p:childTnLst>
                                </p:cTn>
                              </p:par>
                              <p:par>
                                <p:cTn id="18" presetID="42" presetClass="path" presetSubtype="0" decel="100000" fill="hold" nodeType="withEffect">
                                  <p:stCondLst>
                                    <p:cond delay="0"/>
                                  </p:stCondLst>
                                  <p:childTnLst>
                                    <p:animMotion origin="layout" path="M -2.5E-6 -4.81481E-6 L -2.5E-6 0.03542 " pathEditMode="relative" rAng="0" ptsTypes="AA">
                                      <p:cBhvr>
                                        <p:cTn id="19" dur="700" spd="-100000" fill="hold"/>
                                        <p:tgtEl>
                                          <p:spTgt spid="161"/>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42" presetClass="path" presetSubtype="0" decel="100000" fill="hold" nodeType="withEffect">
                                  <p:stCondLst>
                                    <p:cond delay="200"/>
                                  </p:stCondLst>
                                  <p:childTnLst>
                                    <p:animMotion origin="layout" path="M 2.08333E-7 7.40741E-7 L 2.08333E-7 0.03542 " pathEditMode="relative" rAng="0" ptsTypes="AA">
                                      <p:cBhvr>
                                        <p:cTn id="24" dur="700" spd="-100000" fill="hold"/>
                                        <p:tgtEl>
                                          <p:spTgt spid="82"/>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500"/>
                                        <p:tgtEl>
                                          <p:spTgt spid="123"/>
                                        </p:tgtEl>
                                      </p:cBhvr>
                                    </p:animEffect>
                                  </p:childTnLst>
                                </p:cTn>
                              </p:par>
                              <p:par>
                                <p:cTn id="28" presetID="42" presetClass="path" presetSubtype="0" decel="100000" fill="hold" nodeType="withEffect">
                                  <p:stCondLst>
                                    <p:cond delay="100"/>
                                  </p:stCondLst>
                                  <p:childTnLst>
                                    <p:animMotion origin="layout" path="M -2.29167E-6 -2.22222E-6 L -2.29167E-6 0.03542 " pathEditMode="relative" rAng="0" ptsTypes="AA">
                                      <p:cBhvr>
                                        <p:cTn id="29" dur="700" spd="-100000" fill="hold"/>
                                        <p:tgtEl>
                                          <p:spTgt spid="12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72"/>
                                        </p:tgtEl>
                                        <p:attrNameLst>
                                          <p:attrName>style.visibility</p:attrName>
                                        </p:attrNameLst>
                                      </p:cBhvr>
                                      <p:to>
                                        <p:strVal val="visible"/>
                                      </p:to>
                                    </p:set>
                                    <p:animEffect transition="in" filter="fade">
                                      <p:cBhvr>
                                        <p:cTn id="32" dur="500"/>
                                        <p:tgtEl>
                                          <p:spTgt spid="72"/>
                                        </p:tgtEl>
                                      </p:cBhvr>
                                    </p:animEffect>
                                  </p:childTnLst>
                                </p:cTn>
                              </p:par>
                              <p:par>
                                <p:cTn id="33" presetID="42" presetClass="path" presetSubtype="0" decel="100000" fill="hold" grpId="1" nodeType="withEffect">
                                  <p:stCondLst>
                                    <p:cond delay="100"/>
                                  </p:stCondLst>
                                  <p:childTnLst>
                                    <p:animMotion origin="layout" path="M -2.29167E-6 -2.22222E-6 L -2.29167E-6 0.03542 " pathEditMode="relative" rAng="0" ptsTypes="AA">
                                      <p:cBhvr>
                                        <p:cTn id="34" dur="700" spd="-100000" fill="hold"/>
                                        <p:tgtEl>
                                          <p:spTgt spid="72"/>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42" presetClass="path" presetSubtype="0" decel="100000" fill="hold" grpId="1" nodeType="withEffect">
                                  <p:stCondLst>
                                    <p:cond delay="100"/>
                                  </p:stCondLst>
                                  <p:childTnLst>
                                    <p:animMotion origin="layout" path="M -2.29167E-6 -2.22222E-6 L -2.29167E-6 0.03542 " pathEditMode="relative" rAng="0" ptsTypes="AA">
                                      <p:cBhvr>
                                        <p:cTn id="39" dur="700" spd="-100000" fill="hold"/>
                                        <p:tgtEl>
                                          <p:spTgt spid="70"/>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124"/>
                                        </p:tgtEl>
                                        <p:attrNameLst>
                                          <p:attrName>style.visibility</p:attrName>
                                        </p:attrNameLst>
                                      </p:cBhvr>
                                      <p:to>
                                        <p:strVal val="visible"/>
                                      </p:to>
                                    </p:set>
                                    <p:animEffect transition="in" filter="fade">
                                      <p:cBhvr>
                                        <p:cTn id="42" dur="500"/>
                                        <p:tgtEl>
                                          <p:spTgt spid="124"/>
                                        </p:tgtEl>
                                      </p:cBhvr>
                                    </p:animEffect>
                                  </p:childTnLst>
                                </p:cTn>
                              </p:par>
                              <p:par>
                                <p:cTn id="43" presetID="42" presetClass="path" presetSubtype="0" decel="100000" fill="hold" nodeType="withEffect">
                                  <p:stCondLst>
                                    <p:cond delay="100"/>
                                  </p:stCondLst>
                                  <p:childTnLst>
                                    <p:animMotion origin="layout" path="M -2.29167E-6 -2.22222E-6 L -2.29167E-6 0.03542 " pathEditMode="relative" rAng="0" ptsTypes="AA">
                                      <p:cBhvr>
                                        <p:cTn id="44" dur="700" spd="-100000" fill="hold"/>
                                        <p:tgtEl>
                                          <p:spTgt spid="124"/>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125"/>
                                        </p:tgtEl>
                                        <p:attrNameLst>
                                          <p:attrName>style.visibility</p:attrName>
                                        </p:attrNameLst>
                                      </p:cBhvr>
                                      <p:to>
                                        <p:strVal val="visible"/>
                                      </p:to>
                                    </p:set>
                                    <p:animEffect transition="in" filter="fade">
                                      <p:cBhvr>
                                        <p:cTn id="47" dur="500"/>
                                        <p:tgtEl>
                                          <p:spTgt spid="125"/>
                                        </p:tgtEl>
                                      </p:cBhvr>
                                    </p:animEffect>
                                  </p:childTnLst>
                                </p:cTn>
                              </p:par>
                              <p:par>
                                <p:cTn id="48" presetID="42" presetClass="path" presetSubtype="0" decel="100000" fill="hold" grpId="1" nodeType="withEffect">
                                  <p:stCondLst>
                                    <p:cond delay="100"/>
                                  </p:stCondLst>
                                  <p:childTnLst>
                                    <p:animMotion origin="layout" path="M -2.29167E-6 -2.22222E-6 L -2.29167E-6 0.03542 " pathEditMode="relative" rAng="0" ptsTypes="AA">
                                      <p:cBhvr>
                                        <p:cTn id="49" dur="700" spd="-100000" fill="hold"/>
                                        <p:tgtEl>
                                          <p:spTgt spid="125"/>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500"/>
                                        <p:tgtEl>
                                          <p:spTgt spid="71"/>
                                        </p:tgtEl>
                                      </p:cBhvr>
                                    </p:animEffect>
                                  </p:childTnLst>
                                </p:cTn>
                              </p:par>
                              <p:par>
                                <p:cTn id="53" presetID="42" presetClass="path" presetSubtype="0" decel="100000" fill="hold" grpId="1" nodeType="withEffect">
                                  <p:stCondLst>
                                    <p:cond delay="100"/>
                                  </p:stCondLst>
                                  <p:childTnLst>
                                    <p:animMotion origin="layout" path="M -2.29167E-6 -2.22222E-6 L -2.29167E-6 0.03542 " pathEditMode="relative" rAng="0" ptsTypes="AA">
                                      <p:cBhvr>
                                        <p:cTn id="54" dur="700" spd="-100000" fill="hold"/>
                                        <p:tgtEl>
                                          <p:spTgt spid="71"/>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42" presetClass="path" presetSubtype="0" decel="100000" fill="hold" grpId="1" nodeType="withEffect">
                                  <p:stCondLst>
                                    <p:cond delay="100"/>
                                  </p:stCondLst>
                                  <p:childTnLst>
                                    <p:animMotion origin="layout" path="M -2.29167E-6 -2.22222E-6 L -2.29167E-6 0.03542 " pathEditMode="relative" rAng="0" ptsTypes="AA">
                                      <p:cBhvr>
                                        <p:cTn id="59" dur="700" spd="-100000" fill="hold"/>
                                        <p:tgtEl>
                                          <p:spTgt spid="73"/>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75"/>
                                        </p:tgtEl>
                                        <p:attrNameLst>
                                          <p:attrName>style.visibility</p:attrName>
                                        </p:attrNameLst>
                                      </p:cBhvr>
                                      <p:to>
                                        <p:strVal val="visible"/>
                                      </p:to>
                                    </p:set>
                                    <p:animEffect transition="in" filter="fade">
                                      <p:cBhvr>
                                        <p:cTn id="62" dur="500"/>
                                        <p:tgtEl>
                                          <p:spTgt spid="75"/>
                                        </p:tgtEl>
                                      </p:cBhvr>
                                    </p:animEffect>
                                  </p:childTnLst>
                                </p:cTn>
                              </p:par>
                              <p:par>
                                <p:cTn id="63" presetID="42" presetClass="path" presetSubtype="0" decel="100000" fill="hold" grpId="1" nodeType="withEffect">
                                  <p:stCondLst>
                                    <p:cond delay="100"/>
                                  </p:stCondLst>
                                  <p:childTnLst>
                                    <p:animMotion origin="layout" path="M -2.29167E-6 -2.22222E-6 L -2.29167E-6 0.03542 " pathEditMode="relative" rAng="0" ptsTypes="AA">
                                      <p:cBhvr>
                                        <p:cTn id="64" dur="700" spd="-100000" fill="hold"/>
                                        <p:tgtEl>
                                          <p:spTgt spid="75"/>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21"/>
                                        </p:tgtEl>
                                        <p:attrNameLst>
                                          <p:attrName>style.visibility</p:attrName>
                                        </p:attrNameLst>
                                      </p:cBhvr>
                                      <p:to>
                                        <p:strVal val="visible"/>
                                      </p:to>
                                    </p:set>
                                    <p:animEffect transition="in" filter="fade">
                                      <p:cBhvr>
                                        <p:cTn id="67" dur="500"/>
                                        <p:tgtEl>
                                          <p:spTgt spid="121"/>
                                        </p:tgtEl>
                                      </p:cBhvr>
                                    </p:animEffect>
                                  </p:childTnLst>
                                </p:cTn>
                              </p:par>
                              <p:par>
                                <p:cTn id="68" presetID="42" presetClass="path" presetSubtype="0" decel="100000" fill="hold" nodeType="withEffect">
                                  <p:stCondLst>
                                    <p:cond delay="100"/>
                                  </p:stCondLst>
                                  <p:childTnLst>
                                    <p:animMotion origin="layout" path="M -2.29167E-6 -2.22222E-6 L -2.29167E-6 0.03542 " pathEditMode="relative" rAng="0" ptsTypes="AA">
                                      <p:cBhvr>
                                        <p:cTn id="69" dur="700" spd="-100000" fill="hold"/>
                                        <p:tgtEl>
                                          <p:spTgt spid="121"/>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88"/>
                                        </p:tgtEl>
                                        <p:attrNameLst>
                                          <p:attrName>style.visibility</p:attrName>
                                        </p:attrNameLst>
                                      </p:cBhvr>
                                      <p:to>
                                        <p:strVal val="visible"/>
                                      </p:to>
                                    </p:set>
                                    <p:animEffect transition="in" filter="fade">
                                      <p:cBhvr>
                                        <p:cTn id="72" dur="500"/>
                                        <p:tgtEl>
                                          <p:spTgt spid="88"/>
                                        </p:tgtEl>
                                      </p:cBhvr>
                                    </p:animEffect>
                                  </p:childTnLst>
                                </p:cTn>
                              </p:par>
                              <p:par>
                                <p:cTn id="73" presetID="42" presetClass="path" presetSubtype="0" decel="100000" fill="hold" grpId="1" nodeType="withEffect">
                                  <p:stCondLst>
                                    <p:cond delay="100"/>
                                  </p:stCondLst>
                                  <p:childTnLst>
                                    <p:animMotion origin="layout" path="M -2.29167E-6 -2.22222E-6 L -2.29167E-6 0.03542 " pathEditMode="relative" rAng="0" ptsTypes="AA">
                                      <p:cBhvr>
                                        <p:cTn id="74" dur="700" spd="-100000" fill="hold"/>
                                        <p:tgtEl>
                                          <p:spTgt spid="88"/>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122"/>
                                        </p:tgtEl>
                                        <p:attrNameLst>
                                          <p:attrName>style.visibility</p:attrName>
                                        </p:attrNameLst>
                                      </p:cBhvr>
                                      <p:to>
                                        <p:strVal val="visible"/>
                                      </p:to>
                                    </p:set>
                                    <p:animEffect transition="in" filter="fade">
                                      <p:cBhvr>
                                        <p:cTn id="77" dur="500"/>
                                        <p:tgtEl>
                                          <p:spTgt spid="122"/>
                                        </p:tgtEl>
                                      </p:cBhvr>
                                    </p:animEffect>
                                  </p:childTnLst>
                                </p:cTn>
                              </p:par>
                              <p:par>
                                <p:cTn id="78" presetID="42" presetClass="path" presetSubtype="0" decel="100000" fill="hold" nodeType="withEffect">
                                  <p:stCondLst>
                                    <p:cond delay="100"/>
                                  </p:stCondLst>
                                  <p:childTnLst>
                                    <p:animMotion origin="layout" path="M -2.29167E-6 -2.22222E-6 L -2.29167E-6 0.03542 " pathEditMode="relative" rAng="0" ptsTypes="AA">
                                      <p:cBhvr>
                                        <p:cTn id="79" dur="700" spd="-100000" fill="hold"/>
                                        <p:tgtEl>
                                          <p:spTgt spid="122"/>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9"/>
                                        </p:tgtEl>
                                        <p:attrNameLst>
                                          <p:attrName>style.visibility</p:attrName>
                                        </p:attrNameLst>
                                      </p:cBhvr>
                                      <p:to>
                                        <p:strVal val="visible"/>
                                      </p:to>
                                    </p:set>
                                    <p:animEffect transition="in" filter="fade">
                                      <p:cBhvr>
                                        <p:cTn id="82" dur="500"/>
                                        <p:tgtEl>
                                          <p:spTgt spid="89"/>
                                        </p:tgtEl>
                                      </p:cBhvr>
                                    </p:animEffect>
                                  </p:childTnLst>
                                </p:cTn>
                              </p:par>
                              <p:par>
                                <p:cTn id="83" presetID="42" presetClass="path" presetSubtype="0" decel="100000" fill="hold" grpId="1" nodeType="withEffect">
                                  <p:stCondLst>
                                    <p:cond delay="100"/>
                                  </p:stCondLst>
                                  <p:childTnLst>
                                    <p:animMotion origin="layout" path="M -2.29167E-6 -2.22222E-6 L -2.29167E-6 0.03542 " pathEditMode="relative" rAng="0" ptsTypes="AA">
                                      <p:cBhvr>
                                        <p:cTn id="84" dur="700" spd="-100000" fill="hold"/>
                                        <p:tgtEl>
                                          <p:spTgt spid="89"/>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90"/>
                                        </p:tgtEl>
                                        <p:attrNameLst>
                                          <p:attrName>style.visibility</p:attrName>
                                        </p:attrNameLst>
                                      </p:cBhvr>
                                      <p:to>
                                        <p:strVal val="visible"/>
                                      </p:to>
                                    </p:set>
                                    <p:animEffect transition="in" filter="fade">
                                      <p:cBhvr>
                                        <p:cTn id="87" dur="500"/>
                                        <p:tgtEl>
                                          <p:spTgt spid="90"/>
                                        </p:tgtEl>
                                      </p:cBhvr>
                                    </p:animEffect>
                                  </p:childTnLst>
                                </p:cTn>
                              </p:par>
                              <p:par>
                                <p:cTn id="88" presetID="42" presetClass="path" presetSubtype="0" decel="100000" fill="hold" nodeType="withEffect">
                                  <p:stCondLst>
                                    <p:cond delay="100"/>
                                  </p:stCondLst>
                                  <p:childTnLst>
                                    <p:animMotion origin="layout" path="M -2.29167E-6 -2.22222E-6 L -2.29167E-6 0.03542 " pathEditMode="relative" rAng="0" ptsTypes="AA">
                                      <p:cBhvr>
                                        <p:cTn id="89" dur="700" spd="-100000" fill="hold"/>
                                        <p:tgtEl>
                                          <p:spTgt spid="90"/>
                                        </p:tgtEl>
                                        <p:attrNameLst>
                                          <p:attrName>ppt_x</p:attrName>
                                          <p:attrName>ppt_y</p:attrName>
                                        </p:attrNameLst>
                                      </p:cBhvr>
                                      <p:rCtr x="0" y="1759"/>
                                    </p:animMotion>
                                  </p:childTnLst>
                                </p:cTn>
                              </p:par>
                              <p:par>
                                <p:cTn id="90" presetID="10" presetClass="entr" presetSubtype="0" fill="hold" nodeType="withEffect">
                                  <p:stCondLst>
                                    <p:cond delay="100"/>
                                  </p:stCondLst>
                                  <p:childTnLst>
                                    <p:set>
                                      <p:cBhvr>
                                        <p:cTn id="91" dur="1" fill="hold">
                                          <p:stCondLst>
                                            <p:cond delay="0"/>
                                          </p:stCondLst>
                                        </p:cTn>
                                        <p:tgtEl>
                                          <p:spTgt spid="93"/>
                                        </p:tgtEl>
                                        <p:attrNameLst>
                                          <p:attrName>style.visibility</p:attrName>
                                        </p:attrNameLst>
                                      </p:cBhvr>
                                      <p:to>
                                        <p:strVal val="visible"/>
                                      </p:to>
                                    </p:set>
                                    <p:animEffect transition="in" filter="fade">
                                      <p:cBhvr>
                                        <p:cTn id="92" dur="500"/>
                                        <p:tgtEl>
                                          <p:spTgt spid="93"/>
                                        </p:tgtEl>
                                      </p:cBhvr>
                                    </p:animEffect>
                                  </p:childTnLst>
                                </p:cTn>
                              </p:par>
                              <p:par>
                                <p:cTn id="93" presetID="42" presetClass="path" presetSubtype="0" decel="100000" fill="hold" nodeType="withEffect">
                                  <p:stCondLst>
                                    <p:cond delay="100"/>
                                  </p:stCondLst>
                                  <p:childTnLst>
                                    <p:animMotion origin="layout" path="M -2.29167E-6 -2.22222E-6 L -2.29167E-6 0.03542 " pathEditMode="relative" rAng="0" ptsTypes="AA">
                                      <p:cBhvr>
                                        <p:cTn id="94" dur="700" spd="-100000" fill="hold"/>
                                        <p:tgtEl>
                                          <p:spTgt spid="93"/>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76"/>
                                        </p:tgtEl>
                                        <p:attrNameLst>
                                          <p:attrName>style.visibility</p:attrName>
                                        </p:attrNameLst>
                                      </p:cBhvr>
                                      <p:to>
                                        <p:strVal val="visible"/>
                                      </p:to>
                                    </p:set>
                                    <p:animEffect transition="in" filter="fade">
                                      <p:cBhvr>
                                        <p:cTn id="97" dur="500"/>
                                        <p:tgtEl>
                                          <p:spTgt spid="76"/>
                                        </p:tgtEl>
                                      </p:cBhvr>
                                    </p:animEffect>
                                  </p:childTnLst>
                                </p:cTn>
                              </p:par>
                              <p:par>
                                <p:cTn id="98" presetID="42" presetClass="path" presetSubtype="0" decel="100000" fill="hold" nodeType="withEffect">
                                  <p:stCondLst>
                                    <p:cond delay="100"/>
                                  </p:stCondLst>
                                  <p:childTnLst>
                                    <p:animMotion origin="layout" path="M -2.29167E-6 -2.22222E-6 L -2.29167E-6 0.03542 " pathEditMode="relative" rAng="0" ptsTypes="AA">
                                      <p:cBhvr>
                                        <p:cTn id="99" dur="700" spd="-100000" fill="hold"/>
                                        <p:tgtEl>
                                          <p:spTgt spid="76"/>
                                        </p:tgtEl>
                                        <p:attrNameLst>
                                          <p:attrName>ppt_x</p:attrName>
                                          <p:attrName>ppt_y</p:attrName>
                                        </p:attrNameLst>
                                      </p:cBhvr>
                                      <p:rCtr x="0" y="1759"/>
                                    </p:animMotion>
                                  </p:childTnLst>
                                </p:cTn>
                              </p:par>
                              <p:par>
                                <p:cTn id="100" presetID="10" presetClass="entr" presetSubtype="0" fill="hold" nodeType="withEffect">
                                  <p:stCondLst>
                                    <p:cond delay="0"/>
                                  </p:stCondLst>
                                  <p:childTnLst>
                                    <p:set>
                                      <p:cBhvr>
                                        <p:cTn id="101" dur="1" fill="hold">
                                          <p:stCondLst>
                                            <p:cond delay="0"/>
                                          </p:stCondLst>
                                        </p:cTn>
                                        <p:tgtEl>
                                          <p:spTgt spid="114"/>
                                        </p:tgtEl>
                                        <p:attrNameLst>
                                          <p:attrName>style.visibility</p:attrName>
                                        </p:attrNameLst>
                                      </p:cBhvr>
                                      <p:to>
                                        <p:strVal val="visible"/>
                                      </p:to>
                                    </p:set>
                                    <p:animEffect transition="in" filter="fade">
                                      <p:cBhvr>
                                        <p:cTn id="102" dur="500"/>
                                        <p:tgtEl>
                                          <p:spTgt spid="114"/>
                                        </p:tgtEl>
                                      </p:cBhvr>
                                    </p:animEffect>
                                  </p:childTnLst>
                                </p:cTn>
                              </p:par>
                              <p:par>
                                <p:cTn id="103" presetID="42" presetClass="path" presetSubtype="0" decel="100000" fill="hold" nodeType="withEffect">
                                  <p:stCondLst>
                                    <p:cond delay="0"/>
                                  </p:stCondLst>
                                  <p:childTnLst>
                                    <p:animMotion origin="layout" path="M 2.08333E-7 7.40741E-7 L 2.08333E-7 0.03542 " pathEditMode="relative" rAng="0" ptsTypes="AA">
                                      <p:cBhvr>
                                        <p:cTn id="104" dur="700" spd="-100000" fill="hold"/>
                                        <p:tgtEl>
                                          <p:spTgt spid="114"/>
                                        </p:tgtEl>
                                        <p:attrNameLst>
                                          <p:attrName>ppt_x</p:attrName>
                                          <p:attrName>ppt_y</p:attrName>
                                        </p:attrNameLst>
                                      </p:cBhvr>
                                      <p:rCtr x="0" y="1759"/>
                                    </p:animMotion>
                                  </p:childTnLst>
                                </p:cTn>
                              </p:par>
                              <p:par>
                                <p:cTn id="105" presetID="10" presetClass="entr" presetSubtype="0" fill="hold" nodeType="withEffect">
                                  <p:stCondLst>
                                    <p:cond delay="0"/>
                                  </p:stCondLst>
                                  <p:childTnLst>
                                    <p:set>
                                      <p:cBhvr>
                                        <p:cTn id="106" dur="1" fill="hold">
                                          <p:stCondLst>
                                            <p:cond delay="0"/>
                                          </p:stCondLst>
                                        </p:cTn>
                                        <p:tgtEl>
                                          <p:spTgt spid="115"/>
                                        </p:tgtEl>
                                        <p:attrNameLst>
                                          <p:attrName>style.visibility</p:attrName>
                                        </p:attrNameLst>
                                      </p:cBhvr>
                                      <p:to>
                                        <p:strVal val="visible"/>
                                      </p:to>
                                    </p:set>
                                    <p:animEffect transition="in" filter="fade">
                                      <p:cBhvr>
                                        <p:cTn id="107" dur="500"/>
                                        <p:tgtEl>
                                          <p:spTgt spid="115"/>
                                        </p:tgtEl>
                                      </p:cBhvr>
                                    </p:animEffect>
                                  </p:childTnLst>
                                </p:cTn>
                              </p:par>
                              <p:par>
                                <p:cTn id="108" presetID="42" presetClass="path" presetSubtype="0" decel="100000" fill="hold" nodeType="withEffect">
                                  <p:stCondLst>
                                    <p:cond delay="0"/>
                                  </p:stCondLst>
                                  <p:childTnLst>
                                    <p:animMotion origin="layout" path="M 2.08333E-7 7.40741E-7 L 2.08333E-7 0.03542 " pathEditMode="relative" rAng="0" ptsTypes="AA">
                                      <p:cBhvr>
                                        <p:cTn id="109" dur="700" spd="-100000" fill="hold"/>
                                        <p:tgtEl>
                                          <p:spTgt spid="115"/>
                                        </p:tgtEl>
                                        <p:attrNameLst>
                                          <p:attrName>ppt_x</p:attrName>
                                          <p:attrName>ppt_y</p:attrName>
                                        </p:attrNameLst>
                                      </p:cBhvr>
                                      <p:rCtr x="0" y="1759"/>
                                    </p:animMotion>
                                  </p:childTnLst>
                                </p:cTn>
                              </p:par>
                              <p:par>
                                <p:cTn id="110" presetID="10" presetClass="entr" presetSubtype="0" fill="hold" nodeType="withEffect">
                                  <p:stCondLst>
                                    <p:cond delay="0"/>
                                  </p:stCondLst>
                                  <p:childTnLst>
                                    <p:set>
                                      <p:cBhvr>
                                        <p:cTn id="111" dur="1" fill="hold">
                                          <p:stCondLst>
                                            <p:cond delay="0"/>
                                          </p:stCondLst>
                                        </p:cTn>
                                        <p:tgtEl>
                                          <p:spTgt spid="116"/>
                                        </p:tgtEl>
                                        <p:attrNameLst>
                                          <p:attrName>style.visibility</p:attrName>
                                        </p:attrNameLst>
                                      </p:cBhvr>
                                      <p:to>
                                        <p:strVal val="visible"/>
                                      </p:to>
                                    </p:set>
                                    <p:animEffect transition="in" filter="fade">
                                      <p:cBhvr>
                                        <p:cTn id="112" dur="500"/>
                                        <p:tgtEl>
                                          <p:spTgt spid="116"/>
                                        </p:tgtEl>
                                      </p:cBhvr>
                                    </p:animEffect>
                                  </p:childTnLst>
                                </p:cTn>
                              </p:par>
                              <p:par>
                                <p:cTn id="113" presetID="42" presetClass="path" presetSubtype="0" decel="100000" fill="hold" nodeType="withEffect">
                                  <p:stCondLst>
                                    <p:cond delay="0"/>
                                  </p:stCondLst>
                                  <p:childTnLst>
                                    <p:animMotion origin="layout" path="M 2.08333E-7 7.40741E-7 L 2.08333E-7 0.03542 " pathEditMode="relative" rAng="0" ptsTypes="AA">
                                      <p:cBhvr>
                                        <p:cTn id="114" dur="700" spd="-100000" fill="hold"/>
                                        <p:tgtEl>
                                          <p:spTgt spid="116"/>
                                        </p:tgtEl>
                                        <p:attrNameLst>
                                          <p:attrName>ppt_x</p:attrName>
                                          <p:attrName>ppt_y</p:attrName>
                                        </p:attrNameLst>
                                      </p:cBhvr>
                                      <p:rCtr x="0" y="1759"/>
                                    </p:animMotion>
                                  </p:childTnLst>
                                </p:cTn>
                              </p:par>
                              <p:par>
                                <p:cTn id="115" presetID="10" presetClass="entr" presetSubtype="0" fill="hold" grpId="0" nodeType="withEffect">
                                  <p:stCondLst>
                                    <p:cond delay="0"/>
                                  </p:stCondLst>
                                  <p:childTnLst>
                                    <p:set>
                                      <p:cBhvr>
                                        <p:cTn id="116" dur="1" fill="hold">
                                          <p:stCondLst>
                                            <p:cond delay="0"/>
                                          </p:stCondLst>
                                        </p:cTn>
                                        <p:tgtEl>
                                          <p:spTgt spid="110"/>
                                        </p:tgtEl>
                                        <p:attrNameLst>
                                          <p:attrName>style.visibility</p:attrName>
                                        </p:attrNameLst>
                                      </p:cBhvr>
                                      <p:to>
                                        <p:strVal val="visible"/>
                                      </p:to>
                                    </p:set>
                                    <p:animEffect transition="in" filter="fade">
                                      <p:cBhvr>
                                        <p:cTn id="117" dur="500"/>
                                        <p:tgtEl>
                                          <p:spTgt spid="110"/>
                                        </p:tgtEl>
                                      </p:cBhvr>
                                    </p:animEffect>
                                  </p:childTnLst>
                                </p:cTn>
                              </p:par>
                              <p:par>
                                <p:cTn id="118" presetID="42" presetClass="path" presetSubtype="0" decel="100000" fill="hold" grpId="1" nodeType="withEffect">
                                  <p:stCondLst>
                                    <p:cond delay="0"/>
                                  </p:stCondLst>
                                  <p:childTnLst>
                                    <p:animMotion origin="layout" path="M 2.08333E-7 7.40741E-7 L 2.08333E-7 0.03542 " pathEditMode="relative" rAng="0" ptsTypes="AA">
                                      <p:cBhvr>
                                        <p:cTn id="119" dur="700" spd="-100000" fill="hold"/>
                                        <p:tgtEl>
                                          <p:spTgt spid="110"/>
                                        </p:tgtEl>
                                        <p:attrNameLst>
                                          <p:attrName>ppt_x</p:attrName>
                                          <p:attrName>ppt_y</p:attrName>
                                        </p:attrNameLst>
                                      </p:cBhvr>
                                      <p:rCtr x="0" y="1759"/>
                                    </p:animMotion>
                                  </p:childTnLst>
                                </p:cTn>
                              </p:par>
                              <p:par>
                                <p:cTn id="120" presetID="10" presetClass="entr" presetSubtype="0" fill="hold" grpId="0" nodeType="withEffect">
                                  <p:stCondLst>
                                    <p:cond delay="0"/>
                                  </p:stCondLst>
                                  <p:childTnLst>
                                    <p:set>
                                      <p:cBhvr>
                                        <p:cTn id="121" dur="1" fill="hold">
                                          <p:stCondLst>
                                            <p:cond delay="0"/>
                                          </p:stCondLst>
                                        </p:cTn>
                                        <p:tgtEl>
                                          <p:spTgt spid="113"/>
                                        </p:tgtEl>
                                        <p:attrNameLst>
                                          <p:attrName>style.visibility</p:attrName>
                                        </p:attrNameLst>
                                      </p:cBhvr>
                                      <p:to>
                                        <p:strVal val="visible"/>
                                      </p:to>
                                    </p:set>
                                    <p:animEffect transition="in" filter="fade">
                                      <p:cBhvr>
                                        <p:cTn id="122" dur="500"/>
                                        <p:tgtEl>
                                          <p:spTgt spid="113"/>
                                        </p:tgtEl>
                                      </p:cBhvr>
                                    </p:animEffect>
                                  </p:childTnLst>
                                </p:cTn>
                              </p:par>
                              <p:par>
                                <p:cTn id="123" presetID="42" presetClass="path" presetSubtype="0" decel="100000" fill="hold" grpId="1" nodeType="withEffect">
                                  <p:stCondLst>
                                    <p:cond delay="0"/>
                                  </p:stCondLst>
                                  <p:childTnLst>
                                    <p:animMotion origin="layout" path="M 2.08333E-7 7.40741E-7 L 2.08333E-7 0.03542 " pathEditMode="relative" rAng="0" ptsTypes="AA">
                                      <p:cBhvr>
                                        <p:cTn id="124" dur="700" spd="-100000" fill="hold"/>
                                        <p:tgtEl>
                                          <p:spTgt spid="113"/>
                                        </p:tgtEl>
                                        <p:attrNameLst>
                                          <p:attrName>ppt_x</p:attrName>
                                          <p:attrName>ppt_y</p:attrName>
                                        </p:attrNameLst>
                                      </p:cBhvr>
                                      <p:rCtr x="0" y="1759"/>
                                    </p:animMotion>
                                  </p:childTnLst>
                                </p:cTn>
                              </p:par>
                              <p:par>
                                <p:cTn id="125" presetID="10" presetClass="entr" presetSubtype="0" fill="hold" grpId="0" nodeType="withEffect">
                                  <p:stCondLst>
                                    <p:cond delay="0"/>
                                  </p:stCondLst>
                                  <p:childTnLst>
                                    <p:set>
                                      <p:cBhvr>
                                        <p:cTn id="126" dur="1" fill="hold">
                                          <p:stCondLst>
                                            <p:cond delay="0"/>
                                          </p:stCondLst>
                                        </p:cTn>
                                        <p:tgtEl>
                                          <p:spTgt spid="111"/>
                                        </p:tgtEl>
                                        <p:attrNameLst>
                                          <p:attrName>style.visibility</p:attrName>
                                        </p:attrNameLst>
                                      </p:cBhvr>
                                      <p:to>
                                        <p:strVal val="visible"/>
                                      </p:to>
                                    </p:set>
                                    <p:animEffect transition="in" filter="fade">
                                      <p:cBhvr>
                                        <p:cTn id="127" dur="500"/>
                                        <p:tgtEl>
                                          <p:spTgt spid="111"/>
                                        </p:tgtEl>
                                      </p:cBhvr>
                                    </p:animEffect>
                                  </p:childTnLst>
                                </p:cTn>
                              </p:par>
                              <p:par>
                                <p:cTn id="128" presetID="42" presetClass="path" presetSubtype="0" decel="100000" fill="hold" grpId="1" nodeType="withEffect">
                                  <p:stCondLst>
                                    <p:cond delay="0"/>
                                  </p:stCondLst>
                                  <p:childTnLst>
                                    <p:animMotion origin="layout" path="M 2.08333E-7 7.40741E-7 L 2.08333E-7 0.03542 " pathEditMode="relative" rAng="0" ptsTypes="AA">
                                      <p:cBhvr>
                                        <p:cTn id="129" dur="700" spd="-100000" fill="hold"/>
                                        <p:tgtEl>
                                          <p:spTgt spid="111"/>
                                        </p:tgtEl>
                                        <p:attrNameLst>
                                          <p:attrName>ppt_x</p:attrName>
                                          <p:attrName>ppt_y</p:attrName>
                                        </p:attrNameLst>
                                      </p:cBhvr>
                                      <p:rCtr x="0" y="1759"/>
                                    </p:animMotion>
                                  </p:childTnLst>
                                </p:cTn>
                              </p:par>
                              <p:par>
                                <p:cTn id="130" presetID="10" presetClass="entr" presetSubtype="0" fill="hold" grpId="0" nodeType="withEffect">
                                  <p:stCondLst>
                                    <p:cond delay="0"/>
                                  </p:stCondLst>
                                  <p:childTnLst>
                                    <p:set>
                                      <p:cBhvr>
                                        <p:cTn id="131" dur="1" fill="hold">
                                          <p:stCondLst>
                                            <p:cond delay="0"/>
                                          </p:stCondLst>
                                        </p:cTn>
                                        <p:tgtEl>
                                          <p:spTgt spid="112"/>
                                        </p:tgtEl>
                                        <p:attrNameLst>
                                          <p:attrName>style.visibility</p:attrName>
                                        </p:attrNameLst>
                                      </p:cBhvr>
                                      <p:to>
                                        <p:strVal val="visible"/>
                                      </p:to>
                                    </p:set>
                                    <p:animEffect transition="in" filter="fade">
                                      <p:cBhvr>
                                        <p:cTn id="132" dur="500"/>
                                        <p:tgtEl>
                                          <p:spTgt spid="112"/>
                                        </p:tgtEl>
                                      </p:cBhvr>
                                    </p:animEffect>
                                  </p:childTnLst>
                                </p:cTn>
                              </p:par>
                              <p:par>
                                <p:cTn id="133" presetID="42" presetClass="path" presetSubtype="0" decel="100000" fill="hold" grpId="1" nodeType="withEffect">
                                  <p:stCondLst>
                                    <p:cond delay="0"/>
                                  </p:stCondLst>
                                  <p:childTnLst>
                                    <p:animMotion origin="layout" path="M 2.08333E-7 7.40741E-7 L 2.08333E-7 0.03542 " pathEditMode="relative" rAng="0" ptsTypes="AA">
                                      <p:cBhvr>
                                        <p:cTn id="134" dur="700" spd="-100000" fill="hold"/>
                                        <p:tgtEl>
                                          <p:spTgt spid="112"/>
                                        </p:tgtEl>
                                        <p:attrNameLst>
                                          <p:attrName>ppt_x</p:attrName>
                                          <p:attrName>ppt_y</p:attrName>
                                        </p:attrNameLst>
                                      </p:cBhvr>
                                      <p:rCtr x="0" y="1759"/>
                                    </p:animMotion>
                                  </p:childTnLst>
                                </p:cTn>
                              </p:par>
                              <p:par>
                                <p:cTn id="135" presetID="10" presetClass="entr" presetSubtype="0" fill="hold" grpId="0" nodeType="withEffect">
                                  <p:stCondLst>
                                    <p:cond delay="0"/>
                                  </p:stCondLst>
                                  <p:childTnLst>
                                    <p:set>
                                      <p:cBhvr>
                                        <p:cTn id="136" dur="1" fill="hold">
                                          <p:stCondLst>
                                            <p:cond delay="0"/>
                                          </p:stCondLst>
                                        </p:cTn>
                                        <p:tgtEl>
                                          <p:spTgt spid="74"/>
                                        </p:tgtEl>
                                        <p:attrNameLst>
                                          <p:attrName>style.visibility</p:attrName>
                                        </p:attrNameLst>
                                      </p:cBhvr>
                                      <p:to>
                                        <p:strVal val="visible"/>
                                      </p:to>
                                    </p:set>
                                    <p:animEffect transition="in" filter="fade">
                                      <p:cBhvr>
                                        <p:cTn id="137" dur="500"/>
                                        <p:tgtEl>
                                          <p:spTgt spid="74"/>
                                        </p:tgtEl>
                                      </p:cBhvr>
                                    </p:animEffect>
                                  </p:childTnLst>
                                </p:cTn>
                              </p:par>
                              <p:par>
                                <p:cTn id="138" presetID="42" presetClass="path" presetSubtype="0" decel="100000" fill="hold" grpId="1" nodeType="withEffect">
                                  <p:stCondLst>
                                    <p:cond delay="0"/>
                                  </p:stCondLst>
                                  <p:childTnLst>
                                    <p:animMotion origin="layout" path="M 2.08333E-7 7.40741E-7 L 2.08333E-7 0.03542 " pathEditMode="relative" rAng="0" ptsTypes="AA">
                                      <p:cBhvr>
                                        <p:cTn id="139" dur="700" spd="-100000" fill="hold"/>
                                        <p:tgtEl>
                                          <p:spTgt spid="74"/>
                                        </p:tgtEl>
                                        <p:attrNameLst>
                                          <p:attrName>ppt_x</p:attrName>
                                          <p:attrName>ppt_y</p:attrName>
                                        </p:attrNameLst>
                                      </p:cBhvr>
                                      <p:rCtr x="0" y="1759"/>
                                    </p:animMotion>
                                  </p:childTnLst>
                                </p:cTn>
                              </p:par>
                            </p:childTnLst>
                          </p:cTn>
                        </p:par>
                        <p:par>
                          <p:cTn id="140" fill="hold">
                            <p:stCondLst>
                              <p:cond delay="900"/>
                            </p:stCondLst>
                            <p:childTnLst>
                              <p:par>
                                <p:cTn id="141" presetID="53" presetClass="entr" presetSubtype="16" accel="50000" decel="50000" fill="hold" nodeType="afterEffect">
                                  <p:stCondLst>
                                    <p:cond delay="0"/>
                                  </p:stCondLst>
                                  <p:childTnLst>
                                    <p:set>
                                      <p:cBhvr>
                                        <p:cTn id="142" dur="1" fill="hold">
                                          <p:stCondLst>
                                            <p:cond delay="0"/>
                                          </p:stCondLst>
                                        </p:cTn>
                                        <p:tgtEl>
                                          <p:spTgt spid="106"/>
                                        </p:tgtEl>
                                        <p:attrNameLst>
                                          <p:attrName>style.visibility</p:attrName>
                                        </p:attrNameLst>
                                      </p:cBhvr>
                                      <p:to>
                                        <p:strVal val="visible"/>
                                      </p:to>
                                    </p:set>
                                    <p:anim calcmode="lin" valueType="num">
                                      <p:cBhvr>
                                        <p:cTn id="143" dur="500" fill="hold"/>
                                        <p:tgtEl>
                                          <p:spTgt spid="106"/>
                                        </p:tgtEl>
                                        <p:attrNameLst>
                                          <p:attrName>ppt_w</p:attrName>
                                        </p:attrNameLst>
                                      </p:cBhvr>
                                      <p:tavLst>
                                        <p:tav tm="0">
                                          <p:val>
                                            <p:fltVal val="0"/>
                                          </p:val>
                                        </p:tav>
                                        <p:tav tm="100000">
                                          <p:val>
                                            <p:strVal val="#ppt_w"/>
                                          </p:val>
                                        </p:tav>
                                      </p:tavLst>
                                    </p:anim>
                                    <p:anim calcmode="lin" valueType="num">
                                      <p:cBhvr>
                                        <p:cTn id="144" dur="500" fill="hold"/>
                                        <p:tgtEl>
                                          <p:spTgt spid="106"/>
                                        </p:tgtEl>
                                        <p:attrNameLst>
                                          <p:attrName>ppt_h</p:attrName>
                                        </p:attrNameLst>
                                      </p:cBhvr>
                                      <p:tavLst>
                                        <p:tav tm="0">
                                          <p:val>
                                            <p:fltVal val="0"/>
                                          </p:val>
                                        </p:tav>
                                        <p:tav tm="100000">
                                          <p:val>
                                            <p:strVal val="#ppt_h"/>
                                          </p:val>
                                        </p:tav>
                                      </p:tavLst>
                                    </p:anim>
                                    <p:animEffect transition="in" filter="fade">
                                      <p:cBhvr>
                                        <p:cTn id="145" dur="500"/>
                                        <p:tgtEl>
                                          <p:spTgt spid="106"/>
                                        </p:tgtEl>
                                      </p:cBhvr>
                                    </p:animEffect>
                                  </p:childTnLst>
                                </p:cTn>
                              </p:par>
                              <p:par>
                                <p:cTn id="146" presetID="6" presetClass="emph" presetSubtype="0" decel="100000" autoRev="1" fill="hold" nodeType="withEffect">
                                  <p:stCondLst>
                                    <p:cond delay="0"/>
                                  </p:stCondLst>
                                  <p:childTnLst>
                                    <p:animScale>
                                      <p:cBhvr>
                                        <p:cTn id="147" dur="300" fill="hold"/>
                                        <p:tgtEl>
                                          <p:spTgt spid="106"/>
                                        </p:tgtEl>
                                      </p:cBhvr>
                                      <p:by x="120000" y="120000"/>
                                    </p:animScale>
                                  </p:childTnLst>
                                </p:cTn>
                              </p:par>
                              <p:par>
                                <p:cTn id="148" presetID="53" presetClass="entr" presetSubtype="16" accel="50000" decel="50000" fill="hold" nodeType="withEffect">
                                  <p:stCondLst>
                                    <p:cond delay="0"/>
                                  </p:stCondLst>
                                  <p:childTnLst>
                                    <p:set>
                                      <p:cBhvr>
                                        <p:cTn id="149" dur="1" fill="hold">
                                          <p:stCondLst>
                                            <p:cond delay="0"/>
                                          </p:stCondLst>
                                        </p:cTn>
                                        <p:tgtEl>
                                          <p:spTgt spid="13"/>
                                        </p:tgtEl>
                                        <p:attrNameLst>
                                          <p:attrName>style.visibility</p:attrName>
                                        </p:attrNameLst>
                                      </p:cBhvr>
                                      <p:to>
                                        <p:strVal val="visible"/>
                                      </p:to>
                                    </p:set>
                                    <p:anim calcmode="lin" valueType="num">
                                      <p:cBhvr>
                                        <p:cTn id="150" dur="500" fill="hold"/>
                                        <p:tgtEl>
                                          <p:spTgt spid="13"/>
                                        </p:tgtEl>
                                        <p:attrNameLst>
                                          <p:attrName>ppt_w</p:attrName>
                                        </p:attrNameLst>
                                      </p:cBhvr>
                                      <p:tavLst>
                                        <p:tav tm="0">
                                          <p:val>
                                            <p:fltVal val="0"/>
                                          </p:val>
                                        </p:tav>
                                        <p:tav tm="100000">
                                          <p:val>
                                            <p:strVal val="#ppt_w"/>
                                          </p:val>
                                        </p:tav>
                                      </p:tavLst>
                                    </p:anim>
                                    <p:anim calcmode="lin" valueType="num">
                                      <p:cBhvr>
                                        <p:cTn id="151" dur="500" fill="hold"/>
                                        <p:tgtEl>
                                          <p:spTgt spid="13"/>
                                        </p:tgtEl>
                                        <p:attrNameLst>
                                          <p:attrName>ppt_h</p:attrName>
                                        </p:attrNameLst>
                                      </p:cBhvr>
                                      <p:tavLst>
                                        <p:tav tm="0">
                                          <p:val>
                                            <p:fltVal val="0"/>
                                          </p:val>
                                        </p:tav>
                                        <p:tav tm="100000">
                                          <p:val>
                                            <p:strVal val="#ppt_h"/>
                                          </p:val>
                                        </p:tav>
                                      </p:tavLst>
                                    </p:anim>
                                    <p:animEffect transition="in" filter="fade">
                                      <p:cBhvr>
                                        <p:cTn id="152" dur="500"/>
                                        <p:tgtEl>
                                          <p:spTgt spid="13"/>
                                        </p:tgtEl>
                                      </p:cBhvr>
                                    </p:animEffect>
                                  </p:childTnLst>
                                </p:cTn>
                              </p:par>
                              <p:par>
                                <p:cTn id="153" presetID="6" presetClass="emph" presetSubtype="0" decel="100000" autoRev="1" fill="hold" nodeType="withEffect">
                                  <p:stCondLst>
                                    <p:cond delay="0"/>
                                  </p:stCondLst>
                                  <p:childTnLst>
                                    <p:animScale>
                                      <p:cBhvr>
                                        <p:cTn id="154" dur="300" fill="hold"/>
                                        <p:tgtEl>
                                          <p:spTgt spid="13"/>
                                        </p:tgtEl>
                                      </p:cBhvr>
                                      <p:by x="120000" y="120000"/>
                                    </p:animScale>
                                  </p:childTnLst>
                                </p:cTn>
                              </p:par>
                              <p:par>
                                <p:cTn id="155" presetID="53" presetClass="entr" presetSubtype="16" accel="50000" decel="50000" fill="hold" nodeType="withEffect">
                                  <p:stCondLst>
                                    <p:cond delay="0"/>
                                  </p:stCondLst>
                                  <p:childTnLst>
                                    <p:set>
                                      <p:cBhvr>
                                        <p:cTn id="156" dur="1" fill="hold">
                                          <p:stCondLst>
                                            <p:cond delay="0"/>
                                          </p:stCondLst>
                                        </p:cTn>
                                        <p:tgtEl>
                                          <p:spTgt spid="33"/>
                                        </p:tgtEl>
                                        <p:attrNameLst>
                                          <p:attrName>style.visibility</p:attrName>
                                        </p:attrNameLst>
                                      </p:cBhvr>
                                      <p:to>
                                        <p:strVal val="visible"/>
                                      </p:to>
                                    </p:set>
                                    <p:anim calcmode="lin" valueType="num">
                                      <p:cBhvr>
                                        <p:cTn id="157" dur="500" fill="hold"/>
                                        <p:tgtEl>
                                          <p:spTgt spid="33"/>
                                        </p:tgtEl>
                                        <p:attrNameLst>
                                          <p:attrName>ppt_w</p:attrName>
                                        </p:attrNameLst>
                                      </p:cBhvr>
                                      <p:tavLst>
                                        <p:tav tm="0">
                                          <p:val>
                                            <p:fltVal val="0"/>
                                          </p:val>
                                        </p:tav>
                                        <p:tav tm="100000">
                                          <p:val>
                                            <p:strVal val="#ppt_w"/>
                                          </p:val>
                                        </p:tav>
                                      </p:tavLst>
                                    </p:anim>
                                    <p:anim calcmode="lin" valueType="num">
                                      <p:cBhvr>
                                        <p:cTn id="158" dur="500" fill="hold"/>
                                        <p:tgtEl>
                                          <p:spTgt spid="33"/>
                                        </p:tgtEl>
                                        <p:attrNameLst>
                                          <p:attrName>ppt_h</p:attrName>
                                        </p:attrNameLst>
                                      </p:cBhvr>
                                      <p:tavLst>
                                        <p:tav tm="0">
                                          <p:val>
                                            <p:fltVal val="0"/>
                                          </p:val>
                                        </p:tav>
                                        <p:tav tm="100000">
                                          <p:val>
                                            <p:strVal val="#ppt_h"/>
                                          </p:val>
                                        </p:tav>
                                      </p:tavLst>
                                    </p:anim>
                                    <p:animEffect transition="in" filter="fade">
                                      <p:cBhvr>
                                        <p:cTn id="159" dur="500"/>
                                        <p:tgtEl>
                                          <p:spTgt spid="33"/>
                                        </p:tgtEl>
                                      </p:cBhvr>
                                    </p:animEffect>
                                  </p:childTnLst>
                                </p:cTn>
                              </p:par>
                              <p:par>
                                <p:cTn id="160" presetID="6" presetClass="emph" presetSubtype="0" decel="100000" autoRev="1" fill="hold" nodeType="withEffect">
                                  <p:stCondLst>
                                    <p:cond delay="0"/>
                                  </p:stCondLst>
                                  <p:childTnLst>
                                    <p:animScale>
                                      <p:cBhvr>
                                        <p:cTn id="161" dur="300" fill="hold"/>
                                        <p:tgtEl>
                                          <p:spTgt spid="33"/>
                                        </p:tgtEl>
                                      </p:cBhvr>
                                      <p:by x="120000" y="120000"/>
                                    </p:animScale>
                                  </p:childTnLst>
                                </p:cTn>
                              </p:par>
                              <p:par>
                                <p:cTn id="162" presetID="53" presetClass="entr" presetSubtype="16" accel="50000" decel="50000" fill="hold" nodeType="withEffect">
                                  <p:stCondLst>
                                    <p:cond delay="0"/>
                                  </p:stCondLst>
                                  <p:childTnLst>
                                    <p:set>
                                      <p:cBhvr>
                                        <p:cTn id="163" dur="1" fill="hold">
                                          <p:stCondLst>
                                            <p:cond delay="0"/>
                                          </p:stCondLst>
                                        </p:cTn>
                                        <p:tgtEl>
                                          <p:spTgt spid="49"/>
                                        </p:tgtEl>
                                        <p:attrNameLst>
                                          <p:attrName>style.visibility</p:attrName>
                                        </p:attrNameLst>
                                      </p:cBhvr>
                                      <p:to>
                                        <p:strVal val="visible"/>
                                      </p:to>
                                    </p:set>
                                    <p:anim calcmode="lin" valueType="num">
                                      <p:cBhvr>
                                        <p:cTn id="164" dur="500" fill="hold"/>
                                        <p:tgtEl>
                                          <p:spTgt spid="49"/>
                                        </p:tgtEl>
                                        <p:attrNameLst>
                                          <p:attrName>ppt_w</p:attrName>
                                        </p:attrNameLst>
                                      </p:cBhvr>
                                      <p:tavLst>
                                        <p:tav tm="0">
                                          <p:val>
                                            <p:fltVal val="0"/>
                                          </p:val>
                                        </p:tav>
                                        <p:tav tm="100000">
                                          <p:val>
                                            <p:strVal val="#ppt_w"/>
                                          </p:val>
                                        </p:tav>
                                      </p:tavLst>
                                    </p:anim>
                                    <p:anim calcmode="lin" valueType="num">
                                      <p:cBhvr>
                                        <p:cTn id="165" dur="500" fill="hold"/>
                                        <p:tgtEl>
                                          <p:spTgt spid="49"/>
                                        </p:tgtEl>
                                        <p:attrNameLst>
                                          <p:attrName>ppt_h</p:attrName>
                                        </p:attrNameLst>
                                      </p:cBhvr>
                                      <p:tavLst>
                                        <p:tav tm="0">
                                          <p:val>
                                            <p:fltVal val="0"/>
                                          </p:val>
                                        </p:tav>
                                        <p:tav tm="100000">
                                          <p:val>
                                            <p:strVal val="#ppt_h"/>
                                          </p:val>
                                        </p:tav>
                                      </p:tavLst>
                                    </p:anim>
                                    <p:animEffect transition="in" filter="fade">
                                      <p:cBhvr>
                                        <p:cTn id="166" dur="500"/>
                                        <p:tgtEl>
                                          <p:spTgt spid="49"/>
                                        </p:tgtEl>
                                      </p:cBhvr>
                                    </p:animEffect>
                                  </p:childTnLst>
                                </p:cTn>
                              </p:par>
                              <p:par>
                                <p:cTn id="167" presetID="6" presetClass="emph" presetSubtype="0" decel="100000" autoRev="1" fill="hold" nodeType="withEffect">
                                  <p:stCondLst>
                                    <p:cond delay="0"/>
                                  </p:stCondLst>
                                  <p:childTnLst>
                                    <p:animScale>
                                      <p:cBhvr>
                                        <p:cTn id="168" dur="300" fill="hold"/>
                                        <p:tgtEl>
                                          <p:spTgt spid="49"/>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113" grpId="0"/>
      <p:bldP spid="113" grpId="1"/>
      <p:bldP spid="111" grpId="0"/>
      <p:bldP spid="111" grpId="1"/>
      <p:bldP spid="112" grpId="0"/>
      <p:bldP spid="112" grpId="1"/>
      <p:bldP spid="70" grpId="0" animBg="1"/>
      <p:bldP spid="70" grpId="1" animBg="1"/>
      <p:bldP spid="72" grpId="0"/>
      <p:bldP spid="72" grpId="1"/>
      <p:bldP spid="71" grpId="0"/>
      <p:bldP spid="71" grpId="1"/>
      <p:bldP spid="125" grpId="0"/>
      <p:bldP spid="125" grpId="1"/>
      <p:bldP spid="73" grpId="0" animBg="1"/>
      <p:bldP spid="73" grpId="1" animBg="1"/>
      <p:bldP spid="75" grpId="0"/>
      <p:bldP spid="75" grpId="1"/>
      <p:bldP spid="88" grpId="0"/>
      <p:bldP spid="88" grpId="1"/>
      <p:bldP spid="89" grpId="0"/>
      <p:bldP spid="89" grpId="1"/>
      <p:bldP spid="110" grpId="0"/>
      <p:bldP spid="11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24404-63C9-A6DE-19EE-359D0FE116B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F1944D53-8D09-5895-324E-36FFCF81D8B4}"/>
              </a:ext>
              <a:ext uri="{C183D7F6-B498-43B3-948B-1728B52AA6E4}">
                <adec:decorative xmlns:adec="http://schemas.microsoft.com/office/drawing/2017/decorative" val="1"/>
              </a:ext>
            </a:extLst>
          </p:cNvPr>
          <p:cNvGrpSpPr/>
          <p:nvPr/>
        </p:nvGrpSpPr>
        <p:grpSpPr>
          <a:xfrm>
            <a:off x="585215" y="5757901"/>
            <a:ext cx="11015477" cy="553998"/>
            <a:chOff x="585215" y="5757901"/>
            <a:chExt cx="11015477" cy="553998"/>
          </a:xfrm>
          <a:gradFill flip="none" rotWithShape="1">
            <a:gsLst>
              <a:gs pos="0">
                <a:srgbClr val="FF5C39"/>
              </a:gs>
              <a:gs pos="32000">
                <a:srgbClr val="C03BC4"/>
              </a:gs>
              <a:gs pos="68000">
                <a:srgbClr val="0078D4"/>
              </a:gs>
              <a:gs pos="100000">
                <a:srgbClr val="399A91"/>
              </a:gs>
            </a:gsLst>
            <a:lin ang="10800000" scaled="1"/>
            <a:tileRect/>
          </a:gradFill>
        </p:grpSpPr>
        <p:sp>
          <p:nvSpPr>
            <p:cNvPr id="19" name="Round Same Side Corner Rectangle 18">
              <a:extLst>
                <a:ext uri="{FF2B5EF4-FFF2-40B4-BE49-F238E27FC236}">
                  <a16:creationId xmlns:a16="http://schemas.microsoft.com/office/drawing/2014/main" id="{696B2AEC-B455-62B6-9012-9848BF78E4A7}"/>
                </a:ext>
                <a:ext uri="{C183D7F6-B498-43B3-948B-1728B52AA6E4}">
                  <adec:decorative xmlns:adec="http://schemas.microsoft.com/office/drawing/2017/decorative" val="1"/>
                </a:ext>
              </a:extLst>
            </p:cNvPr>
            <p:cNvSpPr/>
            <p:nvPr/>
          </p:nvSpPr>
          <p:spPr bwMode="auto">
            <a:xfrm>
              <a:off x="585215" y="5757901"/>
              <a:ext cx="5413249" cy="553998"/>
            </a:xfrm>
            <a:prstGeom prst="round2SameRect">
              <a:avLst>
                <a:gd name="adj1" fmla="val 0"/>
                <a:gd name="adj2" fmla="val 2753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760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0" name="Round Same Side Corner Rectangle 19">
              <a:extLst>
                <a:ext uri="{FF2B5EF4-FFF2-40B4-BE49-F238E27FC236}">
                  <a16:creationId xmlns:a16="http://schemas.microsoft.com/office/drawing/2014/main" id="{BE80A42C-CA75-4984-17D2-56FC6DEF07C8}"/>
                </a:ext>
                <a:ext uri="{C183D7F6-B498-43B3-948B-1728B52AA6E4}">
                  <adec:decorative xmlns:adec="http://schemas.microsoft.com/office/drawing/2017/decorative" val="1"/>
                </a:ext>
              </a:extLst>
            </p:cNvPr>
            <p:cNvSpPr/>
            <p:nvPr/>
          </p:nvSpPr>
          <p:spPr bwMode="auto">
            <a:xfrm>
              <a:off x="6194553" y="5757901"/>
              <a:ext cx="5406139" cy="553998"/>
            </a:xfrm>
            <a:prstGeom prst="round2SameRect">
              <a:avLst>
                <a:gd name="adj1" fmla="val 0"/>
                <a:gd name="adj2" fmla="val 2459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760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4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9" name="Rounded Rectangle 8">
            <a:extLst>
              <a:ext uri="{FF2B5EF4-FFF2-40B4-BE49-F238E27FC236}">
                <a16:creationId xmlns:a16="http://schemas.microsoft.com/office/drawing/2014/main" id="{6A019F90-0563-DB58-6D68-48DCC23CDFE7}"/>
              </a:ext>
              <a:ext uri="{C183D7F6-B498-43B3-948B-1728B52AA6E4}">
                <adec:decorative xmlns:adec="http://schemas.microsoft.com/office/drawing/2017/decorative" val="1"/>
              </a:ext>
            </a:extLst>
          </p:cNvPr>
          <p:cNvSpPr/>
          <p:nvPr/>
        </p:nvSpPr>
        <p:spPr bwMode="auto">
          <a:xfrm>
            <a:off x="588263" y="1200883"/>
            <a:ext cx="11015474" cy="1002671"/>
          </a:xfrm>
          <a:prstGeom prst="roundRect">
            <a:avLst>
              <a:gd name="adj" fmla="val 15325"/>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4" name="Title 3">
            <a:extLst>
              <a:ext uri="{FF2B5EF4-FFF2-40B4-BE49-F238E27FC236}">
                <a16:creationId xmlns:a16="http://schemas.microsoft.com/office/drawing/2014/main" id="{610DFBCC-FD42-B165-721C-969DD99A0AE7}"/>
              </a:ext>
            </a:extLst>
          </p:cNvPr>
          <p:cNvSpPr>
            <a:spLocks noGrp="1"/>
          </p:cNvSpPr>
          <p:nvPr>
            <p:ph type="title"/>
          </p:nvPr>
        </p:nvSpPr>
        <p:spPr>
          <a:xfrm>
            <a:off x="588263" y="457200"/>
            <a:ext cx="11018520" cy="553998"/>
          </a:xfrm>
        </p:spPr>
        <p:txBody>
          <a:bodyPr/>
          <a:lstStyle/>
          <a:p>
            <a:pPr algn="ctr"/>
            <a:r>
              <a:rPr lang="en-AU"/>
              <a:t>AI Application Architecture</a:t>
            </a:r>
          </a:p>
        </p:txBody>
      </p:sp>
      <p:sp>
        <p:nvSpPr>
          <p:cNvPr id="8" name="TextBox 7">
            <a:extLst>
              <a:ext uri="{FF2B5EF4-FFF2-40B4-BE49-F238E27FC236}">
                <a16:creationId xmlns:a16="http://schemas.microsoft.com/office/drawing/2014/main" id="{40DD57AC-2F1E-4D16-4B00-3998A7375EC1}"/>
              </a:ext>
            </a:extLst>
          </p:cNvPr>
          <p:cNvSpPr txBox="1"/>
          <p:nvPr/>
        </p:nvSpPr>
        <p:spPr>
          <a:xfrm>
            <a:off x="810378" y="1425219"/>
            <a:ext cx="10571245"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The AI service is one building block in your application architecture. </a:t>
            </a:r>
            <a:r>
              <a:rPr kumimoji="0" lang="en-US" sz="1800" b="0" i="0" u="none" strike="noStrike" kern="1200" cap="none" spc="-50" normalizeH="0" baseline="0" noProof="0">
                <a:ln w="3175">
                  <a:noFill/>
                </a:ln>
                <a:solidFill>
                  <a:srgbClr val="000000"/>
                </a:solidFill>
                <a:effectLst/>
                <a:uLnTx/>
                <a:uFillTx/>
                <a:latin typeface="Segoe UI"/>
                <a:ea typeface="+mn-ea"/>
                <a:cs typeface="Segoe UI" pitchFamily="34" charset="0"/>
              </a:rPr>
              <a:t>Your business requirements drive your application architecture decisions for performance, resiliency, business continuity &amp; disaster recovery.</a:t>
            </a:r>
          </a:p>
        </p:txBody>
      </p:sp>
      <p:sp>
        <p:nvSpPr>
          <p:cNvPr id="10" name="Rounded Rectangle 9">
            <a:extLst>
              <a:ext uri="{FF2B5EF4-FFF2-40B4-BE49-F238E27FC236}">
                <a16:creationId xmlns:a16="http://schemas.microsoft.com/office/drawing/2014/main" id="{DE9E5DB1-CE4F-1041-B6AB-DD5897BA0E24}"/>
              </a:ext>
              <a:ext uri="{C183D7F6-B498-43B3-948B-1728B52AA6E4}">
                <adec:decorative xmlns:adec="http://schemas.microsoft.com/office/drawing/2017/decorative" val="1"/>
              </a:ext>
            </a:extLst>
          </p:cNvPr>
          <p:cNvSpPr/>
          <p:nvPr/>
        </p:nvSpPr>
        <p:spPr bwMode="auto">
          <a:xfrm>
            <a:off x="585217" y="2337971"/>
            <a:ext cx="5406139" cy="3973929"/>
          </a:xfrm>
          <a:prstGeom prst="roundRect">
            <a:avLst>
              <a:gd name="adj" fmla="val 3722"/>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0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1" name="TextBox 10">
            <a:extLst>
              <a:ext uri="{FF2B5EF4-FFF2-40B4-BE49-F238E27FC236}">
                <a16:creationId xmlns:a16="http://schemas.microsoft.com/office/drawing/2014/main" id="{474D1B86-A58F-737E-70A6-F93C610BF610}"/>
              </a:ext>
            </a:extLst>
          </p:cNvPr>
          <p:cNvSpPr txBox="1"/>
          <p:nvPr/>
        </p:nvSpPr>
        <p:spPr>
          <a:xfrm>
            <a:off x="1585117" y="2540683"/>
            <a:ext cx="340633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gradFill>
                  <a:gsLst>
                    <a:gs pos="2000">
                      <a:srgbClr val="FF5C39"/>
                    </a:gs>
                    <a:gs pos="33000">
                      <a:srgbClr val="C03BC4"/>
                    </a:gs>
                    <a:gs pos="97000">
                      <a:srgbClr val="399A91"/>
                    </a:gs>
                    <a:gs pos="71000">
                      <a:srgbClr val="0078D4"/>
                    </a:gs>
                  </a:gsLst>
                  <a:path path="circle">
                    <a:fillToRect l="100000" t="100000"/>
                  </a:path>
                </a:gradFill>
                <a:effectLst/>
                <a:uLnTx/>
                <a:uFillTx/>
                <a:latin typeface="Segoe UI Semibold"/>
                <a:ea typeface="+mn-ea"/>
                <a:cs typeface="Segoe UI" pitchFamily="34" charset="0"/>
              </a:rPr>
              <a:t>Quota</a:t>
            </a:r>
            <a:endParaRPr kumimoji="0" lang="en-US" sz="2400" b="0" i="0" u="none" strike="noStrike" kern="1200" cap="none" spc="0" normalizeH="0" baseline="0" noProof="0">
              <a:ln w="3175">
                <a:noFill/>
              </a:ln>
              <a:gradFill>
                <a:gsLst>
                  <a:gs pos="2000">
                    <a:srgbClr val="FF5C39"/>
                  </a:gs>
                  <a:gs pos="33000">
                    <a:srgbClr val="C03BC4"/>
                  </a:gs>
                  <a:gs pos="97000">
                    <a:srgbClr val="399A91"/>
                  </a:gs>
                  <a:gs pos="71000">
                    <a:srgbClr val="0078D4"/>
                  </a:gs>
                </a:gsLst>
                <a:path path="circle">
                  <a:fillToRect l="100000" t="100000"/>
                </a:path>
              </a:gradFill>
              <a:effectLst/>
              <a:uLnTx/>
              <a:uFillTx/>
              <a:latin typeface="Segoe UI Semibold"/>
              <a:ea typeface="+mn-ea"/>
              <a:cs typeface="Segoe UI" pitchFamily="34" charset="0"/>
            </a:endParaRPr>
          </a:p>
        </p:txBody>
      </p:sp>
      <p:sp>
        <p:nvSpPr>
          <p:cNvPr id="14" name="Rounded Rectangle 13">
            <a:extLst>
              <a:ext uri="{FF2B5EF4-FFF2-40B4-BE49-F238E27FC236}">
                <a16:creationId xmlns:a16="http://schemas.microsoft.com/office/drawing/2014/main" id="{9FA8C877-1C4D-614B-5FAD-02698C64156E}"/>
              </a:ext>
              <a:ext uri="{C183D7F6-B498-43B3-948B-1728B52AA6E4}">
                <adec:decorative xmlns:adec="http://schemas.microsoft.com/office/drawing/2017/decorative" val="1"/>
              </a:ext>
            </a:extLst>
          </p:cNvPr>
          <p:cNvSpPr/>
          <p:nvPr/>
        </p:nvSpPr>
        <p:spPr bwMode="auto">
          <a:xfrm>
            <a:off x="6194553" y="2337971"/>
            <a:ext cx="5406139" cy="3973929"/>
          </a:xfrm>
          <a:prstGeom prst="roundRect">
            <a:avLst>
              <a:gd name="adj" fmla="val 3431"/>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0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5" name="TextBox 14">
            <a:extLst>
              <a:ext uri="{FF2B5EF4-FFF2-40B4-BE49-F238E27FC236}">
                <a16:creationId xmlns:a16="http://schemas.microsoft.com/office/drawing/2014/main" id="{200227FC-B491-086D-5B4E-55E18B2BF575}"/>
              </a:ext>
            </a:extLst>
          </p:cNvPr>
          <p:cNvSpPr txBox="1"/>
          <p:nvPr/>
        </p:nvSpPr>
        <p:spPr>
          <a:xfrm>
            <a:off x="7194453" y="2540683"/>
            <a:ext cx="3406338"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gradFill>
                  <a:gsLst>
                    <a:gs pos="2000">
                      <a:srgbClr val="FF5C39"/>
                    </a:gs>
                    <a:gs pos="33000">
                      <a:srgbClr val="C03BC4"/>
                    </a:gs>
                    <a:gs pos="97000">
                      <a:srgbClr val="399A91"/>
                    </a:gs>
                    <a:gs pos="71000">
                      <a:srgbClr val="0078D4"/>
                    </a:gs>
                  </a:gsLst>
                  <a:path path="circle">
                    <a:fillToRect l="100000" t="100000"/>
                  </a:path>
                </a:gradFill>
                <a:effectLst/>
                <a:uLnTx/>
                <a:uFillTx/>
                <a:latin typeface="Segoe UI Semibold"/>
                <a:ea typeface="+mn-ea"/>
                <a:cs typeface="Segoe UI" pitchFamily="34" charset="0"/>
              </a:rPr>
              <a:t>BCDR requires</a:t>
            </a:r>
          </a:p>
        </p:txBody>
      </p:sp>
      <p:sp>
        <p:nvSpPr>
          <p:cNvPr id="16" name="TextBox 15">
            <a:extLst>
              <a:ext uri="{FF2B5EF4-FFF2-40B4-BE49-F238E27FC236}">
                <a16:creationId xmlns:a16="http://schemas.microsoft.com/office/drawing/2014/main" id="{580592DB-F1E4-4BC7-2F12-CC598BE1CE92}"/>
              </a:ext>
            </a:extLst>
          </p:cNvPr>
          <p:cNvSpPr txBox="1"/>
          <p:nvPr/>
        </p:nvSpPr>
        <p:spPr>
          <a:xfrm>
            <a:off x="1008906" y="3097939"/>
            <a:ext cx="2195772" cy="227716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400"/>
              </a:spcAft>
              <a:buClrTx/>
              <a:buSzTx/>
              <a:buFontTx/>
              <a:buNone/>
              <a:tabLst/>
              <a:defRPr/>
            </a:pPr>
            <a:r>
              <a:rPr kumimoji="0" lang="en-US" sz="1600" b="0" i="0" u="none" strike="noStrike" kern="1200" cap="none" spc="-50" normalizeH="0" baseline="0" noProof="0">
                <a:ln w="3175">
                  <a:noFill/>
                </a:ln>
                <a:solidFill>
                  <a:srgbClr val="000000"/>
                </a:solidFill>
                <a:effectLst/>
                <a:uLnTx/>
                <a:uFillTx/>
                <a:latin typeface="Segoe UI Semibold"/>
                <a:ea typeface="+mn-ea"/>
                <a:cs typeface="Segoe UI" pitchFamily="34" charset="0"/>
              </a:rPr>
              <a:t>Model processing capacity (endpoint)</a:t>
            </a:r>
          </a:p>
          <a:p>
            <a:pPr marL="0" marR="0" lvl="0" indent="0" algn="ctr" defTabSz="932449" rtl="0" eaLnBrk="1" fontAlgn="auto" latinLnBrk="0" hangingPunct="1">
              <a:lnSpc>
                <a:spcPct val="200000"/>
              </a:lnSpc>
              <a:spcBef>
                <a:spcPts val="0"/>
              </a:spcBef>
              <a:spcAft>
                <a:spcPts val="2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Input size</a:t>
            </a:r>
          </a:p>
          <a:p>
            <a:pPr marL="0" marR="0" lvl="0" indent="0" algn="ctr" defTabSz="932449" rtl="0" eaLnBrk="1" fontAlgn="auto" latinLnBrk="0" hangingPunct="1">
              <a:lnSpc>
                <a:spcPct val="200000"/>
              </a:lnSpc>
              <a:spcBef>
                <a:spcPts val="0"/>
              </a:spcBef>
              <a:spcAft>
                <a:spcPts val="2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Output size</a:t>
            </a:r>
          </a:p>
          <a:p>
            <a:pPr marL="0" marR="0" lvl="0" indent="0" algn="ctr" defTabSz="932449" rtl="0" eaLnBrk="1" fontAlgn="auto" latinLnBrk="0" hangingPunct="1">
              <a:lnSpc>
                <a:spcPct val="200000"/>
              </a:lnSpc>
              <a:spcBef>
                <a:spcPts val="0"/>
              </a:spcBef>
              <a:spcAft>
                <a:spcPts val="2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Call rate</a:t>
            </a:r>
          </a:p>
          <a:p>
            <a:pPr marL="0" marR="0" lvl="0" indent="0" algn="ctr" defTabSz="932449" rtl="0" eaLnBrk="1" fontAlgn="auto" latinLnBrk="0" hangingPunct="1">
              <a:lnSpc>
                <a:spcPct val="200000"/>
              </a:lnSpc>
              <a:spcBef>
                <a:spcPts val="0"/>
              </a:spcBef>
              <a:spcAft>
                <a:spcPts val="2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Cache match rate</a:t>
            </a:r>
            <a:endParaRPr kumimoji="0" lang="en-US" sz="1600" b="0" i="0" u="none" strike="noStrike" kern="1200" cap="none" spc="-50" normalizeH="0" baseline="0" noProof="0">
              <a:ln w="3175">
                <a:noFill/>
              </a:ln>
              <a:solidFill>
                <a:srgbClr val="000000"/>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9622DF78-220A-E76D-F58C-207E4C7425E3}"/>
              </a:ext>
            </a:extLst>
          </p:cNvPr>
          <p:cNvSpPr txBox="1"/>
          <p:nvPr/>
        </p:nvSpPr>
        <p:spPr>
          <a:xfrm>
            <a:off x="3446330" y="3097939"/>
            <a:ext cx="1983228" cy="203094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800"/>
              </a:spcBef>
              <a:spcAft>
                <a:spcPts val="400"/>
              </a:spcAft>
              <a:buClrTx/>
              <a:buSzTx/>
              <a:buFontTx/>
              <a:buNone/>
              <a:tabLst/>
              <a:defRPr/>
            </a:pPr>
            <a:r>
              <a:rPr kumimoji="0" lang="en-US" sz="1600" b="0" i="0" u="none" strike="noStrike" kern="1200" cap="none" spc="-50" normalizeH="0" baseline="0" noProof="0">
                <a:ln w="3175">
                  <a:noFill/>
                </a:ln>
                <a:solidFill>
                  <a:srgbClr val="000000"/>
                </a:solidFill>
                <a:effectLst/>
                <a:uLnTx/>
                <a:uFillTx/>
                <a:latin typeface="Segoe UI Semibold"/>
                <a:ea typeface="+mn-ea"/>
                <a:cs typeface="Segoe UI" pitchFamily="34" charset="0"/>
              </a:rPr>
              <a:t>Per-call latency</a:t>
            </a:r>
          </a:p>
          <a:p>
            <a:pPr marL="0" marR="0" lvl="0" indent="0" algn="ctr" defTabSz="932449" rtl="0" eaLnBrk="1" fontAlgn="auto" latinLnBrk="0" hangingPunct="1">
              <a:lnSpc>
                <a:spcPct val="200000"/>
              </a:lnSpc>
              <a:spcBef>
                <a:spcPts val="0"/>
              </a:spcBef>
              <a:spcAft>
                <a:spcPts val="2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Model type</a:t>
            </a:r>
          </a:p>
          <a:p>
            <a:pPr marL="0" marR="0" lvl="0" indent="0" algn="ctr" defTabSz="932449" rtl="0" eaLnBrk="1" fontAlgn="auto" latinLnBrk="0" hangingPunct="1">
              <a:lnSpc>
                <a:spcPct val="200000"/>
              </a:lnSpc>
              <a:spcBef>
                <a:spcPts val="0"/>
              </a:spcBef>
              <a:spcAft>
                <a:spcPts val="2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Tokens in prompt</a:t>
            </a:r>
          </a:p>
          <a:p>
            <a:pPr marL="0" marR="0" lvl="0" indent="0" algn="ctr" defTabSz="932449" rtl="0" eaLnBrk="1" fontAlgn="auto" latinLnBrk="0" hangingPunct="1">
              <a:lnSpc>
                <a:spcPct val="200000"/>
              </a:lnSpc>
              <a:spcBef>
                <a:spcPts val="0"/>
              </a:spcBef>
              <a:spcAft>
                <a:spcPts val="2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Tokens generated</a:t>
            </a:r>
          </a:p>
          <a:p>
            <a:pPr marL="0" marR="0" lvl="0" indent="0" algn="ctr" defTabSz="932449" rtl="0" eaLnBrk="1" fontAlgn="auto" latinLnBrk="0" hangingPunct="1">
              <a:lnSpc>
                <a:spcPct val="200000"/>
              </a:lnSpc>
              <a:spcBef>
                <a:spcPts val="0"/>
              </a:spcBef>
              <a:spcAft>
                <a:spcPts val="2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Overall load on system</a:t>
            </a:r>
          </a:p>
        </p:txBody>
      </p:sp>
      <p:sp>
        <p:nvSpPr>
          <p:cNvPr id="18" name="TextBox 17">
            <a:extLst>
              <a:ext uri="{FF2B5EF4-FFF2-40B4-BE49-F238E27FC236}">
                <a16:creationId xmlns:a16="http://schemas.microsoft.com/office/drawing/2014/main" id="{479435D3-083B-6B06-3C8D-B54D45D28802}"/>
              </a:ext>
            </a:extLst>
          </p:cNvPr>
          <p:cNvSpPr txBox="1"/>
          <p:nvPr/>
        </p:nvSpPr>
        <p:spPr>
          <a:xfrm>
            <a:off x="7000244" y="3097939"/>
            <a:ext cx="3794756" cy="165173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14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Azure OpenAI resources in</a:t>
            </a:r>
            <a:b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b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different regions</a:t>
            </a:r>
          </a:p>
          <a:p>
            <a:pPr marL="0" marR="0" lvl="0" indent="0" algn="ctr" defTabSz="932449" rtl="0" eaLnBrk="1" fontAlgn="auto" latinLnBrk="0" hangingPunct="1">
              <a:lnSpc>
                <a:spcPct val="100000"/>
              </a:lnSpc>
              <a:spcBef>
                <a:spcPts val="0"/>
              </a:spcBef>
              <a:spcAft>
                <a:spcPts val="14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Custom application code to monitor endpoint availability</a:t>
            </a:r>
          </a:p>
          <a:p>
            <a:pPr marL="0" marR="0" lvl="0" indent="0" algn="ctr" defTabSz="932449" rtl="0" eaLnBrk="1" fontAlgn="auto" latinLnBrk="0" hangingPunct="1">
              <a:lnSpc>
                <a:spcPct val="100000"/>
              </a:lnSpc>
              <a:spcBef>
                <a:spcPts val="0"/>
              </a:spcBef>
              <a:spcAft>
                <a:spcPts val="140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a:ea typeface="+mn-ea"/>
                <a:cs typeface="Segoe UI" pitchFamily="34" charset="0"/>
              </a:rPr>
              <a:t>Manual or automated application changes to redirect to secondary region endpoints</a:t>
            </a:r>
            <a:endParaRPr kumimoji="0" lang="en-US" sz="1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5" name="TextBox 4">
            <a:extLst>
              <a:ext uri="{FF2B5EF4-FFF2-40B4-BE49-F238E27FC236}">
                <a16:creationId xmlns:a16="http://schemas.microsoft.com/office/drawing/2014/main" id="{CE3C3146-7CE3-C272-07D6-6AD9BACA3273}"/>
              </a:ext>
            </a:extLst>
          </p:cNvPr>
          <p:cNvSpPr txBox="1"/>
          <p:nvPr/>
        </p:nvSpPr>
        <p:spPr>
          <a:xfrm>
            <a:off x="961138" y="5874320"/>
            <a:ext cx="4654296" cy="30777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400" b="0" i="0" u="none" strike="noStrike" kern="1200" cap="none" spc="0" normalizeH="0" baseline="0" noProof="0">
                <a:ln>
                  <a:noFill/>
                </a:ln>
                <a:solidFill>
                  <a:srgbClr val="FFFFFF"/>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Azure OpenAI: Performance &amp; latency</a:t>
            </a:r>
            <a:endParaRPr kumimoji="0" lang="en-AU"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D668B1FD-5357-1FA0-C2D6-DCFF77B9A0FA}"/>
              </a:ext>
            </a:extLst>
          </p:cNvPr>
          <p:cNvSpPr txBox="1"/>
          <p:nvPr/>
        </p:nvSpPr>
        <p:spPr>
          <a:xfrm>
            <a:off x="6570474" y="5874320"/>
            <a:ext cx="4654296" cy="30777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AU" sz="1400" b="0" i="0" u="none" strike="noStrike" kern="1200" cap="none" spc="0" normalizeH="0" baseline="0" noProof="0">
                <a:ln>
                  <a:noFill/>
                </a:ln>
                <a:solidFill>
                  <a:srgbClr val="FFFFFF"/>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Azure OpenAI: BCDR</a:t>
            </a:r>
            <a:endParaRPr kumimoji="0" lang="en-AU" sz="14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113774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F57F-66B4-34A4-BD39-6CCF768AE8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4F30ED-453A-F9EA-FB95-82847D4247D6}"/>
              </a:ext>
            </a:extLst>
          </p:cNvPr>
          <p:cNvSpPr>
            <a:spLocks noGrp="1"/>
          </p:cNvSpPr>
          <p:nvPr>
            <p:ph type="title"/>
          </p:nvPr>
        </p:nvSpPr>
        <p:spPr>
          <a:xfrm>
            <a:off x="595529" y="585788"/>
            <a:ext cx="4127692" cy="1661993"/>
          </a:xfrm>
        </p:spPr>
        <p:txBody>
          <a:bodyPr anchor="t"/>
          <a:lstStyle/>
          <a:p>
            <a:r>
              <a:rPr lang="en-AU"/>
              <a:t>AI Application Architecture Example 1</a:t>
            </a:r>
          </a:p>
        </p:txBody>
      </p:sp>
      <p:sp>
        <p:nvSpPr>
          <p:cNvPr id="7" name="TextBox 6">
            <a:extLst>
              <a:ext uri="{FF2B5EF4-FFF2-40B4-BE49-F238E27FC236}">
                <a16:creationId xmlns:a16="http://schemas.microsoft.com/office/drawing/2014/main" id="{51D76CB1-C1DE-6957-54D9-50BF7F383749}"/>
              </a:ext>
            </a:extLst>
          </p:cNvPr>
          <p:cNvSpPr txBox="1"/>
          <p:nvPr/>
        </p:nvSpPr>
        <p:spPr>
          <a:xfrm>
            <a:off x="599897" y="2435658"/>
            <a:ext cx="2598624" cy="492443"/>
          </a:xfrm>
          <a:prstGeom prst="rect">
            <a:avLst/>
          </a:prstGeom>
          <a:solidFill>
            <a:schemeClr val="bg1"/>
          </a:solid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C03BC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https://learn.microsoft.com/azure/aks/open-ai-quickstart</a:t>
            </a:r>
            <a:endParaRPr kumimoji="0" lang="en-AU" sz="1600" b="0" i="0" u="none" strike="noStrike" kern="1200" cap="none" spc="0" normalizeH="0" baseline="0" noProof="0">
              <a:ln>
                <a:noFill/>
              </a:ln>
              <a:solidFill>
                <a:srgbClr val="C03BC4"/>
              </a:solidFill>
              <a:effectLst/>
              <a:uLnTx/>
              <a:uFillTx/>
              <a:latin typeface="Segoe UI"/>
              <a:ea typeface="+mn-ea"/>
              <a:cs typeface="+mn-cs"/>
            </a:endParaRPr>
          </a:p>
        </p:txBody>
      </p:sp>
      <p:sp>
        <p:nvSpPr>
          <p:cNvPr id="2" name="!!container">
            <a:extLst>
              <a:ext uri="{FF2B5EF4-FFF2-40B4-BE49-F238E27FC236}">
                <a16:creationId xmlns:a16="http://schemas.microsoft.com/office/drawing/2014/main" id="{8BCA3908-BD32-EF21-4A92-26B48F724F66}"/>
              </a:ext>
              <a:ext uri="{C183D7F6-B498-43B3-948B-1728B52AA6E4}">
                <adec:decorative xmlns:adec="http://schemas.microsoft.com/office/drawing/2017/decorative" val="1"/>
              </a:ext>
            </a:extLst>
          </p:cNvPr>
          <p:cNvSpPr>
            <a:spLocks/>
          </p:cNvSpPr>
          <p:nvPr/>
        </p:nvSpPr>
        <p:spPr bwMode="auto">
          <a:xfrm>
            <a:off x="4065587" y="292101"/>
            <a:ext cx="7832725" cy="6272212"/>
          </a:xfrm>
          <a:prstGeom prst="roundRect">
            <a:avLst>
              <a:gd name="adj" fmla="val 3139"/>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rPr>
              <a:t>a</a:t>
            </a:r>
          </a:p>
        </p:txBody>
      </p:sp>
      <p:grpSp>
        <p:nvGrpSpPr>
          <p:cNvPr id="3" name="Group 2" descr="Example of an AI Application Architecture. The diagram shows a resource group. STarting from the top, Azure Managed Grafana vizualizes Azure Managed Prometheus, which scrapes Azure Kubernetes Services. In Azure Kubernetes Services, it shows an example of a petstore application, which has “CM” providing “env vars” to “pod”. “sa” assigns the “pod”. “ns” leads out of AKS to give namespace name to Federated Credential. AKS also provides OIDC Issuer URL to Federated Credential. “sa” provides Serviceaccount name to Federated Credential. Microsoft Entra ID provides trust to Federated Credential, and aldo provides Managed Identity Principal ID to Managed Identity. Managed Identity then provides Managed Identity Client ID to Federated Credential, and Gofnitive Services OpenAI User to Open AI. Inside AKS, “pod” links to OpenAI.">
            <a:extLst>
              <a:ext uri="{FF2B5EF4-FFF2-40B4-BE49-F238E27FC236}">
                <a16:creationId xmlns:a16="http://schemas.microsoft.com/office/drawing/2014/main" id="{02ABFDD9-F382-E177-EFDD-81D780721A40}"/>
              </a:ext>
            </a:extLst>
          </p:cNvPr>
          <p:cNvGrpSpPr/>
          <p:nvPr/>
        </p:nvGrpSpPr>
        <p:grpSpPr>
          <a:xfrm>
            <a:off x="4211837" y="447273"/>
            <a:ext cx="7411716" cy="5926095"/>
            <a:chOff x="4211837" y="447273"/>
            <a:chExt cx="7411716" cy="5926095"/>
          </a:xfrm>
        </p:grpSpPr>
        <p:sp>
          <p:nvSpPr>
            <p:cNvPr id="6" name="Rounded Rectangle 5">
              <a:extLst>
                <a:ext uri="{FF2B5EF4-FFF2-40B4-BE49-F238E27FC236}">
                  <a16:creationId xmlns:a16="http://schemas.microsoft.com/office/drawing/2014/main" id="{E22FCB3C-C619-03B5-0BA1-ACDADD25E81A}"/>
                </a:ext>
                <a:ext uri="{C183D7F6-B498-43B3-948B-1728B52AA6E4}">
                  <adec:decorative xmlns:adec="http://schemas.microsoft.com/office/drawing/2017/decorative" val="1"/>
                </a:ext>
              </a:extLst>
            </p:cNvPr>
            <p:cNvSpPr/>
            <p:nvPr/>
          </p:nvSpPr>
          <p:spPr bwMode="auto">
            <a:xfrm>
              <a:off x="4211837" y="447273"/>
              <a:ext cx="6342561" cy="5926095"/>
            </a:xfrm>
            <a:prstGeom prst="roundRect">
              <a:avLst>
                <a:gd name="adj" fmla="val 2572"/>
              </a:avLst>
            </a:prstGeom>
            <a:noFill/>
            <a:ln w="12700" cap="rnd">
              <a:solidFill>
                <a:srgbClr val="8DC8E8"/>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8" name="TextBox 7">
              <a:extLst>
                <a:ext uri="{FF2B5EF4-FFF2-40B4-BE49-F238E27FC236}">
                  <a16:creationId xmlns:a16="http://schemas.microsoft.com/office/drawing/2014/main" id="{B62316FC-8DA7-8A1F-6D8C-A5264238D6E1}"/>
                </a:ext>
                <a:ext uri="{C183D7F6-B498-43B3-948B-1728B52AA6E4}">
                  <adec:decorative xmlns:adec="http://schemas.microsoft.com/office/drawing/2017/decorative" val="1"/>
                </a:ext>
              </a:extLst>
            </p:cNvPr>
            <p:cNvSpPr txBox="1"/>
            <p:nvPr/>
          </p:nvSpPr>
          <p:spPr>
            <a:xfrm>
              <a:off x="10784473" y="3716142"/>
              <a:ext cx="839080"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Microsoft Entra ID</a:t>
              </a:r>
            </a:p>
          </p:txBody>
        </p:sp>
        <p:sp>
          <p:nvSpPr>
            <p:cNvPr id="10" name="Rounded Rectangle 9">
              <a:extLst>
                <a:ext uri="{FF2B5EF4-FFF2-40B4-BE49-F238E27FC236}">
                  <a16:creationId xmlns:a16="http://schemas.microsoft.com/office/drawing/2014/main" id="{F6AC603F-E764-A93D-DE75-C3402B582776}"/>
                </a:ext>
                <a:ext uri="{C183D7F6-B498-43B3-948B-1728B52AA6E4}">
                  <adec:decorative xmlns:adec="http://schemas.microsoft.com/office/drawing/2017/decorative" val="1"/>
                </a:ext>
              </a:extLst>
            </p:cNvPr>
            <p:cNvSpPr/>
            <p:nvPr/>
          </p:nvSpPr>
          <p:spPr bwMode="auto">
            <a:xfrm>
              <a:off x="5633195" y="2267430"/>
              <a:ext cx="2971309" cy="3431136"/>
            </a:xfrm>
            <a:prstGeom prst="roundRect">
              <a:avLst>
                <a:gd name="adj" fmla="val 6823"/>
              </a:avLst>
            </a:prstGeom>
            <a:ln w="19050" cap="rnd">
              <a:gradFill flip="none" rotWithShape="1">
                <a:gsLst>
                  <a:gs pos="1000">
                    <a:srgbClr val="FF5C39"/>
                  </a:gs>
                  <a:gs pos="98000">
                    <a:srgbClr val="399A91"/>
                  </a:gs>
                  <a:gs pos="32000">
                    <a:srgbClr val="C03BC4"/>
                  </a:gs>
                  <a:gs pos="74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1" name="Rounded Rectangle 10">
              <a:extLst>
                <a:ext uri="{FF2B5EF4-FFF2-40B4-BE49-F238E27FC236}">
                  <a16:creationId xmlns:a16="http://schemas.microsoft.com/office/drawing/2014/main" id="{264C3E9B-38DA-454A-78F2-9D23BD040EEA}"/>
                </a:ext>
                <a:ext uri="{C183D7F6-B498-43B3-948B-1728B52AA6E4}">
                  <adec:decorative xmlns:adec="http://schemas.microsoft.com/office/drawing/2017/decorative" val="1"/>
                </a:ext>
              </a:extLst>
            </p:cNvPr>
            <p:cNvSpPr/>
            <p:nvPr/>
          </p:nvSpPr>
          <p:spPr bwMode="auto">
            <a:xfrm>
              <a:off x="5795689" y="3982999"/>
              <a:ext cx="2671655" cy="1585698"/>
            </a:xfrm>
            <a:prstGeom prst="roundRect">
              <a:avLst>
                <a:gd name="adj" fmla="val 9077"/>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pic>
          <p:nvPicPr>
            <p:cNvPr id="1026" name="Picture 2">
              <a:extLst>
                <a:ext uri="{FF2B5EF4-FFF2-40B4-BE49-F238E27FC236}">
                  <a16:creationId xmlns:a16="http://schemas.microsoft.com/office/drawing/2014/main" id="{BC9F3A70-EC4A-CB64-F0AB-556152705A03}"/>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50784" y="592808"/>
              <a:ext cx="536130" cy="531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DA7DAB-D422-BB74-3675-74367C636272}"/>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661746" y="4942373"/>
              <a:ext cx="470662" cy="4769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D4DEDA9-4734-0F07-D714-6A8AD9102A10}"/>
                </a:ext>
                <a:ext uri="{C183D7F6-B498-43B3-948B-1728B52AA6E4}">
                  <adec:decorative xmlns:adec="http://schemas.microsoft.com/office/drawing/2017/decorative" val="1"/>
                </a:ext>
              </a:extLst>
            </p:cNvPr>
            <p:cNvSpPr txBox="1"/>
            <p:nvPr/>
          </p:nvSpPr>
          <p:spPr>
            <a:xfrm>
              <a:off x="4477537" y="5483122"/>
              <a:ext cx="839080"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OpenAI</a:t>
              </a:r>
            </a:p>
          </p:txBody>
        </p:sp>
        <p:pic>
          <p:nvPicPr>
            <p:cNvPr id="14" name="Graphic 13">
              <a:extLst>
                <a:ext uri="{FF2B5EF4-FFF2-40B4-BE49-F238E27FC236}">
                  <a16:creationId xmlns:a16="http://schemas.microsoft.com/office/drawing/2014/main" id="{F5B70A69-0810-F2C1-D15D-0265A09E1A8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21914" y="2578067"/>
              <a:ext cx="593870" cy="593870"/>
            </a:xfrm>
            <a:prstGeom prst="rect">
              <a:avLst/>
            </a:prstGeom>
          </p:spPr>
        </p:pic>
        <p:sp>
          <p:nvSpPr>
            <p:cNvPr id="15" name="TextBox 14">
              <a:extLst>
                <a:ext uri="{FF2B5EF4-FFF2-40B4-BE49-F238E27FC236}">
                  <a16:creationId xmlns:a16="http://schemas.microsoft.com/office/drawing/2014/main" id="{A6C6709B-9614-41EC-D439-D1E600C7C9F8}"/>
                </a:ext>
                <a:ext uri="{C183D7F6-B498-43B3-948B-1728B52AA6E4}">
                  <adec:decorative xmlns:adec="http://schemas.microsoft.com/office/drawing/2017/decorative" val="1"/>
                </a:ext>
              </a:extLst>
            </p:cNvPr>
            <p:cNvSpPr txBox="1"/>
            <p:nvPr/>
          </p:nvSpPr>
          <p:spPr>
            <a:xfrm>
              <a:off x="6640712" y="3257590"/>
              <a:ext cx="1021960"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Kubernetes Services</a:t>
              </a:r>
            </a:p>
          </p:txBody>
        </p:sp>
        <p:pic>
          <p:nvPicPr>
            <p:cNvPr id="1032" name="Picture 8">
              <a:extLst>
                <a:ext uri="{FF2B5EF4-FFF2-40B4-BE49-F238E27FC236}">
                  <a16:creationId xmlns:a16="http://schemas.microsoft.com/office/drawing/2014/main" id="{08CD7763-F3A2-C0F7-5B20-658CCBEBB569}"/>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108064" y="4147029"/>
              <a:ext cx="445702" cy="4335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61CE80-D35D-4B52-6EBB-2283239A5E86}"/>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662672" y="4149026"/>
              <a:ext cx="445702" cy="4335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70E012-BBE4-A16D-DB10-45296E75A6EE}"/>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108064" y="4920813"/>
              <a:ext cx="445702" cy="4335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21033FB-E7E4-1877-8906-D2035AD6FF64}"/>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662672" y="4928640"/>
              <a:ext cx="445702" cy="43351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4E18886-1A5E-2F06-70BB-A496F53DF8B4}"/>
                </a:ext>
                <a:ext uri="{C183D7F6-B498-43B3-948B-1728B52AA6E4}">
                  <adec:decorative xmlns:adec="http://schemas.microsoft.com/office/drawing/2017/decorative" val="1"/>
                </a:ext>
              </a:extLst>
            </p:cNvPr>
            <p:cNvSpPr txBox="1"/>
            <p:nvPr/>
          </p:nvSpPr>
          <p:spPr>
            <a:xfrm>
              <a:off x="6597239" y="4196506"/>
              <a:ext cx="1021960" cy="3231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err="1">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Petstore</a:t>
              </a: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 Application</a:t>
              </a:r>
            </a:p>
          </p:txBody>
        </p:sp>
        <p:cxnSp>
          <p:nvCxnSpPr>
            <p:cNvPr id="26" name="Straight Arrow Connector 25">
              <a:extLst>
                <a:ext uri="{FF2B5EF4-FFF2-40B4-BE49-F238E27FC236}">
                  <a16:creationId xmlns:a16="http://schemas.microsoft.com/office/drawing/2014/main" id="{27B6AA10-0A0F-E189-DCDE-D40513262653}"/>
                </a:ext>
                <a:ext uri="{C183D7F6-B498-43B3-948B-1728B52AA6E4}">
                  <adec:decorative xmlns:adec="http://schemas.microsoft.com/office/drawing/2017/decorative" val="1"/>
                </a:ext>
              </a:extLst>
            </p:cNvPr>
            <p:cNvCxnSpPr>
              <a:cxnSpLocks/>
            </p:cNvCxnSpPr>
            <p:nvPr/>
          </p:nvCxnSpPr>
          <p:spPr>
            <a:xfrm rot="5400000">
              <a:off x="6193755" y="4743530"/>
              <a:ext cx="274320"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AA967A1-10F8-6778-5CAD-BE7645004B7B}"/>
                </a:ext>
                <a:ext uri="{C183D7F6-B498-43B3-948B-1728B52AA6E4}">
                  <adec:decorative xmlns:adec="http://schemas.microsoft.com/office/drawing/2017/decorative" val="1"/>
                </a:ext>
              </a:extLst>
            </p:cNvPr>
            <p:cNvCxnSpPr>
              <a:cxnSpLocks/>
            </p:cNvCxnSpPr>
            <p:nvPr/>
          </p:nvCxnSpPr>
          <p:spPr>
            <a:xfrm flipH="1">
              <a:off x="6592020" y="5167924"/>
              <a:ext cx="1025787"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857AE6B-59C2-DD62-4864-A194563486E3}"/>
                </a:ext>
                <a:ext uri="{C183D7F6-B498-43B3-948B-1728B52AA6E4}">
                  <adec:decorative xmlns:adec="http://schemas.microsoft.com/office/drawing/2017/decorative" val="1"/>
                </a:ext>
              </a:extLst>
            </p:cNvPr>
            <p:cNvCxnSpPr>
              <a:cxnSpLocks/>
            </p:cNvCxnSpPr>
            <p:nvPr/>
          </p:nvCxnSpPr>
          <p:spPr>
            <a:xfrm flipH="1">
              <a:off x="5302204" y="5167924"/>
              <a:ext cx="793796"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42999B-8AF1-43E7-8A8C-6A869892F919}"/>
                </a:ext>
                <a:ext uri="{C183D7F6-B498-43B3-948B-1728B52AA6E4}">
                  <adec:decorative xmlns:adec="http://schemas.microsoft.com/office/drawing/2017/decorative" val="1"/>
                </a:ext>
              </a:extLst>
            </p:cNvPr>
            <p:cNvSpPr txBox="1"/>
            <p:nvPr/>
          </p:nvSpPr>
          <p:spPr>
            <a:xfrm>
              <a:off x="6047185" y="4654988"/>
              <a:ext cx="567459" cy="106982"/>
            </a:xfrm>
            <a:prstGeom prst="rect">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env vars</a:t>
              </a:r>
            </a:p>
          </p:txBody>
        </p:sp>
        <p:sp>
          <p:nvSpPr>
            <p:cNvPr id="32" name="TextBox 31">
              <a:extLst>
                <a:ext uri="{FF2B5EF4-FFF2-40B4-BE49-F238E27FC236}">
                  <a16:creationId xmlns:a16="http://schemas.microsoft.com/office/drawing/2014/main" id="{37E7308B-8AFE-051A-2F83-ECB393E16510}"/>
                </a:ext>
                <a:ext uri="{C183D7F6-B498-43B3-948B-1728B52AA6E4}">
                  <adec:decorative xmlns:adec="http://schemas.microsoft.com/office/drawing/2017/decorative" val="1"/>
                </a:ext>
              </a:extLst>
            </p:cNvPr>
            <p:cNvSpPr txBox="1"/>
            <p:nvPr/>
          </p:nvSpPr>
          <p:spPr>
            <a:xfrm>
              <a:off x="6947009" y="5108899"/>
              <a:ext cx="320316" cy="106982"/>
            </a:xfrm>
            <a:prstGeom prst="rect">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assign</a:t>
              </a:r>
            </a:p>
          </p:txBody>
        </p:sp>
        <p:pic>
          <p:nvPicPr>
            <p:cNvPr id="34" name="Graphic 33">
              <a:extLst>
                <a:ext uri="{FF2B5EF4-FFF2-40B4-BE49-F238E27FC236}">
                  <a16:creationId xmlns:a16="http://schemas.microsoft.com/office/drawing/2014/main" id="{C7FB07B3-EC1E-FD66-A567-8FD417B454B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12021" y="3151062"/>
              <a:ext cx="518516" cy="518516"/>
            </a:xfrm>
            <a:prstGeom prst="rect">
              <a:avLst/>
            </a:prstGeom>
          </p:spPr>
        </p:pic>
        <p:pic>
          <p:nvPicPr>
            <p:cNvPr id="36" name="Graphic 35">
              <a:extLst>
                <a:ext uri="{FF2B5EF4-FFF2-40B4-BE49-F238E27FC236}">
                  <a16:creationId xmlns:a16="http://schemas.microsoft.com/office/drawing/2014/main" id="{BF616639-E58F-2988-4FE6-E985EA2A1D2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5947" y="5419328"/>
              <a:ext cx="577179" cy="577179"/>
            </a:xfrm>
            <a:prstGeom prst="rect">
              <a:avLst/>
            </a:prstGeom>
          </p:spPr>
        </p:pic>
        <p:pic>
          <p:nvPicPr>
            <p:cNvPr id="38" name="Graphic 37">
              <a:extLst>
                <a:ext uri="{FF2B5EF4-FFF2-40B4-BE49-F238E27FC236}">
                  <a16:creationId xmlns:a16="http://schemas.microsoft.com/office/drawing/2014/main" id="{2E128EC4-0B5F-573C-EB33-FD9BE34A418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67457" y="3151062"/>
              <a:ext cx="518516" cy="518516"/>
            </a:xfrm>
            <a:prstGeom prst="rect">
              <a:avLst/>
            </a:prstGeom>
          </p:spPr>
        </p:pic>
        <p:sp>
          <p:nvSpPr>
            <p:cNvPr id="39" name="TextBox 38">
              <a:extLst>
                <a:ext uri="{FF2B5EF4-FFF2-40B4-BE49-F238E27FC236}">
                  <a16:creationId xmlns:a16="http://schemas.microsoft.com/office/drawing/2014/main" id="{C77FFBA1-F362-D3F9-58C7-CC6E18973E0F}"/>
                </a:ext>
                <a:ext uri="{C183D7F6-B498-43B3-948B-1728B52AA6E4}">
                  <adec:decorative xmlns:adec="http://schemas.microsoft.com/office/drawing/2017/decorative" val="1"/>
                </a:ext>
              </a:extLst>
            </p:cNvPr>
            <p:cNvSpPr txBox="1"/>
            <p:nvPr/>
          </p:nvSpPr>
          <p:spPr>
            <a:xfrm>
              <a:off x="6363283" y="1214920"/>
              <a:ext cx="151113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Managed Prometheus</a:t>
              </a:r>
            </a:p>
          </p:txBody>
        </p:sp>
        <p:cxnSp>
          <p:nvCxnSpPr>
            <p:cNvPr id="40" name="Straight Arrow Connector 39">
              <a:extLst>
                <a:ext uri="{FF2B5EF4-FFF2-40B4-BE49-F238E27FC236}">
                  <a16:creationId xmlns:a16="http://schemas.microsoft.com/office/drawing/2014/main" id="{90C333B3-8E36-E4AB-897B-4DCE75623972}"/>
                </a:ext>
                <a:ext uri="{C183D7F6-B498-43B3-948B-1728B52AA6E4}">
                  <adec:decorative xmlns:adec="http://schemas.microsoft.com/office/drawing/2017/decorative" val="1"/>
                </a:ext>
              </a:extLst>
            </p:cNvPr>
            <p:cNvCxnSpPr>
              <a:cxnSpLocks/>
            </p:cNvCxnSpPr>
            <p:nvPr/>
          </p:nvCxnSpPr>
          <p:spPr>
            <a:xfrm>
              <a:off x="7126903" y="1698709"/>
              <a:ext cx="0" cy="491904"/>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2B325A1-364B-62CD-2717-D23496BC9E73}"/>
                </a:ext>
                <a:ext uri="{C183D7F6-B498-43B3-948B-1728B52AA6E4}">
                  <adec:decorative xmlns:adec="http://schemas.microsoft.com/office/drawing/2017/decorative" val="1"/>
                </a:ext>
              </a:extLst>
            </p:cNvPr>
            <p:cNvSpPr txBox="1"/>
            <p:nvPr/>
          </p:nvSpPr>
          <p:spPr>
            <a:xfrm>
              <a:off x="6898994" y="1795407"/>
              <a:ext cx="468975" cy="142393"/>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scrape</a:t>
              </a:r>
            </a:p>
          </p:txBody>
        </p:sp>
        <p:pic>
          <p:nvPicPr>
            <p:cNvPr id="44" name="Graphic 43">
              <a:extLst>
                <a:ext uri="{FF2B5EF4-FFF2-40B4-BE49-F238E27FC236}">
                  <a16:creationId xmlns:a16="http://schemas.microsoft.com/office/drawing/2014/main" id="{BDC41827-A46B-87C4-4D84-1CE52680A00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21289" y="605214"/>
              <a:ext cx="506642" cy="506642"/>
            </a:xfrm>
            <a:prstGeom prst="rect">
              <a:avLst/>
            </a:prstGeom>
          </p:spPr>
        </p:pic>
        <p:sp>
          <p:nvSpPr>
            <p:cNvPr id="45" name="TextBox 44">
              <a:extLst>
                <a:ext uri="{FF2B5EF4-FFF2-40B4-BE49-F238E27FC236}">
                  <a16:creationId xmlns:a16="http://schemas.microsoft.com/office/drawing/2014/main" id="{2D8E93BF-8518-F1D1-641A-2E6B63024706}"/>
                </a:ext>
                <a:ext uri="{C183D7F6-B498-43B3-948B-1728B52AA6E4}">
                  <adec:decorative xmlns:adec="http://schemas.microsoft.com/office/drawing/2017/decorative" val="1"/>
                </a:ext>
              </a:extLst>
            </p:cNvPr>
            <p:cNvSpPr txBox="1"/>
            <p:nvPr/>
          </p:nvSpPr>
          <p:spPr>
            <a:xfrm>
              <a:off x="8819044" y="1214920"/>
              <a:ext cx="151113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Managed Grafana</a:t>
              </a:r>
            </a:p>
          </p:txBody>
        </p:sp>
        <p:cxnSp>
          <p:nvCxnSpPr>
            <p:cNvPr id="46" name="Straight Arrow Connector 45">
              <a:extLst>
                <a:ext uri="{FF2B5EF4-FFF2-40B4-BE49-F238E27FC236}">
                  <a16:creationId xmlns:a16="http://schemas.microsoft.com/office/drawing/2014/main" id="{67716C81-22F6-E6AE-99D2-159B6780B00A}"/>
                </a:ext>
                <a:ext uri="{C183D7F6-B498-43B3-948B-1728B52AA6E4}">
                  <adec:decorative xmlns:adec="http://schemas.microsoft.com/office/drawing/2017/decorative" val="1"/>
                </a:ext>
              </a:extLst>
            </p:cNvPr>
            <p:cNvCxnSpPr>
              <a:cxnSpLocks/>
            </p:cNvCxnSpPr>
            <p:nvPr/>
          </p:nvCxnSpPr>
          <p:spPr>
            <a:xfrm flipH="1">
              <a:off x="7505974" y="858535"/>
              <a:ext cx="1697232"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79131A5-676D-301A-0DA2-75CB0E3EB8AE}"/>
                </a:ext>
                <a:ext uri="{C183D7F6-B498-43B3-948B-1728B52AA6E4}">
                  <adec:decorative xmlns:adec="http://schemas.microsoft.com/office/drawing/2017/decorative" val="1"/>
                </a:ext>
              </a:extLst>
            </p:cNvPr>
            <p:cNvSpPr txBox="1"/>
            <p:nvPr/>
          </p:nvSpPr>
          <p:spPr>
            <a:xfrm>
              <a:off x="8039967" y="777926"/>
              <a:ext cx="581575" cy="161218"/>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visualize</a:t>
              </a:r>
            </a:p>
          </p:txBody>
        </p:sp>
        <p:sp>
          <p:nvSpPr>
            <p:cNvPr id="49" name="Freeform 48">
              <a:extLst>
                <a:ext uri="{FF2B5EF4-FFF2-40B4-BE49-F238E27FC236}">
                  <a16:creationId xmlns:a16="http://schemas.microsoft.com/office/drawing/2014/main" id="{834A12A4-0CE3-392F-0E38-BE6420CEB79C}"/>
                </a:ext>
                <a:ext uri="{C183D7F6-B498-43B3-948B-1728B52AA6E4}">
                  <adec:decorative xmlns:adec="http://schemas.microsoft.com/office/drawing/2017/decorative" val="1"/>
                </a:ext>
              </a:extLst>
            </p:cNvPr>
            <p:cNvSpPr/>
            <p:nvPr/>
          </p:nvSpPr>
          <p:spPr bwMode="auto">
            <a:xfrm>
              <a:off x="7552023" y="2874768"/>
              <a:ext cx="2241200" cy="210510"/>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93455A50-632C-B4BD-16FC-57E69ACBE2AC}"/>
                </a:ext>
                <a:ext uri="{C183D7F6-B498-43B3-948B-1728B52AA6E4}">
                  <adec:decorative xmlns:adec="http://schemas.microsoft.com/office/drawing/2017/decorative" val="1"/>
                </a:ext>
              </a:extLst>
            </p:cNvPr>
            <p:cNvSpPr/>
            <p:nvPr/>
          </p:nvSpPr>
          <p:spPr bwMode="auto">
            <a:xfrm>
              <a:off x="8170394" y="3394463"/>
              <a:ext cx="1348576" cy="934136"/>
            </a:xfrm>
            <a:custGeom>
              <a:avLst/>
              <a:gdLst>
                <a:gd name="connsiteX0" fmla="*/ 0 w 1348576"/>
                <a:gd name="connsiteY0" fmla="*/ 907822 h 907822"/>
                <a:gd name="connsiteX1" fmla="*/ 638107 w 1348576"/>
                <a:gd name="connsiteY1" fmla="*/ 907822 h 907822"/>
                <a:gd name="connsiteX2" fmla="*/ 638107 w 1348576"/>
                <a:gd name="connsiteY2" fmla="*/ 0 h 907822"/>
                <a:gd name="connsiteX3" fmla="*/ 1348576 w 1348576"/>
                <a:gd name="connsiteY3" fmla="*/ 0 h 907822"/>
              </a:gdLst>
              <a:ahLst/>
              <a:cxnLst>
                <a:cxn ang="0">
                  <a:pos x="connsiteX0" y="connsiteY0"/>
                </a:cxn>
                <a:cxn ang="0">
                  <a:pos x="connsiteX1" y="connsiteY1"/>
                </a:cxn>
                <a:cxn ang="0">
                  <a:pos x="connsiteX2" y="connsiteY2"/>
                </a:cxn>
                <a:cxn ang="0">
                  <a:pos x="connsiteX3" y="connsiteY3"/>
                </a:cxn>
              </a:cxnLst>
              <a:rect l="l" t="t" r="r" b="b"/>
              <a:pathLst>
                <a:path w="1348576" h="907822">
                  <a:moveTo>
                    <a:pt x="0" y="907822"/>
                  </a:moveTo>
                  <a:lnTo>
                    <a:pt x="638107" y="907822"/>
                  </a:lnTo>
                  <a:lnTo>
                    <a:pt x="638107" y="0"/>
                  </a:lnTo>
                  <a:lnTo>
                    <a:pt x="1348576" y="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9916AD6D-9A7D-BA59-D38A-C899BFBABEDE}"/>
                </a:ext>
                <a:ext uri="{C183D7F6-B498-43B3-948B-1728B52AA6E4}">
                  <adec:decorative xmlns:adec="http://schemas.microsoft.com/office/drawing/2017/decorative" val="1"/>
                </a:ext>
              </a:extLst>
            </p:cNvPr>
            <p:cNvSpPr/>
            <p:nvPr/>
          </p:nvSpPr>
          <p:spPr bwMode="auto">
            <a:xfrm>
              <a:off x="8150658" y="3545767"/>
              <a:ext cx="1365287" cy="1565663"/>
            </a:xfrm>
            <a:custGeom>
              <a:avLst/>
              <a:gdLst>
                <a:gd name="connsiteX0" fmla="*/ 0 w 1328840"/>
                <a:gd name="connsiteY0" fmla="*/ 1618291 h 1618291"/>
                <a:gd name="connsiteX1" fmla="*/ 743361 w 1328840"/>
                <a:gd name="connsiteY1" fmla="*/ 1618291 h 1618291"/>
                <a:gd name="connsiteX2" fmla="*/ 743361 w 1328840"/>
                <a:gd name="connsiteY2" fmla="*/ 0 h 1618291"/>
                <a:gd name="connsiteX3" fmla="*/ 1328840 w 1328840"/>
                <a:gd name="connsiteY3" fmla="*/ 0 h 1618291"/>
              </a:gdLst>
              <a:ahLst/>
              <a:cxnLst>
                <a:cxn ang="0">
                  <a:pos x="connsiteX0" y="connsiteY0"/>
                </a:cxn>
                <a:cxn ang="0">
                  <a:pos x="connsiteX1" y="connsiteY1"/>
                </a:cxn>
                <a:cxn ang="0">
                  <a:pos x="connsiteX2" y="connsiteY2"/>
                </a:cxn>
                <a:cxn ang="0">
                  <a:pos x="connsiteX3" y="connsiteY3"/>
                </a:cxn>
              </a:cxnLst>
              <a:rect l="l" t="t" r="r" b="b"/>
              <a:pathLst>
                <a:path w="1328840" h="1618291">
                  <a:moveTo>
                    <a:pt x="0" y="1618291"/>
                  </a:moveTo>
                  <a:lnTo>
                    <a:pt x="743361" y="1618291"/>
                  </a:lnTo>
                  <a:lnTo>
                    <a:pt x="743361" y="0"/>
                  </a:lnTo>
                  <a:lnTo>
                    <a:pt x="1328840" y="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EFBFB5DB-A3CB-AD77-97F8-A7272A636812}"/>
                </a:ext>
                <a:ext uri="{C183D7F6-B498-43B3-948B-1728B52AA6E4}">
                  <adec:decorative xmlns:adec="http://schemas.microsoft.com/office/drawing/2017/decorative" val="1"/>
                </a:ext>
              </a:extLst>
            </p:cNvPr>
            <p:cNvSpPr/>
            <p:nvPr/>
          </p:nvSpPr>
          <p:spPr bwMode="auto">
            <a:xfrm>
              <a:off x="8130925" y="5236420"/>
              <a:ext cx="1673110" cy="148727"/>
            </a:xfrm>
            <a:custGeom>
              <a:avLst/>
              <a:gdLst>
                <a:gd name="connsiteX0" fmla="*/ 1657762 w 1657762"/>
                <a:gd name="connsiteY0" fmla="*/ 348656 h 348656"/>
                <a:gd name="connsiteX1" fmla="*/ 1657762 w 1657762"/>
                <a:gd name="connsiteY1" fmla="*/ 0 h 348656"/>
                <a:gd name="connsiteX2" fmla="*/ 0 w 1657762"/>
                <a:gd name="connsiteY2" fmla="*/ 0 h 348656"/>
              </a:gdLst>
              <a:ahLst/>
              <a:cxnLst>
                <a:cxn ang="0">
                  <a:pos x="connsiteX0" y="connsiteY0"/>
                </a:cxn>
                <a:cxn ang="0">
                  <a:pos x="connsiteX1" y="connsiteY1"/>
                </a:cxn>
                <a:cxn ang="0">
                  <a:pos x="connsiteX2" y="connsiteY2"/>
                </a:cxn>
              </a:cxnLst>
              <a:rect l="l" t="t" r="r" b="b"/>
              <a:pathLst>
                <a:path w="1657762" h="348656">
                  <a:moveTo>
                    <a:pt x="1657762" y="348656"/>
                  </a:moveTo>
                  <a:lnTo>
                    <a:pt x="1657762" y="0"/>
                  </a:lnTo>
                  <a:lnTo>
                    <a:pt x="0" y="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1D3DD411-AB6F-8E28-9430-DCF5D0987C81}"/>
                </a:ext>
                <a:ext uri="{C183D7F6-B498-43B3-948B-1728B52AA6E4}">
                  <adec:decorative xmlns:adec="http://schemas.microsoft.com/office/drawing/2017/decorative" val="1"/>
                </a:ext>
              </a:extLst>
            </p:cNvPr>
            <p:cNvCxnSpPr>
              <a:cxnSpLocks/>
            </p:cNvCxnSpPr>
            <p:nvPr/>
          </p:nvCxnSpPr>
          <p:spPr>
            <a:xfrm flipV="1">
              <a:off x="9804034" y="4144403"/>
              <a:ext cx="0" cy="1256478"/>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B5C72F3-3AB5-9129-7915-1F8D1F02F573}"/>
                </a:ext>
                <a:ext uri="{C183D7F6-B498-43B3-948B-1728B52AA6E4}">
                  <adec:decorative xmlns:adec="http://schemas.microsoft.com/office/drawing/2017/decorative" val="1"/>
                </a:ext>
              </a:extLst>
            </p:cNvPr>
            <p:cNvSpPr txBox="1"/>
            <p:nvPr/>
          </p:nvSpPr>
          <p:spPr>
            <a:xfrm>
              <a:off x="9293054" y="3735362"/>
              <a:ext cx="1021960" cy="3231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Federated Credential</a:t>
              </a:r>
            </a:p>
          </p:txBody>
        </p:sp>
        <p:sp>
          <p:nvSpPr>
            <p:cNvPr id="59" name="TextBox 58">
              <a:extLst>
                <a:ext uri="{FF2B5EF4-FFF2-40B4-BE49-F238E27FC236}">
                  <a16:creationId xmlns:a16="http://schemas.microsoft.com/office/drawing/2014/main" id="{2E121DDE-C558-AAA8-D297-145385EDA1AD}"/>
                </a:ext>
                <a:ext uri="{C183D7F6-B498-43B3-948B-1728B52AA6E4}">
                  <adec:decorative xmlns:adec="http://schemas.microsoft.com/office/drawing/2017/decorative" val="1"/>
                </a:ext>
              </a:extLst>
            </p:cNvPr>
            <p:cNvSpPr txBox="1"/>
            <p:nvPr/>
          </p:nvSpPr>
          <p:spPr>
            <a:xfrm>
              <a:off x="9293054" y="5998338"/>
              <a:ext cx="1021960" cy="3231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Managed Identity</a:t>
              </a:r>
            </a:p>
          </p:txBody>
        </p:sp>
        <p:sp>
          <p:nvSpPr>
            <p:cNvPr id="60" name="Freeform 59">
              <a:extLst>
                <a:ext uri="{FF2B5EF4-FFF2-40B4-BE49-F238E27FC236}">
                  <a16:creationId xmlns:a16="http://schemas.microsoft.com/office/drawing/2014/main" id="{BD4A1695-BE51-BE28-FBE2-57EB8931A746}"/>
                </a:ext>
                <a:ext uri="{C183D7F6-B498-43B3-948B-1728B52AA6E4}">
                  <adec:decorative xmlns:adec="http://schemas.microsoft.com/office/drawing/2017/decorative" val="1"/>
                </a:ext>
              </a:extLst>
            </p:cNvPr>
            <p:cNvSpPr/>
            <p:nvPr/>
          </p:nvSpPr>
          <p:spPr bwMode="auto">
            <a:xfrm rot="10800000">
              <a:off x="4900921" y="5750402"/>
              <a:ext cx="4511182" cy="406581"/>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60">
              <a:extLst>
                <a:ext uri="{FF2B5EF4-FFF2-40B4-BE49-F238E27FC236}">
                  <a16:creationId xmlns:a16="http://schemas.microsoft.com/office/drawing/2014/main" id="{AF085FF9-7EC3-D8BB-FB69-D85DBA136B7E}"/>
                </a:ext>
                <a:ext uri="{C183D7F6-B498-43B3-948B-1728B52AA6E4}">
                  <adec:decorative xmlns:adec="http://schemas.microsoft.com/office/drawing/2017/decorative" val="1"/>
                </a:ext>
              </a:extLst>
            </p:cNvPr>
            <p:cNvSpPr/>
            <p:nvPr/>
          </p:nvSpPr>
          <p:spPr bwMode="auto">
            <a:xfrm rot="5400000">
              <a:off x="9915117" y="4462475"/>
              <a:ext cx="1553894" cy="1021959"/>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62" name="Straight Arrow Connector 61">
              <a:extLst>
                <a:ext uri="{FF2B5EF4-FFF2-40B4-BE49-F238E27FC236}">
                  <a16:creationId xmlns:a16="http://schemas.microsoft.com/office/drawing/2014/main" id="{AA327E25-6E01-7411-51A5-FFBDBD40ADD5}"/>
                </a:ext>
                <a:ext uri="{C183D7F6-B498-43B3-948B-1728B52AA6E4}">
                  <adec:decorative xmlns:adec="http://schemas.microsoft.com/office/drawing/2017/decorative" val="1"/>
                </a:ext>
              </a:extLst>
            </p:cNvPr>
            <p:cNvCxnSpPr>
              <a:cxnSpLocks/>
            </p:cNvCxnSpPr>
            <p:nvPr/>
          </p:nvCxnSpPr>
          <p:spPr>
            <a:xfrm flipH="1">
              <a:off x="10097870" y="3410320"/>
              <a:ext cx="793796"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83AC93A-0399-63D6-DD78-67D43AEF649D}"/>
                </a:ext>
                <a:ext uri="{C183D7F6-B498-43B3-948B-1728B52AA6E4}">
                  <adec:decorative xmlns:adec="http://schemas.microsoft.com/office/drawing/2017/decorative" val="1"/>
                </a:ext>
              </a:extLst>
            </p:cNvPr>
            <p:cNvSpPr txBox="1"/>
            <p:nvPr/>
          </p:nvSpPr>
          <p:spPr>
            <a:xfrm>
              <a:off x="10424358" y="3337242"/>
              <a:ext cx="246645" cy="121125"/>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trust</a:t>
              </a:r>
            </a:p>
          </p:txBody>
        </p:sp>
        <p:sp>
          <p:nvSpPr>
            <p:cNvPr id="1024" name="TextBox 1023">
              <a:extLst>
                <a:ext uri="{FF2B5EF4-FFF2-40B4-BE49-F238E27FC236}">
                  <a16:creationId xmlns:a16="http://schemas.microsoft.com/office/drawing/2014/main" id="{E838CF36-4769-71F2-75F3-4F5720E0B5DF}"/>
                </a:ext>
                <a:ext uri="{C183D7F6-B498-43B3-948B-1728B52AA6E4}">
                  <adec:decorative xmlns:adec="http://schemas.microsoft.com/office/drawing/2017/decorative" val="1"/>
                </a:ext>
              </a:extLst>
            </p:cNvPr>
            <p:cNvSpPr txBox="1"/>
            <p:nvPr/>
          </p:nvSpPr>
          <p:spPr>
            <a:xfrm>
              <a:off x="10836081" y="4684319"/>
              <a:ext cx="697547" cy="400417"/>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Managed Identity Principal ID</a:t>
              </a:r>
            </a:p>
          </p:txBody>
        </p:sp>
        <p:sp>
          <p:nvSpPr>
            <p:cNvPr id="1025" name="TextBox 1024">
              <a:extLst>
                <a:ext uri="{FF2B5EF4-FFF2-40B4-BE49-F238E27FC236}">
                  <a16:creationId xmlns:a16="http://schemas.microsoft.com/office/drawing/2014/main" id="{0B4954DB-BC57-A6D3-8920-B5A30E0451DC}"/>
                </a:ext>
                <a:ext uri="{C183D7F6-B498-43B3-948B-1728B52AA6E4}">
                  <adec:decorative xmlns:adec="http://schemas.microsoft.com/office/drawing/2017/decorative" val="1"/>
                </a:ext>
              </a:extLst>
            </p:cNvPr>
            <p:cNvSpPr txBox="1"/>
            <p:nvPr/>
          </p:nvSpPr>
          <p:spPr>
            <a:xfrm>
              <a:off x="9390200" y="4295525"/>
              <a:ext cx="824628"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Managed Identity Client ID</a:t>
              </a:r>
            </a:p>
          </p:txBody>
        </p:sp>
        <p:sp>
          <p:nvSpPr>
            <p:cNvPr id="1027" name="TextBox 1026">
              <a:extLst>
                <a:ext uri="{FF2B5EF4-FFF2-40B4-BE49-F238E27FC236}">
                  <a16:creationId xmlns:a16="http://schemas.microsoft.com/office/drawing/2014/main" id="{90414E6B-1AA7-DC9C-8C0E-DAF4F2677CBB}"/>
                </a:ext>
                <a:ext uri="{C183D7F6-B498-43B3-948B-1728B52AA6E4}">
                  <adec:decorative xmlns:adec="http://schemas.microsoft.com/office/drawing/2017/decorative" val="1"/>
                </a:ext>
              </a:extLst>
            </p:cNvPr>
            <p:cNvSpPr txBox="1"/>
            <p:nvPr/>
          </p:nvSpPr>
          <p:spPr>
            <a:xfrm>
              <a:off x="8634094" y="5136265"/>
              <a:ext cx="824628"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Managed Identity Client ID</a:t>
              </a:r>
            </a:p>
          </p:txBody>
        </p:sp>
        <p:sp>
          <p:nvSpPr>
            <p:cNvPr id="1029" name="TextBox 1028">
              <a:extLst>
                <a:ext uri="{FF2B5EF4-FFF2-40B4-BE49-F238E27FC236}">
                  <a16:creationId xmlns:a16="http://schemas.microsoft.com/office/drawing/2014/main" id="{0815A1EE-93B5-BFD8-01A4-52976E9EAC6D}"/>
                </a:ext>
                <a:ext uri="{C183D7F6-B498-43B3-948B-1728B52AA6E4}">
                  <adec:decorative xmlns:adec="http://schemas.microsoft.com/office/drawing/2017/decorative" val="1"/>
                </a:ext>
              </a:extLst>
            </p:cNvPr>
            <p:cNvSpPr txBox="1"/>
            <p:nvPr/>
          </p:nvSpPr>
          <p:spPr>
            <a:xfrm>
              <a:off x="8786482" y="4598404"/>
              <a:ext cx="824628"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ServiceAccount</a:t>
              </a: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name</a:t>
              </a:r>
            </a:p>
          </p:txBody>
        </p:sp>
        <p:sp>
          <p:nvSpPr>
            <p:cNvPr id="1031" name="TextBox 1030">
              <a:extLst>
                <a:ext uri="{FF2B5EF4-FFF2-40B4-BE49-F238E27FC236}">
                  <a16:creationId xmlns:a16="http://schemas.microsoft.com/office/drawing/2014/main" id="{DD7E39EF-0790-10EC-9CF2-0BF4DD8A72AB}"/>
                </a:ext>
                <a:ext uri="{C183D7F6-B498-43B3-948B-1728B52AA6E4}">
                  <adec:decorative xmlns:adec="http://schemas.microsoft.com/office/drawing/2017/decorative" val="1"/>
                </a:ext>
              </a:extLst>
            </p:cNvPr>
            <p:cNvSpPr txBox="1"/>
            <p:nvPr/>
          </p:nvSpPr>
          <p:spPr>
            <a:xfrm>
              <a:off x="8856432" y="3213667"/>
              <a:ext cx="555671"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Namespace name</a:t>
              </a:r>
            </a:p>
          </p:txBody>
        </p:sp>
        <p:sp>
          <p:nvSpPr>
            <p:cNvPr id="1033" name="TextBox 1032">
              <a:extLst>
                <a:ext uri="{FF2B5EF4-FFF2-40B4-BE49-F238E27FC236}">
                  <a16:creationId xmlns:a16="http://schemas.microsoft.com/office/drawing/2014/main" id="{575C77C3-CD5A-9147-FB48-D957D76D0E46}"/>
                </a:ext>
                <a:ext uri="{C183D7F6-B498-43B3-948B-1728B52AA6E4}">
                  <adec:decorative xmlns:adec="http://schemas.microsoft.com/office/drawing/2017/decorative" val="1"/>
                </a:ext>
              </a:extLst>
            </p:cNvPr>
            <p:cNvSpPr txBox="1"/>
            <p:nvPr/>
          </p:nvSpPr>
          <p:spPr>
            <a:xfrm>
              <a:off x="8742108" y="2728800"/>
              <a:ext cx="831527"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OIDC Issuer URL</a:t>
              </a:r>
            </a:p>
          </p:txBody>
        </p:sp>
        <p:sp>
          <p:nvSpPr>
            <p:cNvPr id="1035" name="TextBox 1034">
              <a:extLst>
                <a:ext uri="{FF2B5EF4-FFF2-40B4-BE49-F238E27FC236}">
                  <a16:creationId xmlns:a16="http://schemas.microsoft.com/office/drawing/2014/main" id="{4A27620B-F4D6-D8AE-7886-5958C7DD51D4}"/>
                </a:ext>
                <a:ext uri="{C183D7F6-B498-43B3-948B-1728B52AA6E4}">
                  <adec:decorative xmlns:adec="http://schemas.microsoft.com/office/drawing/2017/decorative" val="1"/>
                </a:ext>
              </a:extLst>
            </p:cNvPr>
            <p:cNvSpPr txBox="1"/>
            <p:nvPr/>
          </p:nvSpPr>
          <p:spPr>
            <a:xfrm>
              <a:off x="6371475" y="6054541"/>
              <a:ext cx="1570074" cy="186797"/>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Cognitive Services OpenAI User</a:t>
              </a:r>
            </a:p>
          </p:txBody>
        </p:sp>
        <p:grpSp>
          <p:nvGrpSpPr>
            <p:cNvPr id="16" name="Graphic 12">
              <a:extLst>
                <a:ext uri="{FF2B5EF4-FFF2-40B4-BE49-F238E27FC236}">
                  <a16:creationId xmlns:a16="http://schemas.microsoft.com/office/drawing/2014/main" id="{02FE92B5-E0DF-92A3-1E1E-8984E7479604}"/>
                </a:ext>
                <a:ext uri="{C183D7F6-B498-43B3-948B-1728B52AA6E4}">
                  <adec:decorative xmlns:adec="http://schemas.microsoft.com/office/drawing/2017/decorative" val="1"/>
                </a:ext>
              </a:extLst>
            </p:cNvPr>
            <p:cNvGrpSpPr/>
            <p:nvPr/>
          </p:nvGrpSpPr>
          <p:grpSpPr>
            <a:xfrm>
              <a:off x="4403094" y="605214"/>
              <a:ext cx="333005" cy="333930"/>
              <a:chOff x="5132408" y="2465410"/>
              <a:chExt cx="1039791" cy="1042678"/>
            </a:xfrm>
          </p:grpSpPr>
          <p:grpSp>
            <p:nvGrpSpPr>
              <p:cNvPr id="17" name="Graphic 12">
                <a:extLst>
                  <a:ext uri="{FF2B5EF4-FFF2-40B4-BE49-F238E27FC236}">
                    <a16:creationId xmlns:a16="http://schemas.microsoft.com/office/drawing/2014/main" id="{90135A41-F0C1-B833-C90F-1804CB62CE0C}"/>
                  </a:ext>
                </a:extLst>
              </p:cNvPr>
              <p:cNvGrpSpPr/>
              <p:nvPr/>
            </p:nvGrpSpPr>
            <p:grpSpPr>
              <a:xfrm>
                <a:off x="5132408" y="2465410"/>
                <a:ext cx="251257" cy="1042678"/>
                <a:chOff x="5132408" y="2465410"/>
                <a:chExt cx="251257" cy="1042678"/>
              </a:xfrm>
            </p:grpSpPr>
            <p:sp>
              <p:nvSpPr>
                <p:cNvPr id="18" name="Freeform 17">
                  <a:extLst>
                    <a:ext uri="{FF2B5EF4-FFF2-40B4-BE49-F238E27FC236}">
                      <a16:creationId xmlns:a16="http://schemas.microsoft.com/office/drawing/2014/main" id="{172A3B17-D6E5-D0B5-3410-4C1D62268936}"/>
                    </a:ext>
                  </a:extLst>
                </p:cNvPr>
                <p:cNvSpPr/>
                <p:nvPr/>
              </p:nvSpPr>
              <p:spPr>
                <a:xfrm>
                  <a:off x="5132408" y="2465578"/>
                  <a:ext cx="251257" cy="1042510"/>
                </a:xfrm>
                <a:custGeom>
                  <a:avLst/>
                  <a:gdLst>
                    <a:gd name="connsiteX0" fmla="*/ 0 w 251257"/>
                    <a:gd name="connsiteY0" fmla="*/ 916147 h 1042510"/>
                    <a:gd name="connsiteX1" fmla="*/ 4893 w 251257"/>
                    <a:gd name="connsiteY1" fmla="*/ 925245 h 1042510"/>
                    <a:gd name="connsiteX2" fmla="*/ 75844 w 251257"/>
                    <a:gd name="connsiteY2" fmla="*/ 967486 h 1042510"/>
                    <a:gd name="connsiteX3" fmla="*/ 195726 w 251257"/>
                    <a:gd name="connsiteY3" fmla="*/ 1040922 h 1042510"/>
                    <a:gd name="connsiteX4" fmla="*/ 209793 w 251257"/>
                    <a:gd name="connsiteY4" fmla="*/ 1037023 h 1042510"/>
                    <a:gd name="connsiteX5" fmla="*/ 250162 w 251257"/>
                    <a:gd name="connsiteY5" fmla="*/ 964237 h 1042510"/>
                    <a:gd name="connsiteX6" fmla="*/ 246492 w 251257"/>
                    <a:gd name="connsiteY6" fmla="*/ 950590 h 1042510"/>
                    <a:gd name="connsiteX7" fmla="*/ 105814 w 251257"/>
                    <a:gd name="connsiteY7" fmla="*/ 866107 h 1042510"/>
                    <a:gd name="connsiteX8" fmla="*/ 100921 w 251257"/>
                    <a:gd name="connsiteY8" fmla="*/ 857008 h 1042510"/>
                    <a:gd name="connsiteX9" fmla="*/ 100921 w 251257"/>
                    <a:gd name="connsiteY9" fmla="*/ 186343 h 1042510"/>
                    <a:gd name="connsiteX10" fmla="*/ 105814 w 251257"/>
                    <a:gd name="connsiteY10" fmla="*/ 177244 h 1042510"/>
                    <a:gd name="connsiteX11" fmla="*/ 246492 w 251257"/>
                    <a:gd name="connsiteY11" fmla="*/ 92761 h 1042510"/>
                    <a:gd name="connsiteX12" fmla="*/ 250162 w 251257"/>
                    <a:gd name="connsiteY12" fmla="*/ 79114 h 1042510"/>
                    <a:gd name="connsiteX13" fmla="*/ 209793 w 251257"/>
                    <a:gd name="connsiteY13" fmla="*/ 6329 h 1042510"/>
                    <a:gd name="connsiteX14" fmla="*/ 195726 w 251257"/>
                    <a:gd name="connsiteY14" fmla="*/ 1130 h 1042510"/>
                    <a:gd name="connsiteX15" fmla="*/ 195726 w 251257"/>
                    <a:gd name="connsiteY15" fmla="*/ 1130 h 1042510"/>
                    <a:gd name="connsiteX16" fmla="*/ 78290 w 251257"/>
                    <a:gd name="connsiteY16" fmla="*/ 73265 h 1042510"/>
                    <a:gd name="connsiteX17" fmla="*/ 4893 w 251257"/>
                    <a:gd name="connsiteY17" fmla="*/ 116807 h 1042510"/>
                    <a:gd name="connsiteX18" fmla="*/ 0 w 251257"/>
                    <a:gd name="connsiteY18" fmla="*/ 125905 h 1042510"/>
                    <a:gd name="connsiteX19" fmla="*/ 0 w 251257"/>
                    <a:gd name="connsiteY19" fmla="*/ 916147 h 10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57" h="1042510">
                      <a:moveTo>
                        <a:pt x="0" y="916147"/>
                      </a:moveTo>
                      <a:cubicBezTo>
                        <a:pt x="0" y="920046"/>
                        <a:pt x="1835" y="923295"/>
                        <a:pt x="4893" y="925245"/>
                      </a:cubicBezTo>
                      <a:lnTo>
                        <a:pt x="75844" y="967486"/>
                      </a:lnTo>
                      <a:lnTo>
                        <a:pt x="195726" y="1040922"/>
                      </a:lnTo>
                      <a:cubicBezTo>
                        <a:pt x="200619" y="1044171"/>
                        <a:pt x="206735" y="1042222"/>
                        <a:pt x="209793" y="1037023"/>
                      </a:cubicBezTo>
                      <a:lnTo>
                        <a:pt x="250162" y="964237"/>
                      </a:lnTo>
                      <a:cubicBezTo>
                        <a:pt x="252608" y="959688"/>
                        <a:pt x="250773" y="953189"/>
                        <a:pt x="246492" y="950590"/>
                      </a:cubicBezTo>
                      <a:lnTo>
                        <a:pt x="105814" y="866107"/>
                      </a:lnTo>
                      <a:cubicBezTo>
                        <a:pt x="105814" y="866107"/>
                        <a:pt x="100921" y="860908"/>
                        <a:pt x="100921" y="857008"/>
                      </a:cubicBezTo>
                      <a:lnTo>
                        <a:pt x="100921" y="186343"/>
                      </a:lnTo>
                      <a:cubicBezTo>
                        <a:pt x="100921" y="182443"/>
                        <a:pt x="102756" y="179194"/>
                        <a:pt x="105814" y="177244"/>
                      </a:cubicBezTo>
                      <a:lnTo>
                        <a:pt x="246492" y="92761"/>
                      </a:lnTo>
                      <a:cubicBezTo>
                        <a:pt x="250773" y="90162"/>
                        <a:pt x="252608" y="83663"/>
                        <a:pt x="250162" y="79114"/>
                      </a:cubicBezTo>
                      <a:lnTo>
                        <a:pt x="209793" y="6329"/>
                      </a:lnTo>
                      <a:cubicBezTo>
                        <a:pt x="207347" y="480"/>
                        <a:pt x="201230" y="-1470"/>
                        <a:pt x="195726" y="1130"/>
                      </a:cubicBezTo>
                      <a:cubicBezTo>
                        <a:pt x="195726" y="1130"/>
                        <a:pt x="195726" y="1130"/>
                        <a:pt x="195726" y="1130"/>
                      </a:cubicBezTo>
                      <a:lnTo>
                        <a:pt x="78290" y="73265"/>
                      </a:lnTo>
                      <a:lnTo>
                        <a:pt x="4893" y="116807"/>
                      </a:lnTo>
                      <a:cubicBezTo>
                        <a:pt x="4893" y="116807"/>
                        <a:pt x="0" y="122006"/>
                        <a:pt x="0" y="125905"/>
                      </a:cubicBezTo>
                      <a:cubicBezTo>
                        <a:pt x="0" y="125905"/>
                        <a:pt x="0" y="916147"/>
                        <a:pt x="0" y="916147"/>
                      </a:cubicBezTo>
                      <a:close/>
                    </a:path>
                  </a:pathLst>
                </a:custGeom>
                <a:solidFill>
                  <a:srgbClr val="949494"/>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8">
                  <a:extLst>
                    <a:ext uri="{FF2B5EF4-FFF2-40B4-BE49-F238E27FC236}">
                      <a16:creationId xmlns:a16="http://schemas.microsoft.com/office/drawing/2014/main" id="{045371D3-6B70-69CA-C280-5D8FB966FE98}"/>
                    </a:ext>
                  </a:extLst>
                </p:cNvPr>
                <p:cNvSpPr/>
                <p:nvPr/>
              </p:nvSpPr>
              <p:spPr>
                <a:xfrm>
                  <a:off x="5132408" y="2465410"/>
                  <a:ext cx="249646" cy="181311"/>
                </a:xfrm>
                <a:custGeom>
                  <a:avLst/>
                  <a:gdLst>
                    <a:gd name="connsiteX0" fmla="*/ 100309 w 249646"/>
                    <a:gd name="connsiteY0" fmla="*/ 181311 h 181311"/>
                    <a:gd name="connsiteX1" fmla="*/ 103979 w 249646"/>
                    <a:gd name="connsiteY1" fmla="*/ 177412 h 181311"/>
                    <a:gd name="connsiteX2" fmla="*/ 244657 w 249646"/>
                    <a:gd name="connsiteY2" fmla="*/ 92929 h 181311"/>
                    <a:gd name="connsiteX3" fmla="*/ 248938 w 249646"/>
                    <a:gd name="connsiteY3" fmla="*/ 81231 h 181311"/>
                    <a:gd name="connsiteX4" fmla="*/ 248327 w 249646"/>
                    <a:gd name="connsiteY4" fmla="*/ 79282 h 181311"/>
                    <a:gd name="connsiteX5" fmla="*/ 207958 w 249646"/>
                    <a:gd name="connsiteY5" fmla="*/ 6496 h 181311"/>
                    <a:gd name="connsiteX6" fmla="*/ 196337 w 249646"/>
                    <a:gd name="connsiteY6" fmla="*/ 647 h 181311"/>
                    <a:gd name="connsiteX7" fmla="*/ 194502 w 249646"/>
                    <a:gd name="connsiteY7" fmla="*/ 1297 h 181311"/>
                    <a:gd name="connsiteX8" fmla="*/ 76455 w 249646"/>
                    <a:gd name="connsiteY8" fmla="*/ 73433 h 181311"/>
                    <a:gd name="connsiteX9" fmla="*/ 3670 w 249646"/>
                    <a:gd name="connsiteY9" fmla="*/ 116974 h 181311"/>
                    <a:gd name="connsiteX10" fmla="*/ 0 w 249646"/>
                    <a:gd name="connsiteY10" fmla="*/ 120873 h 181311"/>
                    <a:gd name="connsiteX11" fmla="*/ 55048 w 249646"/>
                    <a:gd name="connsiteY11" fmla="*/ 154017 h 181311"/>
                    <a:gd name="connsiteX12" fmla="*/ 100309 w 249646"/>
                    <a:gd name="connsiteY12" fmla="*/ 181311 h 18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9646" h="181311">
                      <a:moveTo>
                        <a:pt x="100309" y="181311"/>
                      </a:moveTo>
                      <a:lnTo>
                        <a:pt x="103979" y="177412"/>
                      </a:lnTo>
                      <a:lnTo>
                        <a:pt x="244657" y="92929"/>
                      </a:lnTo>
                      <a:cubicBezTo>
                        <a:pt x="248938" y="90979"/>
                        <a:pt x="250773" y="85780"/>
                        <a:pt x="248938" y="81231"/>
                      </a:cubicBezTo>
                      <a:cubicBezTo>
                        <a:pt x="248938" y="81231"/>
                        <a:pt x="248938" y="79931"/>
                        <a:pt x="248327" y="79282"/>
                      </a:cubicBezTo>
                      <a:lnTo>
                        <a:pt x="207958" y="6496"/>
                      </a:lnTo>
                      <a:cubicBezTo>
                        <a:pt x="206123" y="1297"/>
                        <a:pt x="201230" y="-1302"/>
                        <a:pt x="196337" y="647"/>
                      </a:cubicBezTo>
                      <a:cubicBezTo>
                        <a:pt x="195726" y="647"/>
                        <a:pt x="195114" y="647"/>
                        <a:pt x="194502" y="1297"/>
                      </a:cubicBezTo>
                      <a:lnTo>
                        <a:pt x="76455" y="73433"/>
                      </a:lnTo>
                      <a:lnTo>
                        <a:pt x="3670" y="116974"/>
                      </a:lnTo>
                      <a:cubicBezTo>
                        <a:pt x="3670" y="116974"/>
                        <a:pt x="612" y="116974"/>
                        <a:pt x="0" y="120873"/>
                      </a:cubicBezTo>
                      <a:lnTo>
                        <a:pt x="55048" y="154017"/>
                      </a:lnTo>
                      <a:lnTo>
                        <a:pt x="100309" y="181311"/>
                      </a:lnTo>
                      <a:close/>
                    </a:path>
                  </a:pathLst>
                </a:custGeom>
                <a:solidFill>
                  <a:srgbClr val="A3A3A3"/>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9">
                  <a:extLst>
                    <a:ext uri="{FF2B5EF4-FFF2-40B4-BE49-F238E27FC236}">
                      <a16:creationId xmlns:a16="http://schemas.microsoft.com/office/drawing/2014/main" id="{2D24663E-81AF-D861-17F5-2DD483BE3C1E}"/>
                    </a:ext>
                  </a:extLst>
                </p:cNvPr>
                <p:cNvSpPr/>
                <p:nvPr/>
              </p:nvSpPr>
              <p:spPr>
                <a:xfrm>
                  <a:off x="5133019" y="3324536"/>
                  <a:ext cx="250258" cy="181169"/>
                </a:xfrm>
                <a:custGeom>
                  <a:avLst/>
                  <a:gdLst>
                    <a:gd name="connsiteX0" fmla="*/ 244045 w 250258"/>
                    <a:gd name="connsiteY0" fmla="*/ 90332 h 181169"/>
                    <a:gd name="connsiteX1" fmla="*/ 103368 w 250258"/>
                    <a:gd name="connsiteY1" fmla="*/ 5849 h 181169"/>
                    <a:gd name="connsiteX2" fmla="*/ 99086 w 250258"/>
                    <a:gd name="connsiteY2" fmla="*/ 0 h 181169"/>
                    <a:gd name="connsiteX3" fmla="*/ 0 w 250258"/>
                    <a:gd name="connsiteY3" fmla="*/ 64987 h 181169"/>
                    <a:gd name="connsiteX4" fmla="*/ 3058 w 250258"/>
                    <a:gd name="connsiteY4" fmla="*/ 64987 h 181169"/>
                    <a:gd name="connsiteX5" fmla="*/ 73397 w 250258"/>
                    <a:gd name="connsiteY5" fmla="*/ 107229 h 181169"/>
                    <a:gd name="connsiteX6" fmla="*/ 195726 w 250258"/>
                    <a:gd name="connsiteY6" fmla="*/ 179364 h 181169"/>
                    <a:gd name="connsiteX7" fmla="*/ 208570 w 250258"/>
                    <a:gd name="connsiteY7" fmla="*/ 176765 h 181169"/>
                    <a:gd name="connsiteX8" fmla="*/ 209182 w 250258"/>
                    <a:gd name="connsiteY8" fmla="*/ 175465 h 181169"/>
                    <a:gd name="connsiteX9" fmla="*/ 249550 w 250258"/>
                    <a:gd name="connsiteY9" fmla="*/ 102679 h 181169"/>
                    <a:gd name="connsiteX10" fmla="*/ 245269 w 250258"/>
                    <a:gd name="connsiteY10" fmla="*/ 90982 h 181169"/>
                    <a:gd name="connsiteX11" fmla="*/ 244045 w 250258"/>
                    <a:gd name="connsiteY11" fmla="*/ 90982 h 18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58" h="181169">
                      <a:moveTo>
                        <a:pt x="244045" y="90332"/>
                      </a:moveTo>
                      <a:lnTo>
                        <a:pt x="103368" y="5849"/>
                      </a:lnTo>
                      <a:cubicBezTo>
                        <a:pt x="103368" y="5849"/>
                        <a:pt x="100309" y="2599"/>
                        <a:pt x="99086" y="0"/>
                      </a:cubicBezTo>
                      <a:lnTo>
                        <a:pt x="0" y="64987"/>
                      </a:lnTo>
                      <a:lnTo>
                        <a:pt x="3058" y="64987"/>
                      </a:lnTo>
                      <a:lnTo>
                        <a:pt x="73397" y="107229"/>
                      </a:lnTo>
                      <a:lnTo>
                        <a:pt x="195726" y="179364"/>
                      </a:lnTo>
                      <a:cubicBezTo>
                        <a:pt x="200007" y="182614"/>
                        <a:pt x="205512" y="181314"/>
                        <a:pt x="208570" y="176765"/>
                      </a:cubicBezTo>
                      <a:cubicBezTo>
                        <a:pt x="208570" y="176765"/>
                        <a:pt x="208570" y="176115"/>
                        <a:pt x="209182" y="175465"/>
                      </a:cubicBezTo>
                      <a:lnTo>
                        <a:pt x="249550" y="102679"/>
                      </a:lnTo>
                      <a:cubicBezTo>
                        <a:pt x="251385" y="98130"/>
                        <a:pt x="249550" y="92931"/>
                        <a:pt x="245269" y="90982"/>
                      </a:cubicBezTo>
                      <a:cubicBezTo>
                        <a:pt x="245269" y="90982"/>
                        <a:pt x="244657" y="90982"/>
                        <a:pt x="244045" y="90982"/>
                      </a:cubicBezTo>
                      <a:close/>
                    </a:path>
                  </a:pathLst>
                </a:custGeom>
                <a:solidFill>
                  <a:srgbClr val="A3A3A3"/>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 name="Freeform 20">
                <a:extLst>
                  <a:ext uri="{FF2B5EF4-FFF2-40B4-BE49-F238E27FC236}">
                    <a16:creationId xmlns:a16="http://schemas.microsoft.com/office/drawing/2014/main" id="{BCA62802-4A1A-E162-9B8A-3283C060E92A}"/>
                  </a:ext>
                </a:extLst>
              </p:cNvPr>
              <p:cNvSpPr/>
              <p:nvPr/>
            </p:nvSpPr>
            <p:spPr>
              <a:xfrm>
                <a:off x="5920942" y="2465578"/>
                <a:ext cx="251257" cy="1042510"/>
              </a:xfrm>
              <a:custGeom>
                <a:avLst/>
                <a:gdLst>
                  <a:gd name="connsiteX0" fmla="*/ 251258 w 251257"/>
                  <a:gd name="connsiteY0" fmla="*/ 916147 h 1042510"/>
                  <a:gd name="connsiteX1" fmla="*/ 246364 w 251257"/>
                  <a:gd name="connsiteY1" fmla="*/ 925245 h 1042510"/>
                  <a:gd name="connsiteX2" fmla="*/ 175414 w 251257"/>
                  <a:gd name="connsiteY2" fmla="*/ 967486 h 1042510"/>
                  <a:gd name="connsiteX3" fmla="*/ 55532 w 251257"/>
                  <a:gd name="connsiteY3" fmla="*/ 1040922 h 1042510"/>
                  <a:gd name="connsiteX4" fmla="*/ 41464 w 251257"/>
                  <a:gd name="connsiteY4" fmla="*/ 1037023 h 1042510"/>
                  <a:gd name="connsiteX5" fmla="*/ 1096 w 251257"/>
                  <a:gd name="connsiteY5" fmla="*/ 964237 h 1042510"/>
                  <a:gd name="connsiteX6" fmla="*/ 4766 w 251257"/>
                  <a:gd name="connsiteY6" fmla="*/ 950590 h 1042510"/>
                  <a:gd name="connsiteX7" fmla="*/ 145443 w 251257"/>
                  <a:gd name="connsiteY7" fmla="*/ 866107 h 1042510"/>
                  <a:gd name="connsiteX8" fmla="*/ 150337 w 251257"/>
                  <a:gd name="connsiteY8" fmla="*/ 857008 h 1042510"/>
                  <a:gd name="connsiteX9" fmla="*/ 150337 w 251257"/>
                  <a:gd name="connsiteY9" fmla="*/ 186343 h 1042510"/>
                  <a:gd name="connsiteX10" fmla="*/ 145443 w 251257"/>
                  <a:gd name="connsiteY10" fmla="*/ 177244 h 1042510"/>
                  <a:gd name="connsiteX11" fmla="*/ 4766 w 251257"/>
                  <a:gd name="connsiteY11" fmla="*/ 92761 h 1042510"/>
                  <a:gd name="connsiteX12" fmla="*/ 1096 w 251257"/>
                  <a:gd name="connsiteY12" fmla="*/ 79114 h 1042510"/>
                  <a:gd name="connsiteX13" fmla="*/ 41464 w 251257"/>
                  <a:gd name="connsiteY13" fmla="*/ 6329 h 1042510"/>
                  <a:gd name="connsiteX14" fmla="*/ 55532 w 251257"/>
                  <a:gd name="connsiteY14" fmla="*/ 1130 h 1042510"/>
                  <a:gd name="connsiteX15" fmla="*/ 55532 w 251257"/>
                  <a:gd name="connsiteY15" fmla="*/ 1130 h 1042510"/>
                  <a:gd name="connsiteX16" fmla="*/ 172967 w 251257"/>
                  <a:gd name="connsiteY16" fmla="*/ 71966 h 1042510"/>
                  <a:gd name="connsiteX17" fmla="*/ 246364 w 251257"/>
                  <a:gd name="connsiteY17" fmla="*/ 115507 h 1042510"/>
                  <a:gd name="connsiteX18" fmla="*/ 251258 w 251257"/>
                  <a:gd name="connsiteY18" fmla="*/ 124605 h 1042510"/>
                  <a:gd name="connsiteX19" fmla="*/ 251258 w 251257"/>
                  <a:gd name="connsiteY19" fmla="*/ 916147 h 10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57" h="1042510">
                    <a:moveTo>
                      <a:pt x="251258" y="916147"/>
                    </a:moveTo>
                    <a:cubicBezTo>
                      <a:pt x="251258" y="920046"/>
                      <a:pt x="249423" y="923295"/>
                      <a:pt x="246364" y="925245"/>
                    </a:cubicBezTo>
                    <a:lnTo>
                      <a:pt x="175414" y="967486"/>
                    </a:lnTo>
                    <a:lnTo>
                      <a:pt x="55532" y="1040922"/>
                    </a:lnTo>
                    <a:cubicBezTo>
                      <a:pt x="50639" y="1044171"/>
                      <a:pt x="44522" y="1042222"/>
                      <a:pt x="41464" y="1037023"/>
                    </a:cubicBezTo>
                    <a:lnTo>
                      <a:pt x="1096" y="964237"/>
                    </a:lnTo>
                    <a:cubicBezTo>
                      <a:pt x="-1351" y="959688"/>
                      <a:pt x="484" y="953189"/>
                      <a:pt x="4766" y="950590"/>
                    </a:cubicBezTo>
                    <a:lnTo>
                      <a:pt x="145443" y="866107"/>
                    </a:lnTo>
                    <a:cubicBezTo>
                      <a:pt x="145443" y="866107"/>
                      <a:pt x="150337" y="860908"/>
                      <a:pt x="150337" y="857008"/>
                    </a:cubicBezTo>
                    <a:lnTo>
                      <a:pt x="150337" y="186343"/>
                    </a:lnTo>
                    <a:cubicBezTo>
                      <a:pt x="150337" y="182443"/>
                      <a:pt x="148502" y="179194"/>
                      <a:pt x="145443" y="177244"/>
                    </a:cubicBezTo>
                    <a:lnTo>
                      <a:pt x="4766" y="92761"/>
                    </a:lnTo>
                    <a:cubicBezTo>
                      <a:pt x="484" y="90162"/>
                      <a:pt x="-1351" y="83663"/>
                      <a:pt x="1096" y="79114"/>
                    </a:cubicBezTo>
                    <a:lnTo>
                      <a:pt x="41464" y="6329"/>
                    </a:lnTo>
                    <a:cubicBezTo>
                      <a:pt x="43911" y="480"/>
                      <a:pt x="50027" y="-1470"/>
                      <a:pt x="55532" y="1130"/>
                    </a:cubicBezTo>
                    <a:cubicBezTo>
                      <a:pt x="55532" y="1130"/>
                      <a:pt x="55532" y="1130"/>
                      <a:pt x="55532" y="1130"/>
                    </a:cubicBezTo>
                    <a:lnTo>
                      <a:pt x="172967" y="71966"/>
                    </a:lnTo>
                    <a:lnTo>
                      <a:pt x="246364" y="115507"/>
                    </a:lnTo>
                    <a:cubicBezTo>
                      <a:pt x="246364" y="115507"/>
                      <a:pt x="251258" y="120706"/>
                      <a:pt x="251258" y="124605"/>
                    </a:cubicBezTo>
                    <a:lnTo>
                      <a:pt x="251258" y="916147"/>
                    </a:lnTo>
                    <a:close/>
                  </a:path>
                </a:pathLst>
              </a:custGeom>
              <a:solidFill>
                <a:srgbClr val="949494"/>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1">
                <a:extLst>
                  <a:ext uri="{FF2B5EF4-FFF2-40B4-BE49-F238E27FC236}">
                    <a16:creationId xmlns:a16="http://schemas.microsoft.com/office/drawing/2014/main" id="{00A8F076-1D8B-DF94-77CD-CF75BFB1FD2B}"/>
                  </a:ext>
                </a:extLst>
              </p:cNvPr>
              <p:cNvSpPr/>
              <p:nvPr/>
            </p:nvSpPr>
            <p:spPr>
              <a:xfrm>
                <a:off x="5922553" y="2465410"/>
                <a:ext cx="249646" cy="181311"/>
              </a:xfrm>
              <a:custGeom>
                <a:avLst/>
                <a:gdLst>
                  <a:gd name="connsiteX0" fmla="*/ 149338 w 249646"/>
                  <a:gd name="connsiteY0" fmla="*/ 181311 h 181311"/>
                  <a:gd name="connsiteX1" fmla="*/ 145668 w 249646"/>
                  <a:gd name="connsiteY1" fmla="*/ 177412 h 181311"/>
                  <a:gd name="connsiteX2" fmla="*/ 4990 w 249646"/>
                  <a:gd name="connsiteY2" fmla="*/ 92929 h 181311"/>
                  <a:gd name="connsiteX3" fmla="*/ 709 w 249646"/>
                  <a:gd name="connsiteY3" fmla="*/ 81231 h 181311"/>
                  <a:gd name="connsiteX4" fmla="*/ 1320 w 249646"/>
                  <a:gd name="connsiteY4" fmla="*/ 79282 h 181311"/>
                  <a:gd name="connsiteX5" fmla="*/ 41689 w 249646"/>
                  <a:gd name="connsiteY5" fmla="*/ 6496 h 181311"/>
                  <a:gd name="connsiteX6" fmla="*/ 53310 w 249646"/>
                  <a:gd name="connsiteY6" fmla="*/ 647 h 181311"/>
                  <a:gd name="connsiteX7" fmla="*/ 55145 w 249646"/>
                  <a:gd name="connsiteY7" fmla="*/ 1297 h 181311"/>
                  <a:gd name="connsiteX8" fmla="*/ 173192 w 249646"/>
                  <a:gd name="connsiteY8" fmla="*/ 72133 h 181311"/>
                  <a:gd name="connsiteX9" fmla="*/ 245977 w 249646"/>
                  <a:gd name="connsiteY9" fmla="*/ 115674 h 181311"/>
                  <a:gd name="connsiteX10" fmla="*/ 249647 w 249646"/>
                  <a:gd name="connsiteY10" fmla="*/ 119574 h 181311"/>
                  <a:gd name="connsiteX11" fmla="*/ 194599 w 249646"/>
                  <a:gd name="connsiteY11" fmla="*/ 152717 h 181311"/>
                  <a:gd name="connsiteX12" fmla="*/ 149338 w 249646"/>
                  <a:gd name="connsiteY12" fmla="*/ 181311 h 18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9646" h="181311">
                    <a:moveTo>
                      <a:pt x="149338" y="181311"/>
                    </a:moveTo>
                    <a:lnTo>
                      <a:pt x="145668" y="177412"/>
                    </a:lnTo>
                    <a:lnTo>
                      <a:pt x="4990" y="92929"/>
                    </a:lnTo>
                    <a:cubicBezTo>
                      <a:pt x="709" y="90979"/>
                      <a:pt x="-1126" y="85780"/>
                      <a:pt x="709" y="81231"/>
                    </a:cubicBezTo>
                    <a:cubicBezTo>
                      <a:pt x="709" y="81231"/>
                      <a:pt x="709" y="79931"/>
                      <a:pt x="1320" y="79282"/>
                    </a:cubicBezTo>
                    <a:lnTo>
                      <a:pt x="41689" y="6496"/>
                    </a:lnTo>
                    <a:cubicBezTo>
                      <a:pt x="43523" y="1297"/>
                      <a:pt x="48417" y="-1302"/>
                      <a:pt x="53310" y="647"/>
                    </a:cubicBezTo>
                    <a:cubicBezTo>
                      <a:pt x="53921" y="647"/>
                      <a:pt x="54533" y="647"/>
                      <a:pt x="55145" y="1297"/>
                    </a:cubicBezTo>
                    <a:lnTo>
                      <a:pt x="173192" y="72133"/>
                    </a:lnTo>
                    <a:lnTo>
                      <a:pt x="245977" y="115674"/>
                    </a:lnTo>
                    <a:lnTo>
                      <a:pt x="249647" y="119574"/>
                    </a:lnTo>
                    <a:lnTo>
                      <a:pt x="194599" y="152717"/>
                    </a:lnTo>
                    <a:lnTo>
                      <a:pt x="149338" y="181311"/>
                    </a:lnTo>
                    <a:close/>
                  </a:path>
                </a:pathLst>
              </a:custGeom>
              <a:solidFill>
                <a:srgbClr val="A3A3A3"/>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F12B0CFA-4DB2-D649-4795-B3310DA1A073}"/>
                  </a:ext>
                </a:extLst>
              </p:cNvPr>
              <p:cNvSpPr/>
              <p:nvPr/>
            </p:nvSpPr>
            <p:spPr>
              <a:xfrm>
                <a:off x="5923823" y="3324536"/>
                <a:ext cx="247764" cy="181169"/>
              </a:xfrm>
              <a:custGeom>
                <a:avLst/>
                <a:gdLst>
                  <a:gd name="connsiteX0" fmla="*/ 3719 w 247764"/>
                  <a:gd name="connsiteY0" fmla="*/ 90332 h 181169"/>
                  <a:gd name="connsiteX1" fmla="*/ 144397 w 247764"/>
                  <a:gd name="connsiteY1" fmla="*/ 5849 h 181169"/>
                  <a:gd name="connsiteX2" fmla="*/ 148679 w 247764"/>
                  <a:gd name="connsiteY2" fmla="*/ 0 h 181169"/>
                  <a:gd name="connsiteX3" fmla="*/ 247765 w 247764"/>
                  <a:gd name="connsiteY3" fmla="*/ 64987 h 181169"/>
                  <a:gd name="connsiteX4" fmla="*/ 247765 w 247764"/>
                  <a:gd name="connsiteY4" fmla="*/ 64987 h 181169"/>
                  <a:gd name="connsiteX5" fmla="*/ 177426 w 247764"/>
                  <a:gd name="connsiteY5" fmla="*/ 107229 h 181169"/>
                  <a:gd name="connsiteX6" fmla="*/ 55097 w 247764"/>
                  <a:gd name="connsiteY6" fmla="*/ 179364 h 181169"/>
                  <a:gd name="connsiteX7" fmla="*/ 42253 w 247764"/>
                  <a:gd name="connsiteY7" fmla="*/ 176765 h 181169"/>
                  <a:gd name="connsiteX8" fmla="*/ 41641 w 247764"/>
                  <a:gd name="connsiteY8" fmla="*/ 175465 h 181169"/>
                  <a:gd name="connsiteX9" fmla="*/ 1273 w 247764"/>
                  <a:gd name="connsiteY9" fmla="*/ 102679 h 181169"/>
                  <a:gd name="connsiteX10" fmla="*/ 3719 w 247764"/>
                  <a:gd name="connsiteY10" fmla="*/ 90332 h 18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764" h="181169">
                    <a:moveTo>
                      <a:pt x="3719" y="90332"/>
                    </a:moveTo>
                    <a:lnTo>
                      <a:pt x="144397" y="5849"/>
                    </a:lnTo>
                    <a:cubicBezTo>
                      <a:pt x="144397" y="5849"/>
                      <a:pt x="147455" y="2599"/>
                      <a:pt x="148679" y="0"/>
                    </a:cubicBezTo>
                    <a:lnTo>
                      <a:pt x="247765" y="64987"/>
                    </a:lnTo>
                    <a:lnTo>
                      <a:pt x="247765" y="64987"/>
                    </a:lnTo>
                    <a:lnTo>
                      <a:pt x="177426" y="107229"/>
                    </a:lnTo>
                    <a:lnTo>
                      <a:pt x="55097" y="179364"/>
                    </a:lnTo>
                    <a:cubicBezTo>
                      <a:pt x="50816" y="182614"/>
                      <a:pt x="45311" y="181314"/>
                      <a:pt x="42253" y="176765"/>
                    </a:cubicBezTo>
                    <a:cubicBezTo>
                      <a:pt x="42253" y="176765"/>
                      <a:pt x="42253" y="176115"/>
                      <a:pt x="41641" y="175465"/>
                    </a:cubicBezTo>
                    <a:lnTo>
                      <a:pt x="1273" y="102679"/>
                    </a:lnTo>
                    <a:cubicBezTo>
                      <a:pt x="-1174" y="98780"/>
                      <a:pt x="50" y="92931"/>
                      <a:pt x="3719" y="90332"/>
                    </a:cubicBezTo>
                    <a:close/>
                  </a:path>
                </a:pathLst>
              </a:custGeom>
              <a:solidFill>
                <a:srgbClr val="A3A3A3"/>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23">
                <a:extLst>
                  <a:ext uri="{FF2B5EF4-FFF2-40B4-BE49-F238E27FC236}">
                    <a16:creationId xmlns:a16="http://schemas.microsoft.com/office/drawing/2014/main" id="{90B9395F-57C9-F9AF-89C2-5A74ED1A12F9}"/>
                  </a:ext>
                </a:extLst>
              </p:cNvPr>
              <p:cNvSpPr/>
              <p:nvPr/>
            </p:nvSpPr>
            <p:spPr>
              <a:xfrm>
                <a:off x="5651692" y="2787093"/>
                <a:ext cx="325393" cy="599830"/>
              </a:xfrm>
              <a:custGeom>
                <a:avLst/>
                <a:gdLst>
                  <a:gd name="connsiteX0" fmla="*/ 325394 w 325393"/>
                  <a:gd name="connsiteY0" fmla="*/ 0 h 599830"/>
                  <a:gd name="connsiteX1" fmla="*/ 325394 w 325393"/>
                  <a:gd name="connsiteY1" fmla="*/ 399020 h 599830"/>
                  <a:gd name="connsiteX2" fmla="*/ 0 w 325393"/>
                  <a:gd name="connsiteY2" fmla="*/ 599830 h 599830"/>
                  <a:gd name="connsiteX3" fmla="*/ 0 w 325393"/>
                  <a:gd name="connsiteY3" fmla="*/ 200160 h 599830"/>
                  <a:gd name="connsiteX4" fmla="*/ 325394 w 325393"/>
                  <a:gd name="connsiteY4" fmla="*/ 0 h 59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93" h="599830">
                    <a:moveTo>
                      <a:pt x="325394" y="0"/>
                    </a:moveTo>
                    <a:lnTo>
                      <a:pt x="325394" y="399020"/>
                    </a:lnTo>
                    <a:lnTo>
                      <a:pt x="0" y="599830"/>
                    </a:lnTo>
                    <a:lnTo>
                      <a:pt x="0" y="200160"/>
                    </a:lnTo>
                    <a:lnTo>
                      <a:pt x="325394" y="0"/>
                    </a:lnTo>
                    <a:close/>
                  </a:path>
                </a:pathLst>
              </a:custGeom>
              <a:solidFill>
                <a:srgbClr val="32BEDD"/>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7">
                <a:extLst>
                  <a:ext uri="{FF2B5EF4-FFF2-40B4-BE49-F238E27FC236}">
                    <a16:creationId xmlns:a16="http://schemas.microsoft.com/office/drawing/2014/main" id="{FCACB5A5-5948-5864-432B-215C03FFF895}"/>
                  </a:ext>
                </a:extLst>
              </p:cNvPr>
              <p:cNvSpPr/>
              <p:nvPr/>
            </p:nvSpPr>
            <p:spPr>
              <a:xfrm>
                <a:off x="5326910" y="2586283"/>
                <a:ext cx="650175" cy="401619"/>
              </a:xfrm>
              <a:custGeom>
                <a:avLst/>
                <a:gdLst>
                  <a:gd name="connsiteX0" fmla="*/ 650176 w 650175"/>
                  <a:gd name="connsiteY0" fmla="*/ 200810 h 401619"/>
                  <a:gd name="connsiteX1" fmla="*/ 325394 w 650175"/>
                  <a:gd name="connsiteY1" fmla="*/ 401620 h 401619"/>
                  <a:gd name="connsiteX2" fmla="*/ 0 w 650175"/>
                  <a:gd name="connsiteY2" fmla="*/ 200810 h 401619"/>
                  <a:gd name="connsiteX3" fmla="*/ 325394 w 650175"/>
                  <a:gd name="connsiteY3" fmla="*/ 0 h 401619"/>
                  <a:gd name="connsiteX4" fmla="*/ 650176 w 650175"/>
                  <a:gd name="connsiteY4" fmla="*/ 200810 h 40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175" h="401619">
                    <a:moveTo>
                      <a:pt x="650176" y="200810"/>
                    </a:moveTo>
                    <a:lnTo>
                      <a:pt x="325394" y="401620"/>
                    </a:lnTo>
                    <a:lnTo>
                      <a:pt x="0" y="200810"/>
                    </a:lnTo>
                    <a:lnTo>
                      <a:pt x="325394" y="0"/>
                    </a:lnTo>
                    <a:lnTo>
                      <a:pt x="650176" y="200810"/>
                    </a:lnTo>
                    <a:close/>
                  </a:path>
                </a:pathLst>
              </a:custGeom>
              <a:solidFill>
                <a:srgbClr val="9CEBFF"/>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9">
                <a:extLst>
                  <a:ext uri="{FF2B5EF4-FFF2-40B4-BE49-F238E27FC236}">
                    <a16:creationId xmlns:a16="http://schemas.microsoft.com/office/drawing/2014/main" id="{AECE48FA-D9A5-B7D9-BCCF-B0E0C44AF3D2}"/>
                  </a:ext>
                </a:extLst>
              </p:cNvPr>
              <p:cNvSpPr/>
              <p:nvPr/>
            </p:nvSpPr>
            <p:spPr>
              <a:xfrm>
                <a:off x="5326910" y="2787093"/>
                <a:ext cx="324782" cy="599830"/>
              </a:xfrm>
              <a:custGeom>
                <a:avLst/>
                <a:gdLst>
                  <a:gd name="connsiteX0" fmla="*/ 324782 w 324782"/>
                  <a:gd name="connsiteY0" fmla="*/ 200810 h 599830"/>
                  <a:gd name="connsiteX1" fmla="*/ 324782 w 324782"/>
                  <a:gd name="connsiteY1" fmla="*/ 599830 h 599830"/>
                  <a:gd name="connsiteX2" fmla="*/ 0 w 324782"/>
                  <a:gd name="connsiteY2" fmla="*/ 399020 h 599830"/>
                  <a:gd name="connsiteX3" fmla="*/ 0 w 324782"/>
                  <a:gd name="connsiteY3" fmla="*/ 0 h 599830"/>
                  <a:gd name="connsiteX4" fmla="*/ 324782 w 324782"/>
                  <a:gd name="connsiteY4" fmla="*/ 200810 h 59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82" h="599830">
                    <a:moveTo>
                      <a:pt x="324782" y="200810"/>
                    </a:moveTo>
                    <a:lnTo>
                      <a:pt x="324782" y="599830"/>
                    </a:lnTo>
                    <a:lnTo>
                      <a:pt x="0" y="399020"/>
                    </a:lnTo>
                    <a:lnTo>
                      <a:pt x="0" y="0"/>
                    </a:lnTo>
                    <a:lnTo>
                      <a:pt x="324782" y="200810"/>
                    </a:lnTo>
                    <a:close/>
                  </a:path>
                </a:pathLst>
              </a:custGeom>
              <a:solidFill>
                <a:srgbClr val="50E6FF"/>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32">
                <a:extLst>
                  <a:ext uri="{FF2B5EF4-FFF2-40B4-BE49-F238E27FC236}">
                    <a16:creationId xmlns:a16="http://schemas.microsoft.com/office/drawing/2014/main" id="{E9E9E6D0-5E03-6B5A-8411-21994D677EF8}"/>
                  </a:ext>
                </a:extLst>
              </p:cNvPr>
              <p:cNvSpPr/>
              <p:nvPr/>
            </p:nvSpPr>
            <p:spPr>
              <a:xfrm>
                <a:off x="5326910" y="2987253"/>
                <a:ext cx="324782" cy="399670"/>
              </a:xfrm>
              <a:custGeom>
                <a:avLst/>
                <a:gdLst>
                  <a:gd name="connsiteX0" fmla="*/ 0 w 324782"/>
                  <a:gd name="connsiteY0" fmla="*/ 198860 h 399670"/>
                  <a:gd name="connsiteX1" fmla="*/ 324782 w 324782"/>
                  <a:gd name="connsiteY1" fmla="*/ 0 h 399670"/>
                  <a:gd name="connsiteX2" fmla="*/ 324782 w 324782"/>
                  <a:gd name="connsiteY2" fmla="*/ 399670 h 399670"/>
                  <a:gd name="connsiteX3" fmla="*/ 0 w 324782"/>
                  <a:gd name="connsiteY3" fmla="*/ 198860 h 399670"/>
                </a:gdLst>
                <a:ahLst/>
                <a:cxnLst>
                  <a:cxn ang="0">
                    <a:pos x="connsiteX0" y="connsiteY0"/>
                  </a:cxn>
                  <a:cxn ang="0">
                    <a:pos x="connsiteX1" y="connsiteY1"/>
                  </a:cxn>
                  <a:cxn ang="0">
                    <a:pos x="connsiteX2" y="connsiteY2"/>
                  </a:cxn>
                  <a:cxn ang="0">
                    <a:pos x="connsiteX3" y="connsiteY3"/>
                  </a:cxn>
                </a:cxnLst>
                <a:rect l="l" t="t" r="r" b="b"/>
                <a:pathLst>
                  <a:path w="324782" h="399670">
                    <a:moveTo>
                      <a:pt x="0" y="198860"/>
                    </a:moveTo>
                    <a:lnTo>
                      <a:pt x="324782" y="0"/>
                    </a:lnTo>
                    <a:lnTo>
                      <a:pt x="324782" y="399670"/>
                    </a:lnTo>
                    <a:lnTo>
                      <a:pt x="0" y="198860"/>
                    </a:lnTo>
                    <a:close/>
                  </a:path>
                </a:pathLst>
              </a:custGeom>
              <a:solidFill>
                <a:srgbClr val="9CEBFF"/>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34">
                <a:extLst>
                  <a:ext uri="{FF2B5EF4-FFF2-40B4-BE49-F238E27FC236}">
                    <a16:creationId xmlns:a16="http://schemas.microsoft.com/office/drawing/2014/main" id="{EB029C54-CEBD-8569-C520-C568402D1649}"/>
                  </a:ext>
                </a:extLst>
              </p:cNvPr>
              <p:cNvSpPr/>
              <p:nvPr/>
            </p:nvSpPr>
            <p:spPr>
              <a:xfrm>
                <a:off x="5651692" y="2987253"/>
                <a:ext cx="325393" cy="399670"/>
              </a:xfrm>
              <a:custGeom>
                <a:avLst/>
                <a:gdLst>
                  <a:gd name="connsiteX0" fmla="*/ 325394 w 325393"/>
                  <a:gd name="connsiteY0" fmla="*/ 198860 h 399670"/>
                  <a:gd name="connsiteX1" fmla="*/ 0 w 325393"/>
                  <a:gd name="connsiteY1" fmla="*/ 0 h 399670"/>
                  <a:gd name="connsiteX2" fmla="*/ 0 w 325393"/>
                  <a:gd name="connsiteY2" fmla="*/ 399670 h 399670"/>
                  <a:gd name="connsiteX3" fmla="*/ 325394 w 325393"/>
                  <a:gd name="connsiteY3" fmla="*/ 198860 h 399670"/>
                </a:gdLst>
                <a:ahLst/>
                <a:cxnLst>
                  <a:cxn ang="0">
                    <a:pos x="connsiteX0" y="connsiteY0"/>
                  </a:cxn>
                  <a:cxn ang="0">
                    <a:pos x="connsiteX1" y="connsiteY1"/>
                  </a:cxn>
                  <a:cxn ang="0">
                    <a:pos x="connsiteX2" y="connsiteY2"/>
                  </a:cxn>
                  <a:cxn ang="0">
                    <a:pos x="connsiteX3" y="connsiteY3"/>
                  </a:cxn>
                </a:cxnLst>
                <a:rect l="l" t="t" r="r" b="b"/>
                <a:pathLst>
                  <a:path w="325393" h="399670">
                    <a:moveTo>
                      <a:pt x="325394" y="198860"/>
                    </a:moveTo>
                    <a:lnTo>
                      <a:pt x="0" y="0"/>
                    </a:lnTo>
                    <a:lnTo>
                      <a:pt x="0" y="399670"/>
                    </a:lnTo>
                    <a:lnTo>
                      <a:pt x="325394" y="198860"/>
                    </a:lnTo>
                    <a:close/>
                  </a:path>
                </a:pathLst>
              </a:custGeom>
              <a:solidFill>
                <a:srgbClr val="50E6FF"/>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C412674C-5767-27FE-8A89-6C619BE1107C}"/>
                </a:ext>
                <a:ext uri="{C183D7F6-B498-43B3-948B-1728B52AA6E4}">
                  <adec:decorative xmlns:adec="http://schemas.microsoft.com/office/drawing/2017/decorative" val="1"/>
                </a:ext>
              </a:extLst>
            </p:cNvPr>
            <p:cNvSpPr txBox="1"/>
            <p:nvPr/>
          </p:nvSpPr>
          <p:spPr>
            <a:xfrm>
              <a:off x="4860343" y="687542"/>
              <a:ext cx="1032965"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Resource Group</a:t>
              </a:r>
            </a:p>
          </p:txBody>
        </p:sp>
      </p:grpSp>
    </p:spTree>
    <p:extLst>
      <p:ext uri="{BB962C8B-B14F-4D97-AF65-F5344CB8AC3E}">
        <p14:creationId xmlns:p14="http://schemas.microsoft.com/office/powerpoint/2010/main" val="241440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6BDD9-5821-D89A-CF58-815C8ABC91A7}"/>
            </a:ext>
          </a:extLst>
        </p:cNvPr>
        <p:cNvGrpSpPr/>
        <p:nvPr/>
      </p:nvGrpSpPr>
      <p:grpSpPr>
        <a:xfrm>
          <a:off x="0" y="0"/>
          <a:ext cx="0" cy="0"/>
          <a:chOff x="0" y="0"/>
          <a:chExt cx="0" cy="0"/>
        </a:xfrm>
      </p:grpSpPr>
      <p:sp>
        <p:nvSpPr>
          <p:cNvPr id="141" name="Title 3">
            <a:extLst>
              <a:ext uri="{FF2B5EF4-FFF2-40B4-BE49-F238E27FC236}">
                <a16:creationId xmlns:a16="http://schemas.microsoft.com/office/drawing/2014/main" id="{59CB89EC-2098-C7AF-A293-09C279A7D32B}"/>
              </a:ext>
            </a:extLst>
          </p:cNvPr>
          <p:cNvSpPr>
            <a:spLocks noGrp="1"/>
          </p:cNvSpPr>
          <p:nvPr>
            <p:ph type="title"/>
          </p:nvPr>
        </p:nvSpPr>
        <p:spPr>
          <a:xfrm>
            <a:off x="597672" y="585788"/>
            <a:ext cx="2981551" cy="1661993"/>
          </a:xfrm>
        </p:spPr>
        <p:txBody>
          <a:bodyPr vert="horz" wrap="square" lIns="0" tIns="0" rIns="0" bIns="0" rtlCol="0" anchor="t">
            <a:spAutoFit/>
          </a:bodyPr>
          <a:lstStyle/>
          <a:p>
            <a:r>
              <a:rPr lang="en-AU"/>
              <a:t>AI Application Architecture Example 2</a:t>
            </a:r>
          </a:p>
        </p:txBody>
      </p:sp>
      <p:sp>
        <p:nvSpPr>
          <p:cNvPr id="138" name="TextBox 137">
            <a:extLst>
              <a:ext uri="{FF2B5EF4-FFF2-40B4-BE49-F238E27FC236}">
                <a16:creationId xmlns:a16="http://schemas.microsoft.com/office/drawing/2014/main" id="{A34146FA-BA27-F3A2-C68F-58B9A89F19C5}"/>
              </a:ext>
            </a:extLst>
          </p:cNvPr>
          <p:cNvSpPr txBox="1"/>
          <p:nvPr/>
        </p:nvSpPr>
        <p:spPr>
          <a:xfrm>
            <a:off x="588962" y="2427302"/>
            <a:ext cx="2900988" cy="892552"/>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github.com/dotnet/eshop</a:t>
            </a: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github.com/Azure-Samples/</a:t>
            </a:r>
            <a:b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b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eShopOnAzure</a:t>
            </a:r>
            <a:endPar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endParaRPr>
          </a:p>
        </p:txBody>
      </p:sp>
      <p:sp>
        <p:nvSpPr>
          <p:cNvPr id="271" name="!!container">
            <a:extLst>
              <a:ext uri="{FF2B5EF4-FFF2-40B4-BE49-F238E27FC236}">
                <a16:creationId xmlns:a16="http://schemas.microsoft.com/office/drawing/2014/main" id="{212CC3D3-73D2-3452-C4D7-E3BD94F01F27}"/>
              </a:ext>
              <a:ext uri="{C183D7F6-B498-43B3-948B-1728B52AA6E4}">
                <adec:decorative xmlns:adec="http://schemas.microsoft.com/office/drawing/2017/decorative" val="1"/>
              </a:ext>
            </a:extLst>
          </p:cNvPr>
          <p:cNvSpPr>
            <a:spLocks/>
          </p:cNvSpPr>
          <p:nvPr/>
        </p:nvSpPr>
        <p:spPr bwMode="auto">
          <a:xfrm>
            <a:off x="4065587" y="292101"/>
            <a:ext cx="7832725" cy="6272212"/>
          </a:xfrm>
          <a:prstGeom prst="roundRect">
            <a:avLst>
              <a:gd name="adj" fmla="val 3139"/>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rPr>
              <a:t>a</a:t>
            </a:r>
          </a:p>
        </p:txBody>
      </p:sp>
      <p:grpSp>
        <p:nvGrpSpPr>
          <p:cNvPr id="2" name="Group 1" descr="An example of AI Application Architecture Example, showing how client apps interacts with Cloud services. In client apps, there are two separate apps called Mobile App and Browser. Mobile App leads into Cloud Services and connects to Mobile API under Mobile BFF. Browser App connects to Blazor App under Web App inside Cloud services.&#10;&#10;Both Mobile API and Blazor App connects to the APIs under Identity Service, Catalog Service, Order Service, and Basket Service. Identity, catalog, and order uses PostgreSQL, whereas Basket Service is handled by Redis.&#10;&#10;Catalog Service is linked to OpenAI. Event Bus facilitates the databases under Catalog Service, Order Service, Basket Service and Payment Service.&#10;&#10;Event Bus leads into the PostgreSQL database under Webhooks service under Admin services. It also leads back into Blazor App.&#10;&#10;Admin Services has Webhook Client leading to Webhooks API under Webhooks Services. It also has Observability enabled. &#10;&#10;Finally, Blazor App leads to OpenAI as well.">
            <a:extLst>
              <a:ext uri="{FF2B5EF4-FFF2-40B4-BE49-F238E27FC236}">
                <a16:creationId xmlns:a16="http://schemas.microsoft.com/office/drawing/2014/main" id="{312A1553-3B71-5D9F-0F95-6F453ECC6CA5}"/>
              </a:ext>
            </a:extLst>
          </p:cNvPr>
          <p:cNvGrpSpPr/>
          <p:nvPr/>
        </p:nvGrpSpPr>
        <p:grpSpPr>
          <a:xfrm>
            <a:off x="2914378" y="457200"/>
            <a:ext cx="8799202" cy="5811838"/>
            <a:chOff x="2914378" y="457200"/>
            <a:chExt cx="8799202" cy="5811838"/>
          </a:xfrm>
        </p:grpSpPr>
        <p:pic>
          <p:nvPicPr>
            <p:cNvPr id="142" name="Picture 141">
              <a:extLst>
                <a:ext uri="{FF2B5EF4-FFF2-40B4-BE49-F238E27FC236}">
                  <a16:creationId xmlns:a16="http://schemas.microsoft.com/office/drawing/2014/main" id="{0869C815-9FC2-3965-A3E2-4463467A8505}"/>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914378" y="4558961"/>
              <a:ext cx="2598624" cy="1480032"/>
            </a:xfrm>
            <a:prstGeom prst="roundRect">
              <a:avLst>
                <a:gd name="adj" fmla="val 6584"/>
              </a:avLst>
            </a:prstGeom>
            <a:effectLst>
              <a:outerShdw blurRad="63500" dist="63500" dir="2700000" algn="ctr" rotWithShape="0">
                <a:srgbClr val="000000">
                  <a:alpha val="20000"/>
                </a:srgbClr>
              </a:outerShdw>
            </a:effectLst>
          </p:spPr>
        </p:pic>
        <p:sp>
          <p:nvSpPr>
            <p:cNvPr id="146" name="Rounded Rectangle 2">
              <a:extLst>
                <a:ext uri="{FF2B5EF4-FFF2-40B4-BE49-F238E27FC236}">
                  <a16:creationId xmlns:a16="http://schemas.microsoft.com/office/drawing/2014/main" id="{394B4803-075E-7DAC-0670-1CAF3D0E77ED}"/>
                </a:ext>
                <a:ext uri="{C183D7F6-B498-43B3-948B-1728B52AA6E4}">
                  <adec:decorative xmlns:adec="http://schemas.microsoft.com/office/drawing/2017/decorative" val="1"/>
                </a:ext>
              </a:extLst>
            </p:cNvPr>
            <p:cNvSpPr/>
            <p:nvPr/>
          </p:nvSpPr>
          <p:spPr>
            <a:xfrm>
              <a:off x="5770157" y="616819"/>
              <a:ext cx="4850314" cy="5652219"/>
            </a:xfrm>
            <a:prstGeom prst="roundRect">
              <a:avLst>
                <a:gd name="adj" fmla="val 2119"/>
              </a:avLst>
            </a:prstGeom>
            <a:ln w="19050" cap="rnd">
              <a:gradFill flip="none" rotWithShape="1">
                <a:gsLst>
                  <a:gs pos="1000">
                    <a:srgbClr val="FF5C39"/>
                  </a:gs>
                  <a:gs pos="98000">
                    <a:srgbClr val="399A91"/>
                  </a:gs>
                  <a:gs pos="32000">
                    <a:srgbClr val="C03BC4"/>
                  </a:gs>
                  <a:gs pos="74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47" name="Rounded Rectangle 51">
              <a:extLst>
                <a:ext uri="{FF2B5EF4-FFF2-40B4-BE49-F238E27FC236}">
                  <a16:creationId xmlns:a16="http://schemas.microsoft.com/office/drawing/2014/main" id="{ECD618C6-7869-BA65-6E95-7BF3EF3DAA11}"/>
                </a:ext>
                <a:ext uri="{C183D7F6-B498-43B3-948B-1728B52AA6E4}">
                  <adec:decorative xmlns:adec="http://schemas.microsoft.com/office/drawing/2017/decorative" val="1"/>
                </a:ext>
              </a:extLst>
            </p:cNvPr>
            <p:cNvSpPr/>
            <p:nvPr/>
          </p:nvSpPr>
          <p:spPr>
            <a:xfrm>
              <a:off x="7075072" y="1094264"/>
              <a:ext cx="2254258" cy="3778013"/>
            </a:xfrm>
            <a:prstGeom prst="roundRect">
              <a:avLst>
                <a:gd name="adj" fmla="val 2532"/>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48" name="Rounded Rectangle 189">
              <a:extLst>
                <a:ext uri="{FF2B5EF4-FFF2-40B4-BE49-F238E27FC236}">
                  <a16:creationId xmlns:a16="http://schemas.microsoft.com/office/drawing/2014/main" id="{B063640D-F194-9985-914E-51360FE63162}"/>
                </a:ext>
                <a:ext uri="{C183D7F6-B498-43B3-948B-1728B52AA6E4}">
                  <adec:decorative xmlns:adec="http://schemas.microsoft.com/office/drawing/2017/decorative" val="1"/>
                </a:ext>
              </a:extLst>
            </p:cNvPr>
            <p:cNvSpPr/>
            <p:nvPr/>
          </p:nvSpPr>
          <p:spPr>
            <a:xfrm>
              <a:off x="7149427" y="1897328"/>
              <a:ext cx="2105548" cy="600388"/>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49" name="Rounded Rectangle 39">
              <a:extLst>
                <a:ext uri="{FF2B5EF4-FFF2-40B4-BE49-F238E27FC236}">
                  <a16:creationId xmlns:a16="http://schemas.microsoft.com/office/drawing/2014/main" id="{30F4156C-E52B-25A2-9A7B-7EE39D62AE4E}"/>
                </a:ext>
                <a:ext uri="{C183D7F6-B498-43B3-948B-1728B52AA6E4}">
                  <adec:decorative xmlns:adec="http://schemas.microsoft.com/office/drawing/2017/decorative" val="1"/>
                </a:ext>
              </a:extLst>
            </p:cNvPr>
            <p:cNvSpPr/>
            <p:nvPr/>
          </p:nvSpPr>
          <p:spPr>
            <a:xfrm>
              <a:off x="7255511" y="2166966"/>
              <a:ext cx="963646" cy="254626"/>
            </a:xfrm>
            <a:prstGeom prst="roundRect">
              <a:avLst>
                <a:gd name="adj" fmla="val 26451"/>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150" name="Rounded Rectangle 38">
              <a:extLst>
                <a:ext uri="{FF2B5EF4-FFF2-40B4-BE49-F238E27FC236}">
                  <a16:creationId xmlns:a16="http://schemas.microsoft.com/office/drawing/2014/main" id="{4BFF633E-638F-3C44-35B6-8E605FA9A658}"/>
                </a:ext>
                <a:ext uri="{C183D7F6-B498-43B3-948B-1728B52AA6E4}">
                  <adec:decorative xmlns:adec="http://schemas.microsoft.com/office/drawing/2017/decorative" val="1"/>
                </a:ext>
              </a:extLst>
            </p:cNvPr>
            <p:cNvSpPr/>
            <p:nvPr/>
          </p:nvSpPr>
          <p:spPr>
            <a:xfrm>
              <a:off x="7255035" y="2828152"/>
              <a:ext cx="963646" cy="254626"/>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151" name="Rounded Rectangle 199">
              <a:extLst>
                <a:ext uri="{FF2B5EF4-FFF2-40B4-BE49-F238E27FC236}">
                  <a16:creationId xmlns:a16="http://schemas.microsoft.com/office/drawing/2014/main" id="{3F00235F-BB45-9D0D-7B85-BB0B3002A87F}"/>
                </a:ext>
                <a:ext uri="{C183D7F6-B498-43B3-948B-1728B52AA6E4}">
                  <adec:decorative xmlns:adec="http://schemas.microsoft.com/office/drawing/2017/decorative" val="1"/>
                </a:ext>
              </a:extLst>
            </p:cNvPr>
            <p:cNvSpPr/>
            <p:nvPr/>
          </p:nvSpPr>
          <p:spPr>
            <a:xfrm>
              <a:off x="7149427" y="2559110"/>
              <a:ext cx="2105548" cy="882171"/>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52" name="Rounded Rectangle 203">
              <a:extLst>
                <a:ext uri="{FF2B5EF4-FFF2-40B4-BE49-F238E27FC236}">
                  <a16:creationId xmlns:a16="http://schemas.microsoft.com/office/drawing/2014/main" id="{C1E87E45-55B3-C788-148B-06BB3BFA2C2D}"/>
                </a:ext>
                <a:ext uri="{C183D7F6-B498-43B3-948B-1728B52AA6E4}">
                  <adec:decorative xmlns:adec="http://schemas.microsoft.com/office/drawing/2017/decorative" val="1"/>
                </a:ext>
              </a:extLst>
            </p:cNvPr>
            <p:cNvSpPr/>
            <p:nvPr/>
          </p:nvSpPr>
          <p:spPr>
            <a:xfrm>
              <a:off x="8423033" y="2966301"/>
              <a:ext cx="752041" cy="254457"/>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53" name="TextBox 152">
              <a:extLst>
                <a:ext uri="{FF2B5EF4-FFF2-40B4-BE49-F238E27FC236}">
                  <a16:creationId xmlns:a16="http://schemas.microsoft.com/office/drawing/2014/main" id="{6C2045BA-37C6-144C-F0D9-D75B3E1C4293}"/>
                </a:ext>
                <a:ext uri="{C183D7F6-B498-43B3-948B-1728B52AA6E4}">
                  <adec:decorative xmlns:adec="http://schemas.microsoft.com/office/drawing/2017/decorative" val="1"/>
                </a:ext>
              </a:extLst>
            </p:cNvPr>
            <p:cNvSpPr txBox="1"/>
            <p:nvPr/>
          </p:nvSpPr>
          <p:spPr>
            <a:xfrm>
              <a:off x="8642460" y="2993502"/>
              <a:ext cx="489428"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PostgreSQL</a:t>
              </a:r>
            </a:p>
          </p:txBody>
        </p:sp>
        <p:sp>
          <p:nvSpPr>
            <p:cNvPr id="155" name="TextBox 154">
              <a:extLst>
                <a:ext uri="{FF2B5EF4-FFF2-40B4-BE49-F238E27FC236}">
                  <a16:creationId xmlns:a16="http://schemas.microsoft.com/office/drawing/2014/main" id="{E52C3EC8-029B-0F85-72BA-8183F12F0509}"/>
                </a:ext>
                <a:ext uri="{C183D7F6-B498-43B3-948B-1728B52AA6E4}">
                  <adec:decorative xmlns:adec="http://schemas.microsoft.com/office/drawing/2017/decorative" val="1"/>
                </a:ext>
              </a:extLst>
            </p:cNvPr>
            <p:cNvSpPr txBox="1"/>
            <p:nvPr/>
          </p:nvSpPr>
          <p:spPr>
            <a:xfrm>
              <a:off x="7247475" y="2576332"/>
              <a:ext cx="1909452"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Order Service</a:t>
              </a:r>
            </a:p>
          </p:txBody>
        </p:sp>
        <p:sp>
          <p:nvSpPr>
            <p:cNvPr id="156" name="Rounded Rectangle 224">
              <a:extLst>
                <a:ext uri="{FF2B5EF4-FFF2-40B4-BE49-F238E27FC236}">
                  <a16:creationId xmlns:a16="http://schemas.microsoft.com/office/drawing/2014/main" id="{786F6BE5-1993-4DD4-5BE8-53282BD47EF5}"/>
                </a:ext>
                <a:ext uri="{C183D7F6-B498-43B3-948B-1728B52AA6E4}">
                  <adec:decorative xmlns:adec="http://schemas.microsoft.com/office/drawing/2017/decorative" val="1"/>
                </a:ext>
              </a:extLst>
            </p:cNvPr>
            <p:cNvSpPr/>
            <p:nvPr/>
          </p:nvSpPr>
          <p:spPr>
            <a:xfrm>
              <a:off x="7255738" y="3120894"/>
              <a:ext cx="963646" cy="253694"/>
            </a:xfrm>
            <a:prstGeom prst="roundRect">
              <a:avLst>
                <a:gd name="adj" fmla="val 28172"/>
              </a:avLst>
            </a:prstGeom>
            <a:solidFill>
              <a:srgbClr val="ECE9EF"/>
            </a:solidFill>
            <a:ln w="10795" cap="flat" cmpd="sng" algn="ctr">
              <a:noFill/>
              <a:prstDash val="solid"/>
            </a:ln>
            <a:effectLst/>
          </p:spPr>
          <p:txBody>
            <a:bodyPr lIns="72000" rIns="7200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7" name="Elbow Connector 58">
              <a:extLst>
                <a:ext uri="{FF2B5EF4-FFF2-40B4-BE49-F238E27FC236}">
                  <a16:creationId xmlns:a16="http://schemas.microsoft.com/office/drawing/2014/main" id="{21F3F39C-A793-EC1B-0D7A-01999C61A1A3}"/>
                </a:ext>
                <a:ext uri="{C183D7F6-B498-43B3-948B-1728B52AA6E4}">
                  <adec:decorative xmlns:adec="http://schemas.microsoft.com/office/drawing/2017/decorative" val="1"/>
                </a:ext>
              </a:extLst>
            </p:cNvPr>
            <p:cNvCxnSpPr>
              <a:cxnSpLocks/>
              <a:endCxn id="152" idx="1"/>
            </p:cNvCxnSpPr>
            <p:nvPr/>
          </p:nvCxnSpPr>
          <p:spPr>
            <a:xfrm>
              <a:off x="8219157" y="2956061"/>
              <a:ext cx="203876" cy="137469"/>
            </a:xfrm>
            <a:prstGeom prst="bentConnector3">
              <a:avLst>
                <a:gd name="adj1" fmla="val 50000"/>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58" name="Elbow Connector 64">
              <a:extLst>
                <a:ext uri="{FF2B5EF4-FFF2-40B4-BE49-F238E27FC236}">
                  <a16:creationId xmlns:a16="http://schemas.microsoft.com/office/drawing/2014/main" id="{8BA07B4E-2A19-1F3C-971E-703D09FEE04E}"/>
                </a:ext>
                <a:ext uri="{C183D7F6-B498-43B3-948B-1728B52AA6E4}">
                  <adec:decorative xmlns:adec="http://schemas.microsoft.com/office/drawing/2017/decorative" val="1"/>
                </a:ext>
              </a:extLst>
            </p:cNvPr>
            <p:cNvCxnSpPr>
              <a:cxnSpLocks/>
              <a:stCxn id="156" idx="3"/>
              <a:endCxn id="152" idx="1"/>
            </p:cNvCxnSpPr>
            <p:nvPr/>
          </p:nvCxnSpPr>
          <p:spPr>
            <a:xfrm flipV="1">
              <a:off x="8219384" y="3093530"/>
              <a:ext cx="203649" cy="154211"/>
            </a:xfrm>
            <a:prstGeom prst="bentConnector3">
              <a:avLst>
                <a:gd name="adj1" fmla="val 50000"/>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59" name="Rounded Rectangle 5">
              <a:extLst>
                <a:ext uri="{FF2B5EF4-FFF2-40B4-BE49-F238E27FC236}">
                  <a16:creationId xmlns:a16="http://schemas.microsoft.com/office/drawing/2014/main" id="{479EA75E-B8EA-453A-0EE5-29F24467B544}"/>
                </a:ext>
                <a:ext uri="{C183D7F6-B498-43B3-948B-1728B52AA6E4}">
                  <adec:decorative xmlns:adec="http://schemas.microsoft.com/office/drawing/2017/decorative" val="1"/>
                </a:ext>
              </a:extLst>
            </p:cNvPr>
            <p:cNvSpPr/>
            <p:nvPr/>
          </p:nvSpPr>
          <p:spPr>
            <a:xfrm>
              <a:off x="9534463" y="2844019"/>
              <a:ext cx="909488" cy="1217313"/>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0" name="Rounded Rectangle 33">
              <a:extLst>
                <a:ext uri="{FF2B5EF4-FFF2-40B4-BE49-F238E27FC236}">
                  <a16:creationId xmlns:a16="http://schemas.microsoft.com/office/drawing/2014/main" id="{CFFE44B9-E72A-4312-62F5-35DEE3933751}"/>
                </a:ext>
                <a:ext uri="{C183D7F6-B498-43B3-948B-1728B52AA6E4}">
                  <adec:decorative xmlns:adec="http://schemas.microsoft.com/office/drawing/2017/decorative" val="1"/>
                </a:ext>
              </a:extLst>
            </p:cNvPr>
            <p:cNvSpPr/>
            <p:nvPr/>
          </p:nvSpPr>
          <p:spPr>
            <a:xfrm>
              <a:off x="4356100" y="1147659"/>
              <a:ext cx="1170605" cy="3197348"/>
            </a:xfrm>
            <a:prstGeom prst="roundRect">
              <a:avLst>
                <a:gd name="adj" fmla="val 7086"/>
              </a:avLst>
            </a:prstGeom>
            <a:ln w="19050" cap="rnd">
              <a:gradFill flip="none" rotWithShape="1">
                <a:gsLst>
                  <a:gs pos="1000">
                    <a:srgbClr val="FF5C39"/>
                  </a:gs>
                  <a:gs pos="98000">
                    <a:srgbClr val="399A91"/>
                  </a:gs>
                  <a:gs pos="32000">
                    <a:srgbClr val="C03BC4"/>
                  </a:gs>
                  <a:gs pos="74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61" name="Rounded Rectangle 91">
              <a:extLst>
                <a:ext uri="{FF2B5EF4-FFF2-40B4-BE49-F238E27FC236}">
                  <a16:creationId xmlns:a16="http://schemas.microsoft.com/office/drawing/2014/main" id="{D1B01B70-ED32-88E1-09C2-A45988100876}"/>
                </a:ext>
                <a:ext uri="{C183D7F6-B498-43B3-948B-1728B52AA6E4}">
                  <adec:decorative xmlns:adec="http://schemas.microsoft.com/office/drawing/2017/decorative" val="1"/>
                </a:ext>
              </a:extLst>
            </p:cNvPr>
            <p:cNvSpPr/>
            <p:nvPr/>
          </p:nvSpPr>
          <p:spPr>
            <a:xfrm>
              <a:off x="5963739" y="5079140"/>
              <a:ext cx="4400425" cy="1032534"/>
            </a:xfrm>
            <a:prstGeom prst="roundRect">
              <a:avLst>
                <a:gd name="adj" fmla="val 6599"/>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62" name="TextBox 161">
              <a:extLst>
                <a:ext uri="{FF2B5EF4-FFF2-40B4-BE49-F238E27FC236}">
                  <a16:creationId xmlns:a16="http://schemas.microsoft.com/office/drawing/2014/main" id="{D61F636F-F5BF-FE81-0F04-50AFEEA822EB}"/>
                </a:ext>
                <a:ext uri="{C183D7F6-B498-43B3-948B-1728B52AA6E4}">
                  <adec:decorative xmlns:adec="http://schemas.microsoft.com/office/drawing/2017/decorative" val="1"/>
                </a:ext>
              </a:extLst>
            </p:cNvPr>
            <p:cNvSpPr txBox="1"/>
            <p:nvPr/>
          </p:nvSpPr>
          <p:spPr>
            <a:xfrm>
              <a:off x="4468092" y="997341"/>
              <a:ext cx="946620" cy="256604"/>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mn-cs"/>
                </a:rPr>
                <a:t>Client Apps</a:t>
              </a:r>
            </a:p>
          </p:txBody>
        </p:sp>
        <p:sp>
          <p:nvSpPr>
            <p:cNvPr id="268" name="Rounded Rectangle 267">
              <a:extLst>
                <a:ext uri="{FF2B5EF4-FFF2-40B4-BE49-F238E27FC236}">
                  <a16:creationId xmlns:a16="http://schemas.microsoft.com/office/drawing/2014/main" id="{71165A3A-D42B-2294-5F93-7CDD84DB2F4F}"/>
                </a:ext>
                <a:ext uri="{C183D7F6-B498-43B3-948B-1728B52AA6E4}">
                  <adec:decorative xmlns:adec="http://schemas.microsoft.com/office/drawing/2017/decorative" val="1"/>
                </a:ext>
              </a:extLst>
            </p:cNvPr>
            <p:cNvSpPr/>
            <p:nvPr/>
          </p:nvSpPr>
          <p:spPr>
            <a:xfrm>
              <a:off x="9607173" y="3038790"/>
              <a:ext cx="829603" cy="827773"/>
            </a:xfrm>
            <a:prstGeom prst="roundRect">
              <a:avLst>
                <a:gd name="adj" fmla="val 4924"/>
              </a:avLst>
            </a:prstGeom>
            <a:solidFill>
              <a:srgbClr val="ECE9EF"/>
            </a:solidFill>
            <a:ln w="19050" cap="flat" cmpd="sng" algn="ctr">
              <a:gradFill flip="none" rotWithShape="1">
                <a:gsLst>
                  <a:gs pos="0">
                    <a:srgbClr val="C03BC4"/>
                  </a:gs>
                  <a:gs pos="94000">
                    <a:schemeClr val="accent2"/>
                  </a:gs>
                </a:gsLst>
                <a:lin ang="13500000" scaled="1"/>
                <a:tileRect/>
              </a:gra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270" name="TextBox 269">
              <a:extLst>
                <a:ext uri="{FF2B5EF4-FFF2-40B4-BE49-F238E27FC236}">
                  <a16:creationId xmlns:a16="http://schemas.microsoft.com/office/drawing/2014/main" id="{A5AD75DD-CA2A-92B2-7398-AE3529106D79}"/>
                </a:ext>
                <a:ext uri="{C183D7F6-B498-43B3-948B-1728B52AA6E4}">
                  <adec:decorative xmlns:adec="http://schemas.microsoft.com/office/drawing/2017/decorative" val="1"/>
                </a:ext>
              </a:extLst>
            </p:cNvPr>
            <p:cNvSpPr txBox="1"/>
            <p:nvPr/>
          </p:nvSpPr>
          <p:spPr>
            <a:xfrm>
              <a:off x="9643454" y="3121409"/>
              <a:ext cx="757041" cy="22945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Event Bus</a:t>
              </a:r>
            </a:p>
          </p:txBody>
        </p:sp>
        <p:sp>
          <p:nvSpPr>
            <p:cNvPr id="263" name="Rounded Rectangle 86">
              <a:extLst>
                <a:ext uri="{FF2B5EF4-FFF2-40B4-BE49-F238E27FC236}">
                  <a16:creationId xmlns:a16="http://schemas.microsoft.com/office/drawing/2014/main" id="{3229D83F-A0EF-1C32-F510-8A8C2D99E05B}"/>
                </a:ext>
                <a:ext uri="{C183D7F6-B498-43B3-948B-1728B52AA6E4}">
                  <adec:decorative xmlns:adec="http://schemas.microsoft.com/office/drawing/2017/decorative" val="1"/>
                </a:ext>
              </a:extLst>
            </p:cNvPr>
            <p:cNvSpPr/>
            <p:nvPr/>
          </p:nvSpPr>
          <p:spPr>
            <a:xfrm>
              <a:off x="10804092" y="1448782"/>
              <a:ext cx="909488" cy="1217314"/>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4" name="Rounded Rectangle 88">
              <a:extLst>
                <a:ext uri="{FF2B5EF4-FFF2-40B4-BE49-F238E27FC236}">
                  <a16:creationId xmlns:a16="http://schemas.microsoft.com/office/drawing/2014/main" id="{9391C6E7-1467-F608-0B46-5EA705C5FC43}"/>
                </a:ext>
                <a:ext uri="{C183D7F6-B498-43B3-948B-1728B52AA6E4}">
                  <adec:decorative xmlns:adec="http://schemas.microsoft.com/office/drawing/2017/decorative" val="1"/>
                </a:ext>
              </a:extLst>
            </p:cNvPr>
            <p:cNvSpPr/>
            <p:nvPr/>
          </p:nvSpPr>
          <p:spPr>
            <a:xfrm>
              <a:off x="10876851" y="1620852"/>
              <a:ext cx="763970" cy="873174"/>
            </a:xfrm>
            <a:prstGeom prst="roundRect">
              <a:avLst>
                <a:gd name="adj" fmla="val 4924"/>
              </a:avLst>
            </a:prstGeom>
            <a:solidFill>
              <a:srgbClr val="ECE9EF"/>
            </a:solidFill>
            <a:ln w="19050" cap="rnd">
              <a:gradFill flip="none" rotWithShape="1">
                <a:gsLst>
                  <a:gs pos="1000">
                    <a:srgbClr val="FF5C39"/>
                  </a:gs>
                  <a:gs pos="98000">
                    <a:srgbClr val="399A91"/>
                  </a:gs>
                  <a:gs pos="32000">
                    <a:srgbClr val="C03BC4"/>
                  </a:gs>
                  <a:gs pos="74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65" name="Rectangle 264">
              <a:extLst>
                <a:ext uri="{FF2B5EF4-FFF2-40B4-BE49-F238E27FC236}">
                  <a16:creationId xmlns:a16="http://schemas.microsoft.com/office/drawing/2014/main" id="{09BF5406-9C5A-E4B7-FDDB-737AF624EDD7}"/>
                </a:ext>
                <a:ext uri="{C183D7F6-B498-43B3-948B-1728B52AA6E4}">
                  <adec:decorative xmlns:adec="http://schemas.microsoft.com/office/drawing/2017/decorative" val="1"/>
                </a:ext>
              </a:extLst>
            </p:cNvPr>
            <p:cNvSpPr/>
            <p:nvPr/>
          </p:nvSpPr>
          <p:spPr>
            <a:xfrm>
              <a:off x="10880494" y="1967826"/>
              <a:ext cx="649466" cy="812151"/>
            </a:xfrm>
            <a:prstGeom prst="rect">
              <a:avLst/>
            </a:prstGeom>
            <a:no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66" name="TextBox 265">
              <a:extLst>
                <a:ext uri="{FF2B5EF4-FFF2-40B4-BE49-F238E27FC236}">
                  <a16:creationId xmlns:a16="http://schemas.microsoft.com/office/drawing/2014/main" id="{D245DE35-109D-4750-7C51-F5D8096659BA}"/>
                </a:ext>
                <a:ext uri="{C183D7F6-B498-43B3-948B-1728B52AA6E4}">
                  <adec:decorative xmlns:adec="http://schemas.microsoft.com/office/drawing/2017/decorative" val="1"/>
                </a:ext>
              </a:extLst>
            </p:cNvPr>
            <p:cNvSpPr txBox="1"/>
            <p:nvPr/>
          </p:nvSpPr>
          <p:spPr>
            <a:xfrm>
              <a:off x="10884179" y="1675414"/>
              <a:ext cx="749314" cy="23083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OpenAI</a:t>
              </a:r>
            </a:p>
          </p:txBody>
        </p:sp>
        <p:sp>
          <p:nvSpPr>
            <p:cNvPr id="166" name="TextBox 165">
              <a:extLst>
                <a:ext uri="{FF2B5EF4-FFF2-40B4-BE49-F238E27FC236}">
                  <a16:creationId xmlns:a16="http://schemas.microsoft.com/office/drawing/2014/main" id="{F77E52E7-EB6E-DFA8-4E07-AC21B46BB3A5}"/>
                </a:ext>
                <a:ext uri="{C183D7F6-B498-43B3-948B-1728B52AA6E4}">
                  <adec:decorative xmlns:adec="http://schemas.microsoft.com/office/drawing/2017/decorative" val="1"/>
                </a:ext>
              </a:extLst>
            </p:cNvPr>
            <p:cNvSpPr txBox="1"/>
            <p:nvPr/>
          </p:nvSpPr>
          <p:spPr>
            <a:xfrm>
              <a:off x="7605757" y="457200"/>
              <a:ext cx="1179114" cy="247926"/>
            </a:xfrm>
            <a:prstGeom prst="roundRect">
              <a:avLst/>
            </a:prstGeom>
            <a:solidFill>
              <a:srgbClr val="FFFFFF"/>
            </a:solidFill>
          </p:spPr>
          <p:txBody>
            <a:bodyPr wrap="none" lIns="91440" r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mn-cs"/>
                </a:rPr>
                <a:t>Cloud Services</a:t>
              </a:r>
            </a:p>
          </p:txBody>
        </p:sp>
        <p:cxnSp>
          <p:nvCxnSpPr>
            <p:cNvPr id="167" name="Straight Connector 166">
              <a:extLst>
                <a:ext uri="{FF2B5EF4-FFF2-40B4-BE49-F238E27FC236}">
                  <a16:creationId xmlns:a16="http://schemas.microsoft.com/office/drawing/2014/main" id="{E34F9BD0-6836-565C-8EC4-D59F96425ACD}"/>
                </a:ext>
                <a:ext uri="{C183D7F6-B498-43B3-948B-1728B52AA6E4}">
                  <adec:decorative xmlns:adec="http://schemas.microsoft.com/office/drawing/2017/decorative" val="1"/>
                </a:ext>
              </a:extLst>
            </p:cNvPr>
            <p:cNvCxnSpPr>
              <a:cxnSpLocks/>
            </p:cNvCxnSpPr>
            <p:nvPr/>
          </p:nvCxnSpPr>
          <p:spPr>
            <a:xfrm flipV="1">
              <a:off x="6971364" y="1630938"/>
              <a:ext cx="0" cy="2278963"/>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8" name="Rounded Rectangle 56">
              <a:extLst>
                <a:ext uri="{FF2B5EF4-FFF2-40B4-BE49-F238E27FC236}">
                  <a16:creationId xmlns:a16="http://schemas.microsoft.com/office/drawing/2014/main" id="{11A883DB-7CBE-7CCB-48FC-5465EAD4F93B}"/>
                </a:ext>
                <a:ext uri="{C183D7F6-B498-43B3-948B-1728B52AA6E4}">
                  <adec:decorative xmlns:adec="http://schemas.microsoft.com/office/drawing/2017/decorative" val="1"/>
                </a:ext>
              </a:extLst>
            </p:cNvPr>
            <p:cNvSpPr/>
            <p:nvPr/>
          </p:nvSpPr>
          <p:spPr>
            <a:xfrm>
              <a:off x="7148751" y="4173538"/>
              <a:ext cx="2106900" cy="600388"/>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69" name="TextBox 168">
              <a:extLst>
                <a:ext uri="{FF2B5EF4-FFF2-40B4-BE49-F238E27FC236}">
                  <a16:creationId xmlns:a16="http://schemas.microsoft.com/office/drawing/2014/main" id="{8EFA3DAC-2D56-748E-8830-D3BA46B3CBE6}"/>
                </a:ext>
                <a:ext uri="{C183D7F6-B498-43B3-948B-1728B52AA6E4}">
                  <adec:decorative xmlns:adec="http://schemas.microsoft.com/office/drawing/2017/decorative" val="1"/>
                </a:ext>
              </a:extLst>
            </p:cNvPr>
            <p:cNvSpPr txBox="1"/>
            <p:nvPr/>
          </p:nvSpPr>
          <p:spPr>
            <a:xfrm>
              <a:off x="7238063" y="4190760"/>
              <a:ext cx="1928276"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Payment Service</a:t>
              </a:r>
            </a:p>
          </p:txBody>
        </p:sp>
        <p:sp>
          <p:nvSpPr>
            <p:cNvPr id="170" name="Rounded Rectangle 55">
              <a:extLst>
                <a:ext uri="{FF2B5EF4-FFF2-40B4-BE49-F238E27FC236}">
                  <a16:creationId xmlns:a16="http://schemas.microsoft.com/office/drawing/2014/main" id="{1057A4DF-E88B-D360-4C80-63843C217222}"/>
                </a:ext>
                <a:ext uri="{C183D7F6-B498-43B3-948B-1728B52AA6E4}">
                  <adec:decorative xmlns:adec="http://schemas.microsoft.com/office/drawing/2017/decorative" val="1"/>
                </a:ext>
              </a:extLst>
            </p:cNvPr>
            <p:cNvSpPr/>
            <p:nvPr/>
          </p:nvSpPr>
          <p:spPr>
            <a:xfrm>
              <a:off x="7663061" y="4438326"/>
              <a:ext cx="1072368" cy="254626"/>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171" name="Rounded Rectangle 32">
              <a:extLst>
                <a:ext uri="{FF2B5EF4-FFF2-40B4-BE49-F238E27FC236}">
                  <a16:creationId xmlns:a16="http://schemas.microsoft.com/office/drawing/2014/main" id="{220C93FD-F7C4-642D-FD48-C08647C8A2B0}"/>
                </a:ext>
                <a:ext uri="{C183D7F6-B498-43B3-948B-1728B52AA6E4}">
                  <adec:decorative xmlns:adec="http://schemas.microsoft.com/office/drawing/2017/decorative" val="1"/>
                </a:ext>
              </a:extLst>
            </p:cNvPr>
            <p:cNvSpPr/>
            <p:nvPr/>
          </p:nvSpPr>
          <p:spPr>
            <a:xfrm>
              <a:off x="7149427" y="1235545"/>
              <a:ext cx="2105548" cy="600388"/>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72" name="Rounded Rectangle 179">
              <a:extLst>
                <a:ext uri="{FF2B5EF4-FFF2-40B4-BE49-F238E27FC236}">
                  <a16:creationId xmlns:a16="http://schemas.microsoft.com/office/drawing/2014/main" id="{9513A638-A003-5148-EE79-B3B39E4CA430}"/>
                </a:ext>
                <a:ext uri="{C183D7F6-B498-43B3-948B-1728B52AA6E4}">
                  <adec:decorative xmlns:adec="http://schemas.microsoft.com/office/drawing/2017/decorative" val="1"/>
                </a:ext>
              </a:extLst>
            </p:cNvPr>
            <p:cNvSpPr/>
            <p:nvPr/>
          </p:nvSpPr>
          <p:spPr>
            <a:xfrm>
              <a:off x="8423033" y="1511725"/>
              <a:ext cx="752041" cy="254457"/>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73" name="TextBox 172">
              <a:extLst>
                <a:ext uri="{FF2B5EF4-FFF2-40B4-BE49-F238E27FC236}">
                  <a16:creationId xmlns:a16="http://schemas.microsoft.com/office/drawing/2014/main" id="{C2E60EF6-CD5B-16E8-DAF0-B5C976358DE2}"/>
                </a:ext>
                <a:ext uri="{C183D7F6-B498-43B3-948B-1728B52AA6E4}">
                  <adec:decorative xmlns:adec="http://schemas.microsoft.com/office/drawing/2017/decorative" val="1"/>
                </a:ext>
              </a:extLst>
            </p:cNvPr>
            <p:cNvSpPr txBox="1"/>
            <p:nvPr/>
          </p:nvSpPr>
          <p:spPr>
            <a:xfrm>
              <a:off x="8642459" y="1538926"/>
              <a:ext cx="493619"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PostgreSQL</a:t>
              </a:r>
            </a:p>
          </p:txBody>
        </p:sp>
        <p:sp>
          <p:nvSpPr>
            <p:cNvPr id="175" name="TextBox 174">
              <a:extLst>
                <a:ext uri="{FF2B5EF4-FFF2-40B4-BE49-F238E27FC236}">
                  <a16:creationId xmlns:a16="http://schemas.microsoft.com/office/drawing/2014/main" id="{A72CC018-F96B-5FD2-CB1C-613186A9BFC3}"/>
                </a:ext>
                <a:ext uri="{C183D7F6-B498-43B3-948B-1728B52AA6E4}">
                  <adec:decorative xmlns:adec="http://schemas.microsoft.com/office/drawing/2017/decorative" val="1"/>
                </a:ext>
              </a:extLst>
            </p:cNvPr>
            <p:cNvSpPr txBox="1"/>
            <p:nvPr/>
          </p:nvSpPr>
          <p:spPr>
            <a:xfrm>
              <a:off x="7240906" y="1252766"/>
              <a:ext cx="1922590"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Identity Service</a:t>
              </a:r>
            </a:p>
          </p:txBody>
        </p:sp>
        <p:sp>
          <p:nvSpPr>
            <p:cNvPr id="176" name="Rounded Rectangle 12">
              <a:extLst>
                <a:ext uri="{FF2B5EF4-FFF2-40B4-BE49-F238E27FC236}">
                  <a16:creationId xmlns:a16="http://schemas.microsoft.com/office/drawing/2014/main" id="{F15BC0EA-78BE-CC9B-DA5A-7A50E678F538}"/>
                </a:ext>
                <a:ext uri="{C183D7F6-B498-43B3-948B-1728B52AA6E4}">
                  <adec:decorative xmlns:adec="http://schemas.microsoft.com/office/drawing/2017/decorative" val="1"/>
                </a:ext>
              </a:extLst>
            </p:cNvPr>
            <p:cNvSpPr/>
            <p:nvPr/>
          </p:nvSpPr>
          <p:spPr>
            <a:xfrm>
              <a:off x="7255511" y="1505183"/>
              <a:ext cx="963646" cy="254626"/>
            </a:xfrm>
            <a:prstGeom prst="roundRect">
              <a:avLst>
                <a:gd name="adj" fmla="val 26451"/>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177" name="Straight Arrow Connector 176">
              <a:extLst>
                <a:ext uri="{FF2B5EF4-FFF2-40B4-BE49-F238E27FC236}">
                  <a16:creationId xmlns:a16="http://schemas.microsoft.com/office/drawing/2014/main" id="{7C048CA6-914F-9F42-8168-1E0DBB1B2BEA}"/>
                </a:ext>
                <a:ext uri="{C183D7F6-B498-43B3-948B-1728B52AA6E4}">
                  <adec:decorative xmlns:adec="http://schemas.microsoft.com/office/drawing/2017/decorative" val="1"/>
                </a:ext>
              </a:extLst>
            </p:cNvPr>
            <p:cNvCxnSpPr>
              <a:cxnSpLocks/>
            </p:cNvCxnSpPr>
            <p:nvPr/>
          </p:nvCxnSpPr>
          <p:spPr>
            <a:xfrm>
              <a:off x="8219157" y="1629035"/>
              <a:ext cx="199213" cy="3117"/>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78" name="Rounded Rectangle 193">
              <a:extLst>
                <a:ext uri="{FF2B5EF4-FFF2-40B4-BE49-F238E27FC236}">
                  <a16:creationId xmlns:a16="http://schemas.microsoft.com/office/drawing/2014/main" id="{9D08E8C4-ACFC-730B-0F7A-3A8969D1E446}"/>
                </a:ext>
                <a:ext uri="{C183D7F6-B498-43B3-948B-1728B52AA6E4}">
                  <adec:decorative xmlns:adec="http://schemas.microsoft.com/office/drawing/2017/decorative" val="1"/>
                </a:ext>
              </a:extLst>
            </p:cNvPr>
            <p:cNvSpPr/>
            <p:nvPr/>
          </p:nvSpPr>
          <p:spPr>
            <a:xfrm>
              <a:off x="8423033" y="2173508"/>
              <a:ext cx="752041" cy="254457"/>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79" name="TextBox 178">
              <a:extLst>
                <a:ext uri="{FF2B5EF4-FFF2-40B4-BE49-F238E27FC236}">
                  <a16:creationId xmlns:a16="http://schemas.microsoft.com/office/drawing/2014/main" id="{F0902A0E-562F-7572-2337-E87ED767931C}"/>
                </a:ext>
                <a:ext uri="{C183D7F6-B498-43B3-948B-1728B52AA6E4}">
                  <adec:decorative xmlns:adec="http://schemas.microsoft.com/office/drawing/2017/decorative" val="1"/>
                </a:ext>
              </a:extLst>
            </p:cNvPr>
            <p:cNvSpPr txBox="1"/>
            <p:nvPr/>
          </p:nvSpPr>
          <p:spPr>
            <a:xfrm>
              <a:off x="8642459" y="2200709"/>
              <a:ext cx="493619"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PostgreSQL</a:t>
              </a:r>
            </a:p>
          </p:txBody>
        </p:sp>
        <p:sp>
          <p:nvSpPr>
            <p:cNvPr id="181" name="TextBox 180">
              <a:extLst>
                <a:ext uri="{FF2B5EF4-FFF2-40B4-BE49-F238E27FC236}">
                  <a16:creationId xmlns:a16="http://schemas.microsoft.com/office/drawing/2014/main" id="{861FBF64-0010-1DAE-58E7-F872D30F16F3}"/>
                </a:ext>
                <a:ext uri="{C183D7F6-B498-43B3-948B-1728B52AA6E4}">
                  <adec:decorative xmlns:adec="http://schemas.microsoft.com/office/drawing/2017/decorative" val="1"/>
                </a:ext>
              </a:extLst>
            </p:cNvPr>
            <p:cNvSpPr txBox="1"/>
            <p:nvPr/>
          </p:nvSpPr>
          <p:spPr>
            <a:xfrm>
              <a:off x="7249905" y="1914550"/>
              <a:ext cx="1904593"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Catalog Service</a:t>
              </a:r>
            </a:p>
          </p:txBody>
        </p:sp>
        <p:cxnSp>
          <p:nvCxnSpPr>
            <p:cNvPr id="182" name="Straight Arrow Connector 181">
              <a:extLst>
                <a:ext uri="{FF2B5EF4-FFF2-40B4-BE49-F238E27FC236}">
                  <a16:creationId xmlns:a16="http://schemas.microsoft.com/office/drawing/2014/main" id="{07CBFADC-8147-2644-BC89-141B6C71D405}"/>
                </a:ext>
                <a:ext uri="{C183D7F6-B498-43B3-948B-1728B52AA6E4}">
                  <adec:decorative xmlns:adec="http://schemas.microsoft.com/office/drawing/2017/decorative" val="1"/>
                </a:ext>
              </a:extLst>
            </p:cNvPr>
            <p:cNvCxnSpPr>
              <a:cxnSpLocks/>
            </p:cNvCxnSpPr>
            <p:nvPr/>
          </p:nvCxnSpPr>
          <p:spPr>
            <a:xfrm>
              <a:off x="8219157" y="2290819"/>
              <a:ext cx="199213" cy="3461"/>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83" name="Rounded Rectangle 209">
              <a:extLst>
                <a:ext uri="{FF2B5EF4-FFF2-40B4-BE49-F238E27FC236}">
                  <a16:creationId xmlns:a16="http://schemas.microsoft.com/office/drawing/2014/main" id="{FBA417AD-3456-FD52-DB6D-F176262AB643}"/>
                </a:ext>
                <a:ext uri="{C183D7F6-B498-43B3-948B-1728B52AA6E4}">
                  <adec:decorative xmlns:adec="http://schemas.microsoft.com/office/drawing/2017/decorative" val="1"/>
                </a:ext>
              </a:extLst>
            </p:cNvPr>
            <p:cNvSpPr/>
            <p:nvPr/>
          </p:nvSpPr>
          <p:spPr>
            <a:xfrm>
              <a:off x="7149427" y="3506234"/>
              <a:ext cx="2105548" cy="600388"/>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84" name="Rounded Rectangle 213">
              <a:extLst>
                <a:ext uri="{FF2B5EF4-FFF2-40B4-BE49-F238E27FC236}">
                  <a16:creationId xmlns:a16="http://schemas.microsoft.com/office/drawing/2014/main" id="{4D3F19C4-0BC2-9FF3-CD65-B31D6949EB18}"/>
                </a:ext>
                <a:ext uri="{C183D7F6-B498-43B3-948B-1728B52AA6E4}">
                  <adec:decorative xmlns:adec="http://schemas.microsoft.com/office/drawing/2017/decorative" val="1"/>
                </a:ext>
              </a:extLst>
            </p:cNvPr>
            <p:cNvSpPr/>
            <p:nvPr/>
          </p:nvSpPr>
          <p:spPr>
            <a:xfrm>
              <a:off x="8423033" y="3782414"/>
              <a:ext cx="752041" cy="254457"/>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E138641A-31F5-2CC8-9726-B1E7F22787EF}"/>
                </a:ext>
                <a:ext uri="{C183D7F6-B498-43B3-948B-1728B52AA6E4}">
                  <adec:decorative xmlns:adec="http://schemas.microsoft.com/office/drawing/2017/decorative" val="1"/>
                </a:ext>
              </a:extLst>
            </p:cNvPr>
            <p:cNvSpPr txBox="1"/>
            <p:nvPr/>
          </p:nvSpPr>
          <p:spPr>
            <a:xfrm>
              <a:off x="8767190" y="3809614"/>
              <a:ext cx="226589"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Redis</a:t>
              </a:r>
            </a:p>
          </p:txBody>
        </p:sp>
        <p:sp>
          <p:nvSpPr>
            <p:cNvPr id="187" name="TextBox 186">
              <a:extLst>
                <a:ext uri="{FF2B5EF4-FFF2-40B4-BE49-F238E27FC236}">
                  <a16:creationId xmlns:a16="http://schemas.microsoft.com/office/drawing/2014/main" id="{5525B2D0-4A6A-3BCE-C551-3C49F18A25B5}"/>
                </a:ext>
                <a:ext uri="{C183D7F6-B498-43B3-948B-1728B52AA6E4}">
                  <adec:decorative xmlns:adec="http://schemas.microsoft.com/office/drawing/2017/decorative" val="1"/>
                </a:ext>
              </a:extLst>
            </p:cNvPr>
            <p:cNvSpPr txBox="1"/>
            <p:nvPr/>
          </p:nvSpPr>
          <p:spPr>
            <a:xfrm>
              <a:off x="7662104" y="3523457"/>
              <a:ext cx="1080195"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Basket Service</a:t>
              </a:r>
            </a:p>
          </p:txBody>
        </p:sp>
        <p:sp>
          <p:nvSpPr>
            <p:cNvPr id="188" name="Rounded Rectangle 208">
              <a:extLst>
                <a:ext uri="{FF2B5EF4-FFF2-40B4-BE49-F238E27FC236}">
                  <a16:creationId xmlns:a16="http://schemas.microsoft.com/office/drawing/2014/main" id="{6F77E480-5C6D-18DE-974D-9C1B574CAD64}"/>
                </a:ext>
                <a:ext uri="{C183D7F6-B498-43B3-948B-1728B52AA6E4}">
                  <adec:decorative xmlns:adec="http://schemas.microsoft.com/office/drawing/2017/decorative" val="1"/>
                </a:ext>
              </a:extLst>
            </p:cNvPr>
            <p:cNvSpPr/>
            <p:nvPr/>
          </p:nvSpPr>
          <p:spPr>
            <a:xfrm>
              <a:off x="7255511" y="3775872"/>
              <a:ext cx="963646" cy="254626"/>
            </a:xfrm>
            <a:prstGeom prst="roundRect">
              <a:avLst>
                <a:gd name="adj" fmla="val 28128"/>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    Basket API</a:t>
              </a:r>
            </a:p>
          </p:txBody>
        </p:sp>
        <p:cxnSp>
          <p:nvCxnSpPr>
            <p:cNvPr id="191" name="Straight Arrow Connector 190">
              <a:extLst>
                <a:ext uri="{FF2B5EF4-FFF2-40B4-BE49-F238E27FC236}">
                  <a16:creationId xmlns:a16="http://schemas.microsoft.com/office/drawing/2014/main" id="{077A2415-31E1-E348-48F8-4CBB380913DC}"/>
                </a:ext>
                <a:ext uri="{C183D7F6-B498-43B3-948B-1728B52AA6E4}">
                  <adec:decorative xmlns:adec="http://schemas.microsoft.com/office/drawing/2017/decorative" val="1"/>
                </a:ext>
              </a:extLst>
            </p:cNvPr>
            <p:cNvCxnSpPr>
              <a:cxnSpLocks/>
            </p:cNvCxnSpPr>
            <p:nvPr/>
          </p:nvCxnSpPr>
          <p:spPr>
            <a:xfrm>
              <a:off x="8214068" y="3903187"/>
              <a:ext cx="204302" cy="0"/>
            </a:xfrm>
            <a:prstGeom prst="straightConnector1">
              <a:avLst/>
            </a:prstGeom>
            <a:noFill/>
            <a:ln w="12700" cap="flat" cmpd="sng" algn="ctr">
              <a:solidFill>
                <a:srgbClr val="C039C4"/>
              </a:solidFill>
              <a:prstDash val="solid"/>
              <a:headEnd type="none" w="med" len="med"/>
              <a:tailEnd type="arrow" w="med" len="med"/>
            </a:ln>
            <a:effectLst/>
          </p:spPr>
        </p:cxnSp>
        <p:sp>
          <p:nvSpPr>
            <p:cNvPr id="192" name="Rounded Rectangle 96">
              <a:extLst>
                <a:ext uri="{FF2B5EF4-FFF2-40B4-BE49-F238E27FC236}">
                  <a16:creationId xmlns:a16="http://schemas.microsoft.com/office/drawing/2014/main" id="{5A0B867D-9CA1-4142-A4E1-F287792A5DA0}"/>
                </a:ext>
                <a:ext uri="{C183D7F6-B498-43B3-948B-1728B52AA6E4}">
                  <adec:decorative xmlns:adec="http://schemas.microsoft.com/office/drawing/2017/decorative" val="1"/>
                </a:ext>
              </a:extLst>
            </p:cNvPr>
            <p:cNvSpPr/>
            <p:nvPr/>
          </p:nvSpPr>
          <p:spPr>
            <a:xfrm>
              <a:off x="7152093" y="5352137"/>
              <a:ext cx="2105548" cy="600388"/>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93" name="Rounded Rectangle 100">
              <a:extLst>
                <a:ext uri="{FF2B5EF4-FFF2-40B4-BE49-F238E27FC236}">
                  <a16:creationId xmlns:a16="http://schemas.microsoft.com/office/drawing/2014/main" id="{C80755AD-29C1-E698-4B4B-8BD2843CC31E}"/>
                </a:ext>
                <a:ext uri="{C183D7F6-B498-43B3-948B-1728B52AA6E4}">
                  <adec:decorative xmlns:adec="http://schemas.microsoft.com/office/drawing/2017/decorative" val="1"/>
                </a:ext>
              </a:extLst>
            </p:cNvPr>
            <p:cNvSpPr/>
            <p:nvPr/>
          </p:nvSpPr>
          <p:spPr>
            <a:xfrm>
              <a:off x="8418370" y="5617967"/>
              <a:ext cx="752041" cy="254626"/>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96" name="TextBox 195">
              <a:extLst>
                <a:ext uri="{FF2B5EF4-FFF2-40B4-BE49-F238E27FC236}">
                  <a16:creationId xmlns:a16="http://schemas.microsoft.com/office/drawing/2014/main" id="{F37F3678-17E1-7FF2-7533-0AE13954B3CA}"/>
                </a:ext>
                <a:ext uri="{C183D7F6-B498-43B3-948B-1728B52AA6E4}">
                  <adec:decorative xmlns:adec="http://schemas.microsoft.com/office/drawing/2017/decorative" val="1"/>
                </a:ext>
              </a:extLst>
            </p:cNvPr>
            <p:cNvSpPr txBox="1"/>
            <p:nvPr/>
          </p:nvSpPr>
          <p:spPr>
            <a:xfrm>
              <a:off x="7587282" y="5362305"/>
              <a:ext cx="1235172" cy="215444"/>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Semibold"/>
                  <a:ea typeface="+mn-ea"/>
                  <a:cs typeface="+mn-cs"/>
                </a:rPr>
                <a:t>Webhooks Service</a:t>
              </a:r>
            </a:p>
          </p:txBody>
        </p:sp>
        <p:cxnSp>
          <p:nvCxnSpPr>
            <p:cNvPr id="198" name="Straight Arrow Connector 197">
              <a:extLst>
                <a:ext uri="{FF2B5EF4-FFF2-40B4-BE49-F238E27FC236}">
                  <a16:creationId xmlns:a16="http://schemas.microsoft.com/office/drawing/2014/main" id="{72AF7C91-41CE-C03A-F829-F6962B095C92}"/>
                </a:ext>
                <a:ext uri="{C183D7F6-B498-43B3-948B-1728B52AA6E4}">
                  <adec:decorative xmlns:adec="http://schemas.microsoft.com/office/drawing/2017/decorative" val="1"/>
                </a:ext>
              </a:extLst>
            </p:cNvPr>
            <p:cNvCxnSpPr>
              <a:cxnSpLocks/>
              <a:stCxn id="197" idx="3"/>
              <a:endCxn id="193" idx="1"/>
            </p:cNvCxnSpPr>
            <p:nvPr/>
          </p:nvCxnSpPr>
          <p:spPr>
            <a:xfrm flipV="1">
              <a:off x="8219157" y="5745280"/>
              <a:ext cx="199213" cy="183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A1734A6D-40FD-D4EA-5AC3-C8C822598373}"/>
                </a:ext>
                <a:ext uri="{C183D7F6-B498-43B3-948B-1728B52AA6E4}">
                  <adec:decorative xmlns:adec="http://schemas.microsoft.com/office/drawing/2017/decorative" val="1"/>
                </a:ext>
              </a:extLst>
            </p:cNvPr>
            <p:cNvSpPr txBox="1"/>
            <p:nvPr/>
          </p:nvSpPr>
          <p:spPr>
            <a:xfrm>
              <a:off x="6175204" y="5361823"/>
              <a:ext cx="625652" cy="307777"/>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91F2C"/>
                  </a:solidFill>
                  <a:effectLst/>
                  <a:uLnTx/>
                  <a:uFillTx/>
                  <a:latin typeface="Segoe UI Semibold"/>
                  <a:ea typeface="+mn-ea"/>
                  <a:cs typeface="Calibri" panose="020F0502020204030204" pitchFamily="34" charset="0"/>
                </a:rPr>
                <a:t>Webhook Client</a:t>
              </a:r>
            </a:p>
          </p:txBody>
        </p:sp>
        <p:sp>
          <p:nvSpPr>
            <p:cNvPr id="262" name="Rounded Rectangle 121">
              <a:extLst>
                <a:ext uri="{FF2B5EF4-FFF2-40B4-BE49-F238E27FC236}">
                  <a16:creationId xmlns:a16="http://schemas.microsoft.com/office/drawing/2014/main" id="{7C1FDA08-6213-414A-3552-B5977A26B02B}"/>
                </a:ext>
                <a:ext uri="{C183D7F6-B498-43B3-948B-1728B52AA6E4}">
                  <adec:decorative xmlns:adec="http://schemas.microsoft.com/office/drawing/2017/decorative" val="1"/>
                </a:ext>
              </a:extLst>
            </p:cNvPr>
            <p:cNvSpPr/>
            <p:nvPr/>
          </p:nvSpPr>
          <p:spPr>
            <a:xfrm>
              <a:off x="6111319" y="5353833"/>
              <a:ext cx="753423" cy="598691"/>
            </a:xfrm>
            <a:prstGeom prst="roundRect">
              <a:avLst>
                <a:gd name="adj" fmla="val 14755"/>
              </a:avLst>
            </a:prstGeom>
            <a:noFill/>
            <a:ln w="12700" cap="rnd">
              <a:solidFill>
                <a:schemeClr val="tx1">
                  <a:alpha val="15426"/>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800" b="0" i="0" u="none" strike="noStrike" kern="0" cap="none" spc="0" normalizeH="0" baseline="0" noProof="0">
                <a:ln>
                  <a:noFill/>
                </a:ln>
                <a:solidFill>
                  <a:srgbClr val="091F2C"/>
                </a:solidFill>
                <a:effectLst/>
                <a:uLnTx/>
                <a:uFillTx/>
                <a:latin typeface="Segoe UI Semibold"/>
                <a:ea typeface="+mn-ea"/>
                <a:cs typeface="+mn-cs"/>
              </a:endParaRPr>
            </a:p>
          </p:txBody>
        </p:sp>
        <p:sp>
          <p:nvSpPr>
            <p:cNvPr id="200" name="TextBox 199">
              <a:extLst>
                <a:ext uri="{FF2B5EF4-FFF2-40B4-BE49-F238E27FC236}">
                  <a16:creationId xmlns:a16="http://schemas.microsoft.com/office/drawing/2014/main" id="{AFA8BA2F-EA83-00E9-7287-260B40B3BCD9}"/>
                </a:ext>
                <a:ext uri="{C183D7F6-B498-43B3-948B-1728B52AA6E4}">
                  <adec:decorative xmlns:adec="http://schemas.microsoft.com/office/drawing/2017/decorative" val="1"/>
                </a:ext>
              </a:extLst>
            </p:cNvPr>
            <p:cNvSpPr txBox="1"/>
            <p:nvPr/>
          </p:nvSpPr>
          <p:spPr>
            <a:xfrm>
              <a:off x="5973207" y="5093567"/>
              <a:ext cx="4381488"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Admin Services</a:t>
              </a:r>
            </a:p>
          </p:txBody>
        </p:sp>
        <p:cxnSp>
          <p:nvCxnSpPr>
            <p:cNvPr id="201" name="Elbow Connector 25">
              <a:extLst>
                <a:ext uri="{FF2B5EF4-FFF2-40B4-BE49-F238E27FC236}">
                  <a16:creationId xmlns:a16="http://schemas.microsoft.com/office/drawing/2014/main" id="{600192E8-BC85-F1FC-2D6B-16ABDA5A7523}"/>
                </a:ext>
                <a:ext uri="{C183D7F6-B498-43B3-948B-1728B52AA6E4}">
                  <adec:decorative xmlns:adec="http://schemas.microsoft.com/office/drawing/2017/decorative" val="1"/>
                </a:ext>
              </a:extLst>
            </p:cNvPr>
            <p:cNvCxnSpPr>
              <a:cxnSpLocks/>
            </p:cNvCxnSpPr>
            <p:nvPr/>
          </p:nvCxnSpPr>
          <p:spPr>
            <a:xfrm rot="5400000">
              <a:off x="8812909" y="4094084"/>
              <a:ext cx="1459514" cy="1004335"/>
            </a:xfrm>
            <a:prstGeom prst="bentConnector3">
              <a:avLst>
                <a:gd name="adj1" fmla="val 80005"/>
              </a:avLst>
            </a:prstGeom>
            <a:ln w="12700" cap="rnd">
              <a:solidFill>
                <a:srgbClr val="949494"/>
              </a:solidFill>
              <a:prstDash val="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546C5F4-5589-D8CA-D390-B939605BC595}"/>
                </a:ext>
                <a:ext uri="{C183D7F6-B498-43B3-948B-1728B52AA6E4}">
                  <adec:decorative xmlns:adec="http://schemas.microsoft.com/office/drawing/2017/decorative" val="1"/>
                </a:ext>
              </a:extLst>
            </p:cNvPr>
            <p:cNvCxnSpPr>
              <a:cxnSpLocks/>
            </p:cNvCxnSpPr>
            <p:nvPr/>
          </p:nvCxnSpPr>
          <p:spPr>
            <a:xfrm>
              <a:off x="6859880" y="5747110"/>
              <a:ext cx="400442"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A2DADC85-329B-220C-3A34-254869CCD144}"/>
                </a:ext>
                <a:ext uri="{C183D7F6-B498-43B3-948B-1728B52AA6E4}">
                  <adec:decorative xmlns:adec="http://schemas.microsoft.com/office/drawing/2017/decorative" val="1"/>
                </a:ext>
              </a:extLst>
            </p:cNvPr>
            <p:cNvSpPr txBox="1"/>
            <p:nvPr/>
          </p:nvSpPr>
          <p:spPr>
            <a:xfrm>
              <a:off x="9460212" y="5361823"/>
              <a:ext cx="756264" cy="20005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91F2C"/>
                  </a:solidFill>
                  <a:effectLst/>
                  <a:uLnTx/>
                  <a:uFillTx/>
                  <a:latin typeface="Segoe UI Semibold"/>
                  <a:ea typeface="+mn-ea"/>
                  <a:cs typeface="+mn-cs"/>
                </a:rPr>
                <a:t>Observability</a:t>
              </a:r>
            </a:p>
          </p:txBody>
        </p:sp>
        <p:sp>
          <p:nvSpPr>
            <p:cNvPr id="259" name="Rounded Rectangle 165">
              <a:extLst>
                <a:ext uri="{FF2B5EF4-FFF2-40B4-BE49-F238E27FC236}">
                  <a16:creationId xmlns:a16="http://schemas.microsoft.com/office/drawing/2014/main" id="{868CDB53-DF42-586A-7C75-8F231FEEA751}"/>
                </a:ext>
                <a:ext uri="{C183D7F6-B498-43B3-948B-1728B52AA6E4}">
                  <adec:decorative xmlns:adec="http://schemas.microsoft.com/office/drawing/2017/decorative" val="1"/>
                </a:ext>
              </a:extLst>
            </p:cNvPr>
            <p:cNvSpPr/>
            <p:nvPr/>
          </p:nvSpPr>
          <p:spPr>
            <a:xfrm>
              <a:off x="9459399" y="5352137"/>
              <a:ext cx="757891" cy="600388"/>
            </a:xfrm>
            <a:prstGeom prst="roundRect">
              <a:avLst>
                <a:gd name="adj" fmla="val 11682"/>
              </a:avLst>
            </a:prstGeom>
            <a:noFill/>
            <a:ln w="12700" cap="rnd">
              <a:solidFill>
                <a:schemeClr val="tx1">
                  <a:alpha val="15426"/>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800" b="0" i="0" u="none" strike="noStrike" kern="0" cap="none" spc="0" normalizeH="0" baseline="0" noProof="0">
                <a:ln>
                  <a:noFill/>
                </a:ln>
                <a:solidFill>
                  <a:srgbClr val="091F2C"/>
                </a:solidFill>
                <a:effectLst/>
                <a:uLnTx/>
                <a:uFillTx/>
                <a:latin typeface="Segoe UI Semibold"/>
                <a:ea typeface="+mn-ea"/>
                <a:cs typeface="+mn-cs"/>
              </a:endParaRPr>
            </a:p>
          </p:txBody>
        </p:sp>
        <p:cxnSp>
          <p:nvCxnSpPr>
            <p:cNvPr id="204" name="Straight Arrow Connector 203">
              <a:extLst>
                <a:ext uri="{FF2B5EF4-FFF2-40B4-BE49-F238E27FC236}">
                  <a16:creationId xmlns:a16="http://schemas.microsoft.com/office/drawing/2014/main" id="{CFAF9A1C-5914-121F-3846-EBF40F9F7938}"/>
                </a:ext>
                <a:ext uri="{C183D7F6-B498-43B3-948B-1728B52AA6E4}">
                  <adec:decorative xmlns:adec="http://schemas.microsoft.com/office/drawing/2017/decorative" val="1"/>
                </a:ext>
              </a:extLst>
            </p:cNvPr>
            <p:cNvCxnSpPr>
              <a:cxnSpLocks/>
            </p:cNvCxnSpPr>
            <p:nvPr/>
          </p:nvCxnSpPr>
          <p:spPr>
            <a:xfrm flipV="1">
              <a:off x="9262016" y="2134349"/>
              <a:ext cx="1618478" cy="0"/>
            </a:xfrm>
            <a:prstGeom prst="straightConnector1">
              <a:avLst/>
            </a:prstGeom>
            <a:ln w="12700" cap="rnd">
              <a:solidFill>
                <a:srgbClr val="949494"/>
              </a:solidFill>
              <a:prstDash val="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8C7D7AE8-6739-E04A-AF44-D0AEAB15B0AC}"/>
                </a:ext>
                <a:ext uri="{C183D7F6-B498-43B3-948B-1728B52AA6E4}">
                  <adec:decorative xmlns:adec="http://schemas.microsoft.com/office/drawing/2017/decorative" val="1"/>
                </a:ext>
              </a:extLst>
            </p:cNvPr>
            <p:cNvCxnSpPr>
              <a:cxnSpLocks/>
            </p:cNvCxnSpPr>
            <p:nvPr/>
          </p:nvCxnSpPr>
          <p:spPr>
            <a:xfrm>
              <a:off x="9213579" y="3000195"/>
              <a:ext cx="182458" cy="0"/>
            </a:xfrm>
            <a:prstGeom prst="straightConnector1">
              <a:avLst/>
            </a:prstGeom>
            <a:ln w="12700" cap="rnd">
              <a:solidFill>
                <a:srgbClr val="949494"/>
              </a:soli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10" name="Elbow Connector 182">
              <a:extLst>
                <a:ext uri="{FF2B5EF4-FFF2-40B4-BE49-F238E27FC236}">
                  <a16:creationId xmlns:a16="http://schemas.microsoft.com/office/drawing/2014/main" id="{E4C0EFB3-0C9D-6DDF-61F2-501CBEF0E9FA}"/>
                </a:ext>
                <a:ext uri="{C183D7F6-B498-43B3-948B-1728B52AA6E4}">
                  <adec:decorative xmlns:adec="http://schemas.microsoft.com/office/drawing/2017/decorative" val="1"/>
                </a:ext>
              </a:extLst>
            </p:cNvPr>
            <p:cNvCxnSpPr>
              <a:cxnSpLocks/>
              <a:stCxn id="268" idx="1"/>
              <a:endCxn id="183" idx="3"/>
            </p:cNvCxnSpPr>
            <p:nvPr/>
          </p:nvCxnSpPr>
          <p:spPr>
            <a:xfrm rot="10800000" flipV="1">
              <a:off x="9254975" y="3452676"/>
              <a:ext cx="352198" cy="353751"/>
            </a:xfrm>
            <a:prstGeom prst="bentConnector3">
              <a:avLst>
                <a:gd name="adj1" fmla="val 50000"/>
              </a:avLst>
            </a:prstGeom>
            <a:ln w="12700" cap="rnd">
              <a:solidFill>
                <a:srgbClr val="949494"/>
              </a:solidFill>
              <a:prstDash val="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12" name="Rounded Rectangle 94">
              <a:extLst>
                <a:ext uri="{FF2B5EF4-FFF2-40B4-BE49-F238E27FC236}">
                  <a16:creationId xmlns:a16="http://schemas.microsoft.com/office/drawing/2014/main" id="{302835C4-B1FC-6641-D3C3-555FE13481BC}"/>
                </a:ext>
                <a:ext uri="{C183D7F6-B498-43B3-948B-1728B52AA6E4}">
                  <adec:decorative xmlns:adec="http://schemas.microsoft.com/office/drawing/2017/decorative" val="1"/>
                </a:ext>
              </a:extLst>
            </p:cNvPr>
            <p:cNvSpPr/>
            <p:nvPr/>
          </p:nvSpPr>
          <p:spPr>
            <a:xfrm>
              <a:off x="5987113" y="1445482"/>
              <a:ext cx="909488" cy="1217313"/>
            </a:xfrm>
            <a:prstGeom prst="roundRect">
              <a:avLst>
                <a:gd name="adj" fmla="val 6599"/>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13" name="Rounded Rectangle 14">
              <a:extLst>
                <a:ext uri="{FF2B5EF4-FFF2-40B4-BE49-F238E27FC236}">
                  <a16:creationId xmlns:a16="http://schemas.microsoft.com/office/drawing/2014/main" id="{B451B9F2-9FCD-4957-CFD9-787B22CAC962}"/>
                </a:ext>
                <a:ext uri="{C183D7F6-B498-43B3-948B-1728B52AA6E4}">
                  <adec:decorative xmlns:adec="http://schemas.microsoft.com/office/drawing/2017/decorative" val="1"/>
                </a:ext>
              </a:extLst>
            </p:cNvPr>
            <p:cNvSpPr/>
            <p:nvPr/>
          </p:nvSpPr>
          <p:spPr>
            <a:xfrm>
              <a:off x="6059872" y="1969392"/>
              <a:ext cx="763970" cy="524038"/>
            </a:xfrm>
            <a:prstGeom prst="roundRect">
              <a:avLst>
                <a:gd name="adj" fmla="val 15507"/>
              </a:avLst>
            </a:prstGeom>
            <a:noFill/>
            <a:ln w="12700" cap="rnd">
              <a:solidFill>
                <a:schemeClr val="tx1">
                  <a:alpha val="15426"/>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214" name="Oval 213">
              <a:extLst>
                <a:ext uri="{FF2B5EF4-FFF2-40B4-BE49-F238E27FC236}">
                  <a16:creationId xmlns:a16="http://schemas.microsoft.com/office/drawing/2014/main" id="{D585A7B7-B93A-F832-94EC-61FDB0731A66}"/>
                </a:ext>
                <a:ext uri="{C183D7F6-B498-43B3-948B-1728B52AA6E4}">
                  <adec:decorative xmlns:adec="http://schemas.microsoft.com/office/drawing/2017/decorative" val="1"/>
                </a:ext>
              </a:extLst>
            </p:cNvPr>
            <p:cNvSpPr/>
            <p:nvPr/>
          </p:nvSpPr>
          <p:spPr>
            <a:xfrm>
              <a:off x="6312257" y="1802375"/>
              <a:ext cx="259200" cy="259200"/>
            </a:xfrm>
            <a:prstGeom prst="ellipse">
              <a:avLst/>
            </a:prstGeom>
            <a:solidFill>
              <a:schemeClr val="bg1"/>
            </a:solidFill>
            <a:ln w="12700" cap="flat" cmpd="sng" algn="ctr">
              <a:no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52" name="Rounded Rectangle 92">
              <a:extLst>
                <a:ext uri="{FF2B5EF4-FFF2-40B4-BE49-F238E27FC236}">
                  <a16:creationId xmlns:a16="http://schemas.microsoft.com/office/drawing/2014/main" id="{AED0F35F-62DA-836D-AA19-6BCBD6C41F7E}"/>
                </a:ext>
                <a:ext uri="{C183D7F6-B498-43B3-948B-1728B52AA6E4}">
                  <adec:decorative xmlns:adec="http://schemas.microsoft.com/office/drawing/2017/decorative" val="1"/>
                </a:ext>
              </a:extLst>
            </p:cNvPr>
            <p:cNvSpPr/>
            <p:nvPr/>
          </p:nvSpPr>
          <p:spPr>
            <a:xfrm>
              <a:off x="5987113" y="2919820"/>
              <a:ext cx="909488" cy="1217313"/>
            </a:xfrm>
            <a:prstGeom prst="roundRect">
              <a:avLst>
                <a:gd name="adj" fmla="val 6599"/>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53" name="TextBox 252">
              <a:extLst>
                <a:ext uri="{FF2B5EF4-FFF2-40B4-BE49-F238E27FC236}">
                  <a16:creationId xmlns:a16="http://schemas.microsoft.com/office/drawing/2014/main" id="{011412E1-CCEC-CC7C-FCC4-7250D869C829}"/>
                </a:ext>
                <a:ext uri="{C183D7F6-B498-43B3-948B-1728B52AA6E4}">
                  <adec:decorative xmlns:adec="http://schemas.microsoft.com/office/drawing/2017/decorative" val="1"/>
                </a:ext>
              </a:extLst>
            </p:cNvPr>
            <p:cNvSpPr txBox="1"/>
            <p:nvPr/>
          </p:nvSpPr>
          <p:spPr>
            <a:xfrm>
              <a:off x="5998843" y="2960165"/>
              <a:ext cx="886028" cy="230832"/>
            </a:xfrm>
            <a:prstGeom prst="rect">
              <a:avLst/>
            </a:prstGeom>
            <a:solidFill>
              <a:srgbClr val="F5F3F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Web App</a:t>
              </a:r>
            </a:p>
          </p:txBody>
        </p:sp>
        <p:sp>
          <p:nvSpPr>
            <p:cNvPr id="254" name="Rounded Rectangle 137">
              <a:extLst>
                <a:ext uri="{FF2B5EF4-FFF2-40B4-BE49-F238E27FC236}">
                  <a16:creationId xmlns:a16="http://schemas.microsoft.com/office/drawing/2014/main" id="{050E9A41-048E-314C-47AE-A537DA8DCEAE}"/>
                </a:ext>
                <a:ext uri="{C183D7F6-B498-43B3-948B-1728B52AA6E4}">
                  <adec:decorative xmlns:adec="http://schemas.microsoft.com/office/drawing/2017/decorative" val="1"/>
                </a:ext>
              </a:extLst>
            </p:cNvPr>
            <p:cNvSpPr/>
            <p:nvPr/>
          </p:nvSpPr>
          <p:spPr>
            <a:xfrm>
              <a:off x="6059872" y="3433325"/>
              <a:ext cx="763970" cy="562059"/>
            </a:xfrm>
            <a:prstGeom prst="roundRect">
              <a:avLst>
                <a:gd name="adj" fmla="val 15470"/>
              </a:avLst>
            </a:prstGeom>
            <a:noFill/>
            <a:ln w="12700" cap="rnd">
              <a:solidFill>
                <a:schemeClr val="tx1">
                  <a:alpha val="15426"/>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800" b="0" i="0" u="none" strike="noStrike" kern="0" cap="none" spc="0" normalizeH="0" baseline="0" noProof="0" err="1">
                  <a:ln>
                    <a:noFill/>
                  </a:ln>
                  <a:solidFill>
                    <a:srgbClr val="091F2C"/>
                  </a:solidFill>
                  <a:effectLst/>
                  <a:uLnTx/>
                  <a:uFillTx/>
                  <a:latin typeface="Segoe UI Semibold"/>
                  <a:ea typeface="+mn-ea"/>
                  <a:cs typeface="+mn-cs"/>
                </a:rPr>
                <a:t>Blazor</a:t>
              </a:r>
              <a:r>
                <a:rPr kumimoji="0" lang="en-US" sz="800" b="0" i="0" u="none" strike="noStrike" kern="0" cap="none" spc="0" normalizeH="0" baseline="0" noProof="0">
                  <a:ln>
                    <a:noFill/>
                  </a:ln>
                  <a:solidFill>
                    <a:srgbClr val="091F2C"/>
                  </a:solidFill>
                  <a:effectLst/>
                  <a:uLnTx/>
                  <a:uFillTx/>
                  <a:latin typeface="Segoe UI Semibold"/>
                  <a:ea typeface="+mn-ea"/>
                  <a:cs typeface="+mn-cs"/>
                </a:rPr>
                <a:t> App</a:t>
              </a:r>
            </a:p>
          </p:txBody>
        </p:sp>
        <p:sp>
          <p:nvSpPr>
            <p:cNvPr id="255" name="Oval 254">
              <a:extLst>
                <a:ext uri="{FF2B5EF4-FFF2-40B4-BE49-F238E27FC236}">
                  <a16:creationId xmlns:a16="http://schemas.microsoft.com/office/drawing/2014/main" id="{82B34ABB-ADA2-9B56-FB32-2535EB631041}"/>
                </a:ext>
                <a:ext uri="{C183D7F6-B498-43B3-948B-1728B52AA6E4}">
                  <adec:decorative xmlns:adec="http://schemas.microsoft.com/office/drawing/2017/decorative" val="1"/>
                </a:ext>
              </a:extLst>
            </p:cNvPr>
            <p:cNvSpPr/>
            <p:nvPr/>
          </p:nvSpPr>
          <p:spPr>
            <a:xfrm>
              <a:off x="6312257" y="3291785"/>
              <a:ext cx="259200" cy="259200"/>
            </a:xfrm>
            <a:prstGeom prst="ellipse">
              <a:avLst/>
            </a:prstGeom>
            <a:solidFill>
              <a:schemeClr val="bg1"/>
            </a:solidFill>
            <a:ln w="12700" cap="flat" cmpd="sng" algn="ctr">
              <a:no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44" name="Rounded Rectangle 34">
              <a:extLst>
                <a:ext uri="{FF2B5EF4-FFF2-40B4-BE49-F238E27FC236}">
                  <a16:creationId xmlns:a16="http://schemas.microsoft.com/office/drawing/2014/main" id="{268F50D1-391D-8FF3-169F-339B244D29AF}"/>
                </a:ext>
                <a:ext uri="{C183D7F6-B498-43B3-948B-1728B52AA6E4}">
                  <adec:decorative xmlns:adec="http://schemas.microsoft.com/office/drawing/2017/decorative" val="1"/>
                </a:ext>
              </a:extLst>
            </p:cNvPr>
            <p:cNvSpPr/>
            <p:nvPr/>
          </p:nvSpPr>
          <p:spPr>
            <a:xfrm>
              <a:off x="4486658" y="1448781"/>
              <a:ext cx="909488" cy="1217313"/>
            </a:xfrm>
            <a:prstGeom prst="roundRect">
              <a:avLst>
                <a:gd name="adj" fmla="val 6227"/>
              </a:avLst>
            </a:prstGeom>
            <a:no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245" name="Rounded Rectangle 45">
              <a:extLst>
                <a:ext uri="{FF2B5EF4-FFF2-40B4-BE49-F238E27FC236}">
                  <a16:creationId xmlns:a16="http://schemas.microsoft.com/office/drawing/2014/main" id="{31217645-E608-EB7D-6E17-419BEAD3D14B}"/>
                </a:ext>
                <a:ext uri="{C183D7F6-B498-43B3-948B-1728B52AA6E4}">
                  <adec:decorative xmlns:adec="http://schemas.microsoft.com/office/drawing/2017/decorative" val="1"/>
                </a:ext>
              </a:extLst>
            </p:cNvPr>
            <p:cNvSpPr/>
            <p:nvPr/>
          </p:nvSpPr>
          <p:spPr>
            <a:xfrm>
              <a:off x="4559417" y="1679905"/>
              <a:ext cx="763970" cy="982889"/>
            </a:xfrm>
            <a:prstGeom prst="roundRect">
              <a:avLst>
                <a:gd name="adj" fmla="val 7035"/>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0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49" name="TextBox 248">
              <a:extLst>
                <a:ext uri="{FF2B5EF4-FFF2-40B4-BE49-F238E27FC236}">
                  <a16:creationId xmlns:a16="http://schemas.microsoft.com/office/drawing/2014/main" id="{6CA19028-258E-00A1-2397-76931606B8B7}"/>
                </a:ext>
                <a:ext uri="{C183D7F6-B498-43B3-948B-1728B52AA6E4}">
                  <adec:decorative xmlns:adec="http://schemas.microsoft.com/office/drawing/2017/decorative" val="1"/>
                </a:ext>
              </a:extLst>
            </p:cNvPr>
            <p:cNvSpPr txBox="1"/>
            <p:nvPr/>
          </p:nvSpPr>
          <p:spPr>
            <a:xfrm>
              <a:off x="4643558" y="1832124"/>
              <a:ext cx="595689" cy="22945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Calibri" panose="020F0502020204030204" pitchFamily="34" charset="0"/>
                </a:rPr>
                <a:t>Mobile App</a:t>
              </a:r>
            </a:p>
          </p:txBody>
        </p:sp>
        <p:sp>
          <p:nvSpPr>
            <p:cNvPr id="231" name="Rounded Rectangle 257">
              <a:extLst>
                <a:ext uri="{FF2B5EF4-FFF2-40B4-BE49-F238E27FC236}">
                  <a16:creationId xmlns:a16="http://schemas.microsoft.com/office/drawing/2014/main" id="{32B1FC2C-7168-B47D-CF56-502BF786F31C}"/>
                </a:ext>
                <a:ext uri="{C183D7F6-B498-43B3-948B-1728B52AA6E4}">
                  <adec:decorative xmlns:adec="http://schemas.microsoft.com/office/drawing/2017/decorative" val="1"/>
                </a:ext>
              </a:extLst>
            </p:cNvPr>
            <p:cNvSpPr/>
            <p:nvPr/>
          </p:nvSpPr>
          <p:spPr>
            <a:xfrm>
              <a:off x="4486658" y="2924642"/>
              <a:ext cx="909488" cy="1217313"/>
            </a:xfrm>
            <a:prstGeom prst="roundRect">
              <a:avLst>
                <a:gd name="adj" fmla="val 6227"/>
              </a:avLst>
            </a:prstGeom>
            <a:no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232" name="Rounded Rectangle 50">
              <a:extLst>
                <a:ext uri="{FF2B5EF4-FFF2-40B4-BE49-F238E27FC236}">
                  <a16:creationId xmlns:a16="http://schemas.microsoft.com/office/drawing/2014/main" id="{2A2D0489-967B-1ACD-E88D-BE760F08D1A9}"/>
                </a:ext>
                <a:ext uri="{C183D7F6-B498-43B3-948B-1728B52AA6E4}">
                  <adec:decorative xmlns:adec="http://schemas.microsoft.com/office/drawing/2017/decorative" val="1"/>
                </a:ext>
              </a:extLst>
            </p:cNvPr>
            <p:cNvSpPr/>
            <p:nvPr/>
          </p:nvSpPr>
          <p:spPr>
            <a:xfrm>
              <a:off x="4559417" y="3166673"/>
              <a:ext cx="763970" cy="964309"/>
            </a:xfrm>
            <a:prstGeom prst="roundRect">
              <a:avLst>
                <a:gd name="adj" fmla="val 6940"/>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0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35" name="TextBox 234">
              <a:extLst>
                <a:ext uri="{FF2B5EF4-FFF2-40B4-BE49-F238E27FC236}">
                  <a16:creationId xmlns:a16="http://schemas.microsoft.com/office/drawing/2014/main" id="{81E6090A-A9F8-FFF7-4699-8F88A98738C0}"/>
                </a:ext>
                <a:ext uri="{C183D7F6-B498-43B3-948B-1728B52AA6E4}">
                  <adec:decorative xmlns:adec="http://schemas.microsoft.com/office/drawing/2017/decorative" val="1"/>
                </a:ext>
              </a:extLst>
            </p:cNvPr>
            <p:cNvSpPr txBox="1"/>
            <p:nvPr/>
          </p:nvSpPr>
          <p:spPr>
            <a:xfrm>
              <a:off x="4643558" y="3344745"/>
              <a:ext cx="595689" cy="22945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Calibri" panose="020F0502020204030204" pitchFamily="34" charset="0"/>
                </a:rPr>
                <a:t>Browser</a:t>
              </a:r>
            </a:p>
          </p:txBody>
        </p:sp>
        <p:cxnSp>
          <p:nvCxnSpPr>
            <p:cNvPr id="219" name="Elbow Connector 144">
              <a:extLst>
                <a:ext uri="{FF2B5EF4-FFF2-40B4-BE49-F238E27FC236}">
                  <a16:creationId xmlns:a16="http://schemas.microsoft.com/office/drawing/2014/main" id="{4DD22850-0959-0F92-D40F-71899A0AA9C7}"/>
                </a:ext>
                <a:ext uri="{C183D7F6-B498-43B3-948B-1728B52AA6E4}">
                  <adec:decorative xmlns:adec="http://schemas.microsoft.com/office/drawing/2017/decorative" val="1"/>
                </a:ext>
              </a:extLst>
            </p:cNvPr>
            <p:cNvCxnSpPr>
              <a:cxnSpLocks/>
            </p:cNvCxnSpPr>
            <p:nvPr/>
          </p:nvCxnSpPr>
          <p:spPr>
            <a:xfrm rot="5400000" flipH="1" flipV="1">
              <a:off x="8132813" y="2154148"/>
              <a:ext cx="128821" cy="3553650"/>
            </a:xfrm>
            <a:prstGeom prst="bentConnector3">
              <a:avLst>
                <a:gd name="adj1" fmla="val -744733"/>
              </a:avLst>
            </a:prstGeom>
            <a:ln w="12700" cap="rnd">
              <a:solidFill>
                <a:srgbClr val="949494"/>
              </a:soli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0" name="Elbow Connector 1">
              <a:extLst>
                <a:ext uri="{FF2B5EF4-FFF2-40B4-BE49-F238E27FC236}">
                  <a16:creationId xmlns:a16="http://schemas.microsoft.com/office/drawing/2014/main" id="{A950ABE2-937D-510F-B46E-130E3BAE55D2}"/>
                </a:ext>
                <a:ext uri="{C183D7F6-B498-43B3-948B-1728B52AA6E4}">
                  <adec:decorative xmlns:adec="http://schemas.microsoft.com/office/drawing/2017/decorative" val="1"/>
                </a:ext>
              </a:extLst>
            </p:cNvPr>
            <p:cNvCxnSpPr>
              <a:cxnSpLocks/>
            </p:cNvCxnSpPr>
            <p:nvPr/>
          </p:nvCxnSpPr>
          <p:spPr>
            <a:xfrm rot="5400000" flipH="1" flipV="1">
              <a:off x="8140282" y="833066"/>
              <a:ext cx="1501358" cy="4823279"/>
            </a:xfrm>
            <a:prstGeom prst="bentConnector3">
              <a:avLst>
                <a:gd name="adj1" fmla="val -57671"/>
              </a:avLst>
            </a:prstGeom>
            <a:ln w="12700" cap="rnd">
              <a:solidFill>
                <a:srgbClr val="949494"/>
              </a:solidFill>
              <a:prstDash val="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BCBF662A-59A1-A7AD-6D34-5469AA3859E7}"/>
                </a:ext>
                <a:ext uri="{C183D7F6-B498-43B3-948B-1728B52AA6E4}">
                  <adec:decorative xmlns:adec="http://schemas.microsoft.com/office/drawing/2017/decorative" val="1"/>
                </a:ext>
              </a:extLst>
            </p:cNvPr>
            <p:cNvCxnSpPr>
              <a:cxnSpLocks/>
            </p:cNvCxnSpPr>
            <p:nvPr/>
          </p:nvCxnSpPr>
          <p:spPr>
            <a:xfrm>
              <a:off x="5319825" y="2293983"/>
              <a:ext cx="727590"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519F7448-F3EA-4255-5CF0-364E4FBBF96A}"/>
                </a:ext>
                <a:ext uri="{C183D7F6-B498-43B3-948B-1728B52AA6E4}">
                  <adec:decorative xmlns:adec="http://schemas.microsoft.com/office/drawing/2017/decorative" val="1"/>
                </a:ext>
              </a:extLst>
            </p:cNvPr>
            <p:cNvCxnSpPr>
              <a:cxnSpLocks/>
            </p:cNvCxnSpPr>
            <p:nvPr/>
          </p:nvCxnSpPr>
          <p:spPr>
            <a:xfrm>
              <a:off x="5318933" y="3772096"/>
              <a:ext cx="727590"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A1A96FE-1F9E-68C8-18C9-26DBFC6D719C}"/>
                </a:ext>
                <a:ext uri="{C183D7F6-B498-43B3-948B-1728B52AA6E4}">
                  <adec:decorative xmlns:adec="http://schemas.microsoft.com/office/drawing/2017/decorative" val="1"/>
                </a:ext>
              </a:extLst>
            </p:cNvPr>
            <p:cNvCxnSpPr>
              <a:cxnSpLocks/>
            </p:cNvCxnSpPr>
            <p:nvPr/>
          </p:nvCxnSpPr>
          <p:spPr>
            <a:xfrm>
              <a:off x="6817542" y="3772096"/>
              <a:ext cx="150910" cy="0"/>
            </a:xfrm>
            <a:prstGeom prst="line">
              <a:avLst/>
            </a:prstGeom>
            <a:noFill/>
            <a:ln w="12700" cap="flat" cmpd="sng" algn="ctr">
              <a:solidFill>
                <a:srgbClr val="949494"/>
              </a:solidFill>
              <a:prstDash val="solid"/>
              <a:headEnd type="none" w="med" len="med"/>
              <a:tailEnd type="none" w="med" len="med"/>
            </a:ln>
            <a:effectLst/>
          </p:spPr>
        </p:cxnSp>
        <p:cxnSp>
          <p:nvCxnSpPr>
            <p:cNvPr id="224" name="Straight Connector 223">
              <a:extLst>
                <a:ext uri="{FF2B5EF4-FFF2-40B4-BE49-F238E27FC236}">
                  <a16:creationId xmlns:a16="http://schemas.microsoft.com/office/drawing/2014/main" id="{926043F1-06A9-24C1-8F58-0062A15DEAB5}"/>
                </a:ext>
                <a:ext uri="{C183D7F6-B498-43B3-948B-1728B52AA6E4}">
                  <adec:decorative xmlns:adec="http://schemas.microsoft.com/office/drawing/2017/decorative" val="1"/>
                </a:ext>
              </a:extLst>
            </p:cNvPr>
            <p:cNvCxnSpPr>
              <a:cxnSpLocks/>
            </p:cNvCxnSpPr>
            <p:nvPr/>
          </p:nvCxnSpPr>
          <p:spPr>
            <a:xfrm>
              <a:off x="6814269" y="2293983"/>
              <a:ext cx="150910" cy="0"/>
            </a:xfrm>
            <a:prstGeom prst="line">
              <a:avLst/>
            </a:prstGeom>
            <a:noFill/>
            <a:ln w="12700" cap="flat" cmpd="sng" algn="ctr">
              <a:solidFill>
                <a:srgbClr val="949494"/>
              </a:solidFill>
              <a:prstDash val="solid"/>
              <a:headEnd type="none" w="med" len="med"/>
              <a:tailEnd type="none" w="med" len="med"/>
            </a:ln>
            <a:effectLst/>
          </p:spPr>
        </p:cxnSp>
        <p:sp>
          <p:nvSpPr>
            <p:cNvPr id="225" name="TextBox 224">
              <a:extLst>
                <a:ext uri="{FF2B5EF4-FFF2-40B4-BE49-F238E27FC236}">
                  <a16:creationId xmlns:a16="http://schemas.microsoft.com/office/drawing/2014/main" id="{8F48D12B-6122-A403-1456-9D8B0108BD79}"/>
                </a:ext>
                <a:ext uri="{C183D7F6-B498-43B3-948B-1728B52AA6E4}">
                  <adec:decorative xmlns:adec="http://schemas.microsoft.com/office/drawing/2017/decorative" val="1"/>
                </a:ext>
              </a:extLst>
            </p:cNvPr>
            <p:cNvSpPr txBox="1"/>
            <p:nvPr/>
          </p:nvSpPr>
          <p:spPr>
            <a:xfrm>
              <a:off x="5983730" y="1498022"/>
              <a:ext cx="916255"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Mobile BFF</a:t>
              </a:r>
            </a:p>
          </p:txBody>
        </p:sp>
        <p:cxnSp>
          <p:nvCxnSpPr>
            <p:cNvPr id="226" name="Straight Arrow Connector 225">
              <a:extLst>
                <a:ext uri="{FF2B5EF4-FFF2-40B4-BE49-F238E27FC236}">
                  <a16:creationId xmlns:a16="http://schemas.microsoft.com/office/drawing/2014/main" id="{7B0ED91E-6F51-C69F-11B2-7B67C9BF0CAB}"/>
                </a:ext>
                <a:ext uri="{C183D7F6-B498-43B3-948B-1728B52AA6E4}">
                  <adec:decorative xmlns:adec="http://schemas.microsoft.com/office/drawing/2017/decorative" val="1"/>
                </a:ext>
              </a:extLst>
            </p:cNvPr>
            <p:cNvCxnSpPr>
              <a:cxnSpLocks/>
              <a:endCxn id="176" idx="1"/>
            </p:cNvCxnSpPr>
            <p:nvPr/>
          </p:nvCxnSpPr>
          <p:spPr>
            <a:xfrm flipV="1">
              <a:off x="6970722" y="1632496"/>
              <a:ext cx="284789" cy="2655"/>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B89136B3-8039-39A1-559C-48ABE028EEBD}"/>
                </a:ext>
                <a:ext uri="{C183D7F6-B498-43B3-948B-1728B52AA6E4}">
                  <adec:decorative xmlns:adec="http://schemas.microsoft.com/office/drawing/2017/decorative" val="1"/>
                </a:ext>
              </a:extLst>
            </p:cNvPr>
            <p:cNvCxnSpPr>
              <a:cxnSpLocks/>
            </p:cNvCxnSpPr>
            <p:nvPr/>
          </p:nvCxnSpPr>
          <p:spPr>
            <a:xfrm flipV="1">
              <a:off x="6970722" y="2294279"/>
              <a:ext cx="284789" cy="1"/>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97DA7632-0682-F0B6-D43C-9EE1194E3663}"/>
                </a:ext>
                <a:ext uri="{C183D7F6-B498-43B3-948B-1728B52AA6E4}">
                  <adec:decorative xmlns:adec="http://schemas.microsoft.com/office/drawing/2017/decorative" val="1"/>
                </a:ext>
              </a:extLst>
            </p:cNvPr>
            <p:cNvCxnSpPr>
              <a:cxnSpLocks/>
            </p:cNvCxnSpPr>
            <p:nvPr/>
          </p:nvCxnSpPr>
          <p:spPr>
            <a:xfrm flipV="1">
              <a:off x="6970722" y="2956061"/>
              <a:ext cx="284789"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29" name="Rounded Rectangle 40">
              <a:extLst>
                <a:ext uri="{FF2B5EF4-FFF2-40B4-BE49-F238E27FC236}">
                  <a16:creationId xmlns:a16="http://schemas.microsoft.com/office/drawing/2014/main" id="{D434CA68-1D50-B031-5DA2-C17A43E0D6C3}"/>
                </a:ext>
                <a:ext uri="{C183D7F6-B498-43B3-948B-1728B52AA6E4}">
                  <adec:decorative xmlns:adec="http://schemas.microsoft.com/office/drawing/2017/decorative" val="1"/>
                </a:ext>
              </a:extLst>
            </p:cNvPr>
            <p:cNvSpPr/>
            <p:nvPr/>
          </p:nvSpPr>
          <p:spPr>
            <a:xfrm>
              <a:off x="7255035" y="2828152"/>
              <a:ext cx="963646" cy="254626"/>
            </a:xfrm>
            <a:prstGeom prst="roundRect">
              <a:avLst>
                <a:gd name="adj" fmla="val 26451"/>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230" name="Straight Arrow Connector 229">
              <a:extLst>
                <a:ext uri="{FF2B5EF4-FFF2-40B4-BE49-F238E27FC236}">
                  <a16:creationId xmlns:a16="http://schemas.microsoft.com/office/drawing/2014/main" id="{205A57E1-D4C6-5FEC-FB2A-3249D077E3EC}"/>
                </a:ext>
                <a:ext uri="{C183D7F6-B498-43B3-948B-1728B52AA6E4}">
                  <adec:decorative xmlns:adec="http://schemas.microsoft.com/office/drawing/2017/decorative" val="1"/>
                </a:ext>
              </a:extLst>
            </p:cNvPr>
            <p:cNvCxnSpPr>
              <a:cxnSpLocks/>
            </p:cNvCxnSpPr>
            <p:nvPr/>
          </p:nvCxnSpPr>
          <p:spPr>
            <a:xfrm flipV="1">
              <a:off x="6970721" y="3912437"/>
              <a:ext cx="284789"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73" name="Elbow Connector 272">
              <a:extLst>
                <a:ext uri="{FF2B5EF4-FFF2-40B4-BE49-F238E27FC236}">
                  <a16:creationId xmlns:a16="http://schemas.microsoft.com/office/drawing/2014/main" id="{E6840EF5-5D3A-B159-574F-9F36A2133611}"/>
                </a:ext>
                <a:ext uri="{C183D7F6-B498-43B3-948B-1728B52AA6E4}">
                  <adec:decorative xmlns:adec="http://schemas.microsoft.com/office/drawing/2017/decorative" val="1"/>
                </a:ext>
              </a:extLst>
            </p:cNvPr>
            <p:cNvCxnSpPr>
              <a:cxnSpLocks/>
            </p:cNvCxnSpPr>
            <p:nvPr/>
          </p:nvCxnSpPr>
          <p:spPr>
            <a:xfrm rot="10800000">
              <a:off x="9196182" y="2300737"/>
              <a:ext cx="410942" cy="935399"/>
            </a:xfrm>
            <a:prstGeom prst="bentConnector3">
              <a:avLst/>
            </a:prstGeom>
            <a:ln w="12700" cap="rnd">
              <a:solidFill>
                <a:srgbClr val="949494"/>
              </a:solidFill>
              <a:prstDash val="dash"/>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74" name="Elbow Connector 182">
              <a:extLst>
                <a:ext uri="{FF2B5EF4-FFF2-40B4-BE49-F238E27FC236}">
                  <a16:creationId xmlns:a16="http://schemas.microsoft.com/office/drawing/2014/main" id="{6D3A29B0-55DB-7AFE-456D-611B85079A59}"/>
                </a:ext>
                <a:ext uri="{C183D7F6-B498-43B3-948B-1728B52AA6E4}">
                  <adec:decorative xmlns:adec="http://schemas.microsoft.com/office/drawing/2017/decorative" val="1"/>
                </a:ext>
              </a:extLst>
            </p:cNvPr>
            <p:cNvCxnSpPr>
              <a:cxnSpLocks/>
            </p:cNvCxnSpPr>
            <p:nvPr/>
          </p:nvCxnSpPr>
          <p:spPr>
            <a:xfrm rot="5400000">
              <a:off x="9137062" y="3801891"/>
              <a:ext cx="607169" cy="736513"/>
            </a:xfrm>
            <a:prstGeom prst="bentConnector2">
              <a:avLst/>
            </a:prstGeom>
            <a:ln w="12700" cap="rnd">
              <a:solidFill>
                <a:srgbClr val="949494"/>
              </a:solidFill>
              <a:prstDash val="dash"/>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97" name="Rounded Rectangle 93">
              <a:extLst>
                <a:ext uri="{FF2B5EF4-FFF2-40B4-BE49-F238E27FC236}">
                  <a16:creationId xmlns:a16="http://schemas.microsoft.com/office/drawing/2014/main" id="{4FD7D13F-35CD-BF5D-3C7C-E1F8402AB90B}"/>
                </a:ext>
                <a:ext uri="{C183D7F6-B498-43B3-948B-1728B52AA6E4}">
                  <adec:decorative xmlns:adec="http://schemas.microsoft.com/office/drawing/2017/decorative" val="1"/>
                </a:ext>
              </a:extLst>
            </p:cNvPr>
            <p:cNvSpPr/>
            <p:nvPr/>
          </p:nvSpPr>
          <p:spPr>
            <a:xfrm>
              <a:off x="7255511" y="5619797"/>
              <a:ext cx="963646" cy="254626"/>
            </a:xfrm>
            <a:prstGeom prst="roundRect">
              <a:avLst>
                <a:gd name="adj" fmla="val 26229"/>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Webhooks API</a:t>
              </a:r>
            </a:p>
          </p:txBody>
        </p:sp>
        <p:pic>
          <p:nvPicPr>
            <p:cNvPr id="288" name="Picture 2">
              <a:extLst>
                <a:ext uri="{FF2B5EF4-FFF2-40B4-BE49-F238E27FC236}">
                  <a16:creationId xmlns:a16="http://schemas.microsoft.com/office/drawing/2014/main" id="{1302E6B9-C50F-57D7-AF3C-3DACBD24B2FE}"/>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56436" y="1846554"/>
              <a:ext cx="170843" cy="170843"/>
            </a:xfrm>
            <a:prstGeom prst="rect">
              <a:avLst/>
            </a:prstGeom>
            <a:noFill/>
            <a:extLst>
              <a:ext uri="{909E8E84-426E-40DD-AFC4-6F175D3DCCD1}">
                <a14:hiddenFill xmlns:a14="http://schemas.microsoft.com/office/drawing/2010/main">
                  <a:solidFill>
                    <a:srgbClr val="FFFFFF"/>
                  </a:solidFill>
                </a14:hiddenFill>
              </a:ext>
            </a:extLst>
          </p:spPr>
        </p:pic>
        <p:sp>
          <p:nvSpPr>
            <p:cNvPr id="289" name="Graphic 23">
              <a:extLst>
                <a:ext uri="{FF2B5EF4-FFF2-40B4-BE49-F238E27FC236}">
                  <a16:creationId xmlns:a16="http://schemas.microsoft.com/office/drawing/2014/main" id="{3F61058C-31AB-5C88-9EF4-A4F80031CA53}"/>
                </a:ext>
                <a:ext uri="{C183D7F6-B498-43B3-948B-1728B52AA6E4}">
                  <adec:decorative xmlns:adec="http://schemas.microsoft.com/office/drawing/2017/decorative" val="1"/>
                </a:ext>
              </a:extLst>
            </p:cNvPr>
            <p:cNvSpPr/>
            <p:nvPr/>
          </p:nvSpPr>
          <p:spPr>
            <a:xfrm>
              <a:off x="6372938" y="3355486"/>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nvGrpSpPr>
            <p:cNvPr id="290" name="Group 289">
              <a:extLst>
                <a:ext uri="{FF2B5EF4-FFF2-40B4-BE49-F238E27FC236}">
                  <a16:creationId xmlns:a16="http://schemas.microsoft.com/office/drawing/2014/main" id="{81413342-D95E-9475-34AE-B3CFD61AF06D}"/>
                </a:ext>
                <a:ext uri="{C183D7F6-B498-43B3-948B-1728B52AA6E4}">
                  <adec:decorative xmlns:adec="http://schemas.microsoft.com/office/drawing/2017/decorative" val="1"/>
                </a:ext>
              </a:extLst>
            </p:cNvPr>
            <p:cNvGrpSpPr/>
            <p:nvPr/>
          </p:nvGrpSpPr>
          <p:grpSpPr>
            <a:xfrm>
              <a:off x="4851657" y="2201874"/>
              <a:ext cx="179491" cy="340759"/>
              <a:chOff x="601580" y="1486552"/>
              <a:chExt cx="1014733" cy="1884331"/>
            </a:xfrm>
          </p:grpSpPr>
          <p:sp>
            <p:nvSpPr>
              <p:cNvPr id="291" name="Graphic 7305">
                <a:extLst>
                  <a:ext uri="{FF2B5EF4-FFF2-40B4-BE49-F238E27FC236}">
                    <a16:creationId xmlns:a16="http://schemas.microsoft.com/office/drawing/2014/main" id="{CE6052CA-EAE0-C6A8-D508-8DCBB29D9B5E}"/>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292" name="Graphic 291">
                <a:extLst>
                  <a:ext uri="{FF2B5EF4-FFF2-40B4-BE49-F238E27FC236}">
                    <a16:creationId xmlns:a16="http://schemas.microsoft.com/office/drawing/2014/main" id="{BB1CFD31-75F5-DC9C-C3D7-2B57B86D5B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585" y="3153807"/>
                <a:ext cx="228600" cy="76200"/>
              </a:xfrm>
              <a:prstGeom prst="rect">
                <a:avLst/>
              </a:prstGeom>
            </p:spPr>
          </p:pic>
        </p:grpSp>
        <p:grpSp>
          <p:nvGrpSpPr>
            <p:cNvPr id="304" name="Group 303">
              <a:extLst>
                <a:ext uri="{FF2B5EF4-FFF2-40B4-BE49-F238E27FC236}">
                  <a16:creationId xmlns:a16="http://schemas.microsoft.com/office/drawing/2014/main" id="{C096E067-56CC-D9D4-0E39-680B79EB85E5}"/>
                </a:ext>
                <a:ext uri="{C183D7F6-B498-43B3-948B-1728B52AA6E4}">
                  <adec:decorative xmlns:adec="http://schemas.microsoft.com/office/drawing/2017/decorative" val="1"/>
                </a:ext>
              </a:extLst>
            </p:cNvPr>
            <p:cNvGrpSpPr/>
            <p:nvPr/>
          </p:nvGrpSpPr>
          <p:grpSpPr>
            <a:xfrm>
              <a:off x="4783395" y="3677697"/>
              <a:ext cx="316015" cy="277060"/>
              <a:chOff x="4783395" y="3649907"/>
              <a:chExt cx="316015" cy="277060"/>
            </a:xfrm>
          </p:grpSpPr>
          <p:sp>
            <p:nvSpPr>
              <p:cNvPr id="294" name="Freeform 127">
                <a:extLst>
                  <a:ext uri="{FF2B5EF4-FFF2-40B4-BE49-F238E27FC236}">
                    <a16:creationId xmlns:a16="http://schemas.microsoft.com/office/drawing/2014/main" id="{9C95A20C-2490-0CD3-AD5B-436A91DEFFA7}"/>
                  </a:ext>
                </a:extLst>
              </p:cNvPr>
              <p:cNvSpPr/>
              <p:nvPr/>
            </p:nvSpPr>
            <p:spPr>
              <a:xfrm>
                <a:off x="4783400" y="3649907"/>
                <a:ext cx="316010" cy="84169"/>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5" name="Freeform 128">
                <a:extLst>
                  <a:ext uri="{FF2B5EF4-FFF2-40B4-BE49-F238E27FC236}">
                    <a16:creationId xmlns:a16="http://schemas.microsoft.com/office/drawing/2014/main" id="{E6C005DE-7F36-5494-F00C-E3A6A4DB0B44}"/>
                  </a:ext>
                </a:extLst>
              </p:cNvPr>
              <p:cNvSpPr/>
              <p:nvPr/>
            </p:nvSpPr>
            <p:spPr>
              <a:xfrm>
                <a:off x="4783400" y="3734077"/>
                <a:ext cx="316010" cy="192890"/>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6" name="Freeform 129">
                <a:extLst>
                  <a:ext uri="{FF2B5EF4-FFF2-40B4-BE49-F238E27FC236}">
                    <a16:creationId xmlns:a16="http://schemas.microsoft.com/office/drawing/2014/main" id="{C4F4617A-BF8E-718A-ABCC-93F6621D9EEF}"/>
                  </a:ext>
                </a:extLst>
              </p:cNvPr>
              <p:cNvSpPr/>
              <p:nvPr/>
            </p:nvSpPr>
            <p:spPr>
              <a:xfrm>
                <a:off x="4783400" y="3649908"/>
                <a:ext cx="276514" cy="84169"/>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7" name="Freeform 130">
                <a:extLst>
                  <a:ext uri="{FF2B5EF4-FFF2-40B4-BE49-F238E27FC236}">
                    <a16:creationId xmlns:a16="http://schemas.microsoft.com/office/drawing/2014/main" id="{4C386A2A-8993-372E-914A-DAC6C488E391}"/>
                  </a:ext>
                </a:extLst>
              </p:cNvPr>
              <p:cNvSpPr/>
              <p:nvPr/>
            </p:nvSpPr>
            <p:spPr>
              <a:xfrm>
                <a:off x="4783395" y="3734077"/>
                <a:ext cx="199227" cy="192890"/>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8" name="Freeform 131">
                <a:extLst>
                  <a:ext uri="{FF2B5EF4-FFF2-40B4-BE49-F238E27FC236}">
                    <a16:creationId xmlns:a16="http://schemas.microsoft.com/office/drawing/2014/main" id="{2D73EDF6-21C7-0CCA-001E-B2398126C807}"/>
                  </a:ext>
                </a:extLst>
              </p:cNvPr>
              <p:cNvSpPr/>
              <p:nvPr/>
            </p:nvSpPr>
            <p:spPr>
              <a:xfrm>
                <a:off x="4862407" y="3681475"/>
                <a:ext cx="216399" cy="28055"/>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9" name="Freeform 132">
                <a:extLst>
                  <a:ext uri="{FF2B5EF4-FFF2-40B4-BE49-F238E27FC236}">
                    <a16:creationId xmlns:a16="http://schemas.microsoft.com/office/drawing/2014/main" id="{69D97A9C-1A9E-2002-B19B-751169931604}"/>
                  </a:ext>
                </a:extLst>
              </p:cNvPr>
              <p:cNvSpPr/>
              <p:nvPr/>
            </p:nvSpPr>
            <p:spPr>
              <a:xfrm>
                <a:off x="4793705" y="3663937"/>
                <a:ext cx="61828" cy="63127"/>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300" name="Freeform 133">
                <a:extLst>
                  <a:ext uri="{FF2B5EF4-FFF2-40B4-BE49-F238E27FC236}">
                    <a16:creationId xmlns:a16="http://schemas.microsoft.com/office/drawing/2014/main" id="{A304D85D-21CA-0EF1-F4DC-8DFB7BBE7C7C}"/>
                  </a:ext>
                </a:extLst>
              </p:cNvPr>
              <p:cNvSpPr/>
              <p:nvPr/>
            </p:nvSpPr>
            <p:spPr>
              <a:xfrm>
                <a:off x="4808306" y="3677968"/>
                <a:ext cx="47227" cy="35067"/>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37EBE175-C13F-6518-284A-67EF9F81BA58}"/>
                </a:ext>
                <a:ext uri="{C183D7F6-B498-43B3-948B-1728B52AA6E4}">
                  <adec:decorative xmlns:adec="http://schemas.microsoft.com/office/drawing/2017/decorative" val="1"/>
                </a:ext>
              </a:extLst>
            </p:cNvPr>
            <p:cNvSpPr/>
            <p:nvPr/>
          </p:nvSpPr>
          <p:spPr>
            <a:xfrm>
              <a:off x="4811802" y="3024795"/>
              <a:ext cx="259200" cy="259200"/>
            </a:xfrm>
            <a:prstGeom prst="ellipse">
              <a:avLst/>
            </a:prstGeom>
            <a:solidFill>
              <a:schemeClr val="bg1"/>
            </a:solidFill>
            <a:ln w="12700" cap="flat" cmpd="sng" algn="ctr">
              <a:solidFill>
                <a:srgbClr val="D9D9D6"/>
              </a:solid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302" name="Oval 301">
              <a:extLst>
                <a:ext uri="{FF2B5EF4-FFF2-40B4-BE49-F238E27FC236}">
                  <a16:creationId xmlns:a16="http://schemas.microsoft.com/office/drawing/2014/main" id="{304BF5C1-A771-EDA8-8DF8-D2CB02D106AF}"/>
                </a:ext>
                <a:ext uri="{C183D7F6-B498-43B3-948B-1728B52AA6E4}">
                  <adec:decorative xmlns:adec="http://schemas.microsoft.com/office/drawing/2017/decorative" val="1"/>
                </a:ext>
              </a:extLst>
            </p:cNvPr>
            <p:cNvSpPr/>
            <p:nvPr/>
          </p:nvSpPr>
          <p:spPr>
            <a:xfrm>
              <a:off x="4811802" y="1517082"/>
              <a:ext cx="259200" cy="259200"/>
            </a:xfrm>
            <a:prstGeom prst="ellipse">
              <a:avLst/>
            </a:prstGeom>
            <a:solidFill>
              <a:schemeClr val="bg1"/>
            </a:solidFill>
            <a:ln w="12700" cap="flat" cmpd="sng" algn="ctr">
              <a:solidFill>
                <a:srgbClr val="D9D9D6"/>
              </a:solid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305" name="Picture 6">
              <a:extLst>
                <a:ext uri="{FF2B5EF4-FFF2-40B4-BE49-F238E27FC236}">
                  <a16:creationId xmlns:a16="http://schemas.microsoft.com/office/drawing/2014/main" id="{C29C2AD6-5C84-D697-A1E7-296ED77151DB}"/>
                </a:ext>
                <a:ext uri="{C183D7F6-B498-43B3-948B-1728B52AA6E4}">
                  <adec:decorative xmlns:adec="http://schemas.microsoft.com/office/drawing/2017/decorative" val="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68250" y="1573530"/>
              <a:ext cx="146304" cy="146304"/>
            </a:xfrm>
            <a:prstGeom prst="rect">
              <a:avLst/>
            </a:prstGeom>
            <a:solidFill>
              <a:srgbClr val="FFFFFF"/>
            </a:solidFill>
          </p:spPr>
        </p:pic>
        <p:sp>
          <p:nvSpPr>
            <p:cNvPr id="306" name="Graphic 153">
              <a:extLst>
                <a:ext uri="{FF2B5EF4-FFF2-40B4-BE49-F238E27FC236}">
                  <a16:creationId xmlns:a16="http://schemas.microsoft.com/office/drawing/2014/main" id="{225407D7-891B-BE52-DBCE-C2BB5296A2BD}"/>
                </a:ext>
                <a:ext uri="{C183D7F6-B498-43B3-948B-1728B52AA6E4}">
                  <adec:decorative xmlns:adec="http://schemas.microsoft.com/office/drawing/2017/decorative" val="1"/>
                </a:ext>
              </a:extLst>
            </p:cNvPr>
            <p:cNvSpPr/>
            <p:nvPr/>
          </p:nvSpPr>
          <p:spPr>
            <a:xfrm>
              <a:off x="4875050" y="308804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flip="none" rotWithShape="1">
              <a:gsLst>
                <a:gs pos="6000">
                  <a:srgbClr val="0078D4"/>
                </a:gs>
                <a:gs pos="100000">
                  <a:srgbClr val="C039C4"/>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pic>
          <p:nvPicPr>
            <p:cNvPr id="307" name="Picture 306">
              <a:extLst>
                <a:ext uri="{FF2B5EF4-FFF2-40B4-BE49-F238E27FC236}">
                  <a16:creationId xmlns:a16="http://schemas.microsoft.com/office/drawing/2014/main" id="{EEA6D722-095F-C531-5F76-298A9AC08CF6}"/>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987113" y="709712"/>
              <a:ext cx="345079" cy="313059"/>
            </a:xfrm>
            <a:prstGeom prst="rect">
              <a:avLst/>
            </a:prstGeom>
          </p:spPr>
        </p:pic>
        <p:pic>
          <p:nvPicPr>
            <p:cNvPr id="308" name="Picture 4">
              <a:extLst>
                <a:ext uri="{FF2B5EF4-FFF2-40B4-BE49-F238E27FC236}">
                  <a16:creationId xmlns:a16="http://schemas.microsoft.com/office/drawing/2014/main" id="{0314B668-EB3B-FC63-7D15-C05E41F673F5}"/>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1089426" y="2008927"/>
              <a:ext cx="338821" cy="343351"/>
            </a:xfrm>
            <a:prstGeom prst="rect">
              <a:avLst/>
            </a:prstGeom>
            <a:noFill/>
            <a:extLst>
              <a:ext uri="{909E8E84-426E-40DD-AFC4-6F175D3DCCD1}">
                <a14:hiddenFill xmlns:a14="http://schemas.microsoft.com/office/drawing/2010/main">
                  <a:solidFill>
                    <a:srgbClr val="FFFFFF"/>
                  </a:solidFill>
                </a14:hiddenFill>
              </a:ext>
            </a:extLst>
          </p:spPr>
        </p:pic>
        <p:pic>
          <p:nvPicPr>
            <p:cNvPr id="309" name="Graphic 308">
              <a:extLst>
                <a:ext uri="{FF2B5EF4-FFF2-40B4-BE49-F238E27FC236}">
                  <a16:creationId xmlns:a16="http://schemas.microsoft.com/office/drawing/2014/main" id="{6513BB59-6B7D-425D-1FBE-AD6FD2E72B7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7671" y="5691723"/>
              <a:ext cx="200718" cy="200935"/>
            </a:xfrm>
            <a:prstGeom prst="rect">
              <a:avLst/>
            </a:prstGeom>
          </p:spPr>
        </p:pic>
        <p:pic>
          <p:nvPicPr>
            <p:cNvPr id="310" name="Graphic 309">
              <a:extLst>
                <a:ext uri="{FF2B5EF4-FFF2-40B4-BE49-F238E27FC236}">
                  <a16:creationId xmlns:a16="http://schemas.microsoft.com/office/drawing/2014/main" id="{7335B8EA-8E25-15D9-1103-C818CD33D3A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27686" y="5631938"/>
              <a:ext cx="221316" cy="226262"/>
            </a:xfrm>
            <a:prstGeom prst="rect">
              <a:avLst/>
            </a:prstGeom>
          </p:spPr>
        </p:pic>
        <p:pic>
          <p:nvPicPr>
            <p:cNvPr id="1026" name="Picture 2">
              <a:extLst>
                <a:ext uri="{FF2B5EF4-FFF2-40B4-BE49-F238E27FC236}">
                  <a16:creationId xmlns:a16="http://schemas.microsoft.com/office/drawing/2014/main" id="{CF76BF5F-1EDA-D5B1-B124-DBA16B2E4C3E}"/>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27713" t="13062" r="25680" b="13844"/>
            <a:stretch/>
          </p:blipFill>
          <p:spPr bwMode="auto">
            <a:xfrm>
              <a:off x="8469969" y="1568912"/>
              <a:ext cx="133979" cy="140082"/>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a:extLst>
                <a:ext uri="{FF2B5EF4-FFF2-40B4-BE49-F238E27FC236}">
                  <a16:creationId xmlns:a16="http://schemas.microsoft.com/office/drawing/2014/main" id="{78553757-669A-A69B-4A90-5B3EEFB3A75A}"/>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27713" t="13062" r="25680" b="13844"/>
            <a:stretch/>
          </p:blipFill>
          <p:spPr bwMode="auto">
            <a:xfrm>
              <a:off x="8469969" y="2230695"/>
              <a:ext cx="133979" cy="140082"/>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a:extLst>
                <a:ext uri="{FF2B5EF4-FFF2-40B4-BE49-F238E27FC236}">
                  <a16:creationId xmlns:a16="http://schemas.microsoft.com/office/drawing/2014/main" id="{F20F2109-8C49-8AD8-C4B1-AFD86CC1F8B5}"/>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27713" t="13062" r="25680" b="13844"/>
            <a:stretch/>
          </p:blipFill>
          <p:spPr bwMode="auto">
            <a:xfrm>
              <a:off x="8469969" y="3023488"/>
              <a:ext cx="133979" cy="140082"/>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a:extLst>
                <a:ext uri="{FF2B5EF4-FFF2-40B4-BE49-F238E27FC236}">
                  <a16:creationId xmlns:a16="http://schemas.microsoft.com/office/drawing/2014/main" id="{67719665-9E98-62B0-0266-80D62E2B7375}"/>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27713" t="13062" r="25680" b="13844"/>
            <a:stretch/>
          </p:blipFill>
          <p:spPr bwMode="auto">
            <a:xfrm>
              <a:off x="8469969" y="5675239"/>
              <a:ext cx="133979" cy="140082"/>
            </a:xfrm>
            <a:prstGeom prst="rect">
              <a:avLst/>
            </a:prstGeom>
            <a:noFill/>
            <a:extLst>
              <a:ext uri="{909E8E84-426E-40DD-AFC4-6F175D3DCCD1}">
                <a14:hiddenFill xmlns:a14="http://schemas.microsoft.com/office/drawing/2010/main">
                  <a:solidFill>
                    <a:srgbClr val="FFFFFF"/>
                  </a:solidFill>
                </a14:hiddenFill>
              </a:ext>
            </a:extLst>
          </p:spPr>
        </p:pic>
        <p:sp>
          <p:nvSpPr>
            <p:cNvPr id="315" name="TextBox 314">
              <a:extLst>
                <a:ext uri="{FF2B5EF4-FFF2-40B4-BE49-F238E27FC236}">
                  <a16:creationId xmlns:a16="http://schemas.microsoft.com/office/drawing/2014/main" id="{027F671D-BE81-0396-B9C8-B04AD7F620DA}"/>
                </a:ext>
                <a:ext uri="{C183D7F6-B498-43B3-948B-1728B52AA6E4}">
                  <adec:decorative xmlns:adec="http://schemas.microsoft.com/office/drawing/2017/decorative" val="1"/>
                </a:ext>
              </a:extLst>
            </p:cNvPr>
            <p:cNvSpPr txBox="1"/>
            <p:nvPr/>
          </p:nvSpPr>
          <p:spPr>
            <a:xfrm>
              <a:off x="8642460" y="5645253"/>
              <a:ext cx="489428"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PostgreSQL</a:t>
              </a:r>
            </a:p>
          </p:txBody>
        </p:sp>
        <p:grpSp>
          <p:nvGrpSpPr>
            <p:cNvPr id="1024" name="Group 1023">
              <a:extLst>
                <a:ext uri="{FF2B5EF4-FFF2-40B4-BE49-F238E27FC236}">
                  <a16:creationId xmlns:a16="http://schemas.microsoft.com/office/drawing/2014/main" id="{2EB6E126-0FF4-4CAB-558E-852EE206B0AB}"/>
                </a:ext>
                <a:ext uri="{C183D7F6-B498-43B3-948B-1728B52AA6E4}">
                  <adec:decorative xmlns:adec="http://schemas.microsoft.com/office/drawing/2017/decorative" val="1"/>
                </a:ext>
              </a:extLst>
            </p:cNvPr>
            <p:cNvGrpSpPr/>
            <p:nvPr/>
          </p:nvGrpSpPr>
          <p:grpSpPr>
            <a:xfrm>
              <a:off x="7318532" y="3808927"/>
              <a:ext cx="188516" cy="188516"/>
              <a:chOff x="5329041" y="4594593"/>
              <a:chExt cx="259200" cy="259200"/>
            </a:xfrm>
          </p:grpSpPr>
          <p:sp>
            <p:nvSpPr>
              <p:cNvPr id="319" name="Oval 318">
                <a:extLst>
                  <a:ext uri="{FF2B5EF4-FFF2-40B4-BE49-F238E27FC236}">
                    <a16:creationId xmlns:a16="http://schemas.microsoft.com/office/drawing/2014/main" id="{741004F0-9430-F00B-A5B4-19611A4BEFE5}"/>
                  </a:ext>
                </a:extLst>
              </p:cNvPr>
              <p:cNvSpPr/>
              <p:nvPr/>
            </p:nvSpPr>
            <p:spPr>
              <a:xfrm>
                <a:off x="5329041" y="4594593"/>
                <a:ext cx="259200" cy="259200"/>
              </a:xfrm>
              <a:prstGeom prst="ellipse">
                <a:avLst/>
              </a:prstGeom>
              <a:solidFill>
                <a:schemeClr val="bg1"/>
              </a:solidFill>
              <a:ln w="12700" cap="flat" cmpd="sng" algn="ctr">
                <a:no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316" name="Graphic 315">
                <a:extLst>
                  <a:ext uri="{FF2B5EF4-FFF2-40B4-BE49-F238E27FC236}">
                    <a16:creationId xmlns:a16="http://schemas.microsoft.com/office/drawing/2014/main" id="{2D38C072-3AE7-76A3-2E18-9F862EC69A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65834" y="4685647"/>
                <a:ext cx="185615" cy="77092"/>
              </a:xfrm>
              <a:prstGeom prst="rect">
                <a:avLst/>
              </a:prstGeom>
            </p:spPr>
          </p:pic>
        </p:grpSp>
        <p:pic>
          <p:nvPicPr>
            <p:cNvPr id="1025" name="Graphic 1024">
              <a:extLst>
                <a:ext uri="{FF2B5EF4-FFF2-40B4-BE49-F238E27FC236}">
                  <a16:creationId xmlns:a16="http://schemas.microsoft.com/office/drawing/2014/main" id="{232A6AA6-E93D-DD5C-EFFA-B2B9BD1492A3}"/>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20607" y="3463133"/>
              <a:ext cx="202735" cy="207267"/>
            </a:xfrm>
            <a:prstGeom prst="rect">
              <a:avLst/>
            </a:prstGeom>
          </p:spPr>
        </p:pic>
        <p:pic>
          <p:nvPicPr>
            <p:cNvPr id="1027" name="Graphic 1026">
              <a:extLst>
                <a:ext uri="{FF2B5EF4-FFF2-40B4-BE49-F238E27FC236}">
                  <a16:creationId xmlns:a16="http://schemas.microsoft.com/office/drawing/2014/main" id="{81EF4D36-69B6-1A5F-73A1-4679552F840B}"/>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42439" y="3823460"/>
              <a:ext cx="158044" cy="161576"/>
            </a:xfrm>
            <a:prstGeom prst="rect">
              <a:avLst/>
            </a:prstGeom>
          </p:spPr>
        </p:pic>
      </p:grpSp>
    </p:spTree>
    <p:extLst>
      <p:ext uri="{BB962C8B-B14F-4D97-AF65-F5344CB8AC3E}">
        <p14:creationId xmlns:p14="http://schemas.microsoft.com/office/powerpoint/2010/main" val="364972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C3B94-049D-62CF-EA63-C0C73E96AC00}"/>
            </a:ext>
          </a:extLst>
        </p:cNvPr>
        <p:cNvGrpSpPr/>
        <p:nvPr/>
      </p:nvGrpSpPr>
      <p:grpSpPr>
        <a:xfrm>
          <a:off x="0" y="0"/>
          <a:ext cx="0" cy="0"/>
          <a:chOff x="0" y="0"/>
          <a:chExt cx="0" cy="0"/>
        </a:xfrm>
      </p:grpSpPr>
      <p:sp>
        <p:nvSpPr>
          <p:cNvPr id="8" name="!!container">
            <a:extLst>
              <a:ext uri="{FF2B5EF4-FFF2-40B4-BE49-F238E27FC236}">
                <a16:creationId xmlns:a16="http://schemas.microsoft.com/office/drawing/2014/main" id="{460993C0-5113-ECD6-AB00-50A21C5CD342}"/>
              </a:ext>
              <a:ext uri="{C183D7F6-B498-43B3-948B-1728B52AA6E4}">
                <adec:decorative xmlns:adec="http://schemas.microsoft.com/office/drawing/2017/decorative" val="1"/>
              </a:ext>
            </a:extLst>
          </p:cNvPr>
          <p:cNvSpPr>
            <a:spLocks/>
          </p:cNvSpPr>
          <p:nvPr/>
        </p:nvSpPr>
        <p:spPr bwMode="auto">
          <a:xfrm>
            <a:off x="4065587" y="292101"/>
            <a:ext cx="7832725" cy="6272212"/>
          </a:xfrm>
          <a:prstGeom prst="roundRect">
            <a:avLst>
              <a:gd name="adj" fmla="val 3139"/>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rPr>
              <a:t>a</a:t>
            </a:r>
          </a:p>
        </p:txBody>
      </p:sp>
      <p:sp>
        <p:nvSpPr>
          <p:cNvPr id="4" name="Title 3">
            <a:extLst>
              <a:ext uri="{FF2B5EF4-FFF2-40B4-BE49-F238E27FC236}">
                <a16:creationId xmlns:a16="http://schemas.microsoft.com/office/drawing/2014/main" id="{BA1689BE-BBA4-3F8E-0872-B8330DB1BE8E}"/>
              </a:ext>
            </a:extLst>
          </p:cNvPr>
          <p:cNvSpPr>
            <a:spLocks noGrp="1"/>
          </p:cNvSpPr>
          <p:nvPr>
            <p:ph type="title"/>
          </p:nvPr>
        </p:nvSpPr>
        <p:spPr>
          <a:xfrm>
            <a:off x="596973" y="581891"/>
            <a:ext cx="4127692" cy="1661993"/>
          </a:xfrm>
        </p:spPr>
        <p:txBody>
          <a:bodyPr vert="horz" wrap="square" lIns="0" tIns="0" rIns="0" bIns="0" rtlCol="0" anchor="t">
            <a:spAutoFit/>
          </a:bodyPr>
          <a:lstStyle/>
          <a:p>
            <a:r>
              <a:rPr lang="en-AU"/>
              <a:t>AI Application Architecture Example 3</a:t>
            </a:r>
          </a:p>
        </p:txBody>
      </p:sp>
      <p:sp>
        <p:nvSpPr>
          <p:cNvPr id="2" name="TextBox 1">
            <a:extLst>
              <a:ext uri="{FF2B5EF4-FFF2-40B4-BE49-F238E27FC236}">
                <a16:creationId xmlns:a16="http://schemas.microsoft.com/office/drawing/2014/main" id="{AFD5504E-9EED-20C8-4948-DF0E5BF209E0}"/>
              </a:ext>
            </a:extLst>
          </p:cNvPr>
          <p:cNvSpPr txBox="1"/>
          <p:nvPr/>
        </p:nvSpPr>
        <p:spPr>
          <a:xfrm>
            <a:off x="592632" y="2442576"/>
            <a:ext cx="2592629" cy="738664"/>
          </a:xfrm>
          <a:prstGeom prst="rect">
            <a:avLst/>
          </a:prstGeom>
          <a:solidFill>
            <a:schemeClr val="bg1"/>
          </a:solid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C03BC4"/>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C03BC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https://learn.microsoft.com/azure/architecture/ai-ml/idea/process-audio-files</a:t>
            </a:r>
            <a:endParaRPr kumimoji="0" lang="en-AU" sz="1600" b="0" i="0" u="none" strike="noStrike" kern="1200" cap="none" spc="0" normalizeH="0" baseline="0" noProof="0">
              <a:ln>
                <a:noFill/>
              </a:ln>
              <a:solidFill>
                <a:srgbClr val="C03BC4"/>
              </a:solidFill>
              <a:effectLst/>
              <a:uLnTx/>
              <a:uFillTx/>
              <a:latin typeface="Segoe UI"/>
              <a:ea typeface="+mn-ea"/>
              <a:cs typeface="+mn-cs"/>
            </a:endParaRPr>
          </a:p>
        </p:txBody>
      </p:sp>
      <p:grpSp>
        <p:nvGrpSpPr>
          <p:cNvPr id="3" name="Group 2" descr="An example of AI Application Architecture, showing an User uploading a podcast or viewing results. It leads to the interface of the Static web app, which uses REST API for upload and status. The API leads to the Function APP, the first of which is HTTP triggered function which saves audio file to azure storage under Raw-files container. The second is a blob triggered function which pulls from the raw-files container, and transcribes the audio file to Azure AI services, using speech to text, to save the transcription to the transcription container under storage. The third is another blob triggered function which generates synopsis, tagline, and SEO keywords via Azure OpenAI GPT, which saves to open-ai-results contrainer. All three storage containers then feeds back to the HTTP triggered function.">
            <a:extLst>
              <a:ext uri="{FF2B5EF4-FFF2-40B4-BE49-F238E27FC236}">
                <a16:creationId xmlns:a16="http://schemas.microsoft.com/office/drawing/2014/main" id="{0B49BD48-1576-51CE-4512-ED345064667F}"/>
              </a:ext>
            </a:extLst>
          </p:cNvPr>
          <p:cNvGrpSpPr/>
          <p:nvPr/>
        </p:nvGrpSpPr>
        <p:grpSpPr>
          <a:xfrm>
            <a:off x="4315011" y="471605"/>
            <a:ext cx="7288725" cy="5794071"/>
            <a:chOff x="4315011" y="471605"/>
            <a:chExt cx="7288725" cy="5794071"/>
          </a:xfrm>
        </p:grpSpPr>
        <p:sp>
          <p:nvSpPr>
            <p:cNvPr id="19" name="Rounded Rectangle 18">
              <a:extLst>
                <a:ext uri="{FF2B5EF4-FFF2-40B4-BE49-F238E27FC236}">
                  <a16:creationId xmlns:a16="http://schemas.microsoft.com/office/drawing/2014/main" id="{298E1BBE-AFF2-8E60-81B0-CD1DDD3381BE}"/>
                </a:ext>
                <a:ext uri="{C183D7F6-B498-43B3-948B-1728B52AA6E4}">
                  <adec:decorative xmlns:adec="http://schemas.microsoft.com/office/drawing/2017/decorative" val="1"/>
                </a:ext>
              </a:extLst>
            </p:cNvPr>
            <p:cNvSpPr/>
            <p:nvPr/>
          </p:nvSpPr>
          <p:spPr bwMode="auto">
            <a:xfrm>
              <a:off x="7277872" y="4864691"/>
              <a:ext cx="4325864" cy="1400985"/>
            </a:xfrm>
            <a:prstGeom prst="roundRect">
              <a:avLst>
                <a:gd name="adj" fmla="val 9077"/>
              </a:avLst>
            </a:prstGeom>
            <a:ln w="19050" cap="rnd">
              <a:gradFill flip="none" rotWithShape="1">
                <a:gsLst>
                  <a:gs pos="4000">
                    <a:srgbClr val="C03BC4"/>
                  </a:gs>
                  <a:gs pos="96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grpSp>
          <p:nvGrpSpPr>
            <p:cNvPr id="79" name="Group 78">
              <a:extLst>
                <a:ext uri="{FF2B5EF4-FFF2-40B4-BE49-F238E27FC236}">
                  <a16:creationId xmlns:a16="http://schemas.microsoft.com/office/drawing/2014/main" id="{293BF389-27FF-4C52-BAD0-B4EA008907C3}"/>
                </a:ext>
                <a:ext uri="{C183D7F6-B498-43B3-948B-1728B52AA6E4}">
                  <adec:decorative xmlns:adec="http://schemas.microsoft.com/office/drawing/2017/decorative" val="1"/>
                </a:ext>
              </a:extLst>
            </p:cNvPr>
            <p:cNvGrpSpPr/>
            <p:nvPr/>
          </p:nvGrpSpPr>
          <p:grpSpPr>
            <a:xfrm>
              <a:off x="8059918" y="1554913"/>
              <a:ext cx="2903455" cy="3931486"/>
              <a:chOff x="8059918" y="1554913"/>
              <a:chExt cx="2903455" cy="3931486"/>
            </a:xfrm>
          </p:grpSpPr>
          <p:sp>
            <p:nvSpPr>
              <p:cNvPr id="75" name="Freeform 74">
                <a:extLst>
                  <a:ext uri="{FF2B5EF4-FFF2-40B4-BE49-F238E27FC236}">
                    <a16:creationId xmlns:a16="http://schemas.microsoft.com/office/drawing/2014/main" id="{80474E88-2759-B472-1959-08EDAEA18D88}"/>
                  </a:ext>
                </a:extLst>
              </p:cNvPr>
              <p:cNvSpPr/>
              <p:nvPr/>
            </p:nvSpPr>
            <p:spPr bwMode="auto">
              <a:xfrm>
                <a:off x="8059918" y="4581426"/>
                <a:ext cx="325499" cy="904973"/>
              </a:xfrm>
              <a:custGeom>
                <a:avLst/>
                <a:gdLst>
                  <a:gd name="connsiteX0" fmla="*/ 0 w 329938"/>
                  <a:gd name="connsiteY0" fmla="*/ 933254 h 933254"/>
                  <a:gd name="connsiteX1" fmla="*/ 188536 w 329938"/>
                  <a:gd name="connsiteY1" fmla="*/ 867266 h 933254"/>
                  <a:gd name="connsiteX2" fmla="*/ 292230 w 329938"/>
                  <a:gd name="connsiteY2" fmla="*/ 659877 h 933254"/>
                  <a:gd name="connsiteX3" fmla="*/ 329938 w 329938"/>
                  <a:gd name="connsiteY3" fmla="*/ 0 h 933254"/>
                </a:gdLst>
                <a:ahLst/>
                <a:cxnLst>
                  <a:cxn ang="0">
                    <a:pos x="connsiteX0" y="connsiteY0"/>
                  </a:cxn>
                  <a:cxn ang="0">
                    <a:pos x="connsiteX1" y="connsiteY1"/>
                  </a:cxn>
                  <a:cxn ang="0">
                    <a:pos x="connsiteX2" y="connsiteY2"/>
                  </a:cxn>
                  <a:cxn ang="0">
                    <a:pos x="connsiteX3" y="connsiteY3"/>
                  </a:cxn>
                </a:cxnLst>
                <a:rect l="l" t="t" r="r" b="b"/>
                <a:pathLst>
                  <a:path w="329938" h="933254">
                    <a:moveTo>
                      <a:pt x="0" y="933254"/>
                    </a:moveTo>
                    <a:cubicBezTo>
                      <a:pt x="69915" y="923041"/>
                      <a:pt x="139831" y="912829"/>
                      <a:pt x="188536" y="867266"/>
                    </a:cubicBezTo>
                    <a:cubicBezTo>
                      <a:pt x="237241" y="821703"/>
                      <a:pt x="268663" y="804421"/>
                      <a:pt x="292230" y="659877"/>
                    </a:cubicBezTo>
                    <a:cubicBezTo>
                      <a:pt x="315797" y="515333"/>
                      <a:pt x="322867" y="257666"/>
                      <a:pt x="329938" y="0"/>
                    </a:cubicBezTo>
                  </a:path>
                </a:pathLst>
              </a:custGeom>
              <a:ln w="12700" cap="rnd">
                <a:solidFill>
                  <a:srgbClr val="8DC8E8"/>
                </a:solidFill>
                <a:prstDash val="sysDot"/>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75">
                <a:extLst>
                  <a:ext uri="{FF2B5EF4-FFF2-40B4-BE49-F238E27FC236}">
                    <a16:creationId xmlns:a16="http://schemas.microsoft.com/office/drawing/2014/main" id="{5D953509-EB6A-8FC8-DF2D-91354B25AAAE}"/>
                  </a:ext>
                </a:extLst>
              </p:cNvPr>
              <p:cNvSpPr/>
              <p:nvPr/>
            </p:nvSpPr>
            <p:spPr bwMode="auto">
              <a:xfrm>
                <a:off x="8388350" y="4581427"/>
                <a:ext cx="2575023" cy="744717"/>
              </a:xfrm>
              <a:custGeom>
                <a:avLst/>
                <a:gdLst>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245097 w 2564091"/>
                  <a:gd name="connsiteY6" fmla="*/ 443060 h 744717"/>
                  <a:gd name="connsiteX7" fmla="*/ 65988 w 2564091"/>
                  <a:gd name="connsiteY7" fmla="*/ 21681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65988 w 2564091"/>
                  <a:gd name="connsiteY7" fmla="*/ 216816 h 744717"/>
                  <a:gd name="connsiteX8" fmla="*/ 0 w 2564091"/>
                  <a:gd name="connsiteY8" fmla="*/ 0 h 744717"/>
                  <a:gd name="connsiteX0" fmla="*/ 2565901 w 2565901"/>
                  <a:gd name="connsiteY0" fmla="*/ 744717 h 744717"/>
                  <a:gd name="connsiteX1" fmla="*/ 2537621 w 2565901"/>
                  <a:gd name="connsiteY1" fmla="*/ 603315 h 744717"/>
                  <a:gd name="connsiteX2" fmla="*/ 2443353 w 2565901"/>
                  <a:gd name="connsiteY2" fmla="*/ 527901 h 744717"/>
                  <a:gd name="connsiteX3" fmla="*/ 2264243 w 2565901"/>
                  <a:gd name="connsiteY3" fmla="*/ 480767 h 744717"/>
                  <a:gd name="connsiteX4" fmla="*/ 1811757 w 2565901"/>
                  <a:gd name="connsiteY4" fmla="*/ 461913 h 744717"/>
                  <a:gd name="connsiteX5" fmla="*/ 755955 w 2565901"/>
                  <a:gd name="connsiteY5" fmla="*/ 471340 h 744717"/>
                  <a:gd name="connsiteX6" fmla="*/ 171493 w 2565901"/>
                  <a:gd name="connsiteY6" fmla="*/ 471340 h 744717"/>
                  <a:gd name="connsiteX7" fmla="*/ 20664 w 2565901"/>
                  <a:gd name="connsiteY7" fmla="*/ 245096 h 744717"/>
                  <a:gd name="connsiteX8" fmla="*/ 1810 w 256590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57382 w 2564091"/>
                  <a:gd name="connsiteY6" fmla="*/ 442637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57382 w 2564091"/>
                  <a:gd name="connsiteY6" fmla="*/ 442637 h 744717"/>
                  <a:gd name="connsiteX7" fmla="*/ 0 w 2564091"/>
                  <a:gd name="connsiteY7"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157382 w 2564091"/>
                  <a:gd name="connsiteY5" fmla="*/ 442637 h 744717"/>
                  <a:gd name="connsiteX6" fmla="*/ 0 w 2564091"/>
                  <a:gd name="connsiteY6" fmla="*/ 0 h 744717"/>
                  <a:gd name="connsiteX0" fmla="*/ 2590121 w 2590121"/>
                  <a:gd name="connsiteY0" fmla="*/ 744717 h 744717"/>
                  <a:gd name="connsiteX1" fmla="*/ 2561841 w 2590121"/>
                  <a:gd name="connsiteY1" fmla="*/ 603315 h 744717"/>
                  <a:gd name="connsiteX2" fmla="*/ 2467573 w 2590121"/>
                  <a:gd name="connsiteY2" fmla="*/ 527901 h 744717"/>
                  <a:gd name="connsiteX3" fmla="*/ 2288463 w 2590121"/>
                  <a:gd name="connsiteY3" fmla="*/ 480767 h 744717"/>
                  <a:gd name="connsiteX4" fmla="*/ 1835977 w 2590121"/>
                  <a:gd name="connsiteY4" fmla="*/ 461913 h 744717"/>
                  <a:gd name="connsiteX5" fmla="*/ 183412 w 2590121"/>
                  <a:gd name="connsiteY5" fmla="*/ 442637 h 744717"/>
                  <a:gd name="connsiteX6" fmla="*/ 26030 w 2590121"/>
                  <a:gd name="connsiteY6" fmla="*/ 0 h 744717"/>
                  <a:gd name="connsiteX0" fmla="*/ 2690635 w 2690635"/>
                  <a:gd name="connsiteY0" fmla="*/ 744717 h 744717"/>
                  <a:gd name="connsiteX1" fmla="*/ 2662355 w 2690635"/>
                  <a:gd name="connsiteY1" fmla="*/ 603315 h 744717"/>
                  <a:gd name="connsiteX2" fmla="*/ 2568087 w 2690635"/>
                  <a:gd name="connsiteY2" fmla="*/ 527901 h 744717"/>
                  <a:gd name="connsiteX3" fmla="*/ 2388977 w 2690635"/>
                  <a:gd name="connsiteY3" fmla="*/ 480767 h 744717"/>
                  <a:gd name="connsiteX4" fmla="*/ 1936491 w 2690635"/>
                  <a:gd name="connsiteY4" fmla="*/ 461913 h 744717"/>
                  <a:gd name="connsiteX5" fmla="*/ 283926 w 2690635"/>
                  <a:gd name="connsiteY5" fmla="*/ 442637 h 744717"/>
                  <a:gd name="connsiteX6" fmla="*/ 126544 w 2690635"/>
                  <a:gd name="connsiteY6"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583829 w 2564091"/>
                  <a:gd name="connsiteY5" fmla="*/ 467240 h 744717"/>
                  <a:gd name="connsiteX6" fmla="*/ 0 w 2564091"/>
                  <a:gd name="connsiteY6"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641235 w 2564091"/>
                  <a:gd name="connsiteY5" fmla="*/ 459039 h 744717"/>
                  <a:gd name="connsiteX6" fmla="*/ 0 w 2564091"/>
                  <a:gd name="connsiteY6" fmla="*/ 0 h 744717"/>
                  <a:gd name="connsiteX0" fmla="*/ 2564091 w 2567342"/>
                  <a:gd name="connsiteY0" fmla="*/ 744717 h 744717"/>
                  <a:gd name="connsiteX1" fmla="*/ 2535811 w 2567342"/>
                  <a:gd name="connsiteY1" fmla="*/ 603315 h 744717"/>
                  <a:gd name="connsiteX2" fmla="*/ 2262433 w 2567342"/>
                  <a:gd name="connsiteY2" fmla="*/ 480767 h 744717"/>
                  <a:gd name="connsiteX3" fmla="*/ 1809947 w 2567342"/>
                  <a:gd name="connsiteY3" fmla="*/ 461913 h 744717"/>
                  <a:gd name="connsiteX4" fmla="*/ 641235 w 2567342"/>
                  <a:gd name="connsiteY4" fmla="*/ 459039 h 744717"/>
                  <a:gd name="connsiteX5" fmla="*/ 0 w 2567342"/>
                  <a:gd name="connsiteY5" fmla="*/ 0 h 744717"/>
                  <a:gd name="connsiteX0" fmla="*/ 2564091 w 2564091"/>
                  <a:gd name="connsiteY0" fmla="*/ 744717 h 744717"/>
                  <a:gd name="connsiteX1" fmla="*/ 2262433 w 2564091"/>
                  <a:gd name="connsiteY1" fmla="*/ 480767 h 744717"/>
                  <a:gd name="connsiteX2" fmla="*/ 1809947 w 2564091"/>
                  <a:gd name="connsiteY2" fmla="*/ 461913 h 744717"/>
                  <a:gd name="connsiteX3" fmla="*/ 641235 w 2564091"/>
                  <a:gd name="connsiteY3" fmla="*/ 459039 h 744717"/>
                  <a:gd name="connsiteX4" fmla="*/ 0 w 2564091"/>
                  <a:gd name="connsiteY4" fmla="*/ 0 h 744717"/>
                  <a:gd name="connsiteX0" fmla="*/ 2564091 w 2564091"/>
                  <a:gd name="connsiteY0" fmla="*/ 744717 h 744717"/>
                  <a:gd name="connsiteX1" fmla="*/ 2262433 w 2564091"/>
                  <a:gd name="connsiteY1" fmla="*/ 480767 h 744717"/>
                  <a:gd name="connsiteX2" fmla="*/ 1809947 w 2564091"/>
                  <a:gd name="connsiteY2" fmla="*/ 461913 h 744717"/>
                  <a:gd name="connsiteX3" fmla="*/ 641235 w 2564091"/>
                  <a:gd name="connsiteY3" fmla="*/ 459039 h 744717"/>
                  <a:gd name="connsiteX4" fmla="*/ 0 w 2564091"/>
                  <a:gd name="connsiteY4" fmla="*/ 0 h 744717"/>
                  <a:gd name="connsiteX0" fmla="*/ 2564091 w 2564091"/>
                  <a:gd name="connsiteY0" fmla="*/ 744717 h 744717"/>
                  <a:gd name="connsiteX1" fmla="*/ 2262433 w 2564091"/>
                  <a:gd name="connsiteY1" fmla="*/ 480767 h 744717"/>
                  <a:gd name="connsiteX2" fmla="*/ 1809947 w 2564091"/>
                  <a:gd name="connsiteY2" fmla="*/ 461913 h 744717"/>
                  <a:gd name="connsiteX3" fmla="*/ 641235 w 2564091"/>
                  <a:gd name="connsiteY3" fmla="*/ 459039 h 744717"/>
                  <a:gd name="connsiteX4" fmla="*/ 0 w 2564091"/>
                  <a:gd name="connsiteY4" fmla="*/ 0 h 74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4091" h="744717">
                    <a:moveTo>
                      <a:pt x="2564091" y="744717"/>
                    </a:moveTo>
                    <a:cubicBezTo>
                      <a:pt x="2550451" y="624121"/>
                      <a:pt x="2395944" y="494716"/>
                      <a:pt x="2262433" y="480767"/>
                    </a:cubicBezTo>
                    <a:cubicBezTo>
                      <a:pt x="2157167" y="469769"/>
                      <a:pt x="1809947" y="461913"/>
                      <a:pt x="1809947" y="461913"/>
                    </a:cubicBezTo>
                    <a:lnTo>
                      <a:pt x="641235" y="459039"/>
                    </a:lnTo>
                    <a:cubicBezTo>
                      <a:pt x="90380" y="452614"/>
                      <a:pt x="32788" y="92216"/>
                      <a:pt x="0" y="0"/>
                    </a:cubicBezTo>
                  </a:path>
                </a:pathLst>
              </a:custGeom>
              <a:ln w="12700" cap="rnd">
                <a:solidFill>
                  <a:srgbClr val="8DC8E8"/>
                </a:solidFill>
                <a:prstDash val="sysDot"/>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76">
                <a:extLst>
                  <a:ext uri="{FF2B5EF4-FFF2-40B4-BE49-F238E27FC236}">
                    <a16:creationId xmlns:a16="http://schemas.microsoft.com/office/drawing/2014/main" id="{275FEB2C-7B6C-16DF-6989-B9D1227531EC}"/>
                  </a:ext>
                </a:extLst>
              </p:cNvPr>
              <p:cNvSpPr/>
              <p:nvPr/>
            </p:nvSpPr>
            <p:spPr bwMode="auto">
              <a:xfrm>
                <a:off x="8397876" y="4654550"/>
                <a:ext cx="1205374" cy="680133"/>
              </a:xfrm>
              <a:custGeom>
                <a:avLst/>
                <a:gdLst>
                  <a:gd name="connsiteX0" fmla="*/ 1221933 w 1223070"/>
                  <a:gd name="connsiteY0" fmla="*/ 762683 h 762683"/>
                  <a:gd name="connsiteX1" fmla="*/ 1201431 w 1223070"/>
                  <a:gd name="connsiteY1" fmla="*/ 590465 h 762683"/>
                  <a:gd name="connsiteX2" fmla="*/ 1074317 w 1223070"/>
                  <a:gd name="connsiteY2" fmla="*/ 528958 h 762683"/>
                  <a:gd name="connsiteX3" fmla="*/ 250127 w 1223070"/>
                  <a:gd name="connsiteY3" fmla="*/ 528958 h 762683"/>
                  <a:gd name="connsiteX4" fmla="*/ 69707 w 1223070"/>
                  <a:gd name="connsiteY4" fmla="*/ 479752 h 762683"/>
                  <a:gd name="connsiteX5" fmla="*/ 24602 w 1223070"/>
                  <a:gd name="connsiteY5" fmla="*/ 328036 h 762683"/>
                  <a:gd name="connsiteX6" fmla="*/ 0 w 1223070"/>
                  <a:gd name="connsiteY6" fmla="*/ 0 h 762683"/>
                  <a:gd name="connsiteX0" fmla="*/ 1221933 w 1223070"/>
                  <a:gd name="connsiteY0" fmla="*/ 762683 h 762683"/>
                  <a:gd name="connsiteX1" fmla="*/ 1201431 w 1223070"/>
                  <a:gd name="connsiteY1" fmla="*/ 590465 h 762683"/>
                  <a:gd name="connsiteX2" fmla="*/ 1074317 w 1223070"/>
                  <a:gd name="connsiteY2" fmla="*/ 528958 h 762683"/>
                  <a:gd name="connsiteX3" fmla="*/ 250127 w 1223070"/>
                  <a:gd name="connsiteY3" fmla="*/ 528958 h 762683"/>
                  <a:gd name="connsiteX4" fmla="*/ 24602 w 1223070"/>
                  <a:gd name="connsiteY4" fmla="*/ 328036 h 762683"/>
                  <a:gd name="connsiteX5" fmla="*/ 0 w 1223070"/>
                  <a:gd name="connsiteY5" fmla="*/ 0 h 762683"/>
                  <a:gd name="connsiteX0" fmla="*/ 1221933 w 1221933"/>
                  <a:gd name="connsiteY0" fmla="*/ 762683 h 762683"/>
                  <a:gd name="connsiteX1" fmla="*/ 1074317 w 1221933"/>
                  <a:gd name="connsiteY1" fmla="*/ 528958 h 762683"/>
                  <a:gd name="connsiteX2" fmla="*/ 250127 w 1221933"/>
                  <a:gd name="connsiteY2" fmla="*/ 528958 h 762683"/>
                  <a:gd name="connsiteX3" fmla="*/ 24602 w 1221933"/>
                  <a:gd name="connsiteY3" fmla="*/ 328036 h 762683"/>
                  <a:gd name="connsiteX4" fmla="*/ 0 w 1221933"/>
                  <a:gd name="connsiteY4" fmla="*/ 0 h 762683"/>
                  <a:gd name="connsiteX0" fmla="*/ 1221933 w 1221933"/>
                  <a:gd name="connsiteY0" fmla="*/ 762683 h 762683"/>
                  <a:gd name="connsiteX1" fmla="*/ 1074317 w 1221933"/>
                  <a:gd name="connsiteY1" fmla="*/ 528958 h 762683"/>
                  <a:gd name="connsiteX2" fmla="*/ 250127 w 1221933"/>
                  <a:gd name="connsiteY2" fmla="*/ 528958 h 762683"/>
                  <a:gd name="connsiteX3" fmla="*/ 0 w 1221933"/>
                  <a:gd name="connsiteY3" fmla="*/ 0 h 762683"/>
                  <a:gd name="connsiteX0" fmla="*/ 1221933 w 1221933"/>
                  <a:gd name="connsiteY0" fmla="*/ 762683 h 762683"/>
                  <a:gd name="connsiteX1" fmla="*/ 1074317 w 1221933"/>
                  <a:gd name="connsiteY1" fmla="*/ 528958 h 762683"/>
                  <a:gd name="connsiteX2" fmla="*/ 250127 w 1221933"/>
                  <a:gd name="connsiteY2" fmla="*/ 528958 h 762683"/>
                  <a:gd name="connsiteX3" fmla="*/ 0 w 1221933"/>
                  <a:gd name="connsiteY3" fmla="*/ 0 h 762683"/>
                  <a:gd name="connsiteX0" fmla="*/ 1206049 w 1206049"/>
                  <a:gd name="connsiteY0" fmla="*/ 697556 h 697556"/>
                  <a:gd name="connsiteX1" fmla="*/ 1058433 w 1206049"/>
                  <a:gd name="connsiteY1" fmla="*/ 463831 h 697556"/>
                  <a:gd name="connsiteX2" fmla="*/ 234243 w 1206049"/>
                  <a:gd name="connsiteY2" fmla="*/ 463831 h 697556"/>
                  <a:gd name="connsiteX3" fmla="*/ 0 w 1206049"/>
                  <a:gd name="connsiteY3" fmla="*/ 0 h 697556"/>
                </a:gdLst>
                <a:ahLst/>
                <a:cxnLst>
                  <a:cxn ang="0">
                    <a:pos x="connsiteX0" y="connsiteY0"/>
                  </a:cxn>
                  <a:cxn ang="0">
                    <a:pos x="connsiteX1" y="connsiteY1"/>
                  </a:cxn>
                  <a:cxn ang="0">
                    <a:pos x="connsiteX2" y="connsiteY2"/>
                  </a:cxn>
                  <a:cxn ang="0">
                    <a:pos x="connsiteX3" y="connsiteY3"/>
                  </a:cxn>
                </a:cxnLst>
                <a:rect l="l" t="t" r="r" b="b"/>
                <a:pathLst>
                  <a:path w="1206049" h="697556">
                    <a:moveTo>
                      <a:pt x="1206049" y="697556"/>
                    </a:moveTo>
                    <a:cubicBezTo>
                      <a:pt x="1175296" y="648863"/>
                      <a:pt x="1220401" y="502785"/>
                      <a:pt x="1058433" y="463831"/>
                    </a:cubicBezTo>
                    <a:cubicBezTo>
                      <a:pt x="896465" y="424877"/>
                      <a:pt x="410648" y="541136"/>
                      <a:pt x="234243" y="463831"/>
                    </a:cubicBezTo>
                    <a:cubicBezTo>
                      <a:pt x="57838" y="386526"/>
                      <a:pt x="39403" y="204633"/>
                      <a:pt x="0" y="0"/>
                    </a:cubicBezTo>
                  </a:path>
                </a:pathLst>
              </a:custGeom>
              <a:ln w="12700" cap="rnd">
                <a:solidFill>
                  <a:srgbClr val="8DC8E8"/>
                </a:solidFill>
                <a:prstDash val="sysDot"/>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77">
                <a:extLst>
                  <a:ext uri="{FF2B5EF4-FFF2-40B4-BE49-F238E27FC236}">
                    <a16:creationId xmlns:a16="http://schemas.microsoft.com/office/drawing/2014/main" id="{29C54484-CED7-1DDA-5BF6-6698407E8199}"/>
                  </a:ext>
                </a:extLst>
              </p:cNvPr>
              <p:cNvSpPr/>
              <p:nvPr/>
            </p:nvSpPr>
            <p:spPr bwMode="auto">
              <a:xfrm>
                <a:off x="8172450" y="1554913"/>
                <a:ext cx="228599" cy="3031375"/>
              </a:xfrm>
              <a:custGeom>
                <a:avLst/>
                <a:gdLst>
                  <a:gd name="connsiteX0" fmla="*/ 271462 w 291040"/>
                  <a:gd name="connsiteY0" fmla="*/ 3121819 h 3121819"/>
                  <a:gd name="connsiteX1" fmla="*/ 285750 w 291040"/>
                  <a:gd name="connsiteY1" fmla="*/ 1050131 h 3121819"/>
                  <a:gd name="connsiteX2" fmla="*/ 192881 w 291040"/>
                  <a:gd name="connsiteY2" fmla="*/ 185737 h 3121819"/>
                  <a:gd name="connsiteX3" fmla="*/ 0 w 291040"/>
                  <a:gd name="connsiteY3" fmla="*/ 0 h 3121819"/>
                </a:gdLst>
                <a:ahLst/>
                <a:cxnLst>
                  <a:cxn ang="0">
                    <a:pos x="connsiteX0" y="connsiteY0"/>
                  </a:cxn>
                  <a:cxn ang="0">
                    <a:pos x="connsiteX1" y="connsiteY1"/>
                  </a:cxn>
                  <a:cxn ang="0">
                    <a:pos x="connsiteX2" y="connsiteY2"/>
                  </a:cxn>
                  <a:cxn ang="0">
                    <a:pos x="connsiteX3" y="connsiteY3"/>
                  </a:cxn>
                </a:cxnLst>
                <a:rect l="l" t="t" r="r" b="b"/>
                <a:pathLst>
                  <a:path w="291040" h="3121819">
                    <a:moveTo>
                      <a:pt x="271462" y="3121819"/>
                    </a:moveTo>
                    <a:cubicBezTo>
                      <a:pt x="285154" y="2330648"/>
                      <a:pt x="298847" y="1539478"/>
                      <a:pt x="285750" y="1050131"/>
                    </a:cubicBezTo>
                    <a:cubicBezTo>
                      <a:pt x="272653" y="560784"/>
                      <a:pt x="240506" y="360759"/>
                      <a:pt x="192881" y="185737"/>
                    </a:cubicBezTo>
                    <a:cubicBezTo>
                      <a:pt x="145256" y="10715"/>
                      <a:pt x="72628" y="5357"/>
                      <a:pt x="0" y="0"/>
                    </a:cubicBezTo>
                  </a:path>
                </a:pathLst>
              </a:custGeom>
              <a:ln w="12700" cap="rnd">
                <a:solidFill>
                  <a:srgbClr val="8DC8E8"/>
                </a:solidFill>
                <a:prstDash val="sysDot"/>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 name="Rounded Rectangle 16">
              <a:extLst>
                <a:ext uri="{FF2B5EF4-FFF2-40B4-BE49-F238E27FC236}">
                  <a16:creationId xmlns:a16="http://schemas.microsoft.com/office/drawing/2014/main" id="{8F599CFD-4189-55F8-62A3-9F5E0DD68A1B}"/>
                </a:ext>
                <a:ext uri="{C183D7F6-B498-43B3-948B-1728B52AA6E4}">
                  <adec:decorative xmlns:adec="http://schemas.microsoft.com/office/drawing/2017/decorative" val="1"/>
                </a:ext>
              </a:extLst>
            </p:cNvPr>
            <p:cNvSpPr/>
            <p:nvPr/>
          </p:nvSpPr>
          <p:spPr bwMode="auto">
            <a:xfrm>
              <a:off x="8898902" y="3000285"/>
              <a:ext cx="2704833" cy="1697951"/>
            </a:xfrm>
            <a:prstGeom prst="roundRect">
              <a:avLst>
                <a:gd name="adj" fmla="val 9077"/>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8" name="Rounded Rectangle 17">
              <a:extLst>
                <a:ext uri="{FF2B5EF4-FFF2-40B4-BE49-F238E27FC236}">
                  <a16:creationId xmlns:a16="http://schemas.microsoft.com/office/drawing/2014/main" id="{18C7CD62-B8A7-AD5F-64CE-CE1E0BDC689E}"/>
                </a:ext>
                <a:ext uri="{C183D7F6-B498-43B3-948B-1728B52AA6E4}">
                  <adec:decorative xmlns:adec="http://schemas.microsoft.com/office/drawing/2017/decorative" val="1"/>
                </a:ext>
              </a:extLst>
            </p:cNvPr>
            <p:cNvSpPr/>
            <p:nvPr/>
          </p:nvSpPr>
          <p:spPr bwMode="auto">
            <a:xfrm>
              <a:off x="7277872" y="985041"/>
              <a:ext cx="4325864" cy="1840665"/>
            </a:xfrm>
            <a:prstGeom prst="roundRect">
              <a:avLst>
                <a:gd name="adj" fmla="val 9077"/>
              </a:avLst>
            </a:prstGeom>
            <a:ln w="19050" cap="rnd">
              <a:gradFill flip="none" rotWithShape="1">
                <a:gsLst>
                  <a:gs pos="4000">
                    <a:srgbClr val="C03BC4"/>
                  </a:gs>
                  <a:gs pos="96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pic>
          <p:nvPicPr>
            <p:cNvPr id="10" name="Graphic 9">
              <a:extLst>
                <a:ext uri="{FF2B5EF4-FFF2-40B4-BE49-F238E27FC236}">
                  <a16:creationId xmlns:a16="http://schemas.microsoft.com/office/drawing/2014/main" id="{CD4853A7-CA5A-317C-9D41-5566C161AD0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3814" y="1369492"/>
              <a:ext cx="412180" cy="412180"/>
            </a:xfrm>
            <a:prstGeom prst="rect">
              <a:avLst/>
            </a:prstGeom>
          </p:spPr>
        </p:pic>
        <p:pic>
          <p:nvPicPr>
            <p:cNvPr id="11" name="Graphic 10">
              <a:extLst>
                <a:ext uri="{FF2B5EF4-FFF2-40B4-BE49-F238E27FC236}">
                  <a16:creationId xmlns:a16="http://schemas.microsoft.com/office/drawing/2014/main" id="{AF9799DE-D14E-AEA2-0FC9-DB897444458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4830" y="1369492"/>
              <a:ext cx="412180" cy="412180"/>
            </a:xfrm>
            <a:prstGeom prst="rect">
              <a:avLst/>
            </a:prstGeom>
          </p:spPr>
        </p:pic>
        <p:pic>
          <p:nvPicPr>
            <p:cNvPr id="12" name="Graphic 11">
              <a:extLst>
                <a:ext uri="{FF2B5EF4-FFF2-40B4-BE49-F238E27FC236}">
                  <a16:creationId xmlns:a16="http://schemas.microsoft.com/office/drawing/2014/main" id="{40A9A3FE-1A51-5FE5-ECAA-E94B07F22B3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3493" y="1369492"/>
              <a:ext cx="412180" cy="412180"/>
            </a:xfrm>
            <a:prstGeom prst="rect">
              <a:avLst/>
            </a:prstGeom>
          </p:spPr>
        </p:pic>
        <p:pic>
          <p:nvPicPr>
            <p:cNvPr id="14" name="Graphic 13">
              <a:extLst>
                <a:ext uri="{FF2B5EF4-FFF2-40B4-BE49-F238E27FC236}">
                  <a16:creationId xmlns:a16="http://schemas.microsoft.com/office/drawing/2014/main" id="{0FA0E8C6-92B0-1B4B-F76F-9ED31758660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3814" y="5301167"/>
              <a:ext cx="412180" cy="412180"/>
            </a:xfrm>
            <a:prstGeom prst="rect">
              <a:avLst/>
            </a:prstGeom>
          </p:spPr>
        </p:pic>
        <p:pic>
          <p:nvPicPr>
            <p:cNvPr id="16" name="Graphic 15">
              <a:extLst>
                <a:ext uri="{FF2B5EF4-FFF2-40B4-BE49-F238E27FC236}">
                  <a16:creationId xmlns:a16="http://schemas.microsoft.com/office/drawing/2014/main" id="{06CAA653-5240-E71B-F1A2-36E9B7E17B9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3683" y="3583425"/>
              <a:ext cx="412180" cy="412180"/>
            </a:xfrm>
            <a:prstGeom prst="rect">
              <a:avLst/>
            </a:prstGeom>
          </p:spPr>
        </p:pic>
        <p:sp>
          <p:nvSpPr>
            <p:cNvPr id="22" name="TextBox 21">
              <a:extLst>
                <a:ext uri="{FF2B5EF4-FFF2-40B4-BE49-F238E27FC236}">
                  <a16:creationId xmlns:a16="http://schemas.microsoft.com/office/drawing/2014/main" id="{A45B88B8-BD31-9A10-BA92-D0F2683AFC20}"/>
                </a:ext>
                <a:ext uri="{C183D7F6-B498-43B3-948B-1728B52AA6E4}">
                  <adec:decorative xmlns:adec="http://schemas.microsoft.com/office/drawing/2017/decorative" val="1"/>
                </a:ext>
              </a:extLst>
            </p:cNvPr>
            <p:cNvSpPr txBox="1"/>
            <p:nvPr/>
          </p:nvSpPr>
          <p:spPr>
            <a:xfrm>
              <a:off x="4373417" y="1911042"/>
              <a:ext cx="502409" cy="161583"/>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User</a:t>
              </a:r>
            </a:p>
          </p:txBody>
        </p:sp>
        <p:sp>
          <p:nvSpPr>
            <p:cNvPr id="23" name="TextBox 22">
              <a:extLst>
                <a:ext uri="{FF2B5EF4-FFF2-40B4-BE49-F238E27FC236}">
                  <a16:creationId xmlns:a16="http://schemas.microsoft.com/office/drawing/2014/main" id="{A66F995D-A53F-6C16-A159-1DA9500BACF2}"/>
                </a:ext>
                <a:ext uri="{C183D7F6-B498-43B3-948B-1728B52AA6E4}">
                  <adec:decorative xmlns:adec="http://schemas.microsoft.com/office/drawing/2017/decorative" val="1"/>
                </a:ext>
              </a:extLst>
            </p:cNvPr>
            <p:cNvSpPr txBox="1"/>
            <p:nvPr/>
          </p:nvSpPr>
          <p:spPr>
            <a:xfrm>
              <a:off x="5870640" y="1911042"/>
              <a:ext cx="591392" cy="3231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Static web app</a:t>
              </a:r>
            </a:p>
          </p:txBody>
        </p:sp>
        <p:pic>
          <p:nvPicPr>
            <p:cNvPr id="25" name="Graphic 24">
              <a:extLst>
                <a:ext uri="{FF2B5EF4-FFF2-40B4-BE49-F238E27FC236}">
                  <a16:creationId xmlns:a16="http://schemas.microsoft.com/office/drawing/2014/main" id="{B2A12541-241F-A33A-4B4F-6D186C398C9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18531" y="1369492"/>
              <a:ext cx="412180" cy="412180"/>
            </a:xfrm>
            <a:prstGeom prst="rect">
              <a:avLst/>
            </a:prstGeom>
          </p:spPr>
        </p:pic>
        <p:pic>
          <p:nvPicPr>
            <p:cNvPr id="27" name="Graphic 26">
              <a:extLst>
                <a:ext uri="{FF2B5EF4-FFF2-40B4-BE49-F238E27FC236}">
                  <a16:creationId xmlns:a16="http://schemas.microsoft.com/office/drawing/2014/main" id="{F72409F6-7575-CDE8-A11F-D8060202B85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246" y="1369492"/>
              <a:ext cx="412180" cy="412180"/>
            </a:xfrm>
            <a:prstGeom prst="rect">
              <a:avLst/>
            </a:prstGeom>
          </p:spPr>
        </p:pic>
        <p:sp>
          <p:nvSpPr>
            <p:cNvPr id="30" name="Oval 29">
              <a:extLst>
                <a:ext uri="{FF2B5EF4-FFF2-40B4-BE49-F238E27FC236}">
                  <a16:creationId xmlns:a16="http://schemas.microsoft.com/office/drawing/2014/main" id="{3AC7C4D9-940A-462A-B4D3-690B184A3A0C}"/>
                </a:ext>
                <a:ext uri="{C183D7F6-B498-43B3-948B-1728B52AA6E4}">
                  <adec:decorative xmlns:adec="http://schemas.microsoft.com/office/drawing/2017/decorative" val="1"/>
                </a:ext>
              </a:extLst>
            </p:cNvPr>
            <p:cNvSpPr/>
            <p:nvPr/>
          </p:nvSpPr>
          <p:spPr bwMode="auto">
            <a:xfrm>
              <a:off x="4444997"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31" name="Oval 30">
              <a:extLst>
                <a:ext uri="{FF2B5EF4-FFF2-40B4-BE49-F238E27FC236}">
                  <a16:creationId xmlns:a16="http://schemas.microsoft.com/office/drawing/2014/main" id="{6680BB30-5310-7A4C-D59C-8370608E6E94}"/>
                </a:ext>
                <a:ext uri="{C183D7F6-B498-43B3-948B-1728B52AA6E4}">
                  <adec:decorative xmlns:adec="http://schemas.microsoft.com/office/drawing/2017/decorative" val="1"/>
                </a:ext>
              </a:extLst>
            </p:cNvPr>
            <p:cNvSpPr/>
            <p:nvPr/>
          </p:nvSpPr>
          <p:spPr bwMode="auto">
            <a:xfrm>
              <a:off x="5986712"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2" name="Oval 31">
              <a:extLst>
                <a:ext uri="{FF2B5EF4-FFF2-40B4-BE49-F238E27FC236}">
                  <a16:creationId xmlns:a16="http://schemas.microsoft.com/office/drawing/2014/main" id="{7DE695A5-3957-07D2-70F3-B97DA04F6732}"/>
                </a:ext>
                <a:ext uri="{C183D7F6-B498-43B3-948B-1728B52AA6E4}">
                  <adec:decorative xmlns:adec="http://schemas.microsoft.com/office/drawing/2017/decorative" val="1"/>
                </a:ext>
              </a:extLst>
            </p:cNvPr>
            <p:cNvSpPr/>
            <p:nvPr/>
          </p:nvSpPr>
          <p:spPr bwMode="auto">
            <a:xfrm>
              <a:off x="7740280"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3" name="Oval 32">
              <a:extLst>
                <a:ext uri="{FF2B5EF4-FFF2-40B4-BE49-F238E27FC236}">
                  <a16:creationId xmlns:a16="http://schemas.microsoft.com/office/drawing/2014/main" id="{474131D5-BC54-C953-7370-3506911A12AF}"/>
                </a:ext>
                <a:ext uri="{C183D7F6-B498-43B3-948B-1728B52AA6E4}">
                  <adec:decorative xmlns:adec="http://schemas.microsoft.com/office/drawing/2017/decorative" val="1"/>
                </a:ext>
              </a:extLst>
            </p:cNvPr>
            <p:cNvSpPr/>
            <p:nvPr/>
          </p:nvSpPr>
          <p:spPr bwMode="auto">
            <a:xfrm>
              <a:off x="8581296"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34" name="Oval 33">
              <a:extLst>
                <a:ext uri="{FF2B5EF4-FFF2-40B4-BE49-F238E27FC236}">
                  <a16:creationId xmlns:a16="http://schemas.microsoft.com/office/drawing/2014/main" id="{DD0F0DE5-9BC6-81C9-EC17-ABE909352AA3}"/>
                </a:ext>
                <a:ext uri="{C183D7F6-B498-43B3-948B-1728B52AA6E4}">
                  <adec:decorative xmlns:adec="http://schemas.microsoft.com/office/drawing/2017/decorative" val="1"/>
                </a:ext>
              </a:extLst>
            </p:cNvPr>
            <p:cNvSpPr/>
            <p:nvPr/>
          </p:nvSpPr>
          <p:spPr bwMode="auto">
            <a:xfrm>
              <a:off x="10064030"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cxnSp>
          <p:nvCxnSpPr>
            <p:cNvPr id="36" name="Straight Arrow Connector 35">
              <a:extLst>
                <a:ext uri="{FF2B5EF4-FFF2-40B4-BE49-F238E27FC236}">
                  <a16:creationId xmlns:a16="http://schemas.microsoft.com/office/drawing/2014/main" id="{7802D8B7-E8FE-13F5-23E3-60E047871AB7}"/>
                </a:ext>
                <a:ext uri="{C183D7F6-B498-43B3-948B-1728B52AA6E4}">
                  <adec:decorative xmlns:adec="http://schemas.microsoft.com/office/drawing/2017/decorative" val="1"/>
                </a:ext>
              </a:extLst>
            </p:cNvPr>
            <p:cNvCxnSpPr>
              <a:cxnSpLocks/>
            </p:cNvCxnSpPr>
            <p:nvPr/>
          </p:nvCxnSpPr>
          <p:spPr>
            <a:xfrm>
              <a:off x="4875826" y="1593826"/>
              <a:ext cx="931085"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BFBFC6-D604-A5A2-4C06-4F634C1F275A}"/>
                </a:ext>
                <a:ext uri="{C183D7F6-B498-43B3-948B-1728B52AA6E4}">
                  <adec:decorative xmlns:adec="http://schemas.microsoft.com/office/drawing/2017/decorative" val="1"/>
                </a:ext>
              </a:extLst>
            </p:cNvPr>
            <p:cNvSpPr txBox="1"/>
            <p:nvPr/>
          </p:nvSpPr>
          <p:spPr>
            <a:xfrm>
              <a:off x="4984047" y="1523810"/>
              <a:ext cx="611358" cy="136409"/>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Upload podcast / view results</a:t>
              </a:r>
            </a:p>
          </p:txBody>
        </p:sp>
        <p:cxnSp>
          <p:nvCxnSpPr>
            <p:cNvPr id="39" name="Straight Arrow Connector 38">
              <a:extLst>
                <a:ext uri="{FF2B5EF4-FFF2-40B4-BE49-F238E27FC236}">
                  <a16:creationId xmlns:a16="http://schemas.microsoft.com/office/drawing/2014/main" id="{30141491-82A9-B135-E4B5-CC57B00A9CCF}"/>
                </a:ext>
                <a:ext uri="{C183D7F6-B498-43B3-948B-1728B52AA6E4}">
                  <adec:decorative xmlns:adec="http://schemas.microsoft.com/office/drawing/2017/decorative" val="1"/>
                </a:ext>
              </a:extLst>
            </p:cNvPr>
            <p:cNvCxnSpPr>
              <a:cxnSpLocks/>
            </p:cNvCxnSpPr>
            <p:nvPr/>
          </p:nvCxnSpPr>
          <p:spPr>
            <a:xfrm>
              <a:off x="6447934" y="1593826"/>
              <a:ext cx="1027522"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600E9D3-214F-8879-BFE9-8B35A08EED55}"/>
                </a:ext>
                <a:ext uri="{C183D7F6-B498-43B3-948B-1728B52AA6E4}">
                  <adec:decorative xmlns:adec="http://schemas.microsoft.com/office/drawing/2017/decorative" val="1"/>
                </a:ext>
              </a:extLst>
            </p:cNvPr>
            <p:cNvSpPr txBox="1"/>
            <p:nvPr/>
          </p:nvSpPr>
          <p:spPr>
            <a:xfrm>
              <a:off x="6530043" y="1523810"/>
              <a:ext cx="611358" cy="136409"/>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REST API for upload and status</a:t>
              </a:r>
            </a:p>
          </p:txBody>
        </p:sp>
        <p:sp>
          <p:nvSpPr>
            <p:cNvPr id="44" name="TextBox 43">
              <a:extLst>
                <a:ext uri="{FF2B5EF4-FFF2-40B4-BE49-F238E27FC236}">
                  <a16:creationId xmlns:a16="http://schemas.microsoft.com/office/drawing/2014/main" id="{E3294AAC-AC72-91F9-A87E-23A65EAA63F8}"/>
                </a:ext>
                <a:ext uri="{C183D7F6-B498-43B3-948B-1728B52AA6E4}">
                  <adec:decorative xmlns:adec="http://schemas.microsoft.com/office/drawing/2017/decorative" val="1"/>
                </a:ext>
              </a:extLst>
            </p:cNvPr>
            <p:cNvSpPr txBox="1"/>
            <p:nvPr/>
          </p:nvSpPr>
          <p:spPr>
            <a:xfrm>
              <a:off x="7424339" y="1092427"/>
              <a:ext cx="1027522" cy="153888"/>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Function app</a:t>
              </a:r>
            </a:p>
          </p:txBody>
        </p:sp>
        <p:sp>
          <p:nvSpPr>
            <p:cNvPr id="45" name="TextBox 44">
              <a:extLst>
                <a:ext uri="{FF2B5EF4-FFF2-40B4-BE49-F238E27FC236}">
                  <a16:creationId xmlns:a16="http://schemas.microsoft.com/office/drawing/2014/main" id="{F15860EC-46DB-2631-0019-1618DC26C889}"/>
                </a:ext>
                <a:ext uri="{C183D7F6-B498-43B3-948B-1728B52AA6E4}">
                  <adec:decorative xmlns:adec="http://schemas.microsoft.com/office/drawing/2017/decorative" val="1"/>
                </a:ext>
              </a:extLst>
            </p:cNvPr>
            <p:cNvSpPr txBox="1"/>
            <p:nvPr/>
          </p:nvSpPr>
          <p:spPr>
            <a:xfrm>
              <a:off x="7424339" y="4976327"/>
              <a:ext cx="1027522" cy="153888"/>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Storage</a:t>
              </a:r>
            </a:p>
          </p:txBody>
        </p:sp>
        <p:sp>
          <p:nvSpPr>
            <p:cNvPr id="46" name="TextBox 45">
              <a:extLst>
                <a:ext uri="{FF2B5EF4-FFF2-40B4-BE49-F238E27FC236}">
                  <a16:creationId xmlns:a16="http://schemas.microsoft.com/office/drawing/2014/main" id="{414D116C-19FD-C455-ADDA-4ABEAE0AFF69}"/>
                </a:ext>
                <a:ext uri="{C183D7F6-B498-43B3-948B-1728B52AA6E4}">
                  <adec:decorative xmlns:adec="http://schemas.microsoft.com/office/drawing/2017/decorative" val="1"/>
                </a:ext>
              </a:extLst>
            </p:cNvPr>
            <p:cNvSpPr txBox="1"/>
            <p:nvPr/>
          </p:nvSpPr>
          <p:spPr>
            <a:xfrm>
              <a:off x="7527341" y="1826902"/>
              <a:ext cx="785126" cy="4616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Function (HTTP triggered)</a:t>
              </a:r>
            </a:p>
          </p:txBody>
        </p:sp>
        <p:sp>
          <p:nvSpPr>
            <p:cNvPr id="47" name="TextBox 46">
              <a:extLst>
                <a:ext uri="{FF2B5EF4-FFF2-40B4-BE49-F238E27FC236}">
                  <a16:creationId xmlns:a16="http://schemas.microsoft.com/office/drawing/2014/main" id="{8650C9B6-E1A1-AF56-2767-74F28DA083C6}"/>
                </a:ext>
                <a:ext uri="{C183D7F6-B498-43B3-948B-1728B52AA6E4}">
                  <adec:decorative xmlns:adec="http://schemas.microsoft.com/office/drawing/2017/decorative" val="1"/>
                </a:ext>
              </a:extLst>
            </p:cNvPr>
            <p:cNvSpPr txBox="1"/>
            <p:nvPr/>
          </p:nvSpPr>
          <p:spPr>
            <a:xfrm>
              <a:off x="8368357" y="1826902"/>
              <a:ext cx="785126" cy="4616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Function (Blob triggered)</a:t>
              </a:r>
            </a:p>
          </p:txBody>
        </p:sp>
        <p:sp>
          <p:nvSpPr>
            <p:cNvPr id="48" name="TextBox 47">
              <a:extLst>
                <a:ext uri="{FF2B5EF4-FFF2-40B4-BE49-F238E27FC236}">
                  <a16:creationId xmlns:a16="http://schemas.microsoft.com/office/drawing/2014/main" id="{E887363D-31FE-1890-F977-B853036EBF4E}"/>
                </a:ext>
                <a:ext uri="{C183D7F6-B498-43B3-948B-1728B52AA6E4}">
                  <adec:decorative xmlns:adec="http://schemas.microsoft.com/office/drawing/2017/decorative" val="1"/>
                </a:ext>
              </a:extLst>
            </p:cNvPr>
            <p:cNvSpPr txBox="1"/>
            <p:nvPr/>
          </p:nvSpPr>
          <p:spPr>
            <a:xfrm>
              <a:off x="9847020" y="1826902"/>
              <a:ext cx="785126" cy="4616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Function (Blob triggered)</a:t>
              </a:r>
            </a:p>
          </p:txBody>
        </p:sp>
        <p:sp>
          <p:nvSpPr>
            <p:cNvPr id="49" name="TextBox 48">
              <a:extLst>
                <a:ext uri="{FF2B5EF4-FFF2-40B4-BE49-F238E27FC236}">
                  <a16:creationId xmlns:a16="http://schemas.microsoft.com/office/drawing/2014/main" id="{BE5D01C8-9295-603B-1437-9729FA7CF3D0}"/>
                </a:ext>
                <a:ext uri="{C183D7F6-B498-43B3-948B-1728B52AA6E4}">
                  <adec:decorative xmlns:adec="http://schemas.microsoft.com/office/drawing/2017/decorative" val="1"/>
                </a:ext>
              </a:extLst>
            </p:cNvPr>
            <p:cNvSpPr txBox="1"/>
            <p:nvPr/>
          </p:nvSpPr>
          <p:spPr>
            <a:xfrm>
              <a:off x="9023449" y="3160079"/>
              <a:ext cx="607298"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AI Services</a:t>
              </a:r>
            </a:p>
          </p:txBody>
        </p:sp>
        <p:pic>
          <p:nvPicPr>
            <p:cNvPr id="50" name="Graphic 49">
              <a:extLst>
                <a:ext uri="{FF2B5EF4-FFF2-40B4-BE49-F238E27FC236}">
                  <a16:creationId xmlns:a16="http://schemas.microsoft.com/office/drawing/2014/main" id="{0ECB0D9F-B57F-79D1-1AE9-670C0C15387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05300" y="5301167"/>
              <a:ext cx="412180" cy="412180"/>
            </a:xfrm>
            <a:prstGeom prst="rect">
              <a:avLst/>
            </a:prstGeom>
          </p:spPr>
        </p:pic>
        <p:pic>
          <p:nvPicPr>
            <p:cNvPr id="51" name="Graphic 50">
              <a:extLst>
                <a:ext uri="{FF2B5EF4-FFF2-40B4-BE49-F238E27FC236}">
                  <a16:creationId xmlns:a16="http://schemas.microsoft.com/office/drawing/2014/main" id="{E5FD9C70-F8F8-A395-6985-7E49AC07103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40639" y="5301167"/>
              <a:ext cx="412180" cy="412180"/>
            </a:xfrm>
            <a:prstGeom prst="rect">
              <a:avLst/>
            </a:prstGeom>
          </p:spPr>
        </p:pic>
        <p:sp>
          <p:nvSpPr>
            <p:cNvPr id="52" name="TextBox 51">
              <a:extLst>
                <a:ext uri="{FF2B5EF4-FFF2-40B4-BE49-F238E27FC236}">
                  <a16:creationId xmlns:a16="http://schemas.microsoft.com/office/drawing/2014/main" id="{E307133F-82AF-19E4-C1C8-AEC285DFBF44}"/>
                </a:ext>
                <a:ext uri="{C183D7F6-B498-43B3-948B-1728B52AA6E4}">
                  <adec:decorative xmlns:adec="http://schemas.microsoft.com/office/drawing/2017/decorative" val="1"/>
                </a:ext>
              </a:extLst>
            </p:cNvPr>
            <p:cNvSpPr txBox="1"/>
            <p:nvPr/>
          </p:nvSpPr>
          <p:spPr>
            <a:xfrm>
              <a:off x="10742189" y="3618428"/>
              <a:ext cx="609081" cy="4616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OpenAI GPT</a:t>
              </a:r>
            </a:p>
          </p:txBody>
        </p:sp>
        <p:sp>
          <p:nvSpPr>
            <p:cNvPr id="53" name="Freeform 52">
              <a:extLst>
                <a:ext uri="{FF2B5EF4-FFF2-40B4-BE49-F238E27FC236}">
                  <a16:creationId xmlns:a16="http://schemas.microsoft.com/office/drawing/2014/main" id="{504E97F0-2FE7-6F03-6F37-0AB622B6F486}"/>
                </a:ext>
                <a:ext uri="{C183D7F6-B498-43B3-948B-1728B52AA6E4}">
                  <adec:decorative xmlns:adec="http://schemas.microsoft.com/office/drawing/2017/decorative" val="1"/>
                </a:ext>
              </a:extLst>
            </p:cNvPr>
            <p:cNvSpPr/>
            <p:nvPr/>
          </p:nvSpPr>
          <p:spPr bwMode="auto">
            <a:xfrm>
              <a:off x="10548594" y="1603185"/>
              <a:ext cx="493770" cy="1931866"/>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9FEC7E72-1CE5-71A5-D9AE-3BDFEF837B22}"/>
                </a:ext>
                <a:ext uri="{C183D7F6-B498-43B3-948B-1728B52AA6E4}">
                  <adec:decorative xmlns:adec="http://schemas.microsoft.com/office/drawing/2017/decorative" val="1"/>
                </a:ext>
              </a:extLst>
            </p:cNvPr>
            <p:cNvCxnSpPr>
              <a:cxnSpLocks/>
            </p:cNvCxnSpPr>
            <p:nvPr/>
          </p:nvCxnSpPr>
          <p:spPr>
            <a:xfrm>
              <a:off x="11042364" y="4166647"/>
              <a:ext cx="0" cy="1081418"/>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34D5A08-197D-B40A-F423-D2D0FA40B5A2}"/>
                </a:ext>
                <a:ext uri="{C183D7F6-B498-43B3-948B-1728B52AA6E4}">
                  <adec:decorative xmlns:adec="http://schemas.microsoft.com/office/drawing/2017/decorative" val="1"/>
                </a:ext>
              </a:extLst>
            </p:cNvPr>
            <p:cNvCxnSpPr>
              <a:cxnSpLocks/>
            </p:cNvCxnSpPr>
            <p:nvPr/>
          </p:nvCxnSpPr>
          <p:spPr>
            <a:xfrm>
              <a:off x="9711390" y="4383464"/>
              <a:ext cx="0" cy="864601"/>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8" name="Freeform 57">
              <a:extLst>
                <a:ext uri="{FF2B5EF4-FFF2-40B4-BE49-F238E27FC236}">
                  <a16:creationId xmlns:a16="http://schemas.microsoft.com/office/drawing/2014/main" id="{7DACF6D9-2F48-4DDE-63D9-92C97BDC66B0}"/>
                </a:ext>
                <a:ext uri="{C183D7F6-B498-43B3-948B-1728B52AA6E4}">
                  <adec:decorative xmlns:adec="http://schemas.microsoft.com/office/drawing/2017/decorative" val="1"/>
                </a:ext>
              </a:extLst>
            </p:cNvPr>
            <p:cNvSpPr/>
            <p:nvPr/>
          </p:nvSpPr>
          <p:spPr bwMode="auto">
            <a:xfrm>
              <a:off x="9097396" y="1603184"/>
              <a:ext cx="613994" cy="1931867"/>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FEE435FF-CBF4-3454-8BA9-3602357F320A}"/>
                </a:ext>
                <a:ext uri="{C183D7F6-B498-43B3-948B-1728B52AA6E4}">
                  <adec:decorative xmlns:adec="http://schemas.microsoft.com/office/drawing/2017/decorative" val="1"/>
                </a:ext>
              </a:extLst>
            </p:cNvPr>
            <p:cNvSpPr txBox="1"/>
            <p:nvPr/>
          </p:nvSpPr>
          <p:spPr>
            <a:xfrm>
              <a:off x="9395233" y="4000431"/>
              <a:ext cx="609081"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Speech to text</a:t>
              </a:r>
            </a:p>
          </p:txBody>
        </p:sp>
        <p:cxnSp>
          <p:nvCxnSpPr>
            <p:cNvPr id="61" name="Straight Arrow Connector 60">
              <a:extLst>
                <a:ext uri="{FF2B5EF4-FFF2-40B4-BE49-F238E27FC236}">
                  <a16:creationId xmlns:a16="http://schemas.microsoft.com/office/drawing/2014/main" id="{0982FD15-4AF1-5C45-56CF-C661679147B1}"/>
                </a:ext>
                <a:ext uri="{C183D7F6-B498-43B3-948B-1728B52AA6E4}">
                  <adec:decorative xmlns:adec="http://schemas.microsoft.com/office/drawing/2017/decorative" val="1"/>
                </a:ext>
              </a:extLst>
            </p:cNvPr>
            <p:cNvCxnSpPr>
              <a:cxnSpLocks/>
            </p:cNvCxnSpPr>
            <p:nvPr/>
          </p:nvCxnSpPr>
          <p:spPr>
            <a:xfrm>
              <a:off x="7926841" y="2476585"/>
              <a:ext cx="0" cy="277148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4" name="Freeform 63">
              <a:extLst>
                <a:ext uri="{FF2B5EF4-FFF2-40B4-BE49-F238E27FC236}">
                  <a16:creationId xmlns:a16="http://schemas.microsoft.com/office/drawing/2014/main" id="{94A200D6-31D8-2B24-831E-F4B1F7C9CC7C}"/>
                </a:ext>
                <a:ext uri="{C183D7F6-B498-43B3-948B-1728B52AA6E4}">
                  <adec:decorative xmlns:adec="http://schemas.microsoft.com/office/drawing/2017/decorative" val="1"/>
                </a:ext>
              </a:extLst>
            </p:cNvPr>
            <p:cNvSpPr/>
            <p:nvPr/>
          </p:nvSpPr>
          <p:spPr bwMode="auto">
            <a:xfrm rot="10800000" flipH="1">
              <a:off x="8201320" y="2476583"/>
              <a:ext cx="556181" cy="3031375"/>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498B8606-5A96-078E-AC2B-95E6EA0E3AD3}"/>
                </a:ext>
                <a:ext uri="{C183D7F6-B498-43B3-948B-1728B52AA6E4}">
                  <adec:decorative xmlns:adec="http://schemas.microsoft.com/office/drawing/2017/decorative" val="1"/>
                </a:ext>
              </a:extLst>
            </p:cNvPr>
            <p:cNvSpPr txBox="1"/>
            <p:nvPr/>
          </p:nvSpPr>
          <p:spPr>
            <a:xfrm>
              <a:off x="7614125" y="3186261"/>
              <a:ext cx="611358" cy="469108"/>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Save audio file to Azure Storage</a:t>
              </a:r>
            </a:p>
          </p:txBody>
        </p:sp>
        <p:sp>
          <p:nvSpPr>
            <p:cNvPr id="66" name="TextBox 65">
              <a:extLst>
                <a:ext uri="{FF2B5EF4-FFF2-40B4-BE49-F238E27FC236}">
                  <a16:creationId xmlns:a16="http://schemas.microsoft.com/office/drawing/2014/main" id="{4EDAB4CA-14EE-41F5-18B1-DBD49A08962C}"/>
                </a:ext>
                <a:ext uri="{C183D7F6-B498-43B3-948B-1728B52AA6E4}">
                  <adec:decorative xmlns:adec="http://schemas.microsoft.com/office/drawing/2017/decorative" val="1"/>
                </a:ext>
              </a:extLst>
            </p:cNvPr>
            <p:cNvSpPr txBox="1"/>
            <p:nvPr/>
          </p:nvSpPr>
          <p:spPr>
            <a:xfrm>
              <a:off x="9226109" y="1857081"/>
              <a:ext cx="559228" cy="469108"/>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Transcribe audio file</a:t>
              </a:r>
            </a:p>
          </p:txBody>
        </p:sp>
        <p:sp>
          <p:nvSpPr>
            <p:cNvPr id="67" name="TextBox 66">
              <a:extLst>
                <a:ext uri="{FF2B5EF4-FFF2-40B4-BE49-F238E27FC236}">
                  <a16:creationId xmlns:a16="http://schemas.microsoft.com/office/drawing/2014/main" id="{3DC0F339-045A-6DC2-ED29-BBC582D0ED38}"/>
                </a:ext>
                <a:ext uri="{C183D7F6-B498-43B3-948B-1728B52AA6E4}">
                  <adec:decorative xmlns:adec="http://schemas.microsoft.com/office/drawing/2017/decorative" val="1"/>
                </a:ext>
              </a:extLst>
            </p:cNvPr>
            <p:cNvSpPr txBox="1"/>
            <p:nvPr/>
          </p:nvSpPr>
          <p:spPr>
            <a:xfrm>
              <a:off x="10658914" y="1789280"/>
              <a:ext cx="803696" cy="469108"/>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Generate synopsis, tag line, SEO keywords</a:t>
              </a:r>
            </a:p>
          </p:txBody>
        </p:sp>
        <p:sp>
          <p:nvSpPr>
            <p:cNvPr id="68" name="TextBox 67">
              <a:extLst>
                <a:ext uri="{FF2B5EF4-FFF2-40B4-BE49-F238E27FC236}">
                  <a16:creationId xmlns:a16="http://schemas.microsoft.com/office/drawing/2014/main" id="{66082FC4-4AA0-56FE-0468-4037BA3F467A}"/>
                </a:ext>
                <a:ext uri="{C183D7F6-B498-43B3-948B-1728B52AA6E4}">
                  <adec:decorative xmlns:adec="http://schemas.microsoft.com/office/drawing/2017/decorative" val="1"/>
                </a:ext>
              </a:extLst>
            </p:cNvPr>
            <p:cNvSpPr txBox="1"/>
            <p:nvPr/>
          </p:nvSpPr>
          <p:spPr>
            <a:xfrm>
              <a:off x="7527341" y="5746785"/>
              <a:ext cx="785126"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raw-files</a:t>
              </a:r>
              <a:b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gradFill>
                    <a:gsLst>
                      <a:gs pos="100000">
                        <a:srgbClr val="000000"/>
                      </a:gs>
                      <a:gs pos="17000">
                        <a:srgbClr val="000000"/>
                      </a:gs>
                    </a:gsLst>
                    <a:lin ang="0" scaled="1"/>
                  </a:gradFill>
                  <a:effectLst/>
                  <a:uLnTx/>
                  <a:uFillTx/>
                  <a:latin typeface="Segoe UI"/>
                  <a:ea typeface="+mn-ea"/>
                  <a:cs typeface="Segoe UI Semibold" panose="020B0502040204020203" pitchFamily="34" charset="0"/>
                </a:rPr>
                <a:t>container</a:t>
              </a:r>
            </a:p>
          </p:txBody>
        </p:sp>
        <p:sp>
          <p:nvSpPr>
            <p:cNvPr id="71" name="TextBox 70">
              <a:extLst>
                <a:ext uri="{FF2B5EF4-FFF2-40B4-BE49-F238E27FC236}">
                  <a16:creationId xmlns:a16="http://schemas.microsoft.com/office/drawing/2014/main" id="{10910602-E900-468A-7E33-79B2AEAD2625}"/>
                </a:ext>
                <a:ext uri="{C183D7F6-B498-43B3-948B-1728B52AA6E4}">
                  <adec:decorative xmlns:adec="http://schemas.microsoft.com/office/drawing/2017/decorative" val="1"/>
                </a:ext>
              </a:extLst>
            </p:cNvPr>
            <p:cNvSpPr txBox="1"/>
            <p:nvPr/>
          </p:nvSpPr>
          <p:spPr>
            <a:xfrm>
              <a:off x="9280727" y="5746785"/>
              <a:ext cx="785126"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transcription</a:t>
              </a:r>
              <a:b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gradFill>
                    <a:gsLst>
                      <a:gs pos="100000">
                        <a:srgbClr val="000000"/>
                      </a:gs>
                      <a:gs pos="17000">
                        <a:srgbClr val="000000"/>
                      </a:gs>
                    </a:gsLst>
                    <a:lin ang="0" scaled="1"/>
                  </a:gradFill>
                  <a:effectLst/>
                  <a:uLnTx/>
                  <a:uFillTx/>
                  <a:latin typeface="Segoe UI"/>
                  <a:ea typeface="+mn-ea"/>
                  <a:cs typeface="Segoe UI Semibold" panose="020B0502040204020203" pitchFamily="34" charset="0"/>
                </a:rPr>
                <a:t>container</a:t>
              </a:r>
            </a:p>
          </p:txBody>
        </p:sp>
        <p:sp>
          <p:nvSpPr>
            <p:cNvPr id="72" name="TextBox 71">
              <a:extLst>
                <a:ext uri="{FF2B5EF4-FFF2-40B4-BE49-F238E27FC236}">
                  <a16:creationId xmlns:a16="http://schemas.microsoft.com/office/drawing/2014/main" id="{AFFC1019-EB64-5AC3-D035-D2F19C26A1AC}"/>
                </a:ext>
                <a:ext uri="{C183D7F6-B498-43B3-948B-1728B52AA6E4}">
                  <adec:decorative xmlns:adec="http://schemas.microsoft.com/office/drawing/2017/decorative" val="1"/>
                </a:ext>
              </a:extLst>
            </p:cNvPr>
            <p:cNvSpPr txBox="1"/>
            <p:nvPr/>
          </p:nvSpPr>
          <p:spPr>
            <a:xfrm>
              <a:off x="10565998" y="5746785"/>
              <a:ext cx="958754"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open-ai-results</a:t>
              </a:r>
              <a:b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gradFill>
                    <a:gsLst>
                      <a:gs pos="100000">
                        <a:srgbClr val="000000"/>
                      </a:gs>
                      <a:gs pos="17000">
                        <a:srgbClr val="000000"/>
                      </a:gs>
                    </a:gsLst>
                    <a:lin ang="0" scaled="1"/>
                  </a:gradFill>
                  <a:effectLst/>
                  <a:uLnTx/>
                  <a:uFillTx/>
                  <a:latin typeface="Segoe UI"/>
                  <a:ea typeface="+mn-ea"/>
                  <a:cs typeface="Segoe UI Semibold" panose="020B0502040204020203" pitchFamily="34" charset="0"/>
                </a:rPr>
                <a:t>container</a:t>
              </a:r>
            </a:p>
          </p:txBody>
        </p:sp>
        <p:pic>
          <p:nvPicPr>
            <p:cNvPr id="2050" name="Picture 2">
              <a:extLst>
                <a:ext uri="{FF2B5EF4-FFF2-40B4-BE49-F238E27FC236}">
                  <a16:creationId xmlns:a16="http://schemas.microsoft.com/office/drawing/2014/main" id="{C4E068D7-3E10-B2B6-A2F3-8979FAB83B67}"/>
                </a:ext>
                <a:ext uri="{C183D7F6-B498-43B3-948B-1728B52AA6E4}">
                  <adec:decorative xmlns:adec="http://schemas.microsoft.com/office/drawing/2017/decorative" val="1"/>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t="35337" b="37233"/>
            <a:stretch/>
          </p:blipFill>
          <p:spPr bwMode="auto">
            <a:xfrm>
              <a:off x="4315011" y="6068118"/>
              <a:ext cx="1280394" cy="1975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5375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E2EC9-ABB4-6475-E884-A1167C74D9B9}"/>
            </a:ext>
          </a:extLst>
        </p:cNvPr>
        <p:cNvGrpSpPr/>
        <p:nvPr/>
      </p:nvGrpSpPr>
      <p:grpSpPr>
        <a:xfrm>
          <a:off x="0" y="0"/>
          <a:ext cx="0" cy="0"/>
          <a:chOff x="0" y="0"/>
          <a:chExt cx="0" cy="0"/>
        </a:xfrm>
      </p:grpSpPr>
      <p:sp>
        <p:nvSpPr>
          <p:cNvPr id="12" name="!!container">
            <a:extLst>
              <a:ext uri="{FF2B5EF4-FFF2-40B4-BE49-F238E27FC236}">
                <a16:creationId xmlns:a16="http://schemas.microsoft.com/office/drawing/2014/main" id="{37AD67AE-E69C-8885-2BF8-614C3D6EAB31}"/>
              </a:ext>
              <a:ext uri="{C183D7F6-B498-43B3-948B-1728B52AA6E4}">
                <adec:decorative xmlns:adec="http://schemas.microsoft.com/office/drawing/2017/decorative" val="1"/>
              </a:ext>
            </a:extLst>
          </p:cNvPr>
          <p:cNvSpPr>
            <a:spLocks/>
          </p:cNvSpPr>
          <p:nvPr/>
        </p:nvSpPr>
        <p:spPr bwMode="auto">
          <a:xfrm>
            <a:off x="5570621" y="457199"/>
            <a:ext cx="6038768" cy="5905501"/>
          </a:xfrm>
          <a:prstGeom prst="roundRect">
            <a:avLst>
              <a:gd name="adj" fmla="val 3139"/>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rPr>
              <a:t>a</a:t>
            </a:r>
          </a:p>
        </p:txBody>
      </p:sp>
      <p:sp>
        <p:nvSpPr>
          <p:cNvPr id="4" name="Title 3">
            <a:extLst>
              <a:ext uri="{FF2B5EF4-FFF2-40B4-BE49-F238E27FC236}">
                <a16:creationId xmlns:a16="http://schemas.microsoft.com/office/drawing/2014/main" id="{25EDA874-463F-4CED-9C41-48E28FC8ABEA}"/>
              </a:ext>
            </a:extLst>
          </p:cNvPr>
          <p:cNvSpPr>
            <a:spLocks noGrp="1"/>
          </p:cNvSpPr>
          <p:nvPr>
            <p:ph type="title"/>
          </p:nvPr>
        </p:nvSpPr>
        <p:spPr>
          <a:xfrm>
            <a:off x="588963" y="2874963"/>
            <a:ext cx="4127500" cy="1108075"/>
          </a:xfrm>
        </p:spPr>
        <p:txBody>
          <a:bodyPr/>
          <a:lstStyle/>
          <a:p>
            <a:r>
              <a:rPr lang="en-AU"/>
              <a:t>Infrastructure cost considerations</a:t>
            </a:r>
          </a:p>
        </p:txBody>
      </p:sp>
      <p:sp>
        <p:nvSpPr>
          <p:cNvPr id="11" name="TextBox 10">
            <a:extLst>
              <a:ext uri="{FF2B5EF4-FFF2-40B4-BE49-F238E27FC236}">
                <a16:creationId xmlns:a16="http://schemas.microsoft.com/office/drawing/2014/main" id="{4EBD256F-F9D5-D44B-E96C-36B9EEC52987}"/>
              </a:ext>
            </a:extLst>
          </p:cNvPr>
          <p:cNvSpPr txBox="1"/>
          <p:nvPr/>
        </p:nvSpPr>
        <p:spPr>
          <a:xfrm>
            <a:off x="6528622" y="696570"/>
            <a:ext cx="4062828"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AKS </a:t>
            </a: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 application autoscaling, cluster autoscaling,</a:t>
            </a:r>
            <a:b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b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node scaling, etc.</a:t>
            </a:r>
          </a:p>
        </p:txBody>
      </p:sp>
      <p:sp>
        <p:nvSpPr>
          <p:cNvPr id="52" name="Graphic 20">
            <a:extLst>
              <a:ext uri="{FF2B5EF4-FFF2-40B4-BE49-F238E27FC236}">
                <a16:creationId xmlns:a16="http://schemas.microsoft.com/office/drawing/2014/main" id="{03116179-FD0C-CCC2-C853-73E3A3D56E04}"/>
              </a:ext>
              <a:ext uri="{C183D7F6-B498-43B3-948B-1728B52AA6E4}">
                <adec:decorative xmlns:adec="http://schemas.microsoft.com/office/drawing/2017/decorative" val="1"/>
              </a:ext>
            </a:extLst>
          </p:cNvPr>
          <p:cNvSpPr/>
          <p:nvPr/>
        </p:nvSpPr>
        <p:spPr>
          <a:xfrm>
            <a:off x="5951538" y="756586"/>
            <a:ext cx="309600" cy="310854"/>
          </a:xfrm>
          <a:custGeom>
            <a:avLst/>
            <a:gdLst>
              <a:gd name="connsiteX0" fmla="*/ 346248 w 692496"/>
              <a:gd name="connsiteY0" fmla="*/ 0 h 692496"/>
              <a:gd name="connsiteX1" fmla="*/ 692497 w 692496"/>
              <a:gd name="connsiteY1" fmla="*/ 346248 h 692496"/>
              <a:gd name="connsiteX2" fmla="*/ 346248 w 692496"/>
              <a:gd name="connsiteY2" fmla="*/ 692497 h 692496"/>
              <a:gd name="connsiteX3" fmla="*/ 0 w 692496"/>
              <a:gd name="connsiteY3" fmla="*/ 346248 h 692496"/>
              <a:gd name="connsiteX4" fmla="*/ 346248 w 692496"/>
              <a:gd name="connsiteY4" fmla="*/ 0 h 692496"/>
              <a:gd name="connsiteX5" fmla="*/ 457740 w 692496"/>
              <a:gd name="connsiteY5" fmla="*/ 241335 h 692496"/>
              <a:gd name="connsiteX6" fmla="*/ 302967 w 692496"/>
              <a:gd name="connsiteY6" fmla="*/ 396108 h 692496"/>
              <a:gd name="connsiteX7" fmla="*/ 234756 w 692496"/>
              <a:gd name="connsiteY7" fmla="*/ 327897 h 692496"/>
              <a:gd name="connsiteX8" fmla="*/ 198054 w 692496"/>
              <a:gd name="connsiteY8" fmla="*/ 329192 h 692496"/>
              <a:gd name="connsiteX9" fmla="*/ 198054 w 692496"/>
              <a:gd name="connsiteY9" fmla="*/ 364600 h 692496"/>
              <a:gd name="connsiteX10" fmla="*/ 284616 w 692496"/>
              <a:gd name="connsiteY10" fmla="*/ 451162 h 692496"/>
              <a:gd name="connsiteX11" fmla="*/ 321318 w 692496"/>
              <a:gd name="connsiteY11" fmla="*/ 451162 h 692496"/>
              <a:gd name="connsiteX12" fmla="*/ 494443 w 692496"/>
              <a:gd name="connsiteY12" fmla="*/ 278037 h 692496"/>
              <a:gd name="connsiteX13" fmla="*/ 495738 w 692496"/>
              <a:gd name="connsiteY13" fmla="*/ 241335 h 692496"/>
              <a:gd name="connsiteX14" fmla="*/ 459035 w 692496"/>
              <a:gd name="connsiteY14" fmla="*/ 240039 h 692496"/>
              <a:gd name="connsiteX15" fmla="*/ 457740 w 692496"/>
              <a:gd name="connsiteY15" fmla="*/ 241335 h 6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496" h="692496">
                <a:moveTo>
                  <a:pt x="346248" y="0"/>
                </a:moveTo>
                <a:cubicBezTo>
                  <a:pt x="537481" y="0"/>
                  <a:pt x="692497" y="155015"/>
                  <a:pt x="692497" y="346248"/>
                </a:cubicBezTo>
                <a:cubicBezTo>
                  <a:pt x="692497" y="537481"/>
                  <a:pt x="537481" y="692497"/>
                  <a:pt x="346248" y="692497"/>
                </a:cubicBezTo>
                <a:cubicBezTo>
                  <a:pt x="155015" y="692497"/>
                  <a:pt x="0" y="537481"/>
                  <a:pt x="0" y="346248"/>
                </a:cubicBezTo>
                <a:cubicBezTo>
                  <a:pt x="0" y="155015"/>
                  <a:pt x="155015" y="0"/>
                  <a:pt x="346248" y="0"/>
                </a:cubicBezTo>
                <a:close/>
                <a:moveTo>
                  <a:pt x="457740" y="241335"/>
                </a:moveTo>
                <a:lnTo>
                  <a:pt x="302967" y="396108"/>
                </a:lnTo>
                <a:lnTo>
                  <a:pt x="234756" y="327897"/>
                </a:lnTo>
                <a:cubicBezTo>
                  <a:pt x="224264" y="318119"/>
                  <a:pt x="207831" y="318701"/>
                  <a:pt x="198054" y="329192"/>
                </a:cubicBezTo>
                <a:cubicBezTo>
                  <a:pt x="188761" y="339164"/>
                  <a:pt x="188761" y="354628"/>
                  <a:pt x="198054" y="364600"/>
                </a:cubicBezTo>
                <a:lnTo>
                  <a:pt x="284616" y="451162"/>
                </a:lnTo>
                <a:cubicBezTo>
                  <a:pt x="294754" y="461289"/>
                  <a:pt x="311180" y="461289"/>
                  <a:pt x="321318" y="451162"/>
                </a:cubicBezTo>
                <a:lnTo>
                  <a:pt x="494443" y="278037"/>
                </a:lnTo>
                <a:cubicBezTo>
                  <a:pt x="504934" y="268260"/>
                  <a:pt x="505516" y="251828"/>
                  <a:pt x="495738" y="241335"/>
                </a:cubicBezTo>
                <a:cubicBezTo>
                  <a:pt x="485960" y="230842"/>
                  <a:pt x="469530" y="230262"/>
                  <a:pt x="459035" y="240039"/>
                </a:cubicBezTo>
                <a:cubicBezTo>
                  <a:pt x="458589" y="240456"/>
                  <a:pt x="458156" y="240888"/>
                  <a:pt x="457740" y="241335"/>
                </a:cubicBezTo>
                <a:close/>
              </a:path>
            </a:pathLst>
          </a:custGeom>
          <a:gradFill>
            <a:gsLst>
              <a:gs pos="3000">
                <a:srgbClr val="FF5C39"/>
              </a:gs>
              <a:gs pos="33000">
                <a:srgbClr val="C03BC4"/>
              </a:gs>
              <a:gs pos="97000">
                <a:srgbClr val="399A91"/>
              </a:gs>
              <a:gs pos="69000">
                <a:srgbClr val="0078D4"/>
              </a:gs>
            </a:gsLst>
            <a:path path="circle">
              <a:fillToRect l="100000" t="100000"/>
            </a:path>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55" name="TextBox 54">
            <a:extLst>
              <a:ext uri="{FF2B5EF4-FFF2-40B4-BE49-F238E27FC236}">
                <a16:creationId xmlns:a16="http://schemas.microsoft.com/office/drawing/2014/main" id="{AF6A9716-D722-788C-00FD-9C817A2BB7B9}"/>
              </a:ext>
            </a:extLst>
          </p:cNvPr>
          <p:cNvSpPr txBox="1"/>
          <p:nvPr/>
        </p:nvSpPr>
        <p:spPr>
          <a:xfrm>
            <a:off x="6528622" y="1475871"/>
            <a:ext cx="3167498"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Serverless costs </a:t>
            </a: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 Azure Functions etc. </a:t>
            </a:r>
          </a:p>
        </p:txBody>
      </p:sp>
      <p:sp>
        <p:nvSpPr>
          <p:cNvPr id="56" name="Graphic 20">
            <a:extLst>
              <a:ext uri="{FF2B5EF4-FFF2-40B4-BE49-F238E27FC236}">
                <a16:creationId xmlns:a16="http://schemas.microsoft.com/office/drawing/2014/main" id="{1847523F-6510-F1C2-63B2-5956596AF6C3}"/>
              </a:ext>
              <a:ext uri="{C183D7F6-B498-43B3-948B-1728B52AA6E4}">
                <adec:decorative xmlns:adec="http://schemas.microsoft.com/office/drawing/2017/decorative" val="1"/>
              </a:ext>
            </a:extLst>
          </p:cNvPr>
          <p:cNvSpPr/>
          <p:nvPr/>
        </p:nvSpPr>
        <p:spPr>
          <a:xfrm>
            <a:off x="5951538" y="1428167"/>
            <a:ext cx="309600" cy="310854"/>
          </a:xfrm>
          <a:custGeom>
            <a:avLst/>
            <a:gdLst>
              <a:gd name="connsiteX0" fmla="*/ 346248 w 692496"/>
              <a:gd name="connsiteY0" fmla="*/ 0 h 692496"/>
              <a:gd name="connsiteX1" fmla="*/ 692497 w 692496"/>
              <a:gd name="connsiteY1" fmla="*/ 346248 h 692496"/>
              <a:gd name="connsiteX2" fmla="*/ 346248 w 692496"/>
              <a:gd name="connsiteY2" fmla="*/ 692497 h 692496"/>
              <a:gd name="connsiteX3" fmla="*/ 0 w 692496"/>
              <a:gd name="connsiteY3" fmla="*/ 346248 h 692496"/>
              <a:gd name="connsiteX4" fmla="*/ 346248 w 692496"/>
              <a:gd name="connsiteY4" fmla="*/ 0 h 692496"/>
              <a:gd name="connsiteX5" fmla="*/ 457740 w 692496"/>
              <a:gd name="connsiteY5" fmla="*/ 241335 h 692496"/>
              <a:gd name="connsiteX6" fmla="*/ 302967 w 692496"/>
              <a:gd name="connsiteY6" fmla="*/ 396108 h 692496"/>
              <a:gd name="connsiteX7" fmla="*/ 234756 w 692496"/>
              <a:gd name="connsiteY7" fmla="*/ 327897 h 692496"/>
              <a:gd name="connsiteX8" fmla="*/ 198054 w 692496"/>
              <a:gd name="connsiteY8" fmla="*/ 329192 h 692496"/>
              <a:gd name="connsiteX9" fmla="*/ 198054 w 692496"/>
              <a:gd name="connsiteY9" fmla="*/ 364600 h 692496"/>
              <a:gd name="connsiteX10" fmla="*/ 284616 w 692496"/>
              <a:gd name="connsiteY10" fmla="*/ 451162 h 692496"/>
              <a:gd name="connsiteX11" fmla="*/ 321318 w 692496"/>
              <a:gd name="connsiteY11" fmla="*/ 451162 h 692496"/>
              <a:gd name="connsiteX12" fmla="*/ 494443 w 692496"/>
              <a:gd name="connsiteY12" fmla="*/ 278037 h 692496"/>
              <a:gd name="connsiteX13" fmla="*/ 495738 w 692496"/>
              <a:gd name="connsiteY13" fmla="*/ 241335 h 692496"/>
              <a:gd name="connsiteX14" fmla="*/ 459035 w 692496"/>
              <a:gd name="connsiteY14" fmla="*/ 240039 h 692496"/>
              <a:gd name="connsiteX15" fmla="*/ 457740 w 692496"/>
              <a:gd name="connsiteY15" fmla="*/ 241335 h 6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496" h="692496">
                <a:moveTo>
                  <a:pt x="346248" y="0"/>
                </a:moveTo>
                <a:cubicBezTo>
                  <a:pt x="537481" y="0"/>
                  <a:pt x="692497" y="155015"/>
                  <a:pt x="692497" y="346248"/>
                </a:cubicBezTo>
                <a:cubicBezTo>
                  <a:pt x="692497" y="537481"/>
                  <a:pt x="537481" y="692497"/>
                  <a:pt x="346248" y="692497"/>
                </a:cubicBezTo>
                <a:cubicBezTo>
                  <a:pt x="155015" y="692497"/>
                  <a:pt x="0" y="537481"/>
                  <a:pt x="0" y="346248"/>
                </a:cubicBezTo>
                <a:cubicBezTo>
                  <a:pt x="0" y="155015"/>
                  <a:pt x="155015" y="0"/>
                  <a:pt x="346248" y="0"/>
                </a:cubicBezTo>
                <a:close/>
                <a:moveTo>
                  <a:pt x="457740" y="241335"/>
                </a:moveTo>
                <a:lnTo>
                  <a:pt x="302967" y="396108"/>
                </a:lnTo>
                <a:lnTo>
                  <a:pt x="234756" y="327897"/>
                </a:lnTo>
                <a:cubicBezTo>
                  <a:pt x="224264" y="318119"/>
                  <a:pt x="207831" y="318701"/>
                  <a:pt x="198054" y="329192"/>
                </a:cubicBezTo>
                <a:cubicBezTo>
                  <a:pt x="188761" y="339164"/>
                  <a:pt x="188761" y="354628"/>
                  <a:pt x="198054" y="364600"/>
                </a:cubicBezTo>
                <a:lnTo>
                  <a:pt x="284616" y="451162"/>
                </a:lnTo>
                <a:cubicBezTo>
                  <a:pt x="294754" y="461289"/>
                  <a:pt x="311180" y="461289"/>
                  <a:pt x="321318" y="451162"/>
                </a:cubicBezTo>
                <a:lnTo>
                  <a:pt x="494443" y="278037"/>
                </a:lnTo>
                <a:cubicBezTo>
                  <a:pt x="504934" y="268260"/>
                  <a:pt x="505516" y="251828"/>
                  <a:pt x="495738" y="241335"/>
                </a:cubicBezTo>
                <a:cubicBezTo>
                  <a:pt x="485960" y="230842"/>
                  <a:pt x="469530" y="230262"/>
                  <a:pt x="459035" y="240039"/>
                </a:cubicBezTo>
                <a:cubicBezTo>
                  <a:pt x="458589" y="240456"/>
                  <a:pt x="458156" y="240888"/>
                  <a:pt x="457740" y="241335"/>
                </a:cubicBezTo>
                <a:close/>
              </a:path>
            </a:pathLst>
          </a:custGeom>
          <a:gradFill>
            <a:gsLst>
              <a:gs pos="3000">
                <a:srgbClr val="FF5C39"/>
              </a:gs>
              <a:gs pos="33000">
                <a:srgbClr val="C03BC4"/>
              </a:gs>
              <a:gs pos="97000">
                <a:srgbClr val="399A91"/>
              </a:gs>
              <a:gs pos="69000">
                <a:srgbClr val="0078D4"/>
              </a:gs>
            </a:gsLst>
            <a:path path="circle">
              <a:fillToRect l="100000" t="100000"/>
            </a:path>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58" name="TextBox 57">
            <a:extLst>
              <a:ext uri="{FF2B5EF4-FFF2-40B4-BE49-F238E27FC236}">
                <a16:creationId xmlns:a16="http://schemas.microsoft.com/office/drawing/2014/main" id="{DFF953C1-88FB-DD21-7D4D-8B23F7AB1A1B}"/>
              </a:ext>
            </a:extLst>
          </p:cNvPr>
          <p:cNvSpPr txBox="1"/>
          <p:nvPr/>
        </p:nvSpPr>
        <p:spPr>
          <a:xfrm>
            <a:off x="6528622" y="2087435"/>
            <a:ext cx="2182306"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Availability zones</a:t>
            </a:r>
          </a:p>
        </p:txBody>
      </p:sp>
      <p:sp>
        <p:nvSpPr>
          <p:cNvPr id="59" name="Graphic 20">
            <a:extLst>
              <a:ext uri="{FF2B5EF4-FFF2-40B4-BE49-F238E27FC236}">
                <a16:creationId xmlns:a16="http://schemas.microsoft.com/office/drawing/2014/main" id="{109DB8F8-D226-2AF1-F8DD-C46DD9E502F6}"/>
              </a:ext>
              <a:ext uri="{C183D7F6-B498-43B3-948B-1728B52AA6E4}">
                <adec:decorative xmlns:adec="http://schemas.microsoft.com/office/drawing/2017/decorative" val="1"/>
              </a:ext>
            </a:extLst>
          </p:cNvPr>
          <p:cNvSpPr/>
          <p:nvPr/>
        </p:nvSpPr>
        <p:spPr>
          <a:xfrm>
            <a:off x="5951538" y="2039731"/>
            <a:ext cx="309600" cy="310854"/>
          </a:xfrm>
          <a:custGeom>
            <a:avLst/>
            <a:gdLst>
              <a:gd name="connsiteX0" fmla="*/ 346248 w 692496"/>
              <a:gd name="connsiteY0" fmla="*/ 0 h 692496"/>
              <a:gd name="connsiteX1" fmla="*/ 692497 w 692496"/>
              <a:gd name="connsiteY1" fmla="*/ 346248 h 692496"/>
              <a:gd name="connsiteX2" fmla="*/ 346248 w 692496"/>
              <a:gd name="connsiteY2" fmla="*/ 692497 h 692496"/>
              <a:gd name="connsiteX3" fmla="*/ 0 w 692496"/>
              <a:gd name="connsiteY3" fmla="*/ 346248 h 692496"/>
              <a:gd name="connsiteX4" fmla="*/ 346248 w 692496"/>
              <a:gd name="connsiteY4" fmla="*/ 0 h 692496"/>
              <a:gd name="connsiteX5" fmla="*/ 457740 w 692496"/>
              <a:gd name="connsiteY5" fmla="*/ 241335 h 692496"/>
              <a:gd name="connsiteX6" fmla="*/ 302967 w 692496"/>
              <a:gd name="connsiteY6" fmla="*/ 396108 h 692496"/>
              <a:gd name="connsiteX7" fmla="*/ 234756 w 692496"/>
              <a:gd name="connsiteY7" fmla="*/ 327897 h 692496"/>
              <a:gd name="connsiteX8" fmla="*/ 198054 w 692496"/>
              <a:gd name="connsiteY8" fmla="*/ 329192 h 692496"/>
              <a:gd name="connsiteX9" fmla="*/ 198054 w 692496"/>
              <a:gd name="connsiteY9" fmla="*/ 364600 h 692496"/>
              <a:gd name="connsiteX10" fmla="*/ 284616 w 692496"/>
              <a:gd name="connsiteY10" fmla="*/ 451162 h 692496"/>
              <a:gd name="connsiteX11" fmla="*/ 321318 w 692496"/>
              <a:gd name="connsiteY11" fmla="*/ 451162 h 692496"/>
              <a:gd name="connsiteX12" fmla="*/ 494443 w 692496"/>
              <a:gd name="connsiteY12" fmla="*/ 278037 h 692496"/>
              <a:gd name="connsiteX13" fmla="*/ 495738 w 692496"/>
              <a:gd name="connsiteY13" fmla="*/ 241335 h 692496"/>
              <a:gd name="connsiteX14" fmla="*/ 459035 w 692496"/>
              <a:gd name="connsiteY14" fmla="*/ 240039 h 692496"/>
              <a:gd name="connsiteX15" fmla="*/ 457740 w 692496"/>
              <a:gd name="connsiteY15" fmla="*/ 241335 h 6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496" h="692496">
                <a:moveTo>
                  <a:pt x="346248" y="0"/>
                </a:moveTo>
                <a:cubicBezTo>
                  <a:pt x="537481" y="0"/>
                  <a:pt x="692497" y="155015"/>
                  <a:pt x="692497" y="346248"/>
                </a:cubicBezTo>
                <a:cubicBezTo>
                  <a:pt x="692497" y="537481"/>
                  <a:pt x="537481" y="692497"/>
                  <a:pt x="346248" y="692497"/>
                </a:cubicBezTo>
                <a:cubicBezTo>
                  <a:pt x="155015" y="692497"/>
                  <a:pt x="0" y="537481"/>
                  <a:pt x="0" y="346248"/>
                </a:cubicBezTo>
                <a:cubicBezTo>
                  <a:pt x="0" y="155015"/>
                  <a:pt x="155015" y="0"/>
                  <a:pt x="346248" y="0"/>
                </a:cubicBezTo>
                <a:close/>
                <a:moveTo>
                  <a:pt x="457740" y="241335"/>
                </a:moveTo>
                <a:lnTo>
                  <a:pt x="302967" y="396108"/>
                </a:lnTo>
                <a:lnTo>
                  <a:pt x="234756" y="327897"/>
                </a:lnTo>
                <a:cubicBezTo>
                  <a:pt x="224264" y="318119"/>
                  <a:pt x="207831" y="318701"/>
                  <a:pt x="198054" y="329192"/>
                </a:cubicBezTo>
                <a:cubicBezTo>
                  <a:pt x="188761" y="339164"/>
                  <a:pt x="188761" y="354628"/>
                  <a:pt x="198054" y="364600"/>
                </a:cubicBezTo>
                <a:lnTo>
                  <a:pt x="284616" y="451162"/>
                </a:lnTo>
                <a:cubicBezTo>
                  <a:pt x="294754" y="461289"/>
                  <a:pt x="311180" y="461289"/>
                  <a:pt x="321318" y="451162"/>
                </a:cubicBezTo>
                <a:lnTo>
                  <a:pt x="494443" y="278037"/>
                </a:lnTo>
                <a:cubicBezTo>
                  <a:pt x="504934" y="268260"/>
                  <a:pt x="505516" y="251828"/>
                  <a:pt x="495738" y="241335"/>
                </a:cubicBezTo>
                <a:cubicBezTo>
                  <a:pt x="485960" y="230842"/>
                  <a:pt x="469530" y="230262"/>
                  <a:pt x="459035" y="240039"/>
                </a:cubicBezTo>
                <a:cubicBezTo>
                  <a:pt x="458589" y="240456"/>
                  <a:pt x="458156" y="240888"/>
                  <a:pt x="457740" y="241335"/>
                </a:cubicBezTo>
                <a:close/>
              </a:path>
            </a:pathLst>
          </a:custGeom>
          <a:gradFill>
            <a:gsLst>
              <a:gs pos="3000">
                <a:srgbClr val="FF5C39"/>
              </a:gs>
              <a:gs pos="33000">
                <a:srgbClr val="C03BC4"/>
              </a:gs>
              <a:gs pos="97000">
                <a:srgbClr val="399A91"/>
              </a:gs>
              <a:gs pos="69000">
                <a:srgbClr val="0078D4"/>
              </a:gs>
            </a:gsLst>
            <a:path path="circle">
              <a:fillToRect l="100000" t="100000"/>
            </a:path>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61" name="TextBox 60">
            <a:extLst>
              <a:ext uri="{FF2B5EF4-FFF2-40B4-BE49-F238E27FC236}">
                <a16:creationId xmlns:a16="http://schemas.microsoft.com/office/drawing/2014/main" id="{FEC9B80C-1ECD-A4E2-3227-36DC1CDC0713}"/>
              </a:ext>
            </a:extLst>
          </p:cNvPr>
          <p:cNvSpPr txBox="1"/>
          <p:nvPr/>
        </p:nvSpPr>
        <p:spPr>
          <a:xfrm>
            <a:off x="6528622" y="2698999"/>
            <a:ext cx="2046621"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Storage</a:t>
            </a:r>
          </a:p>
        </p:txBody>
      </p:sp>
      <p:sp>
        <p:nvSpPr>
          <p:cNvPr id="62" name="Graphic 20">
            <a:extLst>
              <a:ext uri="{FF2B5EF4-FFF2-40B4-BE49-F238E27FC236}">
                <a16:creationId xmlns:a16="http://schemas.microsoft.com/office/drawing/2014/main" id="{1A754DA3-D745-0030-EDB7-CF3FE6874308}"/>
              </a:ext>
              <a:ext uri="{C183D7F6-B498-43B3-948B-1728B52AA6E4}">
                <adec:decorative xmlns:adec="http://schemas.microsoft.com/office/drawing/2017/decorative" val="1"/>
              </a:ext>
            </a:extLst>
          </p:cNvPr>
          <p:cNvSpPr/>
          <p:nvPr/>
        </p:nvSpPr>
        <p:spPr>
          <a:xfrm>
            <a:off x="5951538" y="2651295"/>
            <a:ext cx="309600" cy="310854"/>
          </a:xfrm>
          <a:custGeom>
            <a:avLst/>
            <a:gdLst>
              <a:gd name="connsiteX0" fmla="*/ 346248 w 692496"/>
              <a:gd name="connsiteY0" fmla="*/ 0 h 692496"/>
              <a:gd name="connsiteX1" fmla="*/ 692497 w 692496"/>
              <a:gd name="connsiteY1" fmla="*/ 346248 h 692496"/>
              <a:gd name="connsiteX2" fmla="*/ 346248 w 692496"/>
              <a:gd name="connsiteY2" fmla="*/ 692497 h 692496"/>
              <a:gd name="connsiteX3" fmla="*/ 0 w 692496"/>
              <a:gd name="connsiteY3" fmla="*/ 346248 h 692496"/>
              <a:gd name="connsiteX4" fmla="*/ 346248 w 692496"/>
              <a:gd name="connsiteY4" fmla="*/ 0 h 692496"/>
              <a:gd name="connsiteX5" fmla="*/ 457740 w 692496"/>
              <a:gd name="connsiteY5" fmla="*/ 241335 h 692496"/>
              <a:gd name="connsiteX6" fmla="*/ 302967 w 692496"/>
              <a:gd name="connsiteY6" fmla="*/ 396108 h 692496"/>
              <a:gd name="connsiteX7" fmla="*/ 234756 w 692496"/>
              <a:gd name="connsiteY7" fmla="*/ 327897 h 692496"/>
              <a:gd name="connsiteX8" fmla="*/ 198054 w 692496"/>
              <a:gd name="connsiteY8" fmla="*/ 329192 h 692496"/>
              <a:gd name="connsiteX9" fmla="*/ 198054 w 692496"/>
              <a:gd name="connsiteY9" fmla="*/ 364600 h 692496"/>
              <a:gd name="connsiteX10" fmla="*/ 284616 w 692496"/>
              <a:gd name="connsiteY10" fmla="*/ 451162 h 692496"/>
              <a:gd name="connsiteX11" fmla="*/ 321318 w 692496"/>
              <a:gd name="connsiteY11" fmla="*/ 451162 h 692496"/>
              <a:gd name="connsiteX12" fmla="*/ 494443 w 692496"/>
              <a:gd name="connsiteY12" fmla="*/ 278037 h 692496"/>
              <a:gd name="connsiteX13" fmla="*/ 495738 w 692496"/>
              <a:gd name="connsiteY13" fmla="*/ 241335 h 692496"/>
              <a:gd name="connsiteX14" fmla="*/ 459035 w 692496"/>
              <a:gd name="connsiteY14" fmla="*/ 240039 h 692496"/>
              <a:gd name="connsiteX15" fmla="*/ 457740 w 692496"/>
              <a:gd name="connsiteY15" fmla="*/ 241335 h 6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496" h="692496">
                <a:moveTo>
                  <a:pt x="346248" y="0"/>
                </a:moveTo>
                <a:cubicBezTo>
                  <a:pt x="537481" y="0"/>
                  <a:pt x="692497" y="155015"/>
                  <a:pt x="692497" y="346248"/>
                </a:cubicBezTo>
                <a:cubicBezTo>
                  <a:pt x="692497" y="537481"/>
                  <a:pt x="537481" y="692497"/>
                  <a:pt x="346248" y="692497"/>
                </a:cubicBezTo>
                <a:cubicBezTo>
                  <a:pt x="155015" y="692497"/>
                  <a:pt x="0" y="537481"/>
                  <a:pt x="0" y="346248"/>
                </a:cubicBezTo>
                <a:cubicBezTo>
                  <a:pt x="0" y="155015"/>
                  <a:pt x="155015" y="0"/>
                  <a:pt x="346248" y="0"/>
                </a:cubicBezTo>
                <a:close/>
                <a:moveTo>
                  <a:pt x="457740" y="241335"/>
                </a:moveTo>
                <a:lnTo>
                  <a:pt x="302967" y="396108"/>
                </a:lnTo>
                <a:lnTo>
                  <a:pt x="234756" y="327897"/>
                </a:lnTo>
                <a:cubicBezTo>
                  <a:pt x="224264" y="318119"/>
                  <a:pt x="207831" y="318701"/>
                  <a:pt x="198054" y="329192"/>
                </a:cubicBezTo>
                <a:cubicBezTo>
                  <a:pt x="188761" y="339164"/>
                  <a:pt x="188761" y="354628"/>
                  <a:pt x="198054" y="364600"/>
                </a:cubicBezTo>
                <a:lnTo>
                  <a:pt x="284616" y="451162"/>
                </a:lnTo>
                <a:cubicBezTo>
                  <a:pt x="294754" y="461289"/>
                  <a:pt x="311180" y="461289"/>
                  <a:pt x="321318" y="451162"/>
                </a:cubicBezTo>
                <a:lnTo>
                  <a:pt x="494443" y="278037"/>
                </a:lnTo>
                <a:cubicBezTo>
                  <a:pt x="504934" y="268260"/>
                  <a:pt x="505516" y="251828"/>
                  <a:pt x="495738" y="241335"/>
                </a:cubicBezTo>
                <a:cubicBezTo>
                  <a:pt x="485960" y="230842"/>
                  <a:pt x="469530" y="230262"/>
                  <a:pt x="459035" y="240039"/>
                </a:cubicBezTo>
                <a:cubicBezTo>
                  <a:pt x="458589" y="240456"/>
                  <a:pt x="458156" y="240888"/>
                  <a:pt x="457740" y="241335"/>
                </a:cubicBezTo>
                <a:close/>
              </a:path>
            </a:pathLst>
          </a:custGeom>
          <a:gradFill>
            <a:gsLst>
              <a:gs pos="3000">
                <a:srgbClr val="FF5C39"/>
              </a:gs>
              <a:gs pos="33000">
                <a:srgbClr val="C03BC4"/>
              </a:gs>
              <a:gs pos="97000">
                <a:srgbClr val="399A91"/>
              </a:gs>
              <a:gs pos="69000">
                <a:srgbClr val="0078D4"/>
              </a:gs>
            </a:gsLst>
            <a:path path="circle">
              <a:fillToRect l="100000" t="100000"/>
            </a:path>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64" name="TextBox 63">
            <a:extLst>
              <a:ext uri="{FF2B5EF4-FFF2-40B4-BE49-F238E27FC236}">
                <a16:creationId xmlns:a16="http://schemas.microsoft.com/office/drawing/2014/main" id="{A5036124-EE5C-31E8-1258-E20385996843}"/>
              </a:ext>
            </a:extLst>
          </p:cNvPr>
          <p:cNvSpPr txBox="1"/>
          <p:nvPr/>
        </p:nvSpPr>
        <p:spPr>
          <a:xfrm>
            <a:off x="6528622" y="3310563"/>
            <a:ext cx="1621867"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Load balancing</a:t>
            </a:r>
          </a:p>
        </p:txBody>
      </p:sp>
      <p:sp>
        <p:nvSpPr>
          <p:cNvPr id="65" name="Graphic 20">
            <a:extLst>
              <a:ext uri="{FF2B5EF4-FFF2-40B4-BE49-F238E27FC236}">
                <a16:creationId xmlns:a16="http://schemas.microsoft.com/office/drawing/2014/main" id="{3E99AC3F-DB1C-BFC1-71DB-B34AEAEB21D1}"/>
              </a:ext>
              <a:ext uri="{C183D7F6-B498-43B3-948B-1728B52AA6E4}">
                <adec:decorative xmlns:adec="http://schemas.microsoft.com/office/drawing/2017/decorative" val="1"/>
              </a:ext>
            </a:extLst>
          </p:cNvPr>
          <p:cNvSpPr/>
          <p:nvPr/>
        </p:nvSpPr>
        <p:spPr>
          <a:xfrm>
            <a:off x="5951538" y="3262859"/>
            <a:ext cx="309600" cy="310854"/>
          </a:xfrm>
          <a:custGeom>
            <a:avLst/>
            <a:gdLst>
              <a:gd name="connsiteX0" fmla="*/ 346248 w 692496"/>
              <a:gd name="connsiteY0" fmla="*/ 0 h 692496"/>
              <a:gd name="connsiteX1" fmla="*/ 692497 w 692496"/>
              <a:gd name="connsiteY1" fmla="*/ 346248 h 692496"/>
              <a:gd name="connsiteX2" fmla="*/ 346248 w 692496"/>
              <a:gd name="connsiteY2" fmla="*/ 692497 h 692496"/>
              <a:gd name="connsiteX3" fmla="*/ 0 w 692496"/>
              <a:gd name="connsiteY3" fmla="*/ 346248 h 692496"/>
              <a:gd name="connsiteX4" fmla="*/ 346248 w 692496"/>
              <a:gd name="connsiteY4" fmla="*/ 0 h 692496"/>
              <a:gd name="connsiteX5" fmla="*/ 457740 w 692496"/>
              <a:gd name="connsiteY5" fmla="*/ 241335 h 692496"/>
              <a:gd name="connsiteX6" fmla="*/ 302967 w 692496"/>
              <a:gd name="connsiteY6" fmla="*/ 396108 h 692496"/>
              <a:gd name="connsiteX7" fmla="*/ 234756 w 692496"/>
              <a:gd name="connsiteY7" fmla="*/ 327897 h 692496"/>
              <a:gd name="connsiteX8" fmla="*/ 198054 w 692496"/>
              <a:gd name="connsiteY8" fmla="*/ 329192 h 692496"/>
              <a:gd name="connsiteX9" fmla="*/ 198054 w 692496"/>
              <a:gd name="connsiteY9" fmla="*/ 364600 h 692496"/>
              <a:gd name="connsiteX10" fmla="*/ 284616 w 692496"/>
              <a:gd name="connsiteY10" fmla="*/ 451162 h 692496"/>
              <a:gd name="connsiteX11" fmla="*/ 321318 w 692496"/>
              <a:gd name="connsiteY11" fmla="*/ 451162 h 692496"/>
              <a:gd name="connsiteX12" fmla="*/ 494443 w 692496"/>
              <a:gd name="connsiteY12" fmla="*/ 278037 h 692496"/>
              <a:gd name="connsiteX13" fmla="*/ 495738 w 692496"/>
              <a:gd name="connsiteY13" fmla="*/ 241335 h 692496"/>
              <a:gd name="connsiteX14" fmla="*/ 459035 w 692496"/>
              <a:gd name="connsiteY14" fmla="*/ 240039 h 692496"/>
              <a:gd name="connsiteX15" fmla="*/ 457740 w 692496"/>
              <a:gd name="connsiteY15" fmla="*/ 241335 h 6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496" h="692496">
                <a:moveTo>
                  <a:pt x="346248" y="0"/>
                </a:moveTo>
                <a:cubicBezTo>
                  <a:pt x="537481" y="0"/>
                  <a:pt x="692497" y="155015"/>
                  <a:pt x="692497" y="346248"/>
                </a:cubicBezTo>
                <a:cubicBezTo>
                  <a:pt x="692497" y="537481"/>
                  <a:pt x="537481" y="692497"/>
                  <a:pt x="346248" y="692497"/>
                </a:cubicBezTo>
                <a:cubicBezTo>
                  <a:pt x="155015" y="692497"/>
                  <a:pt x="0" y="537481"/>
                  <a:pt x="0" y="346248"/>
                </a:cubicBezTo>
                <a:cubicBezTo>
                  <a:pt x="0" y="155015"/>
                  <a:pt x="155015" y="0"/>
                  <a:pt x="346248" y="0"/>
                </a:cubicBezTo>
                <a:close/>
                <a:moveTo>
                  <a:pt x="457740" y="241335"/>
                </a:moveTo>
                <a:lnTo>
                  <a:pt x="302967" y="396108"/>
                </a:lnTo>
                <a:lnTo>
                  <a:pt x="234756" y="327897"/>
                </a:lnTo>
                <a:cubicBezTo>
                  <a:pt x="224264" y="318119"/>
                  <a:pt x="207831" y="318701"/>
                  <a:pt x="198054" y="329192"/>
                </a:cubicBezTo>
                <a:cubicBezTo>
                  <a:pt x="188761" y="339164"/>
                  <a:pt x="188761" y="354628"/>
                  <a:pt x="198054" y="364600"/>
                </a:cubicBezTo>
                <a:lnTo>
                  <a:pt x="284616" y="451162"/>
                </a:lnTo>
                <a:cubicBezTo>
                  <a:pt x="294754" y="461289"/>
                  <a:pt x="311180" y="461289"/>
                  <a:pt x="321318" y="451162"/>
                </a:cubicBezTo>
                <a:lnTo>
                  <a:pt x="494443" y="278037"/>
                </a:lnTo>
                <a:cubicBezTo>
                  <a:pt x="504934" y="268260"/>
                  <a:pt x="505516" y="251828"/>
                  <a:pt x="495738" y="241335"/>
                </a:cubicBezTo>
                <a:cubicBezTo>
                  <a:pt x="485960" y="230842"/>
                  <a:pt x="469530" y="230262"/>
                  <a:pt x="459035" y="240039"/>
                </a:cubicBezTo>
                <a:cubicBezTo>
                  <a:pt x="458589" y="240456"/>
                  <a:pt x="458156" y="240888"/>
                  <a:pt x="457740" y="241335"/>
                </a:cubicBezTo>
                <a:close/>
              </a:path>
            </a:pathLst>
          </a:custGeom>
          <a:gradFill>
            <a:gsLst>
              <a:gs pos="3000">
                <a:srgbClr val="FF5C39"/>
              </a:gs>
              <a:gs pos="33000">
                <a:srgbClr val="C03BC4"/>
              </a:gs>
              <a:gs pos="97000">
                <a:srgbClr val="399A91"/>
              </a:gs>
              <a:gs pos="69000">
                <a:srgbClr val="0078D4"/>
              </a:gs>
            </a:gsLst>
            <a:path path="circle">
              <a:fillToRect l="100000" t="100000"/>
            </a:path>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67" name="TextBox 66">
            <a:extLst>
              <a:ext uri="{FF2B5EF4-FFF2-40B4-BE49-F238E27FC236}">
                <a16:creationId xmlns:a16="http://schemas.microsoft.com/office/drawing/2014/main" id="{251FC861-165C-C187-D61D-948630005750}"/>
              </a:ext>
            </a:extLst>
          </p:cNvPr>
          <p:cNvSpPr txBox="1"/>
          <p:nvPr/>
        </p:nvSpPr>
        <p:spPr>
          <a:xfrm>
            <a:off x="6528622" y="3922127"/>
            <a:ext cx="1468484"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Networking</a:t>
            </a:r>
          </a:p>
        </p:txBody>
      </p:sp>
      <p:sp>
        <p:nvSpPr>
          <p:cNvPr id="68" name="Graphic 20">
            <a:extLst>
              <a:ext uri="{FF2B5EF4-FFF2-40B4-BE49-F238E27FC236}">
                <a16:creationId xmlns:a16="http://schemas.microsoft.com/office/drawing/2014/main" id="{81A8A2A6-FCC9-89C3-F8AA-7A59B7AF4018}"/>
              </a:ext>
              <a:ext uri="{C183D7F6-B498-43B3-948B-1728B52AA6E4}">
                <adec:decorative xmlns:adec="http://schemas.microsoft.com/office/drawing/2017/decorative" val="1"/>
              </a:ext>
            </a:extLst>
          </p:cNvPr>
          <p:cNvSpPr/>
          <p:nvPr/>
        </p:nvSpPr>
        <p:spPr>
          <a:xfrm>
            <a:off x="5951538" y="3874423"/>
            <a:ext cx="309600" cy="310854"/>
          </a:xfrm>
          <a:custGeom>
            <a:avLst/>
            <a:gdLst>
              <a:gd name="connsiteX0" fmla="*/ 346248 w 692496"/>
              <a:gd name="connsiteY0" fmla="*/ 0 h 692496"/>
              <a:gd name="connsiteX1" fmla="*/ 692497 w 692496"/>
              <a:gd name="connsiteY1" fmla="*/ 346248 h 692496"/>
              <a:gd name="connsiteX2" fmla="*/ 346248 w 692496"/>
              <a:gd name="connsiteY2" fmla="*/ 692497 h 692496"/>
              <a:gd name="connsiteX3" fmla="*/ 0 w 692496"/>
              <a:gd name="connsiteY3" fmla="*/ 346248 h 692496"/>
              <a:gd name="connsiteX4" fmla="*/ 346248 w 692496"/>
              <a:gd name="connsiteY4" fmla="*/ 0 h 692496"/>
              <a:gd name="connsiteX5" fmla="*/ 457740 w 692496"/>
              <a:gd name="connsiteY5" fmla="*/ 241335 h 692496"/>
              <a:gd name="connsiteX6" fmla="*/ 302967 w 692496"/>
              <a:gd name="connsiteY6" fmla="*/ 396108 h 692496"/>
              <a:gd name="connsiteX7" fmla="*/ 234756 w 692496"/>
              <a:gd name="connsiteY7" fmla="*/ 327897 h 692496"/>
              <a:gd name="connsiteX8" fmla="*/ 198054 w 692496"/>
              <a:gd name="connsiteY8" fmla="*/ 329192 h 692496"/>
              <a:gd name="connsiteX9" fmla="*/ 198054 w 692496"/>
              <a:gd name="connsiteY9" fmla="*/ 364600 h 692496"/>
              <a:gd name="connsiteX10" fmla="*/ 284616 w 692496"/>
              <a:gd name="connsiteY10" fmla="*/ 451162 h 692496"/>
              <a:gd name="connsiteX11" fmla="*/ 321318 w 692496"/>
              <a:gd name="connsiteY11" fmla="*/ 451162 h 692496"/>
              <a:gd name="connsiteX12" fmla="*/ 494443 w 692496"/>
              <a:gd name="connsiteY12" fmla="*/ 278037 h 692496"/>
              <a:gd name="connsiteX13" fmla="*/ 495738 w 692496"/>
              <a:gd name="connsiteY13" fmla="*/ 241335 h 692496"/>
              <a:gd name="connsiteX14" fmla="*/ 459035 w 692496"/>
              <a:gd name="connsiteY14" fmla="*/ 240039 h 692496"/>
              <a:gd name="connsiteX15" fmla="*/ 457740 w 692496"/>
              <a:gd name="connsiteY15" fmla="*/ 241335 h 6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496" h="692496">
                <a:moveTo>
                  <a:pt x="346248" y="0"/>
                </a:moveTo>
                <a:cubicBezTo>
                  <a:pt x="537481" y="0"/>
                  <a:pt x="692497" y="155015"/>
                  <a:pt x="692497" y="346248"/>
                </a:cubicBezTo>
                <a:cubicBezTo>
                  <a:pt x="692497" y="537481"/>
                  <a:pt x="537481" y="692497"/>
                  <a:pt x="346248" y="692497"/>
                </a:cubicBezTo>
                <a:cubicBezTo>
                  <a:pt x="155015" y="692497"/>
                  <a:pt x="0" y="537481"/>
                  <a:pt x="0" y="346248"/>
                </a:cubicBezTo>
                <a:cubicBezTo>
                  <a:pt x="0" y="155015"/>
                  <a:pt x="155015" y="0"/>
                  <a:pt x="346248" y="0"/>
                </a:cubicBezTo>
                <a:close/>
                <a:moveTo>
                  <a:pt x="457740" y="241335"/>
                </a:moveTo>
                <a:lnTo>
                  <a:pt x="302967" y="396108"/>
                </a:lnTo>
                <a:lnTo>
                  <a:pt x="234756" y="327897"/>
                </a:lnTo>
                <a:cubicBezTo>
                  <a:pt x="224264" y="318119"/>
                  <a:pt x="207831" y="318701"/>
                  <a:pt x="198054" y="329192"/>
                </a:cubicBezTo>
                <a:cubicBezTo>
                  <a:pt x="188761" y="339164"/>
                  <a:pt x="188761" y="354628"/>
                  <a:pt x="198054" y="364600"/>
                </a:cubicBezTo>
                <a:lnTo>
                  <a:pt x="284616" y="451162"/>
                </a:lnTo>
                <a:cubicBezTo>
                  <a:pt x="294754" y="461289"/>
                  <a:pt x="311180" y="461289"/>
                  <a:pt x="321318" y="451162"/>
                </a:cubicBezTo>
                <a:lnTo>
                  <a:pt x="494443" y="278037"/>
                </a:lnTo>
                <a:cubicBezTo>
                  <a:pt x="504934" y="268260"/>
                  <a:pt x="505516" y="251828"/>
                  <a:pt x="495738" y="241335"/>
                </a:cubicBezTo>
                <a:cubicBezTo>
                  <a:pt x="485960" y="230842"/>
                  <a:pt x="469530" y="230262"/>
                  <a:pt x="459035" y="240039"/>
                </a:cubicBezTo>
                <a:cubicBezTo>
                  <a:pt x="458589" y="240456"/>
                  <a:pt x="458156" y="240888"/>
                  <a:pt x="457740" y="241335"/>
                </a:cubicBezTo>
                <a:close/>
              </a:path>
            </a:pathLst>
          </a:custGeom>
          <a:gradFill>
            <a:gsLst>
              <a:gs pos="3000">
                <a:srgbClr val="FF5C39"/>
              </a:gs>
              <a:gs pos="33000">
                <a:srgbClr val="C03BC4"/>
              </a:gs>
              <a:gs pos="97000">
                <a:srgbClr val="399A91"/>
              </a:gs>
              <a:gs pos="69000">
                <a:srgbClr val="0078D4"/>
              </a:gs>
            </a:gsLst>
            <a:path path="circle">
              <a:fillToRect l="100000" t="100000"/>
            </a:path>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70" name="TextBox 69">
            <a:extLst>
              <a:ext uri="{FF2B5EF4-FFF2-40B4-BE49-F238E27FC236}">
                <a16:creationId xmlns:a16="http://schemas.microsoft.com/office/drawing/2014/main" id="{2D7915F0-165A-C9B5-5296-72B63774D622}"/>
              </a:ext>
            </a:extLst>
          </p:cNvPr>
          <p:cNvSpPr txBox="1"/>
          <p:nvPr/>
        </p:nvSpPr>
        <p:spPr>
          <a:xfrm>
            <a:off x="6528622" y="4533691"/>
            <a:ext cx="2182306"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Security products </a:t>
            </a:r>
          </a:p>
        </p:txBody>
      </p:sp>
      <p:sp>
        <p:nvSpPr>
          <p:cNvPr id="71" name="Graphic 20">
            <a:extLst>
              <a:ext uri="{FF2B5EF4-FFF2-40B4-BE49-F238E27FC236}">
                <a16:creationId xmlns:a16="http://schemas.microsoft.com/office/drawing/2014/main" id="{7055D9E8-E5D7-1292-F8E1-7C6DEDE683B2}"/>
              </a:ext>
              <a:ext uri="{C183D7F6-B498-43B3-948B-1728B52AA6E4}">
                <adec:decorative xmlns:adec="http://schemas.microsoft.com/office/drawing/2017/decorative" val="1"/>
              </a:ext>
            </a:extLst>
          </p:cNvPr>
          <p:cNvSpPr/>
          <p:nvPr/>
        </p:nvSpPr>
        <p:spPr>
          <a:xfrm>
            <a:off x="5951538" y="4485987"/>
            <a:ext cx="309600" cy="310854"/>
          </a:xfrm>
          <a:custGeom>
            <a:avLst/>
            <a:gdLst>
              <a:gd name="connsiteX0" fmla="*/ 346248 w 692496"/>
              <a:gd name="connsiteY0" fmla="*/ 0 h 692496"/>
              <a:gd name="connsiteX1" fmla="*/ 692497 w 692496"/>
              <a:gd name="connsiteY1" fmla="*/ 346248 h 692496"/>
              <a:gd name="connsiteX2" fmla="*/ 346248 w 692496"/>
              <a:gd name="connsiteY2" fmla="*/ 692497 h 692496"/>
              <a:gd name="connsiteX3" fmla="*/ 0 w 692496"/>
              <a:gd name="connsiteY3" fmla="*/ 346248 h 692496"/>
              <a:gd name="connsiteX4" fmla="*/ 346248 w 692496"/>
              <a:gd name="connsiteY4" fmla="*/ 0 h 692496"/>
              <a:gd name="connsiteX5" fmla="*/ 457740 w 692496"/>
              <a:gd name="connsiteY5" fmla="*/ 241335 h 692496"/>
              <a:gd name="connsiteX6" fmla="*/ 302967 w 692496"/>
              <a:gd name="connsiteY6" fmla="*/ 396108 h 692496"/>
              <a:gd name="connsiteX7" fmla="*/ 234756 w 692496"/>
              <a:gd name="connsiteY7" fmla="*/ 327897 h 692496"/>
              <a:gd name="connsiteX8" fmla="*/ 198054 w 692496"/>
              <a:gd name="connsiteY8" fmla="*/ 329192 h 692496"/>
              <a:gd name="connsiteX9" fmla="*/ 198054 w 692496"/>
              <a:gd name="connsiteY9" fmla="*/ 364600 h 692496"/>
              <a:gd name="connsiteX10" fmla="*/ 284616 w 692496"/>
              <a:gd name="connsiteY10" fmla="*/ 451162 h 692496"/>
              <a:gd name="connsiteX11" fmla="*/ 321318 w 692496"/>
              <a:gd name="connsiteY11" fmla="*/ 451162 h 692496"/>
              <a:gd name="connsiteX12" fmla="*/ 494443 w 692496"/>
              <a:gd name="connsiteY12" fmla="*/ 278037 h 692496"/>
              <a:gd name="connsiteX13" fmla="*/ 495738 w 692496"/>
              <a:gd name="connsiteY13" fmla="*/ 241335 h 692496"/>
              <a:gd name="connsiteX14" fmla="*/ 459035 w 692496"/>
              <a:gd name="connsiteY14" fmla="*/ 240039 h 692496"/>
              <a:gd name="connsiteX15" fmla="*/ 457740 w 692496"/>
              <a:gd name="connsiteY15" fmla="*/ 241335 h 6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496" h="692496">
                <a:moveTo>
                  <a:pt x="346248" y="0"/>
                </a:moveTo>
                <a:cubicBezTo>
                  <a:pt x="537481" y="0"/>
                  <a:pt x="692497" y="155015"/>
                  <a:pt x="692497" y="346248"/>
                </a:cubicBezTo>
                <a:cubicBezTo>
                  <a:pt x="692497" y="537481"/>
                  <a:pt x="537481" y="692497"/>
                  <a:pt x="346248" y="692497"/>
                </a:cubicBezTo>
                <a:cubicBezTo>
                  <a:pt x="155015" y="692497"/>
                  <a:pt x="0" y="537481"/>
                  <a:pt x="0" y="346248"/>
                </a:cubicBezTo>
                <a:cubicBezTo>
                  <a:pt x="0" y="155015"/>
                  <a:pt x="155015" y="0"/>
                  <a:pt x="346248" y="0"/>
                </a:cubicBezTo>
                <a:close/>
                <a:moveTo>
                  <a:pt x="457740" y="241335"/>
                </a:moveTo>
                <a:lnTo>
                  <a:pt x="302967" y="396108"/>
                </a:lnTo>
                <a:lnTo>
                  <a:pt x="234756" y="327897"/>
                </a:lnTo>
                <a:cubicBezTo>
                  <a:pt x="224264" y="318119"/>
                  <a:pt x="207831" y="318701"/>
                  <a:pt x="198054" y="329192"/>
                </a:cubicBezTo>
                <a:cubicBezTo>
                  <a:pt x="188761" y="339164"/>
                  <a:pt x="188761" y="354628"/>
                  <a:pt x="198054" y="364600"/>
                </a:cubicBezTo>
                <a:lnTo>
                  <a:pt x="284616" y="451162"/>
                </a:lnTo>
                <a:cubicBezTo>
                  <a:pt x="294754" y="461289"/>
                  <a:pt x="311180" y="461289"/>
                  <a:pt x="321318" y="451162"/>
                </a:cubicBezTo>
                <a:lnTo>
                  <a:pt x="494443" y="278037"/>
                </a:lnTo>
                <a:cubicBezTo>
                  <a:pt x="504934" y="268260"/>
                  <a:pt x="505516" y="251828"/>
                  <a:pt x="495738" y="241335"/>
                </a:cubicBezTo>
                <a:cubicBezTo>
                  <a:pt x="485960" y="230842"/>
                  <a:pt x="469530" y="230262"/>
                  <a:pt x="459035" y="240039"/>
                </a:cubicBezTo>
                <a:cubicBezTo>
                  <a:pt x="458589" y="240456"/>
                  <a:pt x="458156" y="240888"/>
                  <a:pt x="457740" y="241335"/>
                </a:cubicBezTo>
                <a:close/>
              </a:path>
            </a:pathLst>
          </a:custGeom>
          <a:gradFill>
            <a:gsLst>
              <a:gs pos="3000">
                <a:srgbClr val="FF5C39"/>
              </a:gs>
              <a:gs pos="33000">
                <a:srgbClr val="C03BC4"/>
              </a:gs>
              <a:gs pos="97000">
                <a:srgbClr val="399A91"/>
              </a:gs>
              <a:gs pos="69000">
                <a:srgbClr val="0078D4"/>
              </a:gs>
            </a:gsLst>
            <a:path path="circle">
              <a:fillToRect l="100000" t="100000"/>
            </a:path>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73" name="TextBox 72">
            <a:extLst>
              <a:ext uri="{FF2B5EF4-FFF2-40B4-BE49-F238E27FC236}">
                <a16:creationId xmlns:a16="http://schemas.microsoft.com/office/drawing/2014/main" id="{95017F26-107F-427D-17FF-DCD2A5BDA4CC}"/>
              </a:ext>
            </a:extLst>
          </p:cNvPr>
          <p:cNvSpPr txBox="1"/>
          <p:nvPr/>
        </p:nvSpPr>
        <p:spPr>
          <a:xfrm>
            <a:off x="6528622" y="5145255"/>
            <a:ext cx="4359168"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Monitoring </a:t>
            </a: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(e.g. sending data to Azure Monitor Logs)</a:t>
            </a:r>
          </a:p>
        </p:txBody>
      </p:sp>
      <p:sp>
        <p:nvSpPr>
          <p:cNvPr id="74" name="Graphic 20">
            <a:extLst>
              <a:ext uri="{FF2B5EF4-FFF2-40B4-BE49-F238E27FC236}">
                <a16:creationId xmlns:a16="http://schemas.microsoft.com/office/drawing/2014/main" id="{FC8E7E0D-B878-1984-9A61-B86FB84CF20F}"/>
              </a:ext>
              <a:ext uri="{C183D7F6-B498-43B3-948B-1728B52AA6E4}">
                <adec:decorative xmlns:adec="http://schemas.microsoft.com/office/drawing/2017/decorative" val="1"/>
              </a:ext>
            </a:extLst>
          </p:cNvPr>
          <p:cNvSpPr/>
          <p:nvPr/>
        </p:nvSpPr>
        <p:spPr>
          <a:xfrm>
            <a:off x="5951538" y="5097551"/>
            <a:ext cx="309600" cy="310854"/>
          </a:xfrm>
          <a:custGeom>
            <a:avLst/>
            <a:gdLst>
              <a:gd name="connsiteX0" fmla="*/ 346248 w 692496"/>
              <a:gd name="connsiteY0" fmla="*/ 0 h 692496"/>
              <a:gd name="connsiteX1" fmla="*/ 692497 w 692496"/>
              <a:gd name="connsiteY1" fmla="*/ 346248 h 692496"/>
              <a:gd name="connsiteX2" fmla="*/ 346248 w 692496"/>
              <a:gd name="connsiteY2" fmla="*/ 692497 h 692496"/>
              <a:gd name="connsiteX3" fmla="*/ 0 w 692496"/>
              <a:gd name="connsiteY3" fmla="*/ 346248 h 692496"/>
              <a:gd name="connsiteX4" fmla="*/ 346248 w 692496"/>
              <a:gd name="connsiteY4" fmla="*/ 0 h 692496"/>
              <a:gd name="connsiteX5" fmla="*/ 457740 w 692496"/>
              <a:gd name="connsiteY5" fmla="*/ 241335 h 692496"/>
              <a:gd name="connsiteX6" fmla="*/ 302967 w 692496"/>
              <a:gd name="connsiteY6" fmla="*/ 396108 h 692496"/>
              <a:gd name="connsiteX7" fmla="*/ 234756 w 692496"/>
              <a:gd name="connsiteY7" fmla="*/ 327897 h 692496"/>
              <a:gd name="connsiteX8" fmla="*/ 198054 w 692496"/>
              <a:gd name="connsiteY8" fmla="*/ 329192 h 692496"/>
              <a:gd name="connsiteX9" fmla="*/ 198054 w 692496"/>
              <a:gd name="connsiteY9" fmla="*/ 364600 h 692496"/>
              <a:gd name="connsiteX10" fmla="*/ 284616 w 692496"/>
              <a:gd name="connsiteY10" fmla="*/ 451162 h 692496"/>
              <a:gd name="connsiteX11" fmla="*/ 321318 w 692496"/>
              <a:gd name="connsiteY11" fmla="*/ 451162 h 692496"/>
              <a:gd name="connsiteX12" fmla="*/ 494443 w 692496"/>
              <a:gd name="connsiteY12" fmla="*/ 278037 h 692496"/>
              <a:gd name="connsiteX13" fmla="*/ 495738 w 692496"/>
              <a:gd name="connsiteY13" fmla="*/ 241335 h 692496"/>
              <a:gd name="connsiteX14" fmla="*/ 459035 w 692496"/>
              <a:gd name="connsiteY14" fmla="*/ 240039 h 692496"/>
              <a:gd name="connsiteX15" fmla="*/ 457740 w 692496"/>
              <a:gd name="connsiteY15" fmla="*/ 241335 h 6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496" h="692496">
                <a:moveTo>
                  <a:pt x="346248" y="0"/>
                </a:moveTo>
                <a:cubicBezTo>
                  <a:pt x="537481" y="0"/>
                  <a:pt x="692497" y="155015"/>
                  <a:pt x="692497" y="346248"/>
                </a:cubicBezTo>
                <a:cubicBezTo>
                  <a:pt x="692497" y="537481"/>
                  <a:pt x="537481" y="692497"/>
                  <a:pt x="346248" y="692497"/>
                </a:cubicBezTo>
                <a:cubicBezTo>
                  <a:pt x="155015" y="692497"/>
                  <a:pt x="0" y="537481"/>
                  <a:pt x="0" y="346248"/>
                </a:cubicBezTo>
                <a:cubicBezTo>
                  <a:pt x="0" y="155015"/>
                  <a:pt x="155015" y="0"/>
                  <a:pt x="346248" y="0"/>
                </a:cubicBezTo>
                <a:close/>
                <a:moveTo>
                  <a:pt x="457740" y="241335"/>
                </a:moveTo>
                <a:lnTo>
                  <a:pt x="302967" y="396108"/>
                </a:lnTo>
                <a:lnTo>
                  <a:pt x="234756" y="327897"/>
                </a:lnTo>
                <a:cubicBezTo>
                  <a:pt x="224264" y="318119"/>
                  <a:pt x="207831" y="318701"/>
                  <a:pt x="198054" y="329192"/>
                </a:cubicBezTo>
                <a:cubicBezTo>
                  <a:pt x="188761" y="339164"/>
                  <a:pt x="188761" y="354628"/>
                  <a:pt x="198054" y="364600"/>
                </a:cubicBezTo>
                <a:lnTo>
                  <a:pt x="284616" y="451162"/>
                </a:lnTo>
                <a:cubicBezTo>
                  <a:pt x="294754" y="461289"/>
                  <a:pt x="311180" y="461289"/>
                  <a:pt x="321318" y="451162"/>
                </a:cubicBezTo>
                <a:lnTo>
                  <a:pt x="494443" y="278037"/>
                </a:lnTo>
                <a:cubicBezTo>
                  <a:pt x="504934" y="268260"/>
                  <a:pt x="505516" y="251828"/>
                  <a:pt x="495738" y="241335"/>
                </a:cubicBezTo>
                <a:cubicBezTo>
                  <a:pt x="485960" y="230842"/>
                  <a:pt x="469530" y="230262"/>
                  <a:pt x="459035" y="240039"/>
                </a:cubicBezTo>
                <a:cubicBezTo>
                  <a:pt x="458589" y="240456"/>
                  <a:pt x="458156" y="240888"/>
                  <a:pt x="457740" y="241335"/>
                </a:cubicBezTo>
                <a:close/>
              </a:path>
            </a:pathLst>
          </a:custGeom>
          <a:gradFill>
            <a:gsLst>
              <a:gs pos="3000">
                <a:srgbClr val="FF5C39"/>
              </a:gs>
              <a:gs pos="33000">
                <a:srgbClr val="C03BC4"/>
              </a:gs>
              <a:gs pos="97000">
                <a:srgbClr val="399A91"/>
              </a:gs>
              <a:gs pos="69000">
                <a:srgbClr val="0078D4"/>
              </a:gs>
            </a:gsLst>
            <a:path path="circle">
              <a:fillToRect l="100000" t="100000"/>
            </a:path>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76" name="TextBox 75">
            <a:extLst>
              <a:ext uri="{FF2B5EF4-FFF2-40B4-BE49-F238E27FC236}">
                <a16:creationId xmlns:a16="http://schemas.microsoft.com/office/drawing/2014/main" id="{7683F89C-4114-0A35-31CA-3D111253BD8D}"/>
              </a:ext>
            </a:extLst>
          </p:cNvPr>
          <p:cNvSpPr txBox="1"/>
          <p:nvPr/>
        </p:nvSpPr>
        <p:spPr>
          <a:xfrm>
            <a:off x="6528622" y="5756815"/>
            <a:ext cx="1079127"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Backups</a:t>
            </a:r>
            <a:endPar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endParaRPr>
          </a:p>
        </p:txBody>
      </p:sp>
      <p:sp>
        <p:nvSpPr>
          <p:cNvPr id="77" name="Graphic 20">
            <a:extLst>
              <a:ext uri="{FF2B5EF4-FFF2-40B4-BE49-F238E27FC236}">
                <a16:creationId xmlns:a16="http://schemas.microsoft.com/office/drawing/2014/main" id="{1C7B5662-1B09-2BEE-684B-115B2FE5E80D}"/>
              </a:ext>
              <a:ext uri="{C183D7F6-B498-43B3-948B-1728B52AA6E4}">
                <adec:decorative xmlns:adec="http://schemas.microsoft.com/office/drawing/2017/decorative" val="1"/>
              </a:ext>
            </a:extLst>
          </p:cNvPr>
          <p:cNvSpPr/>
          <p:nvPr/>
        </p:nvSpPr>
        <p:spPr>
          <a:xfrm>
            <a:off x="5951538" y="5709111"/>
            <a:ext cx="309600" cy="310854"/>
          </a:xfrm>
          <a:custGeom>
            <a:avLst/>
            <a:gdLst>
              <a:gd name="connsiteX0" fmla="*/ 346248 w 692496"/>
              <a:gd name="connsiteY0" fmla="*/ 0 h 692496"/>
              <a:gd name="connsiteX1" fmla="*/ 692497 w 692496"/>
              <a:gd name="connsiteY1" fmla="*/ 346248 h 692496"/>
              <a:gd name="connsiteX2" fmla="*/ 346248 w 692496"/>
              <a:gd name="connsiteY2" fmla="*/ 692497 h 692496"/>
              <a:gd name="connsiteX3" fmla="*/ 0 w 692496"/>
              <a:gd name="connsiteY3" fmla="*/ 346248 h 692496"/>
              <a:gd name="connsiteX4" fmla="*/ 346248 w 692496"/>
              <a:gd name="connsiteY4" fmla="*/ 0 h 692496"/>
              <a:gd name="connsiteX5" fmla="*/ 457740 w 692496"/>
              <a:gd name="connsiteY5" fmla="*/ 241335 h 692496"/>
              <a:gd name="connsiteX6" fmla="*/ 302967 w 692496"/>
              <a:gd name="connsiteY6" fmla="*/ 396108 h 692496"/>
              <a:gd name="connsiteX7" fmla="*/ 234756 w 692496"/>
              <a:gd name="connsiteY7" fmla="*/ 327897 h 692496"/>
              <a:gd name="connsiteX8" fmla="*/ 198054 w 692496"/>
              <a:gd name="connsiteY8" fmla="*/ 329192 h 692496"/>
              <a:gd name="connsiteX9" fmla="*/ 198054 w 692496"/>
              <a:gd name="connsiteY9" fmla="*/ 364600 h 692496"/>
              <a:gd name="connsiteX10" fmla="*/ 284616 w 692496"/>
              <a:gd name="connsiteY10" fmla="*/ 451162 h 692496"/>
              <a:gd name="connsiteX11" fmla="*/ 321318 w 692496"/>
              <a:gd name="connsiteY11" fmla="*/ 451162 h 692496"/>
              <a:gd name="connsiteX12" fmla="*/ 494443 w 692496"/>
              <a:gd name="connsiteY12" fmla="*/ 278037 h 692496"/>
              <a:gd name="connsiteX13" fmla="*/ 495738 w 692496"/>
              <a:gd name="connsiteY13" fmla="*/ 241335 h 692496"/>
              <a:gd name="connsiteX14" fmla="*/ 459035 w 692496"/>
              <a:gd name="connsiteY14" fmla="*/ 240039 h 692496"/>
              <a:gd name="connsiteX15" fmla="*/ 457740 w 692496"/>
              <a:gd name="connsiteY15" fmla="*/ 241335 h 692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2496" h="692496">
                <a:moveTo>
                  <a:pt x="346248" y="0"/>
                </a:moveTo>
                <a:cubicBezTo>
                  <a:pt x="537481" y="0"/>
                  <a:pt x="692497" y="155015"/>
                  <a:pt x="692497" y="346248"/>
                </a:cubicBezTo>
                <a:cubicBezTo>
                  <a:pt x="692497" y="537481"/>
                  <a:pt x="537481" y="692497"/>
                  <a:pt x="346248" y="692497"/>
                </a:cubicBezTo>
                <a:cubicBezTo>
                  <a:pt x="155015" y="692497"/>
                  <a:pt x="0" y="537481"/>
                  <a:pt x="0" y="346248"/>
                </a:cubicBezTo>
                <a:cubicBezTo>
                  <a:pt x="0" y="155015"/>
                  <a:pt x="155015" y="0"/>
                  <a:pt x="346248" y="0"/>
                </a:cubicBezTo>
                <a:close/>
                <a:moveTo>
                  <a:pt x="457740" y="241335"/>
                </a:moveTo>
                <a:lnTo>
                  <a:pt x="302967" y="396108"/>
                </a:lnTo>
                <a:lnTo>
                  <a:pt x="234756" y="327897"/>
                </a:lnTo>
                <a:cubicBezTo>
                  <a:pt x="224264" y="318119"/>
                  <a:pt x="207831" y="318701"/>
                  <a:pt x="198054" y="329192"/>
                </a:cubicBezTo>
                <a:cubicBezTo>
                  <a:pt x="188761" y="339164"/>
                  <a:pt x="188761" y="354628"/>
                  <a:pt x="198054" y="364600"/>
                </a:cubicBezTo>
                <a:lnTo>
                  <a:pt x="284616" y="451162"/>
                </a:lnTo>
                <a:cubicBezTo>
                  <a:pt x="294754" y="461289"/>
                  <a:pt x="311180" y="461289"/>
                  <a:pt x="321318" y="451162"/>
                </a:cubicBezTo>
                <a:lnTo>
                  <a:pt x="494443" y="278037"/>
                </a:lnTo>
                <a:cubicBezTo>
                  <a:pt x="504934" y="268260"/>
                  <a:pt x="505516" y="251828"/>
                  <a:pt x="495738" y="241335"/>
                </a:cubicBezTo>
                <a:cubicBezTo>
                  <a:pt x="485960" y="230842"/>
                  <a:pt x="469530" y="230262"/>
                  <a:pt x="459035" y="240039"/>
                </a:cubicBezTo>
                <a:cubicBezTo>
                  <a:pt x="458589" y="240456"/>
                  <a:pt x="458156" y="240888"/>
                  <a:pt x="457740" y="241335"/>
                </a:cubicBezTo>
                <a:close/>
              </a:path>
            </a:pathLst>
          </a:custGeom>
          <a:gradFill>
            <a:gsLst>
              <a:gs pos="3000">
                <a:srgbClr val="FF5C39"/>
              </a:gs>
              <a:gs pos="33000">
                <a:srgbClr val="C03BC4"/>
              </a:gs>
              <a:gs pos="97000">
                <a:srgbClr val="399A91"/>
              </a:gs>
              <a:gs pos="69000">
                <a:srgbClr val="0078D4"/>
              </a:gs>
            </a:gsLst>
            <a:path path="circle">
              <a:fillToRect l="100000" t="100000"/>
            </a:path>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cxnSp>
        <p:nvCxnSpPr>
          <p:cNvPr id="78" name="Straight Arrow Connector 77">
            <a:extLst>
              <a:ext uri="{FF2B5EF4-FFF2-40B4-BE49-F238E27FC236}">
                <a16:creationId xmlns:a16="http://schemas.microsoft.com/office/drawing/2014/main" id="{8DEFE66C-EFA7-A1AD-F8DF-897B1E3C7E4C}"/>
              </a:ext>
              <a:ext uri="{C183D7F6-B498-43B3-948B-1728B52AA6E4}">
                <adec:decorative xmlns:adec="http://schemas.microsoft.com/office/drawing/2017/decorative" val="1"/>
              </a:ext>
            </a:extLst>
          </p:cNvPr>
          <p:cNvCxnSpPr>
            <a:cxnSpLocks/>
          </p:cNvCxnSpPr>
          <p:nvPr/>
        </p:nvCxnSpPr>
        <p:spPr>
          <a:xfrm flipH="1">
            <a:off x="5973164" y="1277812"/>
            <a:ext cx="5277506" cy="0"/>
          </a:xfrm>
          <a:prstGeom prst="straightConnector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2" name="Straight Arrow Connector 81">
            <a:extLst>
              <a:ext uri="{FF2B5EF4-FFF2-40B4-BE49-F238E27FC236}">
                <a16:creationId xmlns:a16="http://schemas.microsoft.com/office/drawing/2014/main" id="{891387AB-E4CE-F841-7D09-DFDFAB0D87B3}"/>
              </a:ext>
              <a:ext uri="{C183D7F6-B498-43B3-948B-1728B52AA6E4}">
                <adec:decorative xmlns:adec="http://schemas.microsoft.com/office/drawing/2017/decorative" val="1"/>
              </a:ext>
            </a:extLst>
          </p:cNvPr>
          <p:cNvCxnSpPr>
            <a:cxnSpLocks/>
          </p:cNvCxnSpPr>
          <p:nvPr/>
        </p:nvCxnSpPr>
        <p:spPr>
          <a:xfrm flipH="1">
            <a:off x="5973164" y="1889376"/>
            <a:ext cx="5277506" cy="0"/>
          </a:xfrm>
          <a:prstGeom prst="straightConnector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3" name="Straight Arrow Connector 82">
            <a:extLst>
              <a:ext uri="{FF2B5EF4-FFF2-40B4-BE49-F238E27FC236}">
                <a16:creationId xmlns:a16="http://schemas.microsoft.com/office/drawing/2014/main" id="{DB870819-50BA-8A45-1736-19DCD5A19460}"/>
              </a:ext>
              <a:ext uri="{C183D7F6-B498-43B3-948B-1728B52AA6E4}">
                <adec:decorative xmlns:adec="http://schemas.microsoft.com/office/drawing/2017/decorative" val="1"/>
              </a:ext>
            </a:extLst>
          </p:cNvPr>
          <p:cNvCxnSpPr>
            <a:cxnSpLocks/>
          </p:cNvCxnSpPr>
          <p:nvPr/>
        </p:nvCxnSpPr>
        <p:spPr>
          <a:xfrm flipH="1">
            <a:off x="5973164" y="3112504"/>
            <a:ext cx="5277506" cy="0"/>
          </a:xfrm>
          <a:prstGeom prst="straightConnector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4" name="Straight Arrow Connector 83">
            <a:extLst>
              <a:ext uri="{FF2B5EF4-FFF2-40B4-BE49-F238E27FC236}">
                <a16:creationId xmlns:a16="http://schemas.microsoft.com/office/drawing/2014/main" id="{1AC349E9-7769-FFE4-7BD9-B412F5582287}"/>
              </a:ext>
              <a:ext uri="{C183D7F6-B498-43B3-948B-1728B52AA6E4}">
                <adec:decorative xmlns:adec="http://schemas.microsoft.com/office/drawing/2017/decorative" val="1"/>
              </a:ext>
            </a:extLst>
          </p:cNvPr>
          <p:cNvCxnSpPr>
            <a:cxnSpLocks/>
          </p:cNvCxnSpPr>
          <p:nvPr/>
        </p:nvCxnSpPr>
        <p:spPr>
          <a:xfrm flipH="1">
            <a:off x="5973164" y="3724068"/>
            <a:ext cx="5277506" cy="0"/>
          </a:xfrm>
          <a:prstGeom prst="straightConnector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5" name="Straight Arrow Connector 84">
            <a:extLst>
              <a:ext uri="{FF2B5EF4-FFF2-40B4-BE49-F238E27FC236}">
                <a16:creationId xmlns:a16="http://schemas.microsoft.com/office/drawing/2014/main" id="{D74C0FC0-D3CA-4042-1E8C-EE71831B4DE5}"/>
              </a:ext>
              <a:ext uri="{C183D7F6-B498-43B3-948B-1728B52AA6E4}">
                <adec:decorative xmlns:adec="http://schemas.microsoft.com/office/drawing/2017/decorative" val="1"/>
              </a:ext>
            </a:extLst>
          </p:cNvPr>
          <p:cNvCxnSpPr>
            <a:cxnSpLocks/>
          </p:cNvCxnSpPr>
          <p:nvPr/>
        </p:nvCxnSpPr>
        <p:spPr>
          <a:xfrm flipH="1">
            <a:off x="5973164" y="2500940"/>
            <a:ext cx="5277506" cy="0"/>
          </a:xfrm>
          <a:prstGeom prst="straightConnector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6" name="Straight Arrow Connector 85">
            <a:extLst>
              <a:ext uri="{FF2B5EF4-FFF2-40B4-BE49-F238E27FC236}">
                <a16:creationId xmlns:a16="http://schemas.microsoft.com/office/drawing/2014/main" id="{5EAA6B86-0F1D-CA23-B9AD-43069B37EABE}"/>
              </a:ext>
              <a:ext uri="{C183D7F6-B498-43B3-948B-1728B52AA6E4}">
                <adec:decorative xmlns:adec="http://schemas.microsoft.com/office/drawing/2017/decorative" val="1"/>
              </a:ext>
            </a:extLst>
          </p:cNvPr>
          <p:cNvCxnSpPr>
            <a:cxnSpLocks/>
          </p:cNvCxnSpPr>
          <p:nvPr/>
        </p:nvCxnSpPr>
        <p:spPr>
          <a:xfrm flipH="1">
            <a:off x="5973164" y="4335632"/>
            <a:ext cx="5277506" cy="0"/>
          </a:xfrm>
          <a:prstGeom prst="straightConnector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7" name="Straight Arrow Connector 86">
            <a:extLst>
              <a:ext uri="{FF2B5EF4-FFF2-40B4-BE49-F238E27FC236}">
                <a16:creationId xmlns:a16="http://schemas.microsoft.com/office/drawing/2014/main" id="{6A93053D-DBE6-2022-EF5B-06EB08EB57C8}"/>
              </a:ext>
              <a:ext uri="{C183D7F6-B498-43B3-948B-1728B52AA6E4}">
                <adec:decorative xmlns:adec="http://schemas.microsoft.com/office/drawing/2017/decorative" val="1"/>
              </a:ext>
            </a:extLst>
          </p:cNvPr>
          <p:cNvCxnSpPr>
            <a:cxnSpLocks/>
          </p:cNvCxnSpPr>
          <p:nvPr/>
        </p:nvCxnSpPr>
        <p:spPr>
          <a:xfrm flipH="1">
            <a:off x="5973164" y="4947196"/>
            <a:ext cx="5277506" cy="0"/>
          </a:xfrm>
          <a:prstGeom prst="straightConnector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8" name="Straight Arrow Connector 87">
            <a:extLst>
              <a:ext uri="{FF2B5EF4-FFF2-40B4-BE49-F238E27FC236}">
                <a16:creationId xmlns:a16="http://schemas.microsoft.com/office/drawing/2014/main" id="{1642D4AC-2F97-314A-91DE-5EE1F10AC814}"/>
              </a:ext>
              <a:ext uri="{C183D7F6-B498-43B3-948B-1728B52AA6E4}">
                <adec:decorative xmlns:adec="http://schemas.microsoft.com/office/drawing/2017/decorative" val="1"/>
              </a:ext>
            </a:extLst>
          </p:cNvPr>
          <p:cNvCxnSpPr>
            <a:cxnSpLocks/>
          </p:cNvCxnSpPr>
          <p:nvPr/>
        </p:nvCxnSpPr>
        <p:spPr>
          <a:xfrm flipH="1">
            <a:off x="5973164" y="5558760"/>
            <a:ext cx="5277506" cy="0"/>
          </a:xfrm>
          <a:prstGeom prst="straightConnector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35583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 name="Rectangle: Rounded Corners 1353">
            <a:extLst>
              <a:ext uri="{FF2B5EF4-FFF2-40B4-BE49-F238E27FC236}">
                <a16:creationId xmlns:a16="http://schemas.microsoft.com/office/drawing/2014/main" id="{8900AF93-1FDE-29D5-7FFE-7AA05ED95D62}"/>
              </a:ext>
              <a:ext uri="{C183D7F6-B498-43B3-948B-1728B52AA6E4}">
                <adec:decorative xmlns:adec="http://schemas.microsoft.com/office/drawing/2017/decorative" val="1"/>
              </a:ext>
            </a:extLst>
          </p:cNvPr>
          <p:cNvSpPr/>
          <p:nvPr/>
        </p:nvSpPr>
        <p:spPr bwMode="auto">
          <a:xfrm>
            <a:off x="8582174" y="1649940"/>
            <a:ext cx="3108228" cy="4372990"/>
          </a:xfrm>
          <a:prstGeom prst="roundRect">
            <a:avLst>
              <a:gd name="adj" fmla="val 5639"/>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2" name="Group 1">
            <a:extLst>
              <a:ext uri="{FF2B5EF4-FFF2-40B4-BE49-F238E27FC236}">
                <a16:creationId xmlns:a16="http://schemas.microsoft.com/office/drawing/2014/main" id="{4A9A4EAE-67EC-6A4D-5078-651F1535640C}"/>
              </a:ext>
              <a:ext uri="{C183D7F6-B498-43B3-948B-1728B52AA6E4}">
                <adec:decorative xmlns:adec="http://schemas.microsoft.com/office/drawing/2017/decorative" val="1"/>
              </a:ext>
            </a:extLst>
          </p:cNvPr>
          <p:cNvGrpSpPr/>
          <p:nvPr/>
        </p:nvGrpSpPr>
        <p:grpSpPr>
          <a:xfrm>
            <a:off x="1846320" y="2295646"/>
            <a:ext cx="5185420" cy="3464020"/>
            <a:chOff x="1846320" y="2295646"/>
            <a:chExt cx="5185420" cy="3464020"/>
          </a:xfrm>
        </p:grpSpPr>
        <p:grpSp>
          <p:nvGrpSpPr>
            <p:cNvPr id="17" name="Graphic 619">
              <a:extLst>
                <a:ext uri="{FF2B5EF4-FFF2-40B4-BE49-F238E27FC236}">
                  <a16:creationId xmlns:a16="http://schemas.microsoft.com/office/drawing/2014/main" id="{3E2D4393-AE78-2AAE-1A12-7194E9586079}"/>
                </a:ext>
                <a:ext uri="{C183D7F6-B498-43B3-948B-1728B52AA6E4}">
                  <adec:decorative xmlns:adec="http://schemas.microsoft.com/office/drawing/2017/decorative" val="1"/>
                </a:ext>
              </a:extLst>
            </p:cNvPr>
            <p:cNvGrpSpPr/>
            <p:nvPr/>
          </p:nvGrpSpPr>
          <p:grpSpPr>
            <a:xfrm>
              <a:off x="3131843" y="2661753"/>
              <a:ext cx="770930" cy="1399252"/>
              <a:chOff x="4144414" y="81039"/>
              <a:chExt cx="1146481" cy="1969298"/>
            </a:xfrm>
            <a:solidFill>
              <a:srgbClr val="454142"/>
            </a:solidFill>
          </p:grpSpPr>
          <p:sp>
            <p:nvSpPr>
              <p:cNvPr id="1343" name="Freeform: Shape 1342">
                <a:extLst>
                  <a:ext uri="{FF2B5EF4-FFF2-40B4-BE49-F238E27FC236}">
                    <a16:creationId xmlns:a16="http://schemas.microsoft.com/office/drawing/2014/main" id="{1FD686B8-749E-8656-1B14-4D0C4A73143C}"/>
                  </a:ext>
                </a:extLst>
              </p:cNvPr>
              <p:cNvSpPr/>
              <p:nvPr/>
            </p:nvSpPr>
            <p:spPr>
              <a:xfrm>
                <a:off x="4171759" y="107642"/>
                <a:ext cx="1093622" cy="1916811"/>
              </a:xfrm>
              <a:custGeom>
                <a:avLst/>
                <a:gdLst>
                  <a:gd name="connsiteX0" fmla="*/ 1092508 w 1093622"/>
                  <a:gd name="connsiteY0" fmla="*/ 1916068 h 1916811"/>
                  <a:gd name="connsiteX1" fmla="*/ 1076906 w 1093622"/>
                  <a:gd name="connsiteY1" fmla="*/ 1878178 h 1916811"/>
                  <a:gd name="connsiteX2" fmla="*/ 1065390 w 1093622"/>
                  <a:gd name="connsiteY2" fmla="*/ 1838801 h 1916811"/>
                  <a:gd name="connsiteX3" fmla="*/ 1037158 w 1093622"/>
                  <a:gd name="connsiteY3" fmla="*/ 1761534 h 1916811"/>
                  <a:gd name="connsiteX4" fmla="*/ 1019327 w 1093622"/>
                  <a:gd name="connsiteY4" fmla="*/ 1724387 h 1916811"/>
                  <a:gd name="connsiteX5" fmla="*/ 998525 w 1093622"/>
                  <a:gd name="connsiteY5" fmla="*/ 1688725 h 1916811"/>
                  <a:gd name="connsiteX6" fmla="*/ 975865 w 1093622"/>
                  <a:gd name="connsiteY6" fmla="*/ 1654550 h 1916811"/>
                  <a:gd name="connsiteX7" fmla="*/ 950976 w 1093622"/>
                  <a:gd name="connsiteY7" fmla="*/ 1621488 h 1916811"/>
                  <a:gd name="connsiteX8" fmla="*/ 950976 w 1093622"/>
                  <a:gd name="connsiteY8" fmla="*/ 1621488 h 1916811"/>
                  <a:gd name="connsiteX9" fmla="*/ 950976 w 1093622"/>
                  <a:gd name="connsiteY9" fmla="*/ 1621488 h 1916811"/>
                  <a:gd name="connsiteX10" fmla="*/ 914571 w 1093622"/>
                  <a:gd name="connsiteY10" fmla="*/ 1588799 h 1916811"/>
                  <a:gd name="connsiteX11" fmla="*/ 880767 w 1093622"/>
                  <a:gd name="connsiteY11" fmla="*/ 1553137 h 1916811"/>
                  <a:gd name="connsiteX12" fmla="*/ 849935 w 1093622"/>
                  <a:gd name="connsiteY12" fmla="*/ 1514875 h 1916811"/>
                  <a:gd name="connsiteX13" fmla="*/ 822074 w 1093622"/>
                  <a:gd name="connsiteY13" fmla="*/ 1474384 h 1916811"/>
                  <a:gd name="connsiteX14" fmla="*/ 797185 w 1093622"/>
                  <a:gd name="connsiteY14" fmla="*/ 1432036 h 1916811"/>
                  <a:gd name="connsiteX15" fmla="*/ 774525 w 1093622"/>
                  <a:gd name="connsiteY15" fmla="*/ 1388574 h 1916811"/>
                  <a:gd name="connsiteX16" fmla="*/ 734406 w 1093622"/>
                  <a:gd name="connsiteY16" fmla="*/ 1299048 h 1916811"/>
                  <a:gd name="connsiteX17" fmla="*/ 696516 w 1093622"/>
                  <a:gd name="connsiteY17" fmla="*/ 1208408 h 1916811"/>
                  <a:gd name="connsiteX18" fmla="*/ 676827 w 1093622"/>
                  <a:gd name="connsiteY18" fmla="*/ 1163460 h 1916811"/>
                  <a:gd name="connsiteX19" fmla="*/ 656025 w 1093622"/>
                  <a:gd name="connsiteY19" fmla="*/ 1118883 h 1916811"/>
                  <a:gd name="connsiteX20" fmla="*/ 633736 w 1093622"/>
                  <a:gd name="connsiteY20" fmla="*/ 1075049 h 1916811"/>
                  <a:gd name="connsiteX21" fmla="*/ 609591 w 1093622"/>
                  <a:gd name="connsiteY21" fmla="*/ 1031958 h 1916811"/>
                  <a:gd name="connsiteX22" fmla="*/ 583587 w 1093622"/>
                  <a:gd name="connsiteY22" fmla="*/ 989981 h 1916811"/>
                  <a:gd name="connsiteX23" fmla="*/ 555355 w 1093622"/>
                  <a:gd name="connsiteY23" fmla="*/ 949490 h 1916811"/>
                  <a:gd name="connsiteX24" fmla="*/ 555355 w 1093622"/>
                  <a:gd name="connsiteY24" fmla="*/ 949490 h 1916811"/>
                  <a:gd name="connsiteX25" fmla="*/ 555355 w 1093622"/>
                  <a:gd name="connsiteY25" fmla="*/ 949490 h 1916811"/>
                  <a:gd name="connsiteX26" fmla="*/ 522665 w 1093622"/>
                  <a:gd name="connsiteY26" fmla="*/ 913086 h 1916811"/>
                  <a:gd name="connsiteX27" fmla="*/ 491461 w 1093622"/>
                  <a:gd name="connsiteY27" fmla="*/ 875567 h 1916811"/>
                  <a:gd name="connsiteX28" fmla="*/ 462115 w 1093622"/>
                  <a:gd name="connsiteY28" fmla="*/ 836562 h 1916811"/>
                  <a:gd name="connsiteX29" fmla="*/ 434626 w 1093622"/>
                  <a:gd name="connsiteY29" fmla="*/ 796071 h 1916811"/>
                  <a:gd name="connsiteX30" fmla="*/ 408994 w 1093622"/>
                  <a:gd name="connsiteY30" fmla="*/ 754466 h 1916811"/>
                  <a:gd name="connsiteX31" fmla="*/ 384848 w 1093622"/>
                  <a:gd name="connsiteY31" fmla="*/ 711746 h 1916811"/>
                  <a:gd name="connsiteX32" fmla="*/ 362560 w 1093622"/>
                  <a:gd name="connsiteY32" fmla="*/ 668284 h 1916811"/>
                  <a:gd name="connsiteX33" fmla="*/ 341385 w 1093622"/>
                  <a:gd name="connsiteY33" fmla="*/ 624078 h 1916811"/>
                  <a:gd name="connsiteX34" fmla="*/ 260033 w 1093622"/>
                  <a:gd name="connsiteY34" fmla="*/ 445399 h 1916811"/>
                  <a:gd name="connsiteX35" fmla="*/ 237373 w 1093622"/>
                  <a:gd name="connsiteY35" fmla="*/ 401564 h 1916811"/>
                  <a:gd name="connsiteX36" fmla="*/ 212855 w 1093622"/>
                  <a:gd name="connsiteY36" fmla="*/ 358845 h 1916811"/>
                  <a:gd name="connsiteX37" fmla="*/ 185738 w 1093622"/>
                  <a:gd name="connsiteY37" fmla="*/ 317983 h 1916811"/>
                  <a:gd name="connsiteX38" fmla="*/ 155277 w 1093622"/>
                  <a:gd name="connsiteY38" fmla="*/ 279349 h 1916811"/>
                  <a:gd name="connsiteX39" fmla="*/ 155277 w 1093622"/>
                  <a:gd name="connsiteY39" fmla="*/ 279349 h 1916811"/>
                  <a:gd name="connsiteX40" fmla="*/ 113671 w 1093622"/>
                  <a:gd name="connsiteY40" fmla="*/ 211369 h 1916811"/>
                  <a:gd name="connsiteX41" fmla="*/ 93240 w 1093622"/>
                  <a:gd name="connsiteY41" fmla="*/ 177194 h 1916811"/>
                  <a:gd name="connsiteX42" fmla="*/ 73552 w 1093622"/>
                  <a:gd name="connsiteY42" fmla="*/ 142275 h 1916811"/>
                  <a:gd name="connsiteX43" fmla="*/ 53864 w 1093622"/>
                  <a:gd name="connsiteY43" fmla="*/ 107356 h 1916811"/>
                  <a:gd name="connsiteX44" fmla="*/ 35290 w 1093622"/>
                  <a:gd name="connsiteY44" fmla="*/ 71695 h 1916811"/>
                  <a:gd name="connsiteX45" fmla="*/ 17088 w 1093622"/>
                  <a:gd name="connsiteY45" fmla="*/ 36033 h 1916811"/>
                  <a:gd name="connsiteX46" fmla="*/ 0 w 1093622"/>
                  <a:gd name="connsiteY46" fmla="*/ 0 h 1916811"/>
                  <a:gd name="connsiteX47" fmla="*/ 0 w 1093622"/>
                  <a:gd name="connsiteY47" fmla="*/ 0 h 1916811"/>
                  <a:gd name="connsiteX48" fmla="*/ 16716 w 1093622"/>
                  <a:gd name="connsiteY48" fmla="*/ 36405 h 1916811"/>
                  <a:gd name="connsiteX49" fmla="*/ 34547 w 1093622"/>
                  <a:gd name="connsiteY49" fmla="*/ 72438 h 1916811"/>
                  <a:gd name="connsiteX50" fmla="*/ 52378 w 1093622"/>
                  <a:gd name="connsiteY50" fmla="*/ 108099 h 1916811"/>
                  <a:gd name="connsiteX51" fmla="*/ 71695 w 1093622"/>
                  <a:gd name="connsiteY51" fmla="*/ 143389 h 1916811"/>
                  <a:gd name="connsiteX52" fmla="*/ 91011 w 1093622"/>
                  <a:gd name="connsiteY52" fmla="*/ 178679 h 1916811"/>
                  <a:gd name="connsiteX53" fmla="*/ 111071 w 1093622"/>
                  <a:gd name="connsiteY53" fmla="*/ 213227 h 1916811"/>
                  <a:gd name="connsiteX54" fmla="*/ 152305 w 1093622"/>
                  <a:gd name="connsiteY54" fmla="*/ 281950 h 1916811"/>
                  <a:gd name="connsiteX55" fmla="*/ 152305 w 1093622"/>
                  <a:gd name="connsiteY55" fmla="*/ 281950 h 1916811"/>
                  <a:gd name="connsiteX56" fmla="*/ 152305 w 1093622"/>
                  <a:gd name="connsiteY56" fmla="*/ 281950 h 1916811"/>
                  <a:gd name="connsiteX57" fmla="*/ 182394 w 1093622"/>
                  <a:gd name="connsiteY57" fmla="*/ 320583 h 1916811"/>
                  <a:gd name="connsiteX58" fmla="*/ 209512 w 1093622"/>
                  <a:gd name="connsiteY58" fmla="*/ 361445 h 1916811"/>
                  <a:gd name="connsiteX59" fmla="*/ 233658 w 1093622"/>
                  <a:gd name="connsiteY59" fmla="*/ 403793 h 1916811"/>
                  <a:gd name="connsiteX60" fmla="*/ 255946 w 1093622"/>
                  <a:gd name="connsiteY60" fmla="*/ 447256 h 1916811"/>
                  <a:gd name="connsiteX61" fmla="*/ 336556 w 1093622"/>
                  <a:gd name="connsiteY61" fmla="*/ 626307 h 1916811"/>
                  <a:gd name="connsiteX62" fmla="*/ 357730 w 1093622"/>
                  <a:gd name="connsiteY62" fmla="*/ 670884 h 1916811"/>
                  <a:gd name="connsiteX63" fmla="*/ 380019 w 1093622"/>
                  <a:gd name="connsiteY63" fmla="*/ 714718 h 1916811"/>
                  <a:gd name="connsiteX64" fmla="*/ 403793 w 1093622"/>
                  <a:gd name="connsiteY64" fmla="*/ 757809 h 1916811"/>
                  <a:gd name="connsiteX65" fmla="*/ 429425 w 1093622"/>
                  <a:gd name="connsiteY65" fmla="*/ 799786 h 1916811"/>
                  <a:gd name="connsiteX66" fmla="*/ 456914 w 1093622"/>
                  <a:gd name="connsiteY66" fmla="*/ 840648 h 1916811"/>
                  <a:gd name="connsiteX67" fmla="*/ 486261 w 1093622"/>
                  <a:gd name="connsiteY67" fmla="*/ 880024 h 1916811"/>
                  <a:gd name="connsiteX68" fmla="*/ 517465 w 1093622"/>
                  <a:gd name="connsiteY68" fmla="*/ 917915 h 1916811"/>
                  <a:gd name="connsiteX69" fmla="*/ 550526 w 1093622"/>
                  <a:gd name="connsiteY69" fmla="*/ 954691 h 1916811"/>
                  <a:gd name="connsiteX70" fmla="*/ 550526 w 1093622"/>
                  <a:gd name="connsiteY70" fmla="*/ 954691 h 1916811"/>
                  <a:gd name="connsiteX71" fmla="*/ 578386 w 1093622"/>
                  <a:gd name="connsiteY71" fmla="*/ 994439 h 1916811"/>
                  <a:gd name="connsiteX72" fmla="*/ 604390 w 1093622"/>
                  <a:gd name="connsiteY72" fmla="*/ 1036044 h 1916811"/>
                  <a:gd name="connsiteX73" fmla="*/ 628536 w 1093622"/>
                  <a:gd name="connsiteY73" fmla="*/ 1078763 h 1916811"/>
                  <a:gd name="connsiteX74" fmla="*/ 650824 w 1093622"/>
                  <a:gd name="connsiteY74" fmla="*/ 1122226 h 1916811"/>
                  <a:gd name="connsiteX75" fmla="*/ 671627 w 1093622"/>
                  <a:gd name="connsiteY75" fmla="*/ 1166432 h 1916811"/>
                  <a:gd name="connsiteX76" fmla="*/ 691315 w 1093622"/>
                  <a:gd name="connsiteY76" fmla="*/ 1211380 h 1916811"/>
                  <a:gd name="connsiteX77" fmla="*/ 729577 w 1093622"/>
                  <a:gd name="connsiteY77" fmla="*/ 1302020 h 1916811"/>
                  <a:gd name="connsiteX78" fmla="*/ 770439 w 1093622"/>
                  <a:gd name="connsiteY78" fmla="*/ 1391545 h 1916811"/>
                  <a:gd name="connsiteX79" fmla="*/ 793099 w 1093622"/>
                  <a:gd name="connsiteY79" fmla="*/ 1435379 h 1916811"/>
                  <a:gd name="connsiteX80" fmla="*/ 818360 w 1093622"/>
                  <a:gd name="connsiteY80" fmla="*/ 1477728 h 1916811"/>
                  <a:gd name="connsiteX81" fmla="*/ 846591 w 1093622"/>
                  <a:gd name="connsiteY81" fmla="*/ 1518218 h 1916811"/>
                  <a:gd name="connsiteX82" fmla="*/ 877795 w 1093622"/>
                  <a:gd name="connsiteY82" fmla="*/ 1556480 h 1916811"/>
                  <a:gd name="connsiteX83" fmla="*/ 911971 w 1093622"/>
                  <a:gd name="connsiteY83" fmla="*/ 1592142 h 1916811"/>
                  <a:gd name="connsiteX84" fmla="*/ 948747 w 1093622"/>
                  <a:gd name="connsiteY84" fmla="*/ 1625203 h 1916811"/>
                  <a:gd name="connsiteX85" fmla="*/ 948747 w 1093622"/>
                  <a:gd name="connsiteY85" fmla="*/ 1625203 h 1916811"/>
                  <a:gd name="connsiteX86" fmla="*/ 973636 w 1093622"/>
                  <a:gd name="connsiteY86" fmla="*/ 1657521 h 1916811"/>
                  <a:gd name="connsiteX87" fmla="*/ 996667 w 1093622"/>
                  <a:gd name="connsiteY87" fmla="*/ 1691326 h 1916811"/>
                  <a:gd name="connsiteX88" fmla="*/ 1017841 w 1093622"/>
                  <a:gd name="connsiteY88" fmla="*/ 1726616 h 1916811"/>
                  <a:gd name="connsiteX89" fmla="*/ 1036044 w 1093622"/>
                  <a:gd name="connsiteY89" fmla="*/ 1763392 h 1916811"/>
                  <a:gd name="connsiteX90" fmla="*/ 1065390 w 1093622"/>
                  <a:gd name="connsiteY90" fmla="*/ 1839916 h 1916811"/>
                  <a:gd name="connsiteX91" fmla="*/ 1077277 w 1093622"/>
                  <a:gd name="connsiteY91" fmla="*/ 1879292 h 1916811"/>
                  <a:gd name="connsiteX92" fmla="*/ 1093622 w 1093622"/>
                  <a:gd name="connsiteY92" fmla="*/ 1916811 h 1916811"/>
                  <a:gd name="connsiteX93" fmla="*/ 1093622 w 1093622"/>
                  <a:gd name="connsiteY93" fmla="*/ 1916811 h 1916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1093622" h="1916811">
                    <a:moveTo>
                      <a:pt x="1092508" y="1916068"/>
                    </a:moveTo>
                    <a:cubicBezTo>
                      <a:pt x="1084707" y="1904552"/>
                      <a:pt x="1080621" y="1891551"/>
                      <a:pt x="1076906" y="1878178"/>
                    </a:cubicBezTo>
                    <a:lnTo>
                      <a:pt x="1065390" y="1838801"/>
                    </a:lnTo>
                    <a:cubicBezTo>
                      <a:pt x="1057589" y="1812427"/>
                      <a:pt x="1048302" y="1786423"/>
                      <a:pt x="1037158" y="1761534"/>
                    </a:cubicBezTo>
                    <a:cubicBezTo>
                      <a:pt x="1031586" y="1748904"/>
                      <a:pt x="1025271" y="1736646"/>
                      <a:pt x="1019327" y="1724387"/>
                    </a:cubicBezTo>
                    <a:cubicBezTo>
                      <a:pt x="1012641" y="1712500"/>
                      <a:pt x="1005954" y="1700241"/>
                      <a:pt x="998525" y="1688725"/>
                    </a:cubicBezTo>
                    <a:cubicBezTo>
                      <a:pt x="991467" y="1676838"/>
                      <a:pt x="983666" y="1665694"/>
                      <a:pt x="975865" y="1654550"/>
                    </a:cubicBezTo>
                    <a:cubicBezTo>
                      <a:pt x="968064" y="1643406"/>
                      <a:pt x="959148" y="1632633"/>
                      <a:pt x="950976" y="1621488"/>
                    </a:cubicBezTo>
                    <a:lnTo>
                      <a:pt x="950976" y="1621488"/>
                    </a:lnTo>
                    <a:cubicBezTo>
                      <a:pt x="950976" y="1621488"/>
                      <a:pt x="950976" y="1621488"/>
                      <a:pt x="950976" y="1621488"/>
                    </a:cubicBezTo>
                    <a:lnTo>
                      <a:pt x="914571" y="1588799"/>
                    </a:lnTo>
                    <a:cubicBezTo>
                      <a:pt x="903056" y="1577283"/>
                      <a:pt x="892283" y="1565024"/>
                      <a:pt x="880767" y="1553137"/>
                    </a:cubicBezTo>
                    <a:cubicBezTo>
                      <a:pt x="869995" y="1540878"/>
                      <a:pt x="860336" y="1527877"/>
                      <a:pt x="849935" y="1514875"/>
                    </a:cubicBezTo>
                    <a:cubicBezTo>
                      <a:pt x="840276" y="1501502"/>
                      <a:pt x="831361" y="1488129"/>
                      <a:pt x="822074" y="1474384"/>
                    </a:cubicBezTo>
                    <a:lnTo>
                      <a:pt x="797185" y="1432036"/>
                    </a:lnTo>
                    <a:cubicBezTo>
                      <a:pt x="789756" y="1417549"/>
                      <a:pt x="781955" y="1403061"/>
                      <a:pt x="774525" y="1388574"/>
                    </a:cubicBezTo>
                    <a:cubicBezTo>
                      <a:pt x="760409" y="1359227"/>
                      <a:pt x="747036" y="1329138"/>
                      <a:pt x="734406" y="1299048"/>
                    </a:cubicBezTo>
                    <a:lnTo>
                      <a:pt x="696516" y="1208408"/>
                    </a:lnTo>
                    <a:cubicBezTo>
                      <a:pt x="689829" y="1193178"/>
                      <a:pt x="683886" y="1178319"/>
                      <a:pt x="676827" y="1163460"/>
                    </a:cubicBezTo>
                    <a:cubicBezTo>
                      <a:pt x="670141" y="1148601"/>
                      <a:pt x="663454" y="1133370"/>
                      <a:pt x="656025" y="1118883"/>
                    </a:cubicBezTo>
                    <a:cubicBezTo>
                      <a:pt x="648595" y="1104395"/>
                      <a:pt x="641909" y="1089165"/>
                      <a:pt x="633736" y="1075049"/>
                    </a:cubicBezTo>
                    <a:cubicBezTo>
                      <a:pt x="625564" y="1060561"/>
                      <a:pt x="618506" y="1046074"/>
                      <a:pt x="609591" y="1031958"/>
                    </a:cubicBezTo>
                    <a:cubicBezTo>
                      <a:pt x="601046" y="1018213"/>
                      <a:pt x="592874" y="1003725"/>
                      <a:pt x="583587" y="989981"/>
                    </a:cubicBezTo>
                    <a:lnTo>
                      <a:pt x="555355" y="949490"/>
                    </a:lnTo>
                    <a:lnTo>
                      <a:pt x="555355" y="949490"/>
                    </a:lnTo>
                    <a:cubicBezTo>
                      <a:pt x="555355" y="949490"/>
                      <a:pt x="555355" y="949490"/>
                      <a:pt x="555355" y="949490"/>
                    </a:cubicBezTo>
                    <a:lnTo>
                      <a:pt x="522665" y="913086"/>
                    </a:lnTo>
                    <a:cubicBezTo>
                      <a:pt x="511521" y="901198"/>
                      <a:pt x="501863" y="887825"/>
                      <a:pt x="491461" y="875567"/>
                    </a:cubicBezTo>
                    <a:cubicBezTo>
                      <a:pt x="481060" y="862936"/>
                      <a:pt x="471402" y="849935"/>
                      <a:pt x="462115" y="836562"/>
                    </a:cubicBezTo>
                    <a:cubicBezTo>
                      <a:pt x="452456" y="823189"/>
                      <a:pt x="443170" y="810187"/>
                      <a:pt x="434626" y="796071"/>
                    </a:cubicBezTo>
                    <a:cubicBezTo>
                      <a:pt x="426082" y="782326"/>
                      <a:pt x="416795" y="768953"/>
                      <a:pt x="408994" y="754466"/>
                    </a:cubicBezTo>
                    <a:cubicBezTo>
                      <a:pt x="401193" y="740350"/>
                      <a:pt x="392278" y="726234"/>
                      <a:pt x="384848" y="711746"/>
                    </a:cubicBezTo>
                    <a:cubicBezTo>
                      <a:pt x="377419" y="697259"/>
                      <a:pt x="369246" y="683143"/>
                      <a:pt x="362560" y="668284"/>
                    </a:cubicBezTo>
                    <a:cubicBezTo>
                      <a:pt x="355502" y="653425"/>
                      <a:pt x="348072" y="638937"/>
                      <a:pt x="341385" y="624078"/>
                    </a:cubicBezTo>
                    <a:cubicBezTo>
                      <a:pt x="313896" y="565013"/>
                      <a:pt x="288636" y="504463"/>
                      <a:pt x="260033" y="445399"/>
                    </a:cubicBezTo>
                    <a:cubicBezTo>
                      <a:pt x="252974" y="430540"/>
                      <a:pt x="245173" y="416052"/>
                      <a:pt x="237373" y="401564"/>
                    </a:cubicBezTo>
                    <a:cubicBezTo>
                      <a:pt x="229943" y="387077"/>
                      <a:pt x="221028" y="372961"/>
                      <a:pt x="212855" y="358845"/>
                    </a:cubicBezTo>
                    <a:cubicBezTo>
                      <a:pt x="204683" y="344729"/>
                      <a:pt x="194653" y="331727"/>
                      <a:pt x="185738" y="317983"/>
                    </a:cubicBezTo>
                    <a:cubicBezTo>
                      <a:pt x="176079" y="304610"/>
                      <a:pt x="165678" y="291979"/>
                      <a:pt x="155277" y="279349"/>
                    </a:cubicBezTo>
                    <a:lnTo>
                      <a:pt x="155277" y="279349"/>
                    </a:lnTo>
                    <a:cubicBezTo>
                      <a:pt x="155277" y="279349"/>
                      <a:pt x="113671" y="211369"/>
                      <a:pt x="113671" y="211369"/>
                    </a:cubicBezTo>
                    <a:cubicBezTo>
                      <a:pt x="106985" y="199854"/>
                      <a:pt x="99555" y="188709"/>
                      <a:pt x="93240" y="177194"/>
                    </a:cubicBezTo>
                    <a:lnTo>
                      <a:pt x="73552" y="142275"/>
                    </a:lnTo>
                    <a:lnTo>
                      <a:pt x="53864" y="107356"/>
                    </a:lnTo>
                    <a:lnTo>
                      <a:pt x="35290" y="71695"/>
                    </a:lnTo>
                    <a:cubicBezTo>
                      <a:pt x="29347" y="59807"/>
                      <a:pt x="22660" y="47920"/>
                      <a:pt x="17088" y="36033"/>
                    </a:cubicBezTo>
                    <a:lnTo>
                      <a:pt x="0" y="0"/>
                    </a:lnTo>
                    <a:lnTo>
                      <a:pt x="0" y="0"/>
                    </a:lnTo>
                    <a:cubicBezTo>
                      <a:pt x="0" y="0"/>
                      <a:pt x="16716" y="36405"/>
                      <a:pt x="16716" y="36405"/>
                    </a:cubicBezTo>
                    <a:cubicBezTo>
                      <a:pt x="22288" y="48663"/>
                      <a:pt x="28604" y="60179"/>
                      <a:pt x="34547" y="72438"/>
                    </a:cubicBezTo>
                    <a:lnTo>
                      <a:pt x="52378" y="108099"/>
                    </a:lnTo>
                    <a:lnTo>
                      <a:pt x="71695" y="143389"/>
                    </a:lnTo>
                    <a:lnTo>
                      <a:pt x="91011" y="178679"/>
                    </a:lnTo>
                    <a:cubicBezTo>
                      <a:pt x="97326" y="190567"/>
                      <a:pt x="104384" y="201711"/>
                      <a:pt x="111071" y="213227"/>
                    </a:cubicBezTo>
                    <a:lnTo>
                      <a:pt x="152305" y="281950"/>
                    </a:lnTo>
                    <a:lnTo>
                      <a:pt x="152305" y="281950"/>
                    </a:lnTo>
                    <a:cubicBezTo>
                      <a:pt x="152305" y="281950"/>
                      <a:pt x="152305" y="281950"/>
                      <a:pt x="152305" y="281950"/>
                    </a:cubicBezTo>
                    <a:cubicBezTo>
                      <a:pt x="162335" y="294951"/>
                      <a:pt x="172736" y="307581"/>
                      <a:pt x="182394" y="320583"/>
                    </a:cubicBezTo>
                    <a:cubicBezTo>
                      <a:pt x="191310" y="334328"/>
                      <a:pt x="201339" y="347329"/>
                      <a:pt x="209512" y="361445"/>
                    </a:cubicBezTo>
                    <a:cubicBezTo>
                      <a:pt x="217684" y="375561"/>
                      <a:pt x="226600" y="389306"/>
                      <a:pt x="233658" y="403793"/>
                    </a:cubicBezTo>
                    <a:cubicBezTo>
                      <a:pt x="241459" y="418281"/>
                      <a:pt x="248888" y="432768"/>
                      <a:pt x="255946" y="447256"/>
                    </a:cubicBezTo>
                    <a:cubicBezTo>
                      <a:pt x="284550" y="505949"/>
                      <a:pt x="309067" y="566499"/>
                      <a:pt x="336556" y="626307"/>
                    </a:cubicBezTo>
                    <a:cubicBezTo>
                      <a:pt x="343243" y="641166"/>
                      <a:pt x="350672" y="656025"/>
                      <a:pt x="357730" y="670884"/>
                    </a:cubicBezTo>
                    <a:cubicBezTo>
                      <a:pt x="364417" y="685743"/>
                      <a:pt x="372589" y="700230"/>
                      <a:pt x="380019" y="714718"/>
                    </a:cubicBezTo>
                    <a:cubicBezTo>
                      <a:pt x="387448" y="729577"/>
                      <a:pt x="395992" y="743321"/>
                      <a:pt x="403793" y="757809"/>
                    </a:cubicBezTo>
                    <a:cubicBezTo>
                      <a:pt x="411594" y="772297"/>
                      <a:pt x="420881" y="785670"/>
                      <a:pt x="429425" y="799786"/>
                    </a:cubicBezTo>
                    <a:cubicBezTo>
                      <a:pt x="437969" y="813902"/>
                      <a:pt x="447627" y="827275"/>
                      <a:pt x="456914" y="840648"/>
                    </a:cubicBezTo>
                    <a:cubicBezTo>
                      <a:pt x="466201" y="854021"/>
                      <a:pt x="475860" y="867394"/>
                      <a:pt x="486261" y="880024"/>
                    </a:cubicBezTo>
                    <a:cubicBezTo>
                      <a:pt x="496662" y="892654"/>
                      <a:pt x="506320" y="906028"/>
                      <a:pt x="517465" y="917915"/>
                    </a:cubicBezTo>
                    <a:lnTo>
                      <a:pt x="550526" y="954691"/>
                    </a:lnTo>
                    <a:lnTo>
                      <a:pt x="550526" y="954691"/>
                    </a:lnTo>
                    <a:cubicBezTo>
                      <a:pt x="550526" y="954691"/>
                      <a:pt x="578386" y="994439"/>
                      <a:pt x="578386" y="994439"/>
                    </a:cubicBezTo>
                    <a:cubicBezTo>
                      <a:pt x="587673" y="1007812"/>
                      <a:pt x="595846" y="1021928"/>
                      <a:pt x="604390" y="1036044"/>
                    </a:cubicBezTo>
                    <a:cubicBezTo>
                      <a:pt x="613305" y="1049788"/>
                      <a:pt x="620363" y="1064647"/>
                      <a:pt x="628536" y="1078763"/>
                    </a:cubicBezTo>
                    <a:cubicBezTo>
                      <a:pt x="636708" y="1092879"/>
                      <a:pt x="643395" y="1107739"/>
                      <a:pt x="650824" y="1122226"/>
                    </a:cubicBezTo>
                    <a:cubicBezTo>
                      <a:pt x="658254" y="1136714"/>
                      <a:pt x="664940" y="1151944"/>
                      <a:pt x="671627" y="1166432"/>
                    </a:cubicBezTo>
                    <a:cubicBezTo>
                      <a:pt x="678685" y="1181291"/>
                      <a:pt x="685000" y="1196521"/>
                      <a:pt x="691315" y="1211380"/>
                    </a:cubicBezTo>
                    <a:lnTo>
                      <a:pt x="729577" y="1302020"/>
                    </a:lnTo>
                    <a:cubicBezTo>
                      <a:pt x="742579" y="1332109"/>
                      <a:pt x="755952" y="1362199"/>
                      <a:pt x="770439" y="1391545"/>
                    </a:cubicBezTo>
                    <a:cubicBezTo>
                      <a:pt x="777869" y="1406404"/>
                      <a:pt x="785670" y="1420521"/>
                      <a:pt x="793099" y="1435379"/>
                    </a:cubicBezTo>
                    <a:lnTo>
                      <a:pt x="818360" y="1477728"/>
                    </a:lnTo>
                    <a:cubicBezTo>
                      <a:pt x="827646" y="1491101"/>
                      <a:pt x="836933" y="1504845"/>
                      <a:pt x="846591" y="1518218"/>
                    </a:cubicBezTo>
                    <a:cubicBezTo>
                      <a:pt x="856993" y="1530849"/>
                      <a:pt x="867023" y="1544222"/>
                      <a:pt x="877795" y="1556480"/>
                    </a:cubicBezTo>
                    <a:cubicBezTo>
                      <a:pt x="889311" y="1568368"/>
                      <a:pt x="900084" y="1580626"/>
                      <a:pt x="911971" y="1592142"/>
                    </a:cubicBezTo>
                    <a:lnTo>
                      <a:pt x="948747" y="1625203"/>
                    </a:lnTo>
                    <a:lnTo>
                      <a:pt x="948747" y="1625203"/>
                    </a:lnTo>
                    <a:cubicBezTo>
                      <a:pt x="956920" y="1635976"/>
                      <a:pt x="965835" y="1646377"/>
                      <a:pt x="973636" y="1657521"/>
                    </a:cubicBezTo>
                    <a:cubicBezTo>
                      <a:pt x="981437" y="1668666"/>
                      <a:pt x="989609" y="1679810"/>
                      <a:pt x="996667" y="1691326"/>
                    </a:cubicBezTo>
                    <a:cubicBezTo>
                      <a:pt x="1004097" y="1702841"/>
                      <a:pt x="1010784" y="1714729"/>
                      <a:pt x="1017841" y="1726616"/>
                    </a:cubicBezTo>
                    <a:cubicBezTo>
                      <a:pt x="1024156" y="1738875"/>
                      <a:pt x="1030843" y="1750762"/>
                      <a:pt x="1036044" y="1763392"/>
                    </a:cubicBezTo>
                    <a:cubicBezTo>
                      <a:pt x="1047560" y="1788281"/>
                      <a:pt x="1057218" y="1813912"/>
                      <a:pt x="1065390" y="1839916"/>
                    </a:cubicBezTo>
                    <a:lnTo>
                      <a:pt x="1077277" y="1879292"/>
                    </a:lnTo>
                    <a:cubicBezTo>
                      <a:pt x="1081364" y="1892294"/>
                      <a:pt x="1085450" y="1905667"/>
                      <a:pt x="1093622" y="1916811"/>
                    </a:cubicBezTo>
                    <a:lnTo>
                      <a:pt x="1093622" y="191681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44" name="Freeform: Shape 1343">
                <a:extLst>
                  <a:ext uri="{FF2B5EF4-FFF2-40B4-BE49-F238E27FC236}">
                    <a16:creationId xmlns:a16="http://schemas.microsoft.com/office/drawing/2014/main" id="{E449ADE5-C92F-619F-8557-38D449C11D8A}"/>
                  </a:ext>
                </a:extLst>
              </p:cNvPr>
              <p:cNvSpPr/>
              <p:nvPr/>
            </p:nvSpPr>
            <p:spPr>
              <a:xfrm>
                <a:off x="5235410" y="1994852"/>
                <a:ext cx="55485" cy="55485"/>
              </a:xfrm>
              <a:custGeom>
                <a:avLst/>
                <a:gdLst>
                  <a:gd name="connsiteX0" fmla="*/ 14741 w 55485"/>
                  <a:gd name="connsiteY0" fmla="*/ 52260 h 55485"/>
                  <a:gd name="connsiteX1" fmla="*/ 52260 w 55485"/>
                  <a:gd name="connsiteY1" fmla="*/ 40744 h 55485"/>
                  <a:gd name="connsiteX2" fmla="*/ 40744 w 55485"/>
                  <a:gd name="connsiteY2" fmla="*/ 3226 h 55485"/>
                  <a:gd name="connsiteX3" fmla="*/ 3225 w 55485"/>
                  <a:gd name="connsiteY3" fmla="*/ 14741 h 55485"/>
                  <a:gd name="connsiteX4" fmla="*/ 14741 w 55485"/>
                  <a:gd name="connsiteY4" fmla="*/ 52260 h 5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85" h="55485">
                    <a:moveTo>
                      <a:pt x="14741" y="52260"/>
                    </a:moveTo>
                    <a:cubicBezTo>
                      <a:pt x="28114" y="59318"/>
                      <a:pt x="45202" y="54489"/>
                      <a:pt x="52260" y="40744"/>
                    </a:cubicBezTo>
                    <a:cubicBezTo>
                      <a:pt x="59318" y="27371"/>
                      <a:pt x="54489" y="10283"/>
                      <a:pt x="40744" y="3226"/>
                    </a:cubicBezTo>
                    <a:cubicBezTo>
                      <a:pt x="27371" y="-3833"/>
                      <a:pt x="10283" y="997"/>
                      <a:pt x="3225" y="14741"/>
                    </a:cubicBezTo>
                    <a:cubicBezTo>
                      <a:pt x="-3832" y="28114"/>
                      <a:pt x="997" y="45202"/>
                      <a:pt x="14741" y="5226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45" name="Freeform: Shape 1344">
                <a:extLst>
                  <a:ext uri="{FF2B5EF4-FFF2-40B4-BE49-F238E27FC236}">
                    <a16:creationId xmlns:a16="http://schemas.microsoft.com/office/drawing/2014/main" id="{1F710E5B-02EE-894A-B91C-A31424B0289A}"/>
                  </a:ext>
                </a:extLst>
              </p:cNvPr>
              <p:cNvSpPr/>
              <p:nvPr/>
            </p:nvSpPr>
            <p:spPr>
              <a:xfrm>
                <a:off x="4144414" y="81039"/>
                <a:ext cx="55433" cy="55433"/>
              </a:xfrm>
              <a:custGeom>
                <a:avLst/>
                <a:gdLst>
                  <a:gd name="connsiteX0" fmla="*/ 2456 w 55433"/>
                  <a:gd name="connsiteY0" fmla="*/ 39232 h 55433"/>
                  <a:gd name="connsiteX1" fmla="*/ 16201 w 55433"/>
                  <a:gd name="connsiteY1" fmla="*/ 2456 h 55433"/>
                  <a:gd name="connsiteX2" fmla="*/ 52977 w 55433"/>
                  <a:gd name="connsiteY2" fmla="*/ 16201 h 55433"/>
                  <a:gd name="connsiteX3" fmla="*/ 39232 w 55433"/>
                  <a:gd name="connsiteY3" fmla="*/ 52977 h 55433"/>
                  <a:gd name="connsiteX4" fmla="*/ 2456 w 55433"/>
                  <a:gd name="connsiteY4" fmla="*/ 39232 h 5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33" h="55433">
                    <a:moveTo>
                      <a:pt x="2456" y="39232"/>
                    </a:moveTo>
                    <a:cubicBezTo>
                      <a:pt x="-3859" y="25116"/>
                      <a:pt x="2456" y="8771"/>
                      <a:pt x="16201" y="2456"/>
                    </a:cubicBezTo>
                    <a:cubicBezTo>
                      <a:pt x="30317" y="-3859"/>
                      <a:pt x="46662" y="2456"/>
                      <a:pt x="52977" y="16201"/>
                    </a:cubicBezTo>
                    <a:cubicBezTo>
                      <a:pt x="59292" y="30317"/>
                      <a:pt x="52977" y="46662"/>
                      <a:pt x="39232" y="52977"/>
                    </a:cubicBezTo>
                    <a:cubicBezTo>
                      <a:pt x="25116" y="59292"/>
                      <a:pt x="8772" y="52977"/>
                      <a:pt x="2456" y="3923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8" name="Graphic 619">
              <a:extLst>
                <a:ext uri="{FF2B5EF4-FFF2-40B4-BE49-F238E27FC236}">
                  <a16:creationId xmlns:a16="http://schemas.microsoft.com/office/drawing/2014/main" id="{C9EA23AF-D612-9970-930D-0AC6CE75622C}"/>
                </a:ext>
                <a:ext uri="{C183D7F6-B498-43B3-948B-1728B52AA6E4}">
                  <adec:decorative xmlns:adec="http://schemas.microsoft.com/office/drawing/2017/decorative" val="1"/>
                </a:ext>
              </a:extLst>
            </p:cNvPr>
            <p:cNvGrpSpPr/>
            <p:nvPr/>
          </p:nvGrpSpPr>
          <p:grpSpPr>
            <a:xfrm>
              <a:off x="2904090" y="2817541"/>
              <a:ext cx="1014636" cy="1425023"/>
              <a:chOff x="3805712" y="300293"/>
              <a:chExt cx="1508906" cy="2005568"/>
            </a:xfrm>
            <a:solidFill>
              <a:srgbClr val="454142"/>
            </a:solidFill>
          </p:grpSpPr>
          <p:sp>
            <p:nvSpPr>
              <p:cNvPr id="1340" name="Freeform: Shape 1339">
                <a:extLst>
                  <a:ext uri="{FF2B5EF4-FFF2-40B4-BE49-F238E27FC236}">
                    <a16:creationId xmlns:a16="http://schemas.microsoft.com/office/drawing/2014/main" id="{3C05E128-223B-FB8C-3668-343F664B0DE4}"/>
                  </a:ext>
                </a:extLst>
              </p:cNvPr>
              <p:cNvSpPr/>
              <p:nvPr/>
            </p:nvSpPr>
            <p:spPr>
              <a:xfrm>
                <a:off x="3834460" y="327926"/>
                <a:ext cx="1461883" cy="1950615"/>
              </a:xfrm>
              <a:custGeom>
                <a:avLst/>
                <a:gdLst>
                  <a:gd name="connsiteX0" fmla="*/ 1450981 w 1461883"/>
                  <a:gd name="connsiteY0" fmla="*/ 1950615 h 1950615"/>
                  <a:gd name="connsiteX1" fmla="*/ 1461011 w 1461883"/>
                  <a:gd name="connsiteY1" fmla="*/ 1942443 h 1950615"/>
                  <a:gd name="connsiteX2" fmla="*/ 1456925 w 1461883"/>
                  <a:gd name="connsiteY2" fmla="*/ 1930184 h 1950615"/>
                  <a:gd name="connsiteX3" fmla="*/ 1439094 w 1461883"/>
                  <a:gd name="connsiteY3" fmla="*/ 1910867 h 1950615"/>
                  <a:gd name="connsiteX4" fmla="*/ 1399346 w 1461883"/>
                  <a:gd name="connsiteY4" fmla="*/ 1876692 h 1950615"/>
                  <a:gd name="connsiteX5" fmla="*/ 1319851 w 1461883"/>
                  <a:gd name="connsiteY5" fmla="*/ 1808340 h 1950615"/>
                  <a:gd name="connsiteX6" fmla="*/ 1247785 w 1461883"/>
                  <a:gd name="connsiteY6" fmla="*/ 1732560 h 1950615"/>
                  <a:gd name="connsiteX7" fmla="*/ 1217695 w 1461883"/>
                  <a:gd name="connsiteY7" fmla="*/ 1689840 h 1950615"/>
                  <a:gd name="connsiteX8" fmla="*/ 1194292 w 1461883"/>
                  <a:gd name="connsiteY8" fmla="*/ 1643406 h 1950615"/>
                  <a:gd name="connsiteX9" fmla="*/ 1194292 w 1461883"/>
                  <a:gd name="connsiteY9" fmla="*/ 1643406 h 1950615"/>
                  <a:gd name="connsiteX10" fmla="*/ 1193921 w 1461883"/>
                  <a:gd name="connsiteY10" fmla="*/ 1642662 h 1950615"/>
                  <a:gd name="connsiteX11" fmla="*/ 1153059 w 1461883"/>
                  <a:gd name="connsiteY11" fmla="*/ 1609973 h 1950615"/>
                  <a:gd name="connsiteX12" fmla="*/ 1114054 w 1461883"/>
                  <a:gd name="connsiteY12" fmla="*/ 1574683 h 1950615"/>
                  <a:gd name="connsiteX13" fmla="*/ 1077278 w 1461883"/>
                  <a:gd name="connsiteY13" fmla="*/ 1537164 h 1950615"/>
                  <a:gd name="connsiteX14" fmla="*/ 1042730 w 1461883"/>
                  <a:gd name="connsiteY14" fmla="*/ 1497787 h 1950615"/>
                  <a:gd name="connsiteX15" fmla="*/ 1010412 w 1461883"/>
                  <a:gd name="connsiteY15" fmla="*/ 1456554 h 1950615"/>
                  <a:gd name="connsiteX16" fmla="*/ 979951 w 1461883"/>
                  <a:gd name="connsiteY16" fmla="*/ 1413834 h 1950615"/>
                  <a:gd name="connsiteX17" fmla="*/ 951348 w 1461883"/>
                  <a:gd name="connsiteY17" fmla="*/ 1369628 h 1950615"/>
                  <a:gd name="connsiteX18" fmla="*/ 924230 w 1461883"/>
                  <a:gd name="connsiteY18" fmla="*/ 1324680 h 1950615"/>
                  <a:gd name="connsiteX19" fmla="*/ 821331 w 1461883"/>
                  <a:gd name="connsiteY19" fmla="*/ 1141171 h 1950615"/>
                  <a:gd name="connsiteX20" fmla="*/ 767839 w 1461883"/>
                  <a:gd name="connsiteY20" fmla="*/ 1050531 h 1950615"/>
                  <a:gd name="connsiteX21" fmla="*/ 739607 w 1461883"/>
                  <a:gd name="connsiteY21" fmla="*/ 1005954 h 1950615"/>
                  <a:gd name="connsiteX22" fmla="*/ 709889 w 1461883"/>
                  <a:gd name="connsiteY22" fmla="*/ 962492 h 1950615"/>
                  <a:gd name="connsiteX23" fmla="*/ 709889 w 1461883"/>
                  <a:gd name="connsiteY23" fmla="*/ 963235 h 1950615"/>
                  <a:gd name="connsiteX24" fmla="*/ 688715 w 1461883"/>
                  <a:gd name="connsiteY24" fmla="*/ 913457 h 1950615"/>
                  <a:gd name="connsiteX25" fmla="*/ 661968 w 1461883"/>
                  <a:gd name="connsiteY25" fmla="*/ 866280 h 1950615"/>
                  <a:gd name="connsiteX26" fmla="*/ 598075 w 1461883"/>
                  <a:gd name="connsiteY26" fmla="*/ 778983 h 1950615"/>
                  <a:gd name="connsiteX27" fmla="*/ 451714 w 1461883"/>
                  <a:gd name="connsiteY27" fmla="*/ 620363 h 1950615"/>
                  <a:gd name="connsiteX28" fmla="*/ 302381 w 1461883"/>
                  <a:gd name="connsiteY28" fmla="*/ 465087 h 1950615"/>
                  <a:gd name="connsiteX29" fmla="*/ 267462 w 1461883"/>
                  <a:gd name="connsiteY29" fmla="*/ 423853 h 1950615"/>
                  <a:gd name="connsiteX30" fmla="*/ 235515 w 1461883"/>
                  <a:gd name="connsiteY30" fmla="*/ 380762 h 1950615"/>
                  <a:gd name="connsiteX31" fmla="*/ 208398 w 1461883"/>
                  <a:gd name="connsiteY31" fmla="*/ 334699 h 1950615"/>
                  <a:gd name="connsiteX32" fmla="*/ 190938 w 1461883"/>
                  <a:gd name="connsiteY32" fmla="*/ 284550 h 1950615"/>
                  <a:gd name="connsiteX33" fmla="*/ 190938 w 1461883"/>
                  <a:gd name="connsiteY33" fmla="*/ 284550 h 1950615"/>
                  <a:gd name="connsiteX34" fmla="*/ 190938 w 1461883"/>
                  <a:gd name="connsiteY34" fmla="*/ 283807 h 1950615"/>
                  <a:gd name="connsiteX35" fmla="*/ 138560 w 1461883"/>
                  <a:gd name="connsiteY35" fmla="*/ 215827 h 1950615"/>
                  <a:gd name="connsiteX36" fmla="*/ 112557 w 1461883"/>
                  <a:gd name="connsiteY36" fmla="*/ 181651 h 1950615"/>
                  <a:gd name="connsiteX37" fmla="*/ 88411 w 1461883"/>
                  <a:gd name="connsiteY37" fmla="*/ 146361 h 1950615"/>
                  <a:gd name="connsiteX38" fmla="*/ 64265 w 1461883"/>
                  <a:gd name="connsiteY38" fmla="*/ 111071 h 1950615"/>
                  <a:gd name="connsiteX39" fmla="*/ 53121 w 1461883"/>
                  <a:gd name="connsiteY39" fmla="*/ 92869 h 1950615"/>
                  <a:gd name="connsiteX40" fmla="*/ 41977 w 1461883"/>
                  <a:gd name="connsiteY40" fmla="*/ 74666 h 1950615"/>
                  <a:gd name="connsiteX41" fmla="*/ 20060 w 1461883"/>
                  <a:gd name="connsiteY41" fmla="*/ 37890 h 1950615"/>
                  <a:gd name="connsiteX42" fmla="*/ 0 w 1461883"/>
                  <a:gd name="connsiteY42" fmla="*/ 0 h 1950615"/>
                  <a:gd name="connsiteX43" fmla="*/ 0 w 1461883"/>
                  <a:gd name="connsiteY43" fmla="*/ 0 h 1950615"/>
                  <a:gd name="connsiteX44" fmla="*/ 19688 w 1461883"/>
                  <a:gd name="connsiteY44" fmla="*/ 38262 h 1950615"/>
                  <a:gd name="connsiteX45" fmla="*/ 41234 w 1461883"/>
                  <a:gd name="connsiteY45" fmla="*/ 75409 h 1950615"/>
                  <a:gd name="connsiteX46" fmla="*/ 52007 w 1461883"/>
                  <a:gd name="connsiteY46" fmla="*/ 93983 h 1950615"/>
                  <a:gd name="connsiteX47" fmla="*/ 63151 w 1461883"/>
                  <a:gd name="connsiteY47" fmla="*/ 112185 h 1950615"/>
                  <a:gd name="connsiteX48" fmla="*/ 86925 w 1461883"/>
                  <a:gd name="connsiteY48" fmla="*/ 147847 h 1950615"/>
                  <a:gd name="connsiteX49" fmla="*/ 110700 w 1461883"/>
                  <a:gd name="connsiteY49" fmla="*/ 183509 h 1950615"/>
                  <a:gd name="connsiteX50" fmla="*/ 136331 w 1461883"/>
                  <a:gd name="connsiteY50" fmla="*/ 218056 h 1950615"/>
                  <a:gd name="connsiteX51" fmla="*/ 187966 w 1461883"/>
                  <a:gd name="connsiteY51" fmla="*/ 286407 h 1950615"/>
                  <a:gd name="connsiteX52" fmla="*/ 187966 w 1461883"/>
                  <a:gd name="connsiteY52" fmla="*/ 285664 h 1950615"/>
                  <a:gd name="connsiteX53" fmla="*/ 205426 w 1461883"/>
                  <a:gd name="connsiteY53" fmla="*/ 336928 h 1950615"/>
                  <a:gd name="connsiteX54" fmla="*/ 232543 w 1461883"/>
                  <a:gd name="connsiteY54" fmla="*/ 383734 h 1950615"/>
                  <a:gd name="connsiteX55" fmla="*/ 264490 w 1461883"/>
                  <a:gd name="connsiteY55" fmla="*/ 427196 h 1950615"/>
                  <a:gd name="connsiteX56" fmla="*/ 299037 w 1461883"/>
                  <a:gd name="connsiteY56" fmla="*/ 468430 h 1950615"/>
                  <a:gd name="connsiteX57" fmla="*/ 447999 w 1461883"/>
                  <a:gd name="connsiteY57" fmla="*/ 624450 h 1950615"/>
                  <a:gd name="connsiteX58" fmla="*/ 593246 w 1461883"/>
                  <a:gd name="connsiteY58" fmla="*/ 783441 h 1950615"/>
                  <a:gd name="connsiteX59" fmla="*/ 656396 w 1461883"/>
                  <a:gd name="connsiteY59" fmla="*/ 870366 h 1950615"/>
                  <a:gd name="connsiteX60" fmla="*/ 682771 w 1461883"/>
                  <a:gd name="connsiteY60" fmla="*/ 916800 h 1950615"/>
                  <a:gd name="connsiteX61" fmla="*/ 703945 w 1461883"/>
                  <a:gd name="connsiteY61" fmla="*/ 965835 h 1950615"/>
                  <a:gd name="connsiteX62" fmla="*/ 703945 w 1461883"/>
                  <a:gd name="connsiteY62" fmla="*/ 965835 h 1950615"/>
                  <a:gd name="connsiteX63" fmla="*/ 703945 w 1461883"/>
                  <a:gd name="connsiteY63" fmla="*/ 966578 h 1950615"/>
                  <a:gd name="connsiteX64" fmla="*/ 733663 w 1461883"/>
                  <a:gd name="connsiteY64" fmla="*/ 1010041 h 1950615"/>
                  <a:gd name="connsiteX65" fmla="*/ 761895 w 1461883"/>
                  <a:gd name="connsiteY65" fmla="*/ 1054246 h 1950615"/>
                  <a:gd name="connsiteX66" fmla="*/ 815388 w 1461883"/>
                  <a:gd name="connsiteY66" fmla="*/ 1144515 h 1950615"/>
                  <a:gd name="connsiteX67" fmla="*/ 919029 w 1461883"/>
                  <a:gd name="connsiteY67" fmla="*/ 1327652 h 1950615"/>
                  <a:gd name="connsiteX68" fmla="*/ 946518 w 1461883"/>
                  <a:gd name="connsiteY68" fmla="*/ 1372600 h 1950615"/>
                  <a:gd name="connsiteX69" fmla="*/ 975493 w 1461883"/>
                  <a:gd name="connsiteY69" fmla="*/ 1416806 h 1950615"/>
                  <a:gd name="connsiteX70" fmla="*/ 1006326 w 1461883"/>
                  <a:gd name="connsiteY70" fmla="*/ 1459525 h 1950615"/>
                  <a:gd name="connsiteX71" fmla="*/ 1039016 w 1461883"/>
                  <a:gd name="connsiteY71" fmla="*/ 1500759 h 1950615"/>
                  <a:gd name="connsiteX72" fmla="*/ 1073934 w 1461883"/>
                  <a:gd name="connsiteY72" fmla="*/ 1540135 h 1950615"/>
                  <a:gd name="connsiteX73" fmla="*/ 1111082 w 1461883"/>
                  <a:gd name="connsiteY73" fmla="*/ 1577654 h 1950615"/>
                  <a:gd name="connsiteX74" fmla="*/ 1150458 w 1461883"/>
                  <a:gd name="connsiteY74" fmla="*/ 1612944 h 1950615"/>
                  <a:gd name="connsiteX75" fmla="*/ 1191692 w 1461883"/>
                  <a:gd name="connsiteY75" fmla="*/ 1645634 h 1950615"/>
                  <a:gd name="connsiteX76" fmla="*/ 1190949 w 1461883"/>
                  <a:gd name="connsiteY76" fmla="*/ 1644891 h 1950615"/>
                  <a:gd name="connsiteX77" fmla="*/ 1215095 w 1461883"/>
                  <a:gd name="connsiteY77" fmla="*/ 1691697 h 1950615"/>
                  <a:gd name="connsiteX78" fmla="*/ 1245927 w 1461883"/>
                  <a:gd name="connsiteY78" fmla="*/ 1734417 h 1950615"/>
                  <a:gd name="connsiteX79" fmla="*/ 1319108 w 1461883"/>
                  <a:gd name="connsiteY79" fmla="*/ 1809826 h 1950615"/>
                  <a:gd name="connsiteX80" fmla="*/ 1399718 w 1461883"/>
                  <a:gd name="connsiteY80" fmla="*/ 1877435 h 1950615"/>
                  <a:gd name="connsiteX81" fmla="*/ 1439837 w 1461883"/>
                  <a:gd name="connsiteY81" fmla="*/ 1911239 h 1950615"/>
                  <a:gd name="connsiteX82" fmla="*/ 1457668 w 1461883"/>
                  <a:gd name="connsiteY82" fmla="*/ 1930184 h 1950615"/>
                  <a:gd name="connsiteX83" fmla="*/ 1461754 w 1461883"/>
                  <a:gd name="connsiteY83" fmla="*/ 1942071 h 1950615"/>
                  <a:gd name="connsiteX84" fmla="*/ 1452096 w 1461883"/>
                  <a:gd name="connsiteY84" fmla="*/ 1949872 h 1950615"/>
                  <a:gd name="connsiteX85" fmla="*/ 1452096 w 1461883"/>
                  <a:gd name="connsiteY85" fmla="*/ 1949872 h 195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61883" h="1950615">
                    <a:moveTo>
                      <a:pt x="1450981" y="1950615"/>
                    </a:moveTo>
                    <a:cubicBezTo>
                      <a:pt x="1454696" y="1949129"/>
                      <a:pt x="1459526" y="1947272"/>
                      <a:pt x="1461011" y="1942443"/>
                    </a:cubicBezTo>
                    <a:cubicBezTo>
                      <a:pt x="1461754" y="1937985"/>
                      <a:pt x="1459154" y="1933899"/>
                      <a:pt x="1456925" y="1930184"/>
                    </a:cubicBezTo>
                    <a:cubicBezTo>
                      <a:pt x="1452096" y="1922755"/>
                      <a:pt x="1445409" y="1916811"/>
                      <a:pt x="1439094" y="1910867"/>
                    </a:cubicBezTo>
                    <a:cubicBezTo>
                      <a:pt x="1426093" y="1898980"/>
                      <a:pt x="1412720" y="1887836"/>
                      <a:pt x="1399346" y="1876692"/>
                    </a:cubicBezTo>
                    <a:cubicBezTo>
                      <a:pt x="1372229" y="1854403"/>
                      <a:pt x="1345482" y="1832115"/>
                      <a:pt x="1319851" y="1808340"/>
                    </a:cubicBezTo>
                    <a:cubicBezTo>
                      <a:pt x="1294219" y="1784566"/>
                      <a:pt x="1269702" y="1759677"/>
                      <a:pt x="1247785" y="1732560"/>
                    </a:cubicBezTo>
                    <a:cubicBezTo>
                      <a:pt x="1237012" y="1718815"/>
                      <a:pt x="1226611" y="1704699"/>
                      <a:pt x="1217695" y="1689840"/>
                    </a:cubicBezTo>
                    <a:cubicBezTo>
                      <a:pt x="1208780" y="1674981"/>
                      <a:pt x="1200607" y="1659379"/>
                      <a:pt x="1194292" y="1643406"/>
                    </a:cubicBezTo>
                    <a:lnTo>
                      <a:pt x="1194292" y="1643406"/>
                    </a:lnTo>
                    <a:cubicBezTo>
                      <a:pt x="1194292" y="1643406"/>
                      <a:pt x="1193921" y="1642662"/>
                      <a:pt x="1193921" y="1642662"/>
                    </a:cubicBezTo>
                    <a:lnTo>
                      <a:pt x="1153059" y="1609973"/>
                    </a:lnTo>
                    <a:cubicBezTo>
                      <a:pt x="1139686" y="1598457"/>
                      <a:pt x="1127055" y="1586570"/>
                      <a:pt x="1114054" y="1574683"/>
                    </a:cubicBezTo>
                    <a:cubicBezTo>
                      <a:pt x="1101423" y="1562795"/>
                      <a:pt x="1089536" y="1549794"/>
                      <a:pt x="1077278" y="1537164"/>
                    </a:cubicBezTo>
                    <a:cubicBezTo>
                      <a:pt x="1065391" y="1524533"/>
                      <a:pt x="1054246" y="1510789"/>
                      <a:pt x="1042730" y="1497787"/>
                    </a:cubicBezTo>
                    <a:cubicBezTo>
                      <a:pt x="1031586" y="1484414"/>
                      <a:pt x="1021185" y="1470298"/>
                      <a:pt x="1010412" y="1456554"/>
                    </a:cubicBezTo>
                    <a:cubicBezTo>
                      <a:pt x="1000011" y="1442437"/>
                      <a:pt x="990352" y="1427950"/>
                      <a:pt x="979951" y="1413834"/>
                    </a:cubicBezTo>
                    <a:lnTo>
                      <a:pt x="951348" y="1369628"/>
                    </a:lnTo>
                    <a:lnTo>
                      <a:pt x="924230" y="1324680"/>
                    </a:lnTo>
                    <a:cubicBezTo>
                      <a:pt x="888568" y="1264129"/>
                      <a:pt x="855879" y="1202093"/>
                      <a:pt x="821331" y="1141171"/>
                    </a:cubicBezTo>
                    <a:cubicBezTo>
                      <a:pt x="804243" y="1110710"/>
                      <a:pt x="786413" y="1080249"/>
                      <a:pt x="767839" y="1050531"/>
                    </a:cubicBezTo>
                    <a:lnTo>
                      <a:pt x="739607" y="1005954"/>
                    </a:lnTo>
                    <a:lnTo>
                      <a:pt x="709889" y="962492"/>
                    </a:lnTo>
                    <a:lnTo>
                      <a:pt x="709889" y="963235"/>
                    </a:lnTo>
                    <a:cubicBezTo>
                      <a:pt x="703945" y="946147"/>
                      <a:pt x="696887" y="929430"/>
                      <a:pt x="688715" y="913457"/>
                    </a:cubicBezTo>
                    <a:cubicBezTo>
                      <a:pt x="680542" y="897484"/>
                      <a:pt x="671255" y="881510"/>
                      <a:pt x="661968" y="866280"/>
                    </a:cubicBezTo>
                    <a:cubicBezTo>
                      <a:pt x="642652" y="835819"/>
                      <a:pt x="621106" y="806844"/>
                      <a:pt x="598075" y="778983"/>
                    </a:cubicBezTo>
                    <a:cubicBezTo>
                      <a:pt x="552383" y="723262"/>
                      <a:pt x="502234" y="671627"/>
                      <a:pt x="451714" y="620363"/>
                    </a:cubicBezTo>
                    <a:cubicBezTo>
                      <a:pt x="401193" y="569100"/>
                      <a:pt x="349930" y="518579"/>
                      <a:pt x="302381" y="465087"/>
                    </a:cubicBezTo>
                    <a:cubicBezTo>
                      <a:pt x="290493" y="451714"/>
                      <a:pt x="278606" y="437969"/>
                      <a:pt x="267462" y="423853"/>
                    </a:cubicBezTo>
                    <a:cubicBezTo>
                      <a:pt x="256318" y="410108"/>
                      <a:pt x="245545" y="395621"/>
                      <a:pt x="235515" y="380762"/>
                    </a:cubicBezTo>
                    <a:cubicBezTo>
                      <a:pt x="225485" y="365903"/>
                      <a:pt x="216198" y="350672"/>
                      <a:pt x="208398" y="334699"/>
                    </a:cubicBezTo>
                    <a:cubicBezTo>
                      <a:pt x="200597" y="318726"/>
                      <a:pt x="194653" y="301638"/>
                      <a:pt x="190938" y="284550"/>
                    </a:cubicBezTo>
                    <a:lnTo>
                      <a:pt x="190938" y="284550"/>
                    </a:lnTo>
                    <a:cubicBezTo>
                      <a:pt x="190938" y="284550"/>
                      <a:pt x="190938" y="283807"/>
                      <a:pt x="190938" y="283807"/>
                    </a:cubicBezTo>
                    <a:lnTo>
                      <a:pt x="138560" y="215827"/>
                    </a:lnTo>
                    <a:cubicBezTo>
                      <a:pt x="130016" y="204311"/>
                      <a:pt x="120729" y="193538"/>
                      <a:pt x="112557" y="181651"/>
                    </a:cubicBezTo>
                    <a:lnTo>
                      <a:pt x="88411" y="146361"/>
                    </a:lnTo>
                    <a:lnTo>
                      <a:pt x="64265" y="111071"/>
                    </a:lnTo>
                    <a:cubicBezTo>
                      <a:pt x="60179" y="105127"/>
                      <a:pt x="56836" y="98812"/>
                      <a:pt x="53121" y="92869"/>
                    </a:cubicBezTo>
                    <a:lnTo>
                      <a:pt x="41977" y="74666"/>
                    </a:lnTo>
                    <a:cubicBezTo>
                      <a:pt x="34547" y="62408"/>
                      <a:pt x="26746" y="50521"/>
                      <a:pt x="20060" y="37890"/>
                    </a:cubicBezTo>
                    <a:lnTo>
                      <a:pt x="0" y="0"/>
                    </a:lnTo>
                    <a:lnTo>
                      <a:pt x="0" y="0"/>
                    </a:lnTo>
                    <a:cubicBezTo>
                      <a:pt x="0" y="0"/>
                      <a:pt x="19688" y="38262"/>
                      <a:pt x="19688" y="38262"/>
                    </a:cubicBezTo>
                    <a:cubicBezTo>
                      <a:pt x="26375" y="50892"/>
                      <a:pt x="34176" y="63151"/>
                      <a:pt x="41234" y="75409"/>
                    </a:cubicBezTo>
                    <a:lnTo>
                      <a:pt x="52007" y="93983"/>
                    </a:lnTo>
                    <a:cubicBezTo>
                      <a:pt x="55721" y="99927"/>
                      <a:pt x="59065" y="106613"/>
                      <a:pt x="63151" y="112185"/>
                    </a:cubicBezTo>
                    <a:lnTo>
                      <a:pt x="86925" y="147847"/>
                    </a:lnTo>
                    <a:lnTo>
                      <a:pt x="110700" y="183509"/>
                    </a:lnTo>
                    <a:cubicBezTo>
                      <a:pt x="118501" y="195396"/>
                      <a:pt x="127787" y="206540"/>
                      <a:pt x="136331" y="218056"/>
                    </a:cubicBezTo>
                    <a:lnTo>
                      <a:pt x="187966" y="286407"/>
                    </a:lnTo>
                    <a:lnTo>
                      <a:pt x="187966" y="285664"/>
                    </a:lnTo>
                    <a:cubicBezTo>
                      <a:pt x="191310" y="303495"/>
                      <a:pt x="197625" y="320583"/>
                      <a:pt x="205426" y="336928"/>
                    </a:cubicBezTo>
                    <a:cubicBezTo>
                      <a:pt x="213227" y="353273"/>
                      <a:pt x="222514" y="368875"/>
                      <a:pt x="232543" y="383734"/>
                    </a:cubicBezTo>
                    <a:cubicBezTo>
                      <a:pt x="242573" y="398593"/>
                      <a:pt x="253346" y="413452"/>
                      <a:pt x="264490" y="427196"/>
                    </a:cubicBezTo>
                    <a:cubicBezTo>
                      <a:pt x="275635" y="441312"/>
                      <a:pt x="287150" y="455057"/>
                      <a:pt x="299037" y="468430"/>
                    </a:cubicBezTo>
                    <a:cubicBezTo>
                      <a:pt x="346586" y="522294"/>
                      <a:pt x="397850" y="573186"/>
                      <a:pt x="447999" y="624450"/>
                    </a:cubicBezTo>
                    <a:cubicBezTo>
                      <a:pt x="498148" y="675713"/>
                      <a:pt x="547926" y="727720"/>
                      <a:pt x="593246" y="783441"/>
                    </a:cubicBezTo>
                    <a:cubicBezTo>
                      <a:pt x="615906" y="811301"/>
                      <a:pt x="637080" y="839905"/>
                      <a:pt x="656396" y="870366"/>
                    </a:cubicBezTo>
                    <a:cubicBezTo>
                      <a:pt x="666055" y="885596"/>
                      <a:pt x="674599" y="901198"/>
                      <a:pt x="682771" y="916800"/>
                    </a:cubicBezTo>
                    <a:cubicBezTo>
                      <a:pt x="690944" y="932774"/>
                      <a:pt x="697630" y="949119"/>
                      <a:pt x="703945" y="965835"/>
                    </a:cubicBezTo>
                    <a:lnTo>
                      <a:pt x="703945" y="965835"/>
                    </a:lnTo>
                    <a:cubicBezTo>
                      <a:pt x="703945" y="965835"/>
                      <a:pt x="703945" y="966578"/>
                      <a:pt x="703945" y="966578"/>
                    </a:cubicBezTo>
                    <a:lnTo>
                      <a:pt x="733663" y="1010041"/>
                    </a:lnTo>
                    <a:lnTo>
                      <a:pt x="761895" y="1054246"/>
                    </a:lnTo>
                    <a:cubicBezTo>
                      <a:pt x="780469" y="1083964"/>
                      <a:pt x="798300" y="1114054"/>
                      <a:pt x="815388" y="1144515"/>
                    </a:cubicBezTo>
                    <a:cubicBezTo>
                      <a:pt x="850306" y="1205436"/>
                      <a:pt x="883368" y="1267101"/>
                      <a:pt x="919029" y="1327652"/>
                    </a:cubicBezTo>
                    <a:lnTo>
                      <a:pt x="946518" y="1372600"/>
                    </a:lnTo>
                    <a:lnTo>
                      <a:pt x="975493" y="1416806"/>
                    </a:lnTo>
                    <a:cubicBezTo>
                      <a:pt x="985895" y="1430922"/>
                      <a:pt x="995553" y="1445781"/>
                      <a:pt x="1006326" y="1459525"/>
                    </a:cubicBezTo>
                    <a:cubicBezTo>
                      <a:pt x="1017099" y="1473270"/>
                      <a:pt x="1027871" y="1487386"/>
                      <a:pt x="1039016" y="1500759"/>
                    </a:cubicBezTo>
                    <a:cubicBezTo>
                      <a:pt x="1050531" y="1513761"/>
                      <a:pt x="1061676" y="1527505"/>
                      <a:pt x="1073934" y="1540135"/>
                    </a:cubicBezTo>
                    <a:cubicBezTo>
                      <a:pt x="1086193" y="1552766"/>
                      <a:pt x="1098080" y="1565767"/>
                      <a:pt x="1111082" y="1577654"/>
                    </a:cubicBezTo>
                    <a:cubicBezTo>
                      <a:pt x="1124083" y="1589542"/>
                      <a:pt x="1137085" y="1601429"/>
                      <a:pt x="1150458" y="1612944"/>
                    </a:cubicBezTo>
                    <a:lnTo>
                      <a:pt x="1191692" y="1645634"/>
                    </a:lnTo>
                    <a:lnTo>
                      <a:pt x="1190949" y="1644891"/>
                    </a:lnTo>
                    <a:cubicBezTo>
                      <a:pt x="1197636" y="1661236"/>
                      <a:pt x="1205808" y="1676838"/>
                      <a:pt x="1215095" y="1691697"/>
                    </a:cubicBezTo>
                    <a:cubicBezTo>
                      <a:pt x="1224382" y="1706556"/>
                      <a:pt x="1234783" y="1720672"/>
                      <a:pt x="1245927" y="1734417"/>
                    </a:cubicBezTo>
                    <a:cubicBezTo>
                      <a:pt x="1268216" y="1761535"/>
                      <a:pt x="1293105" y="1786423"/>
                      <a:pt x="1319108" y="1809826"/>
                    </a:cubicBezTo>
                    <a:cubicBezTo>
                      <a:pt x="1345111" y="1833229"/>
                      <a:pt x="1372229" y="1855146"/>
                      <a:pt x="1399718" y="1877435"/>
                    </a:cubicBezTo>
                    <a:cubicBezTo>
                      <a:pt x="1413462" y="1888579"/>
                      <a:pt x="1426836" y="1899352"/>
                      <a:pt x="1439837" y="1911239"/>
                    </a:cubicBezTo>
                    <a:cubicBezTo>
                      <a:pt x="1446152" y="1917182"/>
                      <a:pt x="1452467" y="1923126"/>
                      <a:pt x="1457668" y="1930184"/>
                    </a:cubicBezTo>
                    <a:cubicBezTo>
                      <a:pt x="1459897" y="1933899"/>
                      <a:pt x="1462497" y="1937614"/>
                      <a:pt x="1461754" y="1942071"/>
                    </a:cubicBezTo>
                    <a:cubicBezTo>
                      <a:pt x="1460640" y="1946529"/>
                      <a:pt x="1456182" y="1948386"/>
                      <a:pt x="1452096" y="1949872"/>
                    </a:cubicBezTo>
                    <a:lnTo>
                      <a:pt x="1452096" y="1949872"/>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41" name="Freeform: Shape 1340">
                <a:extLst>
                  <a:ext uri="{FF2B5EF4-FFF2-40B4-BE49-F238E27FC236}">
                    <a16:creationId xmlns:a16="http://schemas.microsoft.com/office/drawing/2014/main" id="{78DA3E09-544A-D0D5-5D67-2CCB402A7AAD}"/>
                  </a:ext>
                </a:extLst>
              </p:cNvPr>
              <p:cNvSpPr/>
              <p:nvPr/>
            </p:nvSpPr>
            <p:spPr>
              <a:xfrm>
                <a:off x="5258864" y="2250107"/>
                <a:ext cx="55754" cy="55754"/>
              </a:xfrm>
              <a:custGeom>
                <a:avLst/>
                <a:gdLst>
                  <a:gd name="connsiteX0" fmla="*/ 24720 w 55754"/>
                  <a:gd name="connsiteY0" fmla="*/ 202 h 55754"/>
                  <a:gd name="connsiteX1" fmla="*/ 202 w 55754"/>
                  <a:gd name="connsiteY1" fmla="*/ 31035 h 55754"/>
                  <a:gd name="connsiteX2" fmla="*/ 31035 w 55754"/>
                  <a:gd name="connsiteY2" fmla="*/ 55552 h 55754"/>
                  <a:gd name="connsiteX3" fmla="*/ 55552 w 55754"/>
                  <a:gd name="connsiteY3" fmla="*/ 24720 h 55754"/>
                  <a:gd name="connsiteX4" fmla="*/ 24720 w 55754"/>
                  <a:gd name="connsiteY4" fmla="*/ 202 h 5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54" h="55754">
                    <a:moveTo>
                      <a:pt x="24720" y="202"/>
                    </a:moveTo>
                    <a:cubicBezTo>
                      <a:pt x="9489" y="2060"/>
                      <a:pt x="-1655" y="15805"/>
                      <a:pt x="202" y="31035"/>
                    </a:cubicBezTo>
                    <a:cubicBezTo>
                      <a:pt x="2060" y="46265"/>
                      <a:pt x="15804" y="57410"/>
                      <a:pt x="31035" y="55552"/>
                    </a:cubicBezTo>
                    <a:cubicBezTo>
                      <a:pt x="46265" y="53695"/>
                      <a:pt x="57410" y="39950"/>
                      <a:pt x="55552" y="24720"/>
                    </a:cubicBezTo>
                    <a:cubicBezTo>
                      <a:pt x="53695" y="9489"/>
                      <a:pt x="39950" y="-1655"/>
                      <a:pt x="24720" y="20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42" name="Freeform: Shape 1341">
                <a:extLst>
                  <a:ext uri="{FF2B5EF4-FFF2-40B4-BE49-F238E27FC236}">
                    <a16:creationId xmlns:a16="http://schemas.microsoft.com/office/drawing/2014/main" id="{B81C283D-FE59-3D22-8E6D-AD7897BAE1A3}"/>
                  </a:ext>
                </a:extLst>
              </p:cNvPr>
              <p:cNvSpPr/>
              <p:nvPr/>
            </p:nvSpPr>
            <p:spPr>
              <a:xfrm>
                <a:off x="3805712" y="300293"/>
                <a:ext cx="56008" cy="56008"/>
              </a:xfrm>
              <a:custGeom>
                <a:avLst/>
                <a:gdLst>
                  <a:gd name="connsiteX0" fmla="*/ 2744 w 56008"/>
                  <a:gd name="connsiteY0" fmla="*/ 39892 h 56008"/>
                  <a:gd name="connsiteX1" fmla="*/ 16117 w 56008"/>
                  <a:gd name="connsiteY1" fmla="*/ 2744 h 56008"/>
                  <a:gd name="connsiteX2" fmla="*/ 53265 w 56008"/>
                  <a:gd name="connsiteY2" fmla="*/ 16117 h 56008"/>
                  <a:gd name="connsiteX3" fmla="*/ 39891 w 56008"/>
                  <a:gd name="connsiteY3" fmla="*/ 53265 h 56008"/>
                  <a:gd name="connsiteX4" fmla="*/ 2744 w 56008"/>
                  <a:gd name="connsiteY4" fmla="*/ 39892 h 56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08" h="56008">
                    <a:moveTo>
                      <a:pt x="2744" y="39892"/>
                    </a:moveTo>
                    <a:cubicBezTo>
                      <a:pt x="-3942" y="26147"/>
                      <a:pt x="2001" y="9431"/>
                      <a:pt x="16117" y="2744"/>
                    </a:cubicBezTo>
                    <a:cubicBezTo>
                      <a:pt x="29862" y="-3943"/>
                      <a:pt x="46578" y="2001"/>
                      <a:pt x="53265" y="16117"/>
                    </a:cubicBezTo>
                    <a:cubicBezTo>
                      <a:pt x="59951" y="29862"/>
                      <a:pt x="54008" y="46578"/>
                      <a:pt x="39891" y="53265"/>
                    </a:cubicBezTo>
                    <a:cubicBezTo>
                      <a:pt x="26147" y="59951"/>
                      <a:pt x="9431" y="54008"/>
                      <a:pt x="2744" y="3989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9" name="Graphic 619">
              <a:extLst>
                <a:ext uri="{FF2B5EF4-FFF2-40B4-BE49-F238E27FC236}">
                  <a16:creationId xmlns:a16="http://schemas.microsoft.com/office/drawing/2014/main" id="{1B1F88C8-0137-440B-A8E1-94010280EBCF}"/>
                </a:ext>
                <a:ext uri="{C183D7F6-B498-43B3-948B-1728B52AA6E4}">
                  <adec:decorative xmlns:adec="http://schemas.microsoft.com/office/drawing/2017/decorative" val="1"/>
                </a:ext>
              </a:extLst>
            </p:cNvPr>
            <p:cNvGrpSpPr/>
            <p:nvPr/>
          </p:nvGrpSpPr>
          <p:grpSpPr>
            <a:xfrm>
              <a:off x="2696094" y="2996581"/>
              <a:ext cx="1039486" cy="1193934"/>
              <a:chOff x="3496393" y="552273"/>
              <a:chExt cx="1545861" cy="1680335"/>
            </a:xfrm>
            <a:solidFill>
              <a:srgbClr val="454142"/>
            </a:solidFill>
          </p:grpSpPr>
          <p:sp>
            <p:nvSpPr>
              <p:cNvPr id="1337" name="Freeform: Shape 1336">
                <a:extLst>
                  <a:ext uri="{FF2B5EF4-FFF2-40B4-BE49-F238E27FC236}">
                    <a16:creationId xmlns:a16="http://schemas.microsoft.com/office/drawing/2014/main" id="{168C2CDF-D7F4-475F-A3C1-C22040EE5C04}"/>
                  </a:ext>
                </a:extLst>
              </p:cNvPr>
              <p:cNvSpPr/>
              <p:nvPr/>
            </p:nvSpPr>
            <p:spPr>
              <a:xfrm>
                <a:off x="3523535" y="579043"/>
                <a:ext cx="1492215" cy="1627060"/>
              </a:xfrm>
              <a:custGeom>
                <a:avLst/>
                <a:gdLst>
                  <a:gd name="connsiteX0" fmla="*/ 1492215 w 1492215"/>
                  <a:gd name="connsiteY0" fmla="*/ 1627061 h 1627060"/>
                  <a:gd name="connsiteX1" fmla="*/ 1485157 w 1492215"/>
                  <a:gd name="connsiteY1" fmla="*/ 1606629 h 1627060"/>
                  <a:gd name="connsiteX2" fmla="*/ 1475499 w 1492215"/>
                  <a:gd name="connsiteY2" fmla="*/ 1587313 h 1627060"/>
                  <a:gd name="connsiteX3" fmla="*/ 1463612 w 1492215"/>
                  <a:gd name="connsiteY3" fmla="*/ 1569110 h 1627060"/>
                  <a:gd name="connsiteX4" fmla="*/ 1450610 w 1492215"/>
                  <a:gd name="connsiteY4" fmla="*/ 1552022 h 1627060"/>
                  <a:gd name="connsiteX5" fmla="*/ 1436865 w 1492215"/>
                  <a:gd name="connsiteY5" fmla="*/ 1535306 h 1627060"/>
                  <a:gd name="connsiteX6" fmla="*/ 1421635 w 1492215"/>
                  <a:gd name="connsiteY6" fmla="*/ 1519704 h 1627060"/>
                  <a:gd name="connsiteX7" fmla="*/ 1406404 w 1492215"/>
                  <a:gd name="connsiteY7" fmla="*/ 1504474 h 1627060"/>
                  <a:gd name="connsiteX8" fmla="*/ 1390059 w 1492215"/>
                  <a:gd name="connsiteY8" fmla="*/ 1490358 h 1627060"/>
                  <a:gd name="connsiteX9" fmla="*/ 1356998 w 1492215"/>
                  <a:gd name="connsiteY9" fmla="*/ 1462869 h 1627060"/>
                  <a:gd name="connsiteX10" fmla="*/ 1322451 w 1492215"/>
                  <a:gd name="connsiteY10" fmla="*/ 1437237 h 1627060"/>
                  <a:gd name="connsiteX11" fmla="*/ 1286418 w 1492215"/>
                  <a:gd name="connsiteY11" fmla="*/ 1413462 h 1627060"/>
                  <a:gd name="connsiteX12" fmla="*/ 1250013 w 1492215"/>
                  <a:gd name="connsiteY12" fmla="*/ 1390059 h 1627060"/>
                  <a:gd name="connsiteX13" fmla="*/ 1251128 w 1492215"/>
                  <a:gd name="connsiteY13" fmla="*/ 1391174 h 1627060"/>
                  <a:gd name="connsiteX14" fmla="*/ 1200236 w 1492215"/>
                  <a:gd name="connsiteY14" fmla="*/ 1306106 h 1627060"/>
                  <a:gd name="connsiteX15" fmla="*/ 1128913 w 1492215"/>
                  <a:gd name="connsiteY15" fmla="*/ 1237383 h 1627060"/>
                  <a:gd name="connsiteX16" fmla="*/ 975493 w 1492215"/>
                  <a:gd name="connsiteY16" fmla="*/ 1112196 h 1627060"/>
                  <a:gd name="connsiteX17" fmla="*/ 829504 w 1492215"/>
                  <a:gd name="connsiteY17" fmla="*/ 979951 h 1627060"/>
                  <a:gd name="connsiteX18" fmla="*/ 770439 w 1492215"/>
                  <a:gd name="connsiteY18" fmla="*/ 901941 h 1627060"/>
                  <a:gd name="connsiteX19" fmla="*/ 741836 w 1492215"/>
                  <a:gd name="connsiteY19" fmla="*/ 809816 h 1627060"/>
                  <a:gd name="connsiteX20" fmla="*/ 711375 w 1492215"/>
                  <a:gd name="connsiteY20" fmla="*/ 715089 h 1627060"/>
                  <a:gd name="connsiteX21" fmla="*/ 651939 w 1492215"/>
                  <a:gd name="connsiteY21" fmla="*/ 635222 h 1627060"/>
                  <a:gd name="connsiteX22" fmla="*/ 506320 w 1492215"/>
                  <a:gd name="connsiteY22" fmla="*/ 501120 h 1627060"/>
                  <a:gd name="connsiteX23" fmla="*/ 351787 w 1492215"/>
                  <a:gd name="connsiteY23" fmla="*/ 377790 h 1627060"/>
                  <a:gd name="connsiteX24" fmla="*/ 277120 w 1492215"/>
                  <a:gd name="connsiteY24" fmla="*/ 313153 h 1627060"/>
                  <a:gd name="connsiteX25" fmla="*/ 212855 w 1492215"/>
                  <a:gd name="connsiteY25" fmla="*/ 238858 h 1627060"/>
                  <a:gd name="connsiteX26" fmla="*/ 212855 w 1492215"/>
                  <a:gd name="connsiteY26" fmla="*/ 238858 h 1627060"/>
                  <a:gd name="connsiteX27" fmla="*/ 212855 w 1492215"/>
                  <a:gd name="connsiteY27" fmla="*/ 238858 h 1627060"/>
                  <a:gd name="connsiteX28" fmla="*/ 156391 w 1492215"/>
                  <a:gd name="connsiteY28" fmla="*/ 182023 h 1627060"/>
                  <a:gd name="connsiteX29" fmla="*/ 128530 w 1492215"/>
                  <a:gd name="connsiteY29" fmla="*/ 153419 h 1627060"/>
                  <a:gd name="connsiteX30" fmla="*/ 101784 w 1492215"/>
                  <a:gd name="connsiteY30" fmla="*/ 123701 h 1627060"/>
                  <a:gd name="connsiteX31" fmla="*/ 75038 w 1492215"/>
                  <a:gd name="connsiteY31" fmla="*/ 93983 h 1627060"/>
                  <a:gd name="connsiteX32" fmla="*/ 49406 w 1492215"/>
                  <a:gd name="connsiteY32" fmla="*/ 63151 h 1627060"/>
                  <a:gd name="connsiteX33" fmla="*/ 24146 w 1492215"/>
                  <a:gd name="connsiteY33" fmla="*/ 31947 h 1627060"/>
                  <a:gd name="connsiteX34" fmla="*/ 0 w 1492215"/>
                  <a:gd name="connsiteY34" fmla="*/ 0 h 1627060"/>
                  <a:gd name="connsiteX35" fmla="*/ 0 w 1492215"/>
                  <a:gd name="connsiteY35" fmla="*/ 0 h 1627060"/>
                  <a:gd name="connsiteX36" fmla="*/ 23774 w 1492215"/>
                  <a:gd name="connsiteY36" fmla="*/ 32318 h 1627060"/>
                  <a:gd name="connsiteX37" fmla="*/ 48663 w 1492215"/>
                  <a:gd name="connsiteY37" fmla="*/ 63522 h 1627060"/>
                  <a:gd name="connsiteX38" fmla="*/ 73924 w 1492215"/>
                  <a:gd name="connsiteY38" fmla="*/ 94726 h 1627060"/>
                  <a:gd name="connsiteX39" fmla="*/ 100298 w 1492215"/>
                  <a:gd name="connsiteY39" fmla="*/ 124816 h 1627060"/>
                  <a:gd name="connsiteX40" fmla="*/ 126673 w 1492215"/>
                  <a:gd name="connsiteY40" fmla="*/ 154905 h 1627060"/>
                  <a:gd name="connsiteX41" fmla="*/ 154162 w 1492215"/>
                  <a:gd name="connsiteY41" fmla="*/ 183880 h 1627060"/>
                  <a:gd name="connsiteX42" fmla="*/ 210255 w 1492215"/>
                  <a:gd name="connsiteY42" fmla="*/ 241087 h 1627060"/>
                  <a:gd name="connsiteX43" fmla="*/ 210255 w 1492215"/>
                  <a:gd name="connsiteY43" fmla="*/ 241087 h 1627060"/>
                  <a:gd name="connsiteX44" fmla="*/ 274892 w 1492215"/>
                  <a:gd name="connsiteY44" fmla="*/ 316125 h 1627060"/>
                  <a:gd name="connsiteX45" fmla="*/ 349558 w 1492215"/>
                  <a:gd name="connsiteY45" fmla="*/ 381505 h 1627060"/>
                  <a:gd name="connsiteX46" fmla="*/ 503720 w 1492215"/>
                  <a:gd name="connsiteY46" fmla="*/ 505577 h 1627060"/>
                  <a:gd name="connsiteX47" fmla="*/ 648224 w 1492215"/>
                  <a:gd name="connsiteY47" fmla="*/ 639680 h 1627060"/>
                  <a:gd name="connsiteX48" fmla="*/ 706174 w 1492215"/>
                  <a:gd name="connsiteY48" fmla="*/ 718804 h 1627060"/>
                  <a:gd name="connsiteX49" fmla="*/ 735149 w 1492215"/>
                  <a:gd name="connsiteY49" fmla="*/ 810930 h 1627060"/>
                  <a:gd name="connsiteX50" fmla="*/ 764867 w 1492215"/>
                  <a:gd name="connsiteY50" fmla="*/ 905656 h 1627060"/>
                  <a:gd name="connsiteX51" fmla="*/ 825046 w 1492215"/>
                  <a:gd name="connsiteY51" fmla="*/ 984780 h 1627060"/>
                  <a:gd name="connsiteX52" fmla="*/ 972522 w 1492215"/>
                  <a:gd name="connsiteY52" fmla="*/ 1117025 h 1627060"/>
                  <a:gd name="connsiteX53" fmla="*/ 1126312 w 1492215"/>
                  <a:gd name="connsiteY53" fmla="*/ 1241470 h 1627060"/>
                  <a:gd name="connsiteX54" fmla="*/ 1197635 w 1492215"/>
                  <a:gd name="connsiteY54" fmla="*/ 1309449 h 1627060"/>
                  <a:gd name="connsiteX55" fmla="*/ 1247784 w 1492215"/>
                  <a:gd name="connsiteY55" fmla="*/ 1392288 h 1627060"/>
                  <a:gd name="connsiteX56" fmla="*/ 1247784 w 1492215"/>
                  <a:gd name="connsiteY56" fmla="*/ 1393031 h 1627060"/>
                  <a:gd name="connsiteX57" fmla="*/ 1248899 w 1492215"/>
                  <a:gd name="connsiteY57" fmla="*/ 1393403 h 1627060"/>
                  <a:gd name="connsiteX58" fmla="*/ 1285304 w 1492215"/>
                  <a:gd name="connsiteY58" fmla="*/ 1416434 h 1627060"/>
                  <a:gd name="connsiteX59" fmla="*/ 1321337 w 1492215"/>
                  <a:gd name="connsiteY59" fmla="*/ 1439837 h 1627060"/>
                  <a:gd name="connsiteX60" fmla="*/ 1356255 w 1492215"/>
                  <a:gd name="connsiteY60" fmla="*/ 1465097 h 1627060"/>
                  <a:gd name="connsiteX61" fmla="*/ 1389688 w 1492215"/>
                  <a:gd name="connsiteY61" fmla="*/ 1492215 h 1627060"/>
                  <a:gd name="connsiteX62" fmla="*/ 1406033 w 1492215"/>
                  <a:gd name="connsiteY62" fmla="*/ 1506331 h 1627060"/>
                  <a:gd name="connsiteX63" fmla="*/ 1421263 w 1492215"/>
                  <a:gd name="connsiteY63" fmla="*/ 1521562 h 1627060"/>
                  <a:gd name="connsiteX64" fmla="*/ 1436494 w 1492215"/>
                  <a:gd name="connsiteY64" fmla="*/ 1536792 h 1627060"/>
                  <a:gd name="connsiteX65" fmla="*/ 1450238 w 1492215"/>
                  <a:gd name="connsiteY65" fmla="*/ 1553137 h 1627060"/>
                  <a:gd name="connsiteX66" fmla="*/ 1463240 w 1492215"/>
                  <a:gd name="connsiteY66" fmla="*/ 1570225 h 1627060"/>
                  <a:gd name="connsiteX67" fmla="*/ 1475127 w 1492215"/>
                  <a:gd name="connsiteY67" fmla="*/ 1588056 h 1627060"/>
                  <a:gd name="connsiteX68" fmla="*/ 1484786 w 1492215"/>
                  <a:gd name="connsiteY68" fmla="*/ 1607001 h 1627060"/>
                  <a:gd name="connsiteX69" fmla="*/ 1492215 w 1492215"/>
                  <a:gd name="connsiteY69" fmla="*/ 1627061 h 1627060"/>
                  <a:gd name="connsiteX70" fmla="*/ 1492215 w 1492215"/>
                  <a:gd name="connsiteY70" fmla="*/ 1627061 h 1627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492215" h="1627060">
                    <a:moveTo>
                      <a:pt x="1492215" y="1627061"/>
                    </a:moveTo>
                    <a:cubicBezTo>
                      <a:pt x="1489615" y="1620374"/>
                      <a:pt x="1488129" y="1613316"/>
                      <a:pt x="1485157" y="1606629"/>
                    </a:cubicBezTo>
                    <a:cubicBezTo>
                      <a:pt x="1481814" y="1600314"/>
                      <a:pt x="1478842" y="1593628"/>
                      <a:pt x="1475499" y="1587313"/>
                    </a:cubicBezTo>
                    <a:lnTo>
                      <a:pt x="1463612" y="1569110"/>
                    </a:lnTo>
                    <a:cubicBezTo>
                      <a:pt x="1459897" y="1562795"/>
                      <a:pt x="1455068" y="1557595"/>
                      <a:pt x="1450610" y="1552022"/>
                    </a:cubicBezTo>
                    <a:lnTo>
                      <a:pt x="1436865" y="1535306"/>
                    </a:lnTo>
                    <a:lnTo>
                      <a:pt x="1421635" y="1519704"/>
                    </a:lnTo>
                    <a:lnTo>
                      <a:pt x="1406404" y="1504474"/>
                    </a:lnTo>
                    <a:cubicBezTo>
                      <a:pt x="1401204" y="1499645"/>
                      <a:pt x="1395632" y="1495187"/>
                      <a:pt x="1390059" y="1490358"/>
                    </a:cubicBezTo>
                    <a:cubicBezTo>
                      <a:pt x="1378915" y="1481071"/>
                      <a:pt x="1368514" y="1471041"/>
                      <a:pt x="1356998" y="1462869"/>
                    </a:cubicBezTo>
                    <a:lnTo>
                      <a:pt x="1322451" y="1437237"/>
                    </a:lnTo>
                    <a:cubicBezTo>
                      <a:pt x="1311307" y="1428322"/>
                      <a:pt x="1298677" y="1421263"/>
                      <a:pt x="1286418" y="1413462"/>
                    </a:cubicBezTo>
                    <a:lnTo>
                      <a:pt x="1250013" y="1390059"/>
                    </a:lnTo>
                    <a:lnTo>
                      <a:pt x="1251128" y="1391174"/>
                    </a:lnTo>
                    <a:cubicBezTo>
                      <a:pt x="1242955" y="1358113"/>
                      <a:pt x="1222153" y="1330623"/>
                      <a:pt x="1200236" y="1306106"/>
                    </a:cubicBezTo>
                    <a:cubicBezTo>
                      <a:pt x="1178319" y="1281217"/>
                      <a:pt x="1153801" y="1258929"/>
                      <a:pt x="1128913" y="1237383"/>
                    </a:cubicBezTo>
                    <a:cubicBezTo>
                      <a:pt x="1079135" y="1194292"/>
                      <a:pt x="1026757" y="1153801"/>
                      <a:pt x="975493" y="1112196"/>
                    </a:cubicBezTo>
                    <a:cubicBezTo>
                      <a:pt x="924601" y="1070591"/>
                      <a:pt x="874081" y="1027871"/>
                      <a:pt x="829504" y="979951"/>
                    </a:cubicBezTo>
                    <a:cubicBezTo>
                      <a:pt x="807215" y="955805"/>
                      <a:pt x="786784" y="930173"/>
                      <a:pt x="770439" y="901941"/>
                    </a:cubicBezTo>
                    <a:cubicBezTo>
                      <a:pt x="754094" y="873709"/>
                      <a:pt x="742579" y="842877"/>
                      <a:pt x="741836" y="809816"/>
                    </a:cubicBezTo>
                    <a:cubicBezTo>
                      <a:pt x="739978" y="776383"/>
                      <a:pt x="728091" y="743693"/>
                      <a:pt x="711375" y="715089"/>
                    </a:cubicBezTo>
                    <a:cubicBezTo>
                      <a:pt x="694658" y="686114"/>
                      <a:pt x="674227" y="659740"/>
                      <a:pt x="651939" y="635222"/>
                    </a:cubicBezTo>
                    <a:cubicBezTo>
                      <a:pt x="607733" y="585816"/>
                      <a:pt x="557213" y="543097"/>
                      <a:pt x="506320" y="501120"/>
                    </a:cubicBezTo>
                    <a:lnTo>
                      <a:pt x="351787" y="377790"/>
                    </a:lnTo>
                    <a:cubicBezTo>
                      <a:pt x="326155" y="356987"/>
                      <a:pt x="301266" y="335813"/>
                      <a:pt x="277120" y="313153"/>
                    </a:cubicBezTo>
                    <a:cubicBezTo>
                      <a:pt x="253346" y="290493"/>
                      <a:pt x="230686" y="266348"/>
                      <a:pt x="212855" y="238858"/>
                    </a:cubicBezTo>
                    <a:lnTo>
                      <a:pt x="212855" y="238858"/>
                    </a:lnTo>
                    <a:cubicBezTo>
                      <a:pt x="212855" y="238858"/>
                      <a:pt x="212855" y="238858"/>
                      <a:pt x="212855" y="238858"/>
                    </a:cubicBezTo>
                    <a:lnTo>
                      <a:pt x="156391" y="182023"/>
                    </a:lnTo>
                    <a:cubicBezTo>
                      <a:pt x="147104" y="172364"/>
                      <a:pt x="137446" y="163449"/>
                      <a:pt x="128530" y="153419"/>
                    </a:cubicBezTo>
                    <a:lnTo>
                      <a:pt x="101784" y="123701"/>
                    </a:lnTo>
                    <a:lnTo>
                      <a:pt x="75038" y="93983"/>
                    </a:lnTo>
                    <a:cubicBezTo>
                      <a:pt x="66123" y="83953"/>
                      <a:pt x="57950" y="73552"/>
                      <a:pt x="49406" y="63151"/>
                    </a:cubicBezTo>
                    <a:cubicBezTo>
                      <a:pt x="40862" y="52749"/>
                      <a:pt x="32318" y="42720"/>
                      <a:pt x="24146" y="31947"/>
                    </a:cubicBezTo>
                    <a:lnTo>
                      <a:pt x="0" y="0"/>
                    </a:lnTo>
                    <a:lnTo>
                      <a:pt x="0" y="0"/>
                    </a:lnTo>
                    <a:cubicBezTo>
                      <a:pt x="0" y="0"/>
                      <a:pt x="23774" y="32318"/>
                      <a:pt x="23774" y="32318"/>
                    </a:cubicBezTo>
                    <a:cubicBezTo>
                      <a:pt x="31575" y="43091"/>
                      <a:pt x="40491" y="53121"/>
                      <a:pt x="48663" y="63522"/>
                    </a:cubicBezTo>
                    <a:cubicBezTo>
                      <a:pt x="57207" y="73924"/>
                      <a:pt x="65380" y="84325"/>
                      <a:pt x="73924" y="94726"/>
                    </a:cubicBezTo>
                    <a:lnTo>
                      <a:pt x="100298" y="124816"/>
                    </a:lnTo>
                    <a:lnTo>
                      <a:pt x="126673" y="154905"/>
                    </a:lnTo>
                    <a:cubicBezTo>
                      <a:pt x="135588" y="164935"/>
                      <a:pt x="145247" y="174222"/>
                      <a:pt x="154162" y="183880"/>
                    </a:cubicBezTo>
                    <a:lnTo>
                      <a:pt x="210255" y="241087"/>
                    </a:lnTo>
                    <a:lnTo>
                      <a:pt x="210255" y="241087"/>
                    </a:lnTo>
                    <a:cubicBezTo>
                      <a:pt x="228457" y="268576"/>
                      <a:pt x="251117" y="293094"/>
                      <a:pt x="274892" y="316125"/>
                    </a:cubicBezTo>
                    <a:cubicBezTo>
                      <a:pt x="298666" y="339157"/>
                      <a:pt x="323926" y="360331"/>
                      <a:pt x="349558" y="381505"/>
                    </a:cubicBezTo>
                    <a:lnTo>
                      <a:pt x="503720" y="505577"/>
                    </a:lnTo>
                    <a:cubicBezTo>
                      <a:pt x="554241" y="547554"/>
                      <a:pt x="604390" y="590645"/>
                      <a:pt x="648224" y="639680"/>
                    </a:cubicBezTo>
                    <a:cubicBezTo>
                      <a:pt x="670141" y="664197"/>
                      <a:pt x="690201" y="690201"/>
                      <a:pt x="706174" y="718804"/>
                    </a:cubicBezTo>
                    <a:cubicBezTo>
                      <a:pt x="722147" y="747408"/>
                      <a:pt x="733292" y="778240"/>
                      <a:pt x="735149" y="810930"/>
                    </a:cubicBezTo>
                    <a:cubicBezTo>
                      <a:pt x="735892" y="844363"/>
                      <a:pt x="748151" y="877052"/>
                      <a:pt x="764867" y="905656"/>
                    </a:cubicBezTo>
                    <a:cubicBezTo>
                      <a:pt x="781583" y="934631"/>
                      <a:pt x="802758" y="960634"/>
                      <a:pt x="825046" y="984780"/>
                    </a:cubicBezTo>
                    <a:cubicBezTo>
                      <a:pt x="870366" y="1033443"/>
                      <a:pt x="921258" y="1075792"/>
                      <a:pt x="972522" y="1117025"/>
                    </a:cubicBezTo>
                    <a:cubicBezTo>
                      <a:pt x="1023785" y="1158631"/>
                      <a:pt x="1076163" y="1198378"/>
                      <a:pt x="1126312" y="1241470"/>
                    </a:cubicBezTo>
                    <a:cubicBezTo>
                      <a:pt x="1151201" y="1263015"/>
                      <a:pt x="1175718" y="1285304"/>
                      <a:pt x="1197635" y="1309449"/>
                    </a:cubicBezTo>
                    <a:cubicBezTo>
                      <a:pt x="1219553" y="1333595"/>
                      <a:pt x="1239612" y="1360713"/>
                      <a:pt x="1247784" y="1392288"/>
                    </a:cubicBezTo>
                    <a:lnTo>
                      <a:pt x="1247784" y="1393031"/>
                    </a:lnTo>
                    <a:cubicBezTo>
                      <a:pt x="1247784" y="1393031"/>
                      <a:pt x="1248899" y="1393403"/>
                      <a:pt x="1248899" y="1393403"/>
                    </a:cubicBezTo>
                    <a:lnTo>
                      <a:pt x="1285304" y="1416434"/>
                    </a:lnTo>
                    <a:cubicBezTo>
                      <a:pt x="1297191" y="1424235"/>
                      <a:pt x="1309821" y="1431293"/>
                      <a:pt x="1321337" y="1439837"/>
                    </a:cubicBezTo>
                    <a:lnTo>
                      <a:pt x="1356255" y="1465097"/>
                    </a:lnTo>
                    <a:cubicBezTo>
                      <a:pt x="1368143" y="1473270"/>
                      <a:pt x="1378544" y="1483300"/>
                      <a:pt x="1389688" y="1492215"/>
                    </a:cubicBezTo>
                    <a:cubicBezTo>
                      <a:pt x="1395260" y="1497044"/>
                      <a:pt x="1400832" y="1501131"/>
                      <a:pt x="1406033" y="1506331"/>
                    </a:cubicBezTo>
                    <a:lnTo>
                      <a:pt x="1421263" y="1521562"/>
                    </a:lnTo>
                    <a:lnTo>
                      <a:pt x="1436494" y="1536792"/>
                    </a:lnTo>
                    <a:lnTo>
                      <a:pt x="1450238" y="1553137"/>
                    </a:lnTo>
                    <a:cubicBezTo>
                      <a:pt x="1454696" y="1558709"/>
                      <a:pt x="1459525" y="1563910"/>
                      <a:pt x="1463240" y="1570225"/>
                    </a:cubicBezTo>
                    <a:lnTo>
                      <a:pt x="1475127" y="1588056"/>
                    </a:lnTo>
                    <a:cubicBezTo>
                      <a:pt x="1478471" y="1594371"/>
                      <a:pt x="1481442" y="1600686"/>
                      <a:pt x="1484786" y="1607001"/>
                    </a:cubicBezTo>
                    <a:cubicBezTo>
                      <a:pt x="1487758" y="1613316"/>
                      <a:pt x="1489615" y="1620374"/>
                      <a:pt x="1492215" y="1627061"/>
                    </a:cubicBezTo>
                    <a:lnTo>
                      <a:pt x="1492215" y="162706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8" name="Freeform: Shape 1337">
                <a:extLst>
                  <a:ext uri="{FF2B5EF4-FFF2-40B4-BE49-F238E27FC236}">
                    <a16:creationId xmlns:a16="http://schemas.microsoft.com/office/drawing/2014/main" id="{AE30F466-963E-D6D1-F796-18ADA52116B5}"/>
                  </a:ext>
                </a:extLst>
              </p:cNvPr>
              <p:cNvSpPr/>
              <p:nvPr/>
            </p:nvSpPr>
            <p:spPr>
              <a:xfrm>
                <a:off x="4986646" y="2177000"/>
                <a:ext cx="55608" cy="55608"/>
              </a:xfrm>
              <a:custGeom>
                <a:avLst/>
                <a:gdLst>
                  <a:gd name="connsiteX0" fmla="*/ 129 w 55608"/>
                  <a:gd name="connsiteY0" fmla="*/ 30219 h 55608"/>
                  <a:gd name="connsiteX1" fmla="*/ 30219 w 55608"/>
                  <a:gd name="connsiteY1" fmla="*/ 55479 h 55608"/>
                  <a:gd name="connsiteX2" fmla="*/ 55479 w 55608"/>
                  <a:gd name="connsiteY2" fmla="*/ 25389 h 55608"/>
                  <a:gd name="connsiteX3" fmla="*/ 25389 w 55608"/>
                  <a:gd name="connsiteY3" fmla="*/ 129 h 55608"/>
                  <a:gd name="connsiteX4" fmla="*/ 129 w 55608"/>
                  <a:gd name="connsiteY4" fmla="*/ 30219 h 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8" h="55608">
                    <a:moveTo>
                      <a:pt x="129" y="30219"/>
                    </a:moveTo>
                    <a:cubicBezTo>
                      <a:pt x="1615" y="45449"/>
                      <a:pt x="14988" y="56965"/>
                      <a:pt x="30219" y="55479"/>
                    </a:cubicBezTo>
                    <a:cubicBezTo>
                      <a:pt x="45449" y="53993"/>
                      <a:pt x="56965" y="40620"/>
                      <a:pt x="55479" y="25389"/>
                    </a:cubicBezTo>
                    <a:cubicBezTo>
                      <a:pt x="53993" y="10159"/>
                      <a:pt x="40620" y="-1357"/>
                      <a:pt x="25389" y="129"/>
                    </a:cubicBezTo>
                    <a:cubicBezTo>
                      <a:pt x="10159" y="1615"/>
                      <a:pt x="-1357" y="14988"/>
                      <a:pt x="129" y="3021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9" name="Freeform: Shape 1338">
                <a:extLst>
                  <a:ext uri="{FF2B5EF4-FFF2-40B4-BE49-F238E27FC236}">
                    <a16:creationId xmlns:a16="http://schemas.microsoft.com/office/drawing/2014/main" id="{ED706DDA-677D-36B0-836A-F6D5DD53056F}"/>
                  </a:ext>
                </a:extLst>
              </p:cNvPr>
              <p:cNvSpPr/>
              <p:nvPr/>
            </p:nvSpPr>
            <p:spPr>
              <a:xfrm>
                <a:off x="3496393" y="552273"/>
                <a:ext cx="55398" cy="55398"/>
              </a:xfrm>
              <a:custGeom>
                <a:avLst/>
                <a:gdLst>
                  <a:gd name="connsiteX0" fmla="*/ 4854 w 55398"/>
                  <a:gd name="connsiteY0" fmla="*/ 43487 h 55398"/>
                  <a:gd name="connsiteX1" fmla="*/ 11912 w 55398"/>
                  <a:gd name="connsiteY1" fmla="*/ 4854 h 55398"/>
                  <a:gd name="connsiteX2" fmla="*/ 50545 w 55398"/>
                  <a:gd name="connsiteY2" fmla="*/ 11912 h 55398"/>
                  <a:gd name="connsiteX3" fmla="*/ 43487 w 55398"/>
                  <a:gd name="connsiteY3" fmla="*/ 50545 h 55398"/>
                  <a:gd name="connsiteX4" fmla="*/ 4854 w 55398"/>
                  <a:gd name="connsiteY4" fmla="*/ 43487 h 55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8" h="55398">
                    <a:moveTo>
                      <a:pt x="4854" y="43487"/>
                    </a:moveTo>
                    <a:cubicBezTo>
                      <a:pt x="-3690" y="30857"/>
                      <a:pt x="-718" y="13398"/>
                      <a:pt x="11912" y="4854"/>
                    </a:cubicBezTo>
                    <a:cubicBezTo>
                      <a:pt x="24542" y="-3690"/>
                      <a:pt x="42001" y="-718"/>
                      <a:pt x="50545" y="11912"/>
                    </a:cubicBezTo>
                    <a:cubicBezTo>
                      <a:pt x="59089" y="24542"/>
                      <a:pt x="56117" y="42001"/>
                      <a:pt x="43487" y="50545"/>
                    </a:cubicBezTo>
                    <a:cubicBezTo>
                      <a:pt x="30857" y="59089"/>
                      <a:pt x="13398" y="56117"/>
                      <a:pt x="4854" y="4348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0" name="Graphic 619">
              <a:extLst>
                <a:ext uri="{FF2B5EF4-FFF2-40B4-BE49-F238E27FC236}">
                  <a16:creationId xmlns:a16="http://schemas.microsoft.com/office/drawing/2014/main" id="{D0EB4D45-F952-C27C-527C-FB35A7654CF3}"/>
                </a:ext>
                <a:ext uri="{C183D7F6-B498-43B3-948B-1728B52AA6E4}">
                  <adec:decorative xmlns:adec="http://schemas.microsoft.com/office/drawing/2017/decorative" val="1"/>
                </a:ext>
              </a:extLst>
            </p:cNvPr>
            <p:cNvGrpSpPr/>
            <p:nvPr/>
          </p:nvGrpSpPr>
          <p:grpSpPr>
            <a:xfrm>
              <a:off x="2506180" y="3197631"/>
              <a:ext cx="941614" cy="903907"/>
              <a:chOff x="3213965" y="835230"/>
              <a:chExt cx="1400312" cy="1272153"/>
            </a:xfrm>
            <a:solidFill>
              <a:srgbClr val="454142"/>
            </a:solidFill>
          </p:grpSpPr>
          <p:sp>
            <p:nvSpPr>
              <p:cNvPr id="1334" name="Freeform: Shape 1333">
                <a:extLst>
                  <a:ext uri="{FF2B5EF4-FFF2-40B4-BE49-F238E27FC236}">
                    <a16:creationId xmlns:a16="http://schemas.microsoft.com/office/drawing/2014/main" id="{37981D1C-C31C-20B3-169F-1F3F0CA8CCBA}"/>
                  </a:ext>
                </a:extLst>
              </p:cNvPr>
              <p:cNvSpPr/>
              <p:nvPr/>
            </p:nvSpPr>
            <p:spPr>
              <a:xfrm>
                <a:off x="3240471" y="861736"/>
                <a:ext cx="1347339" cy="1218438"/>
              </a:xfrm>
              <a:custGeom>
                <a:avLst/>
                <a:gdLst>
                  <a:gd name="connsiteX0" fmla="*/ 1347340 w 1347339"/>
                  <a:gd name="connsiteY0" fmla="*/ 1218438 h 1218438"/>
                  <a:gd name="connsiteX1" fmla="*/ 1319479 w 1347339"/>
                  <a:gd name="connsiteY1" fmla="*/ 1198750 h 1218438"/>
                  <a:gd name="connsiteX2" fmla="*/ 1305735 w 1347339"/>
                  <a:gd name="connsiteY2" fmla="*/ 1188720 h 1218438"/>
                  <a:gd name="connsiteX3" fmla="*/ 1292733 w 1347339"/>
                  <a:gd name="connsiteY3" fmla="*/ 1177947 h 1218438"/>
                  <a:gd name="connsiteX4" fmla="*/ 1266358 w 1347339"/>
                  <a:gd name="connsiteY4" fmla="*/ 1156030 h 1218438"/>
                  <a:gd name="connsiteX5" fmla="*/ 1241098 w 1347339"/>
                  <a:gd name="connsiteY5" fmla="*/ 1132999 h 1218438"/>
                  <a:gd name="connsiteX6" fmla="*/ 1216209 w 1347339"/>
                  <a:gd name="connsiteY6" fmla="*/ 1109596 h 1218438"/>
                  <a:gd name="connsiteX7" fmla="*/ 1203951 w 1347339"/>
                  <a:gd name="connsiteY7" fmla="*/ 1097709 h 1218438"/>
                  <a:gd name="connsiteX8" fmla="*/ 1192435 w 1347339"/>
                  <a:gd name="connsiteY8" fmla="*/ 1085079 h 1218438"/>
                  <a:gd name="connsiteX9" fmla="*/ 1146743 w 1347339"/>
                  <a:gd name="connsiteY9" fmla="*/ 1034186 h 1218438"/>
                  <a:gd name="connsiteX10" fmla="*/ 1146743 w 1347339"/>
                  <a:gd name="connsiteY10" fmla="*/ 1035672 h 1218438"/>
                  <a:gd name="connsiteX11" fmla="*/ 1125198 w 1347339"/>
                  <a:gd name="connsiteY11" fmla="*/ 957291 h 1218438"/>
                  <a:gd name="connsiteX12" fmla="*/ 1072820 w 1347339"/>
                  <a:gd name="connsiteY12" fmla="*/ 894140 h 1218438"/>
                  <a:gd name="connsiteX13" fmla="*/ 947261 w 1347339"/>
                  <a:gd name="connsiteY13" fmla="*/ 789013 h 1218438"/>
                  <a:gd name="connsiteX14" fmla="*/ 678685 w 1347339"/>
                  <a:gd name="connsiteY14" fmla="*/ 602533 h 1218438"/>
                  <a:gd name="connsiteX15" fmla="*/ 679056 w 1347339"/>
                  <a:gd name="connsiteY15" fmla="*/ 602533 h 1218438"/>
                  <a:gd name="connsiteX16" fmla="*/ 548297 w 1347339"/>
                  <a:gd name="connsiteY16" fmla="*/ 496662 h 1218438"/>
                  <a:gd name="connsiteX17" fmla="*/ 409366 w 1347339"/>
                  <a:gd name="connsiteY17" fmla="*/ 401193 h 1218438"/>
                  <a:gd name="connsiteX18" fmla="*/ 273034 w 1347339"/>
                  <a:gd name="connsiteY18" fmla="*/ 303124 h 1218438"/>
                  <a:gd name="connsiteX19" fmla="*/ 210998 w 1347339"/>
                  <a:gd name="connsiteY19" fmla="*/ 246659 h 1218438"/>
                  <a:gd name="connsiteX20" fmla="*/ 185738 w 1347339"/>
                  <a:gd name="connsiteY20" fmla="*/ 213598 h 1218438"/>
                  <a:gd name="connsiteX21" fmla="*/ 171621 w 1347339"/>
                  <a:gd name="connsiteY21" fmla="*/ 175336 h 1218438"/>
                  <a:gd name="connsiteX22" fmla="*/ 171621 w 1347339"/>
                  <a:gd name="connsiteY22" fmla="*/ 174593 h 1218438"/>
                  <a:gd name="connsiteX23" fmla="*/ 170879 w 1347339"/>
                  <a:gd name="connsiteY23" fmla="*/ 174222 h 1218438"/>
                  <a:gd name="connsiteX24" fmla="*/ 84325 w 1347339"/>
                  <a:gd name="connsiteY24" fmla="*/ 88040 h 1218438"/>
                  <a:gd name="connsiteX25" fmla="*/ 0 w 1347339"/>
                  <a:gd name="connsiteY25" fmla="*/ 0 h 1218438"/>
                  <a:gd name="connsiteX26" fmla="*/ 0 w 1347339"/>
                  <a:gd name="connsiteY26" fmla="*/ 0 h 1218438"/>
                  <a:gd name="connsiteX27" fmla="*/ 83210 w 1347339"/>
                  <a:gd name="connsiteY27" fmla="*/ 89525 h 1218438"/>
                  <a:gd name="connsiteX28" fmla="*/ 168650 w 1347339"/>
                  <a:gd name="connsiteY28" fmla="*/ 176822 h 1218438"/>
                  <a:gd name="connsiteX29" fmla="*/ 167907 w 1347339"/>
                  <a:gd name="connsiteY29" fmla="*/ 175708 h 1218438"/>
                  <a:gd name="connsiteX30" fmla="*/ 182394 w 1347339"/>
                  <a:gd name="connsiteY30" fmla="*/ 215827 h 1218438"/>
                  <a:gd name="connsiteX31" fmla="*/ 208026 w 1347339"/>
                  <a:gd name="connsiteY31" fmla="*/ 249631 h 1218438"/>
                  <a:gd name="connsiteX32" fmla="*/ 270062 w 1347339"/>
                  <a:gd name="connsiteY32" fmla="*/ 306838 h 1218438"/>
                  <a:gd name="connsiteX33" fmla="*/ 406394 w 1347339"/>
                  <a:gd name="connsiteY33" fmla="*/ 405651 h 1218438"/>
                  <a:gd name="connsiteX34" fmla="*/ 544582 w 1347339"/>
                  <a:gd name="connsiteY34" fmla="*/ 501491 h 1218438"/>
                  <a:gd name="connsiteX35" fmla="*/ 674227 w 1347339"/>
                  <a:gd name="connsiteY35" fmla="*/ 607733 h 1218438"/>
                  <a:gd name="connsiteX36" fmla="*/ 674227 w 1347339"/>
                  <a:gd name="connsiteY36" fmla="*/ 607733 h 1218438"/>
                  <a:gd name="connsiteX37" fmla="*/ 674227 w 1347339"/>
                  <a:gd name="connsiteY37" fmla="*/ 608105 h 1218438"/>
                  <a:gd name="connsiteX38" fmla="*/ 943547 w 1347339"/>
                  <a:gd name="connsiteY38" fmla="*/ 793099 h 1218438"/>
                  <a:gd name="connsiteX39" fmla="*/ 1069105 w 1347339"/>
                  <a:gd name="connsiteY39" fmla="*/ 896741 h 1218438"/>
                  <a:gd name="connsiteX40" fmla="*/ 1121112 w 1347339"/>
                  <a:gd name="connsiteY40" fmla="*/ 958777 h 1218438"/>
                  <a:gd name="connsiteX41" fmla="*/ 1143029 w 1347339"/>
                  <a:gd name="connsiteY41" fmla="*/ 1034186 h 1218438"/>
                  <a:gd name="connsiteX42" fmla="*/ 1143029 w 1347339"/>
                  <a:gd name="connsiteY42" fmla="*/ 1035301 h 1218438"/>
                  <a:gd name="connsiteX43" fmla="*/ 1143400 w 1347339"/>
                  <a:gd name="connsiteY43" fmla="*/ 1036044 h 1218438"/>
                  <a:gd name="connsiteX44" fmla="*/ 1189463 w 1347339"/>
                  <a:gd name="connsiteY44" fmla="*/ 1086564 h 1218438"/>
                  <a:gd name="connsiteX45" fmla="*/ 1200979 w 1347339"/>
                  <a:gd name="connsiteY45" fmla="*/ 1099195 h 1218438"/>
                  <a:gd name="connsiteX46" fmla="*/ 1213609 w 1347339"/>
                  <a:gd name="connsiteY46" fmla="*/ 1110710 h 1218438"/>
                  <a:gd name="connsiteX47" fmla="*/ 1238869 w 1347339"/>
                  <a:gd name="connsiteY47" fmla="*/ 1134113 h 1218438"/>
                  <a:gd name="connsiteX48" fmla="*/ 1264501 w 1347339"/>
                  <a:gd name="connsiteY48" fmla="*/ 1156773 h 1218438"/>
                  <a:gd name="connsiteX49" fmla="*/ 1291247 w 1347339"/>
                  <a:gd name="connsiteY49" fmla="*/ 1178319 h 1218438"/>
                  <a:gd name="connsiteX50" fmla="*/ 1304620 w 1347339"/>
                  <a:gd name="connsiteY50" fmla="*/ 1189092 h 1218438"/>
                  <a:gd name="connsiteX51" fmla="*/ 1318365 w 1347339"/>
                  <a:gd name="connsiteY51" fmla="*/ 1199121 h 1218438"/>
                  <a:gd name="connsiteX52" fmla="*/ 1346597 w 1347339"/>
                  <a:gd name="connsiteY52" fmla="*/ 1218438 h 1218438"/>
                  <a:gd name="connsiteX53" fmla="*/ 1346597 w 1347339"/>
                  <a:gd name="connsiteY53" fmla="*/ 1218438 h 121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47339" h="1218438">
                    <a:moveTo>
                      <a:pt x="1347340" y="1218438"/>
                    </a:moveTo>
                    <a:lnTo>
                      <a:pt x="1319479" y="1198750"/>
                    </a:lnTo>
                    <a:cubicBezTo>
                      <a:pt x="1315022" y="1195407"/>
                      <a:pt x="1309821" y="1192435"/>
                      <a:pt x="1305735" y="1188720"/>
                    </a:cubicBezTo>
                    <a:lnTo>
                      <a:pt x="1292733" y="1177947"/>
                    </a:lnTo>
                    <a:lnTo>
                      <a:pt x="1266358" y="1156030"/>
                    </a:lnTo>
                    <a:cubicBezTo>
                      <a:pt x="1257443" y="1148972"/>
                      <a:pt x="1249642" y="1140428"/>
                      <a:pt x="1241098" y="1132999"/>
                    </a:cubicBezTo>
                    <a:lnTo>
                      <a:pt x="1216209" y="1109596"/>
                    </a:lnTo>
                    <a:lnTo>
                      <a:pt x="1203951" y="1097709"/>
                    </a:lnTo>
                    <a:lnTo>
                      <a:pt x="1192435" y="1085079"/>
                    </a:lnTo>
                    <a:lnTo>
                      <a:pt x="1146743" y="1034186"/>
                    </a:lnTo>
                    <a:lnTo>
                      <a:pt x="1146743" y="1035672"/>
                    </a:lnTo>
                    <a:cubicBezTo>
                      <a:pt x="1150830" y="1007440"/>
                      <a:pt x="1139685" y="980323"/>
                      <a:pt x="1125198" y="957291"/>
                    </a:cubicBezTo>
                    <a:cubicBezTo>
                      <a:pt x="1110710" y="933888"/>
                      <a:pt x="1092137" y="913457"/>
                      <a:pt x="1072820" y="894140"/>
                    </a:cubicBezTo>
                    <a:cubicBezTo>
                      <a:pt x="1033815" y="855507"/>
                      <a:pt x="990724" y="821703"/>
                      <a:pt x="947261" y="789013"/>
                    </a:cubicBezTo>
                    <a:cubicBezTo>
                      <a:pt x="859593" y="724005"/>
                      <a:pt x="768210" y="664569"/>
                      <a:pt x="678685" y="602533"/>
                    </a:cubicBezTo>
                    <a:lnTo>
                      <a:pt x="679056" y="602533"/>
                    </a:lnTo>
                    <a:cubicBezTo>
                      <a:pt x="638566" y="563528"/>
                      <a:pt x="593617" y="529352"/>
                      <a:pt x="548297" y="496662"/>
                    </a:cubicBezTo>
                    <a:cubicBezTo>
                      <a:pt x="502606" y="463972"/>
                      <a:pt x="455800" y="432768"/>
                      <a:pt x="409366" y="401193"/>
                    </a:cubicBezTo>
                    <a:cubicBezTo>
                      <a:pt x="362931" y="369618"/>
                      <a:pt x="316497" y="338042"/>
                      <a:pt x="273034" y="303124"/>
                    </a:cubicBezTo>
                    <a:cubicBezTo>
                      <a:pt x="251117" y="285664"/>
                      <a:pt x="229943" y="267462"/>
                      <a:pt x="210998" y="246659"/>
                    </a:cubicBezTo>
                    <a:cubicBezTo>
                      <a:pt x="201711" y="236258"/>
                      <a:pt x="192796" y="225485"/>
                      <a:pt x="185738" y="213598"/>
                    </a:cubicBezTo>
                    <a:cubicBezTo>
                      <a:pt x="178680" y="201711"/>
                      <a:pt x="172736" y="189081"/>
                      <a:pt x="171621" y="175336"/>
                    </a:cubicBezTo>
                    <a:lnTo>
                      <a:pt x="171621" y="174593"/>
                    </a:lnTo>
                    <a:cubicBezTo>
                      <a:pt x="171621" y="174593"/>
                      <a:pt x="170879" y="174222"/>
                      <a:pt x="170879" y="174222"/>
                    </a:cubicBezTo>
                    <a:lnTo>
                      <a:pt x="84325" y="88040"/>
                    </a:lnTo>
                    <a:cubicBezTo>
                      <a:pt x="54978" y="59807"/>
                      <a:pt x="28232" y="29347"/>
                      <a:pt x="0" y="0"/>
                    </a:cubicBezTo>
                    <a:lnTo>
                      <a:pt x="0" y="0"/>
                    </a:lnTo>
                    <a:cubicBezTo>
                      <a:pt x="27861" y="30090"/>
                      <a:pt x="54235" y="60922"/>
                      <a:pt x="83210" y="89525"/>
                    </a:cubicBezTo>
                    <a:lnTo>
                      <a:pt x="168650" y="176822"/>
                    </a:lnTo>
                    <a:lnTo>
                      <a:pt x="167907" y="175708"/>
                    </a:lnTo>
                    <a:cubicBezTo>
                      <a:pt x="169393" y="190195"/>
                      <a:pt x="175336" y="203568"/>
                      <a:pt x="182394" y="215827"/>
                    </a:cubicBezTo>
                    <a:cubicBezTo>
                      <a:pt x="189452" y="228086"/>
                      <a:pt x="198739" y="239230"/>
                      <a:pt x="208026" y="249631"/>
                    </a:cubicBezTo>
                    <a:cubicBezTo>
                      <a:pt x="226971" y="270434"/>
                      <a:pt x="248145" y="289008"/>
                      <a:pt x="270062" y="306838"/>
                    </a:cubicBezTo>
                    <a:cubicBezTo>
                      <a:pt x="313896" y="342128"/>
                      <a:pt x="360331" y="374075"/>
                      <a:pt x="406394" y="405651"/>
                    </a:cubicBezTo>
                    <a:cubicBezTo>
                      <a:pt x="452828" y="437226"/>
                      <a:pt x="499262" y="468801"/>
                      <a:pt x="544582" y="501491"/>
                    </a:cubicBezTo>
                    <a:cubicBezTo>
                      <a:pt x="589902" y="534553"/>
                      <a:pt x="634479" y="568728"/>
                      <a:pt x="674227" y="607733"/>
                    </a:cubicBezTo>
                    <a:lnTo>
                      <a:pt x="674227" y="607733"/>
                    </a:lnTo>
                    <a:cubicBezTo>
                      <a:pt x="674227" y="607733"/>
                      <a:pt x="674227" y="608105"/>
                      <a:pt x="674227" y="608105"/>
                    </a:cubicBezTo>
                    <a:cubicBezTo>
                      <a:pt x="764124" y="669769"/>
                      <a:pt x="855878" y="728834"/>
                      <a:pt x="943547" y="793099"/>
                    </a:cubicBezTo>
                    <a:cubicBezTo>
                      <a:pt x="987381" y="825418"/>
                      <a:pt x="1030472" y="858850"/>
                      <a:pt x="1069105" y="896741"/>
                    </a:cubicBezTo>
                    <a:cubicBezTo>
                      <a:pt x="1088422" y="915686"/>
                      <a:pt x="1106624" y="936117"/>
                      <a:pt x="1121112" y="958777"/>
                    </a:cubicBezTo>
                    <a:cubicBezTo>
                      <a:pt x="1135599" y="981066"/>
                      <a:pt x="1146372" y="1007440"/>
                      <a:pt x="1143029" y="1034186"/>
                    </a:cubicBezTo>
                    <a:lnTo>
                      <a:pt x="1143029" y="1035301"/>
                    </a:lnTo>
                    <a:cubicBezTo>
                      <a:pt x="1143029" y="1035301"/>
                      <a:pt x="1143400" y="1036044"/>
                      <a:pt x="1143400" y="1036044"/>
                    </a:cubicBezTo>
                    <a:lnTo>
                      <a:pt x="1189463" y="1086564"/>
                    </a:lnTo>
                    <a:lnTo>
                      <a:pt x="1200979" y="1099195"/>
                    </a:lnTo>
                    <a:lnTo>
                      <a:pt x="1213609" y="1110710"/>
                    </a:lnTo>
                    <a:lnTo>
                      <a:pt x="1238869" y="1134113"/>
                    </a:lnTo>
                    <a:cubicBezTo>
                      <a:pt x="1247413" y="1141543"/>
                      <a:pt x="1255214" y="1150087"/>
                      <a:pt x="1264501" y="1156773"/>
                    </a:cubicBezTo>
                    <a:lnTo>
                      <a:pt x="1291247" y="1178319"/>
                    </a:lnTo>
                    <a:lnTo>
                      <a:pt x="1304620" y="1189092"/>
                    </a:lnTo>
                    <a:cubicBezTo>
                      <a:pt x="1309078" y="1192806"/>
                      <a:pt x="1313907" y="1195778"/>
                      <a:pt x="1318365" y="1199121"/>
                    </a:cubicBezTo>
                    <a:lnTo>
                      <a:pt x="1346597" y="1218438"/>
                    </a:lnTo>
                    <a:lnTo>
                      <a:pt x="1346597" y="121843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5" name="Freeform: Shape 1334">
                <a:extLst>
                  <a:ext uri="{FF2B5EF4-FFF2-40B4-BE49-F238E27FC236}">
                    <a16:creationId xmlns:a16="http://schemas.microsoft.com/office/drawing/2014/main" id="{88512B9A-0192-B525-7243-2B5F36340DA7}"/>
                  </a:ext>
                </a:extLst>
              </p:cNvPr>
              <p:cNvSpPr/>
              <p:nvPr/>
            </p:nvSpPr>
            <p:spPr>
              <a:xfrm>
                <a:off x="4558373" y="2051479"/>
                <a:ext cx="55904" cy="55904"/>
              </a:xfrm>
              <a:custGeom>
                <a:avLst/>
                <a:gdLst>
                  <a:gd name="connsiteX0" fmla="*/ 15322 w 55904"/>
                  <a:gd name="connsiteY0" fmla="*/ 52841 h 55904"/>
                  <a:gd name="connsiteX1" fmla="*/ 52841 w 55904"/>
                  <a:gd name="connsiteY1" fmla="*/ 40582 h 55904"/>
                  <a:gd name="connsiteX2" fmla="*/ 40582 w 55904"/>
                  <a:gd name="connsiteY2" fmla="*/ 3063 h 55904"/>
                  <a:gd name="connsiteX3" fmla="*/ 3063 w 55904"/>
                  <a:gd name="connsiteY3" fmla="*/ 15322 h 55904"/>
                  <a:gd name="connsiteX4" fmla="*/ 15322 w 55904"/>
                  <a:gd name="connsiteY4" fmla="*/ 52841 h 55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04" h="55904">
                    <a:moveTo>
                      <a:pt x="15322" y="52841"/>
                    </a:moveTo>
                    <a:cubicBezTo>
                      <a:pt x="29067" y="59899"/>
                      <a:pt x="45783" y="54327"/>
                      <a:pt x="52841" y="40582"/>
                    </a:cubicBezTo>
                    <a:cubicBezTo>
                      <a:pt x="59899" y="26838"/>
                      <a:pt x="54327" y="10122"/>
                      <a:pt x="40582" y="3063"/>
                    </a:cubicBezTo>
                    <a:cubicBezTo>
                      <a:pt x="26838" y="-3995"/>
                      <a:pt x="10121" y="1577"/>
                      <a:pt x="3063" y="15322"/>
                    </a:cubicBezTo>
                    <a:cubicBezTo>
                      <a:pt x="-3995" y="29067"/>
                      <a:pt x="1578" y="45783"/>
                      <a:pt x="15322" y="5284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6" name="Freeform: Shape 1335">
                <a:extLst>
                  <a:ext uri="{FF2B5EF4-FFF2-40B4-BE49-F238E27FC236}">
                    <a16:creationId xmlns:a16="http://schemas.microsoft.com/office/drawing/2014/main" id="{030860EF-DDCF-2545-ECA3-BCB35D76365F}"/>
                  </a:ext>
                </a:extLst>
              </p:cNvPr>
              <p:cNvSpPr/>
              <p:nvPr/>
            </p:nvSpPr>
            <p:spPr>
              <a:xfrm>
                <a:off x="3213965" y="835230"/>
                <a:ext cx="55612" cy="55612"/>
              </a:xfrm>
              <a:custGeom>
                <a:avLst/>
                <a:gdLst>
                  <a:gd name="connsiteX0" fmla="*/ 7189 w 55612"/>
                  <a:gd name="connsiteY0" fmla="*/ 46566 h 55612"/>
                  <a:gd name="connsiteX1" fmla="*/ 9047 w 55612"/>
                  <a:gd name="connsiteY1" fmla="*/ 7189 h 55612"/>
                  <a:gd name="connsiteX2" fmla="*/ 48423 w 55612"/>
                  <a:gd name="connsiteY2" fmla="*/ 9047 h 55612"/>
                  <a:gd name="connsiteX3" fmla="*/ 46566 w 55612"/>
                  <a:gd name="connsiteY3" fmla="*/ 48423 h 55612"/>
                  <a:gd name="connsiteX4" fmla="*/ 7189 w 55612"/>
                  <a:gd name="connsiteY4" fmla="*/ 46566 h 5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2" h="55612">
                    <a:moveTo>
                      <a:pt x="7189" y="46566"/>
                    </a:moveTo>
                    <a:cubicBezTo>
                      <a:pt x="-3212" y="35050"/>
                      <a:pt x="-2098" y="17591"/>
                      <a:pt x="9047" y="7189"/>
                    </a:cubicBezTo>
                    <a:cubicBezTo>
                      <a:pt x="20562" y="-3212"/>
                      <a:pt x="38022" y="-2098"/>
                      <a:pt x="48423" y="9047"/>
                    </a:cubicBezTo>
                    <a:cubicBezTo>
                      <a:pt x="58824" y="20562"/>
                      <a:pt x="57710" y="38022"/>
                      <a:pt x="46566" y="48423"/>
                    </a:cubicBezTo>
                    <a:cubicBezTo>
                      <a:pt x="35050" y="58824"/>
                      <a:pt x="17591" y="57710"/>
                      <a:pt x="7189" y="4656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1" name="Graphic 619">
              <a:extLst>
                <a:ext uri="{FF2B5EF4-FFF2-40B4-BE49-F238E27FC236}">
                  <a16:creationId xmlns:a16="http://schemas.microsoft.com/office/drawing/2014/main" id="{280792B6-9605-5F3A-D02C-5C2A62A67F1E}"/>
                </a:ext>
                <a:ext uri="{C183D7F6-B498-43B3-948B-1728B52AA6E4}">
                  <adec:decorative xmlns:adec="http://schemas.microsoft.com/office/drawing/2017/decorative" val="1"/>
                </a:ext>
              </a:extLst>
            </p:cNvPr>
            <p:cNvGrpSpPr/>
            <p:nvPr/>
          </p:nvGrpSpPr>
          <p:grpSpPr>
            <a:xfrm>
              <a:off x="2339286" y="3415087"/>
              <a:ext cx="1105249" cy="875424"/>
              <a:chOff x="2965770" y="1141275"/>
              <a:chExt cx="1643661" cy="1232066"/>
            </a:xfrm>
            <a:solidFill>
              <a:srgbClr val="454142"/>
            </a:solidFill>
          </p:grpSpPr>
          <p:sp>
            <p:nvSpPr>
              <p:cNvPr id="1331" name="Freeform: Shape 1330">
                <a:extLst>
                  <a:ext uri="{FF2B5EF4-FFF2-40B4-BE49-F238E27FC236}">
                    <a16:creationId xmlns:a16="http://schemas.microsoft.com/office/drawing/2014/main" id="{043E8867-112F-5B19-171A-B28510AA5E17}"/>
                  </a:ext>
                </a:extLst>
              </p:cNvPr>
              <p:cNvSpPr/>
              <p:nvPr/>
            </p:nvSpPr>
            <p:spPr>
              <a:xfrm>
                <a:off x="2993440" y="1167831"/>
                <a:ext cx="1591770" cy="1178690"/>
              </a:xfrm>
              <a:custGeom>
                <a:avLst/>
                <a:gdLst>
                  <a:gd name="connsiteX0" fmla="*/ 1589542 w 1591770"/>
                  <a:gd name="connsiteY0" fmla="*/ 1177947 h 1178690"/>
                  <a:gd name="connsiteX1" fmla="*/ 1569482 w 1591770"/>
                  <a:gd name="connsiteY1" fmla="*/ 1173490 h 1178690"/>
                  <a:gd name="connsiteX2" fmla="*/ 1549794 w 1591770"/>
                  <a:gd name="connsiteY2" fmla="*/ 1167546 h 1178690"/>
                  <a:gd name="connsiteX3" fmla="*/ 1530849 w 1591770"/>
                  <a:gd name="connsiteY3" fmla="*/ 1159745 h 1178690"/>
                  <a:gd name="connsiteX4" fmla="*/ 1512646 w 1591770"/>
                  <a:gd name="connsiteY4" fmla="*/ 1149715 h 1178690"/>
                  <a:gd name="connsiteX5" fmla="*/ 1494816 w 1591770"/>
                  <a:gd name="connsiteY5" fmla="*/ 1138942 h 1178690"/>
                  <a:gd name="connsiteX6" fmla="*/ 1478099 w 1591770"/>
                  <a:gd name="connsiteY6" fmla="*/ 1126684 h 1178690"/>
                  <a:gd name="connsiteX7" fmla="*/ 1445781 w 1591770"/>
                  <a:gd name="connsiteY7" fmla="*/ 1101052 h 1178690"/>
                  <a:gd name="connsiteX8" fmla="*/ 1414577 w 1591770"/>
                  <a:gd name="connsiteY8" fmla="*/ 1073934 h 1178690"/>
                  <a:gd name="connsiteX9" fmla="*/ 1383744 w 1591770"/>
                  <a:gd name="connsiteY9" fmla="*/ 1046445 h 1178690"/>
                  <a:gd name="connsiteX10" fmla="*/ 1321337 w 1591770"/>
                  <a:gd name="connsiteY10" fmla="*/ 991838 h 1178690"/>
                  <a:gd name="connsiteX11" fmla="*/ 1321337 w 1591770"/>
                  <a:gd name="connsiteY11" fmla="*/ 991838 h 1178690"/>
                  <a:gd name="connsiteX12" fmla="*/ 1321337 w 1591770"/>
                  <a:gd name="connsiteY12" fmla="*/ 991838 h 1178690"/>
                  <a:gd name="connsiteX13" fmla="*/ 1250756 w 1591770"/>
                  <a:gd name="connsiteY13" fmla="*/ 948004 h 1178690"/>
                  <a:gd name="connsiteX14" fmla="*/ 1217695 w 1591770"/>
                  <a:gd name="connsiteY14" fmla="*/ 922744 h 1178690"/>
                  <a:gd name="connsiteX15" fmla="*/ 1185005 w 1591770"/>
                  <a:gd name="connsiteY15" fmla="*/ 897112 h 1178690"/>
                  <a:gd name="connsiteX16" fmla="*/ 1122598 w 1591770"/>
                  <a:gd name="connsiteY16" fmla="*/ 841762 h 1178690"/>
                  <a:gd name="connsiteX17" fmla="*/ 1061676 w 1591770"/>
                  <a:gd name="connsiteY17" fmla="*/ 784927 h 1178690"/>
                  <a:gd name="connsiteX18" fmla="*/ 1000011 w 1591770"/>
                  <a:gd name="connsiteY18" fmla="*/ 728834 h 1178690"/>
                  <a:gd name="connsiteX19" fmla="*/ 968435 w 1591770"/>
                  <a:gd name="connsiteY19" fmla="*/ 701716 h 1178690"/>
                  <a:gd name="connsiteX20" fmla="*/ 935746 w 1591770"/>
                  <a:gd name="connsiteY20" fmla="*/ 675713 h 1178690"/>
                  <a:gd name="connsiteX21" fmla="*/ 902684 w 1591770"/>
                  <a:gd name="connsiteY21" fmla="*/ 650453 h 1178690"/>
                  <a:gd name="connsiteX22" fmla="*/ 885968 w 1591770"/>
                  <a:gd name="connsiteY22" fmla="*/ 637823 h 1178690"/>
                  <a:gd name="connsiteX23" fmla="*/ 868509 w 1591770"/>
                  <a:gd name="connsiteY23" fmla="*/ 626307 h 1178690"/>
                  <a:gd name="connsiteX24" fmla="*/ 798300 w 1591770"/>
                  <a:gd name="connsiteY24" fmla="*/ 580615 h 1178690"/>
                  <a:gd name="connsiteX25" fmla="*/ 800157 w 1591770"/>
                  <a:gd name="connsiteY25" fmla="*/ 584330 h 1178690"/>
                  <a:gd name="connsiteX26" fmla="*/ 790499 w 1591770"/>
                  <a:gd name="connsiteY26" fmla="*/ 539382 h 1178690"/>
                  <a:gd name="connsiteX27" fmla="*/ 763010 w 1591770"/>
                  <a:gd name="connsiteY27" fmla="*/ 503349 h 1178690"/>
                  <a:gd name="connsiteX28" fmla="*/ 692801 w 1591770"/>
                  <a:gd name="connsiteY28" fmla="*/ 447999 h 1178690"/>
                  <a:gd name="connsiteX29" fmla="*/ 537153 w 1591770"/>
                  <a:gd name="connsiteY29" fmla="*/ 361445 h 1178690"/>
                  <a:gd name="connsiteX30" fmla="*/ 378533 w 1591770"/>
                  <a:gd name="connsiteY30" fmla="*/ 280835 h 1178690"/>
                  <a:gd name="connsiteX31" fmla="*/ 302381 w 1591770"/>
                  <a:gd name="connsiteY31" fmla="*/ 235515 h 1178690"/>
                  <a:gd name="connsiteX32" fmla="*/ 267462 w 1591770"/>
                  <a:gd name="connsiteY32" fmla="*/ 208398 h 1178690"/>
                  <a:gd name="connsiteX33" fmla="*/ 242573 w 1591770"/>
                  <a:gd name="connsiteY33" fmla="*/ 173479 h 1178690"/>
                  <a:gd name="connsiteX34" fmla="*/ 242573 w 1591770"/>
                  <a:gd name="connsiteY34" fmla="*/ 172736 h 1178690"/>
                  <a:gd name="connsiteX35" fmla="*/ 242202 w 1591770"/>
                  <a:gd name="connsiteY35" fmla="*/ 172736 h 1178690"/>
                  <a:gd name="connsiteX36" fmla="*/ 185738 w 1591770"/>
                  <a:gd name="connsiteY36" fmla="*/ 124073 h 1178690"/>
                  <a:gd name="connsiteX37" fmla="*/ 156391 w 1591770"/>
                  <a:gd name="connsiteY37" fmla="*/ 101041 h 1178690"/>
                  <a:gd name="connsiteX38" fmla="*/ 126301 w 1591770"/>
                  <a:gd name="connsiteY38" fmla="*/ 79124 h 1178690"/>
                  <a:gd name="connsiteX39" fmla="*/ 95841 w 1591770"/>
                  <a:gd name="connsiteY39" fmla="*/ 57950 h 1178690"/>
                  <a:gd name="connsiteX40" fmla="*/ 64265 w 1591770"/>
                  <a:gd name="connsiteY40" fmla="*/ 37890 h 1178690"/>
                  <a:gd name="connsiteX41" fmla="*/ 0 w 1591770"/>
                  <a:gd name="connsiteY41" fmla="*/ 0 h 1178690"/>
                  <a:gd name="connsiteX42" fmla="*/ 0 w 1591770"/>
                  <a:gd name="connsiteY42" fmla="*/ 0 h 1178690"/>
                  <a:gd name="connsiteX43" fmla="*/ 63522 w 1591770"/>
                  <a:gd name="connsiteY43" fmla="*/ 39005 h 1178690"/>
                  <a:gd name="connsiteX44" fmla="*/ 94726 w 1591770"/>
                  <a:gd name="connsiteY44" fmla="*/ 59436 h 1178690"/>
                  <a:gd name="connsiteX45" fmla="*/ 124816 w 1591770"/>
                  <a:gd name="connsiteY45" fmla="*/ 80982 h 1178690"/>
                  <a:gd name="connsiteX46" fmla="*/ 154534 w 1591770"/>
                  <a:gd name="connsiteY46" fmla="*/ 103270 h 1178690"/>
                  <a:gd name="connsiteX47" fmla="*/ 183509 w 1591770"/>
                  <a:gd name="connsiteY47" fmla="*/ 126673 h 1178690"/>
                  <a:gd name="connsiteX48" fmla="*/ 239230 w 1591770"/>
                  <a:gd name="connsiteY48" fmla="*/ 175708 h 1178690"/>
                  <a:gd name="connsiteX49" fmla="*/ 239230 w 1591770"/>
                  <a:gd name="connsiteY49" fmla="*/ 174965 h 1178690"/>
                  <a:gd name="connsiteX50" fmla="*/ 264862 w 1591770"/>
                  <a:gd name="connsiteY50" fmla="*/ 211741 h 1178690"/>
                  <a:gd name="connsiteX51" fmla="*/ 300152 w 1591770"/>
                  <a:gd name="connsiteY51" fmla="*/ 239601 h 1178690"/>
                  <a:gd name="connsiteX52" fmla="*/ 376676 w 1591770"/>
                  <a:gd name="connsiteY52" fmla="*/ 285293 h 1178690"/>
                  <a:gd name="connsiteX53" fmla="*/ 534924 w 1591770"/>
                  <a:gd name="connsiteY53" fmla="*/ 366646 h 1178690"/>
                  <a:gd name="connsiteX54" fmla="*/ 689458 w 1591770"/>
                  <a:gd name="connsiteY54" fmla="*/ 453571 h 1178690"/>
                  <a:gd name="connsiteX55" fmla="*/ 758552 w 1591770"/>
                  <a:gd name="connsiteY55" fmla="*/ 508178 h 1178690"/>
                  <a:gd name="connsiteX56" fmla="*/ 784927 w 1591770"/>
                  <a:gd name="connsiteY56" fmla="*/ 542725 h 1178690"/>
                  <a:gd name="connsiteX57" fmla="*/ 793471 w 1591770"/>
                  <a:gd name="connsiteY57" fmla="*/ 583587 h 1178690"/>
                  <a:gd name="connsiteX58" fmla="*/ 793471 w 1591770"/>
                  <a:gd name="connsiteY58" fmla="*/ 585816 h 1178690"/>
                  <a:gd name="connsiteX59" fmla="*/ 795328 w 1591770"/>
                  <a:gd name="connsiteY59" fmla="*/ 586931 h 1178690"/>
                  <a:gd name="connsiteX60" fmla="*/ 865165 w 1591770"/>
                  <a:gd name="connsiteY60" fmla="*/ 631879 h 1178690"/>
                  <a:gd name="connsiteX61" fmla="*/ 882625 w 1591770"/>
                  <a:gd name="connsiteY61" fmla="*/ 643023 h 1178690"/>
                  <a:gd name="connsiteX62" fmla="*/ 899341 w 1591770"/>
                  <a:gd name="connsiteY62" fmla="*/ 655653 h 1178690"/>
                  <a:gd name="connsiteX63" fmla="*/ 932402 w 1591770"/>
                  <a:gd name="connsiteY63" fmla="*/ 680542 h 1178690"/>
                  <a:gd name="connsiteX64" fmla="*/ 965092 w 1591770"/>
                  <a:gd name="connsiteY64" fmla="*/ 706174 h 1178690"/>
                  <a:gd name="connsiteX65" fmla="*/ 996668 w 1591770"/>
                  <a:gd name="connsiteY65" fmla="*/ 733292 h 1178690"/>
                  <a:gd name="connsiteX66" fmla="*/ 1058704 w 1591770"/>
                  <a:gd name="connsiteY66" fmla="*/ 789013 h 1178690"/>
                  <a:gd name="connsiteX67" fmla="*/ 1119997 w 1591770"/>
                  <a:gd name="connsiteY67" fmla="*/ 845849 h 1178690"/>
                  <a:gd name="connsiteX68" fmla="*/ 1182776 w 1591770"/>
                  <a:gd name="connsiteY68" fmla="*/ 900827 h 1178690"/>
                  <a:gd name="connsiteX69" fmla="*/ 1215838 w 1591770"/>
                  <a:gd name="connsiteY69" fmla="*/ 926459 h 1178690"/>
                  <a:gd name="connsiteX70" fmla="*/ 1249271 w 1591770"/>
                  <a:gd name="connsiteY70" fmla="*/ 951719 h 1178690"/>
                  <a:gd name="connsiteX71" fmla="*/ 1320594 w 1591770"/>
                  <a:gd name="connsiteY71" fmla="*/ 995553 h 1178690"/>
                  <a:gd name="connsiteX72" fmla="*/ 1320594 w 1591770"/>
                  <a:gd name="connsiteY72" fmla="*/ 995553 h 1178690"/>
                  <a:gd name="connsiteX73" fmla="*/ 1383001 w 1591770"/>
                  <a:gd name="connsiteY73" fmla="*/ 1049788 h 1178690"/>
                  <a:gd name="connsiteX74" fmla="*/ 1414205 w 1591770"/>
                  <a:gd name="connsiteY74" fmla="*/ 1076906 h 1178690"/>
                  <a:gd name="connsiteX75" fmla="*/ 1446152 w 1591770"/>
                  <a:gd name="connsiteY75" fmla="*/ 1103652 h 1178690"/>
                  <a:gd name="connsiteX76" fmla="*/ 1479214 w 1591770"/>
                  <a:gd name="connsiteY76" fmla="*/ 1128912 h 1178690"/>
                  <a:gd name="connsiteX77" fmla="*/ 1496301 w 1591770"/>
                  <a:gd name="connsiteY77" fmla="*/ 1140800 h 1178690"/>
                  <a:gd name="connsiteX78" fmla="*/ 1514132 w 1591770"/>
                  <a:gd name="connsiteY78" fmla="*/ 1151201 h 1178690"/>
                  <a:gd name="connsiteX79" fmla="*/ 1532334 w 1591770"/>
                  <a:gd name="connsiteY79" fmla="*/ 1160859 h 1178690"/>
                  <a:gd name="connsiteX80" fmla="*/ 1551651 w 1591770"/>
                  <a:gd name="connsiteY80" fmla="*/ 1168660 h 1178690"/>
                  <a:gd name="connsiteX81" fmla="*/ 1571339 w 1591770"/>
                  <a:gd name="connsiteY81" fmla="*/ 1174232 h 1178690"/>
                  <a:gd name="connsiteX82" fmla="*/ 1591771 w 1591770"/>
                  <a:gd name="connsiteY82" fmla="*/ 1178690 h 1178690"/>
                  <a:gd name="connsiteX83" fmla="*/ 1591771 w 1591770"/>
                  <a:gd name="connsiteY83" fmla="*/ 1178690 h 117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591770" h="1178690">
                    <a:moveTo>
                      <a:pt x="1589542" y="1177947"/>
                    </a:moveTo>
                    <a:lnTo>
                      <a:pt x="1569482" y="1173490"/>
                    </a:lnTo>
                    <a:cubicBezTo>
                      <a:pt x="1562795" y="1172004"/>
                      <a:pt x="1556109" y="1170518"/>
                      <a:pt x="1549794" y="1167546"/>
                    </a:cubicBezTo>
                    <a:lnTo>
                      <a:pt x="1530849" y="1159745"/>
                    </a:lnTo>
                    <a:cubicBezTo>
                      <a:pt x="1524533" y="1157145"/>
                      <a:pt x="1518961" y="1153058"/>
                      <a:pt x="1512646" y="1149715"/>
                    </a:cubicBezTo>
                    <a:cubicBezTo>
                      <a:pt x="1506703" y="1146001"/>
                      <a:pt x="1500388" y="1143029"/>
                      <a:pt x="1494816" y="1138942"/>
                    </a:cubicBezTo>
                    <a:lnTo>
                      <a:pt x="1478099" y="1126684"/>
                    </a:lnTo>
                    <a:cubicBezTo>
                      <a:pt x="1466583" y="1118883"/>
                      <a:pt x="1456182" y="1109967"/>
                      <a:pt x="1445781" y="1101052"/>
                    </a:cubicBezTo>
                    <a:cubicBezTo>
                      <a:pt x="1435008" y="1092508"/>
                      <a:pt x="1424978" y="1083221"/>
                      <a:pt x="1414577" y="1073934"/>
                    </a:cubicBezTo>
                    <a:lnTo>
                      <a:pt x="1383744" y="1046445"/>
                    </a:lnTo>
                    <a:lnTo>
                      <a:pt x="1321337" y="991838"/>
                    </a:lnTo>
                    <a:lnTo>
                      <a:pt x="1321337" y="991838"/>
                    </a:lnTo>
                    <a:cubicBezTo>
                      <a:pt x="1321337" y="991838"/>
                      <a:pt x="1321337" y="991838"/>
                      <a:pt x="1321337" y="991838"/>
                    </a:cubicBezTo>
                    <a:lnTo>
                      <a:pt x="1250756" y="948004"/>
                    </a:lnTo>
                    <a:lnTo>
                      <a:pt x="1217695" y="922744"/>
                    </a:lnTo>
                    <a:cubicBezTo>
                      <a:pt x="1206922" y="914200"/>
                      <a:pt x="1195407" y="906399"/>
                      <a:pt x="1185005" y="897112"/>
                    </a:cubicBezTo>
                    <a:cubicBezTo>
                      <a:pt x="1164203" y="878538"/>
                      <a:pt x="1143029" y="861079"/>
                      <a:pt x="1122598" y="841762"/>
                    </a:cubicBezTo>
                    <a:lnTo>
                      <a:pt x="1061676" y="784927"/>
                    </a:lnTo>
                    <a:cubicBezTo>
                      <a:pt x="1041244" y="765981"/>
                      <a:pt x="1021185" y="746665"/>
                      <a:pt x="1000011" y="728834"/>
                    </a:cubicBezTo>
                    <a:lnTo>
                      <a:pt x="968435" y="701716"/>
                    </a:lnTo>
                    <a:cubicBezTo>
                      <a:pt x="958034" y="692429"/>
                      <a:pt x="946890" y="684257"/>
                      <a:pt x="935746" y="675713"/>
                    </a:cubicBezTo>
                    <a:lnTo>
                      <a:pt x="902684" y="650453"/>
                    </a:lnTo>
                    <a:lnTo>
                      <a:pt x="885968" y="637823"/>
                    </a:lnTo>
                    <a:lnTo>
                      <a:pt x="868509" y="626307"/>
                    </a:lnTo>
                    <a:lnTo>
                      <a:pt x="798300" y="580615"/>
                    </a:lnTo>
                    <a:lnTo>
                      <a:pt x="800157" y="584330"/>
                    </a:lnTo>
                    <a:cubicBezTo>
                      <a:pt x="802015" y="568357"/>
                      <a:pt x="797557" y="553126"/>
                      <a:pt x="790499" y="539382"/>
                    </a:cubicBezTo>
                    <a:cubicBezTo>
                      <a:pt x="782698" y="526009"/>
                      <a:pt x="773783" y="513750"/>
                      <a:pt x="763010" y="503349"/>
                    </a:cubicBezTo>
                    <a:cubicBezTo>
                      <a:pt x="741836" y="481803"/>
                      <a:pt x="717690" y="464344"/>
                      <a:pt x="692801" y="447999"/>
                    </a:cubicBezTo>
                    <a:cubicBezTo>
                      <a:pt x="643023" y="415309"/>
                      <a:pt x="589902" y="388191"/>
                      <a:pt x="537153" y="361445"/>
                    </a:cubicBezTo>
                    <a:cubicBezTo>
                      <a:pt x="484032" y="334699"/>
                      <a:pt x="430540" y="309067"/>
                      <a:pt x="378533" y="280835"/>
                    </a:cubicBezTo>
                    <a:cubicBezTo>
                      <a:pt x="352530" y="266719"/>
                      <a:pt x="326527" y="252231"/>
                      <a:pt x="302381" y="235515"/>
                    </a:cubicBezTo>
                    <a:cubicBezTo>
                      <a:pt x="290122" y="226971"/>
                      <a:pt x="278235" y="218427"/>
                      <a:pt x="267462" y="208398"/>
                    </a:cubicBezTo>
                    <a:cubicBezTo>
                      <a:pt x="257061" y="198368"/>
                      <a:pt x="246659" y="187223"/>
                      <a:pt x="242573" y="173479"/>
                    </a:cubicBezTo>
                    <a:lnTo>
                      <a:pt x="242573" y="172736"/>
                    </a:lnTo>
                    <a:cubicBezTo>
                      <a:pt x="242573" y="172736"/>
                      <a:pt x="242202" y="172736"/>
                      <a:pt x="242202" y="172736"/>
                    </a:cubicBezTo>
                    <a:lnTo>
                      <a:pt x="185738" y="124073"/>
                    </a:lnTo>
                    <a:cubicBezTo>
                      <a:pt x="176451" y="115529"/>
                      <a:pt x="166421" y="108471"/>
                      <a:pt x="156391" y="101041"/>
                    </a:cubicBezTo>
                    <a:lnTo>
                      <a:pt x="126301" y="79124"/>
                    </a:lnTo>
                    <a:cubicBezTo>
                      <a:pt x="116272" y="72066"/>
                      <a:pt x="106242" y="64265"/>
                      <a:pt x="95841" y="57950"/>
                    </a:cubicBezTo>
                    <a:lnTo>
                      <a:pt x="64265" y="37890"/>
                    </a:lnTo>
                    <a:cubicBezTo>
                      <a:pt x="43463" y="24146"/>
                      <a:pt x="21546" y="12630"/>
                      <a:pt x="0" y="0"/>
                    </a:cubicBezTo>
                    <a:lnTo>
                      <a:pt x="0" y="0"/>
                    </a:lnTo>
                    <a:cubicBezTo>
                      <a:pt x="21174" y="13002"/>
                      <a:pt x="43091" y="24889"/>
                      <a:pt x="63522" y="39005"/>
                    </a:cubicBezTo>
                    <a:lnTo>
                      <a:pt x="94726" y="59436"/>
                    </a:lnTo>
                    <a:cubicBezTo>
                      <a:pt x="105127" y="65751"/>
                      <a:pt x="114786" y="73923"/>
                      <a:pt x="124816" y="80982"/>
                    </a:cubicBezTo>
                    <a:lnTo>
                      <a:pt x="154534" y="103270"/>
                    </a:lnTo>
                    <a:cubicBezTo>
                      <a:pt x="164563" y="110700"/>
                      <a:pt x="174593" y="118129"/>
                      <a:pt x="183509" y="126673"/>
                    </a:cubicBezTo>
                    <a:lnTo>
                      <a:pt x="239230" y="175708"/>
                    </a:lnTo>
                    <a:lnTo>
                      <a:pt x="239230" y="174965"/>
                    </a:lnTo>
                    <a:cubicBezTo>
                      <a:pt x="243316" y="190195"/>
                      <a:pt x="254089" y="201339"/>
                      <a:pt x="264862" y="211741"/>
                    </a:cubicBezTo>
                    <a:cubicBezTo>
                      <a:pt x="275634" y="222142"/>
                      <a:pt x="287893" y="231057"/>
                      <a:pt x="300152" y="239601"/>
                    </a:cubicBezTo>
                    <a:cubicBezTo>
                      <a:pt x="324669" y="256318"/>
                      <a:pt x="350672" y="271177"/>
                      <a:pt x="376676" y="285293"/>
                    </a:cubicBezTo>
                    <a:cubicBezTo>
                      <a:pt x="429054" y="313525"/>
                      <a:pt x="482175" y="339528"/>
                      <a:pt x="534924" y="366646"/>
                    </a:cubicBezTo>
                    <a:cubicBezTo>
                      <a:pt x="587673" y="393763"/>
                      <a:pt x="640423" y="421253"/>
                      <a:pt x="689458" y="453571"/>
                    </a:cubicBezTo>
                    <a:cubicBezTo>
                      <a:pt x="713975" y="469916"/>
                      <a:pt x="738121" y="487375"/>
                      <a:pt x="758552" y="508178"/>
                    </a:cubicBezTo>
                    <a:cubicBezTo>
                      <a:pt x="768953" y="518579"/>
                      <a:pt x="777497" y="530095"/>
                      <a:pt x="784927" y="542725"/>
                    </a:cubicBezTo>
                    <a:cubicBezTo>
                      <a:pt x="791242" y="555355"/>
                      <a:pt x="794957" y="569471"/>
                      <a:pt x="793471" y="583587"/>
                    </a:cubicBezTo>
                    <a:lnTo>
                      <a:pt x="793471" y="585816"/>
                    </a:lnTo>
                    <a:cubicBezTo>
                      <a:pt x="793471" y="585816"/>
                      <a:pt x="795328" y="586931"/>
                      <a:pt x="795328" y="586931"/>
                    </a:cubicBezTo>
                    <a:lnTo>
                      <a:pt x="865165" y="631879"/>
                    </a:lnTo>
                    <a:lnTo>
                      <a:pt x="882625" y="643023"/>
                    </a:lnTo>
                    <a:lnTo>
                      <a:pt x="899341" y="655653"/>
                    </a:lnTo>
                    <a:lnTo>
                      <a:pt x="932402" y="680542"/>
                    </a:lnTo>
                    <a:cubicBezTo>
                      <a:pt x="943547" y="689086"/>
                      <a:pt x="954691" y="696887"/>
                      <a:pt x="965092" y="706174"/>
                    </a:cubicBezTo>
                    <a:lnTo>
                      <a:pt x="996668" y="733292"/>
                    </a:lnTo>
                    <a:cubicBezTo>
                      <a:pt x="1018213" y="751122"/>
                      <a:pt x="1037901" y="770068"/>
                      <a:pt x="1058704" y="789013"/>
                    </a:cubicBezTo>
                    <a:lnTo>
                      <a:pt x="1119997" y="845849"/>
                    </a:lnTo>
                    <a:cubicBezTo>
                      <a:pt x="1140428" y="864794"/>
                      <a:pt x="1161974" y="882625"/>
                      <a:pt x="1182776" y="900827"/>
                    </a:cubicBezTo>
                    <a:cubicBezTo>
                      <a:pt x="1193178" y="909742"/>
                      <a:pt x="1204693" y="917915"/>
                      <a:pt x="1215838" y="926459"/>
                    </a:cubicBezTo>
                    <a:lnTo>
                      <a:pt x="1249271" y="951719"/>
                    </a:lnTo>
                    <a:lnTo>
                      <a:pt x="1320594" y="995553"/>
                    </a:lnTo>
                    <a:lnTo>
                      <a:pt x="1320594" y="995553"/>
                    </a:lnTo>
                    <a:cubicBezTo>
                      <a:pt x="1320594" y="995553"/>
                      <a:pt x="1383001" y="1049788"/>
                      <a:pt x="1383001" y="1049788"/>
                    </a:cubicBezTo>
                    <a:lnTo>
                      <a:pt x="1414205" y="1076906"/>
                    </a:lnTo>
                    <a:cubicBezTo>
                      <a:pt x="1424607" y="1085821"/>
                      <a:pt x="1435008" y="1095108"/>
                      <a:pt x="1446152" y="1103652"/>
                    </a:cubicBezTo>
                    <a:cubicBezTo>
                      <a:pt x="1456925" y="1112196"/>
                      <a:pt x="1467698" y="1121111"/>
                      <a:pt x="1479214" y="1128912"/>
                    </a:cubicBezTo>
                    <a:lnTo>
                      <a:pt x="1496301" y="1140800"/>
                    </a:lnTo>
                    <a:cubicBezTo>
                      <a:pt x="1501873" y="1144886"/>
                      <a:pt x="1508189" y="1147858"/>
                      <a:pt x="1514132" y="1151201"/>
                    </a:cubicBezTo>
                    <a:cubicBezTo>
                      <a:pt x="1520076" y="1154544"/>
                      <a:pt x="1526019" y="1158259"/>
                      <a:pt x="1532334" y="1160859"/>
                    </a:cubicBezTo>
                    <a:lnTo>
                      <a:pt x="1551651" y="1168660"/>
                    </a:lnTo>
                    <a:cubicBezTo>
                      <a:pt x="1557966" y="1171632"/>
                      <a:pt x="1564653" y="1173118"/>
                      <a:pt x="1571339" y="1174232"/>
                    </a:cubicBezTo>
                    <a:lnTo>
                      <a:pt x="1591771" y="1178690"/>
                    </a:lnTo>
                    <a:lnTo>
                      <a:pt x="1591771" y="1178690"/>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2" name="Freeform: Shape 1331">
                <a:extLst>
                  <a:ext uri="{FF2B5EF4-FFF2-40B4-BE49-F238E27FC236}">
                    <a16:creationId xmlns:a16="http://schemas.microsoft.com/office/drawing/2014/main" id="{01750D4F-554C-AB14-E29C-07FCD92E1C8D}"/>
                  </a:ext>
                </a:extLst>
              </p:cNvPr>
              <p:cNvSpPr/>
              <p:nvPr/>
            </p:nvSpPr>
            <p:spPr>
              <a:xfrm>
                <a:off x="4553932" y="2317843"/>
                <a:ext cx="55498" cy="55499"/>
              </a:xfrm>
              <a:custGeom>
                <a:avLst/>
                <a:gdLst>
                  <a:gd name="connsiteX0" fmla="*/ 25706 w 55498"/>
                  <a:gd name="connsiteY0" fmla="*/ 55425 h 55499"/>
                  <a:gd name="connsiteX1" fmla="*/ 55424 w 55498"/>
                  <a:gd name="connsiteY1" fmla="*/ 29793 h 55499"/>
                  <a:gd name="connsiteX2" fmla="*/ 29793 w 55498"/>
                  <a:gd name="connsiteY2" fmla="*/ 75 h 55499"/>
                  <a:gd name="connsiteX3" fmla="*/ 75 w 55498"/>
                  <a:gd name="connsiteY3" fmla="*/ 25706 h 55499"/>
                  <a:gd name="connsiteX4" fmla="*/ 25706 w 55498"/>
                  <a:gd name="connsiteY4" fmla="*/ 55425 h 5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8" h="55499">
                    <a:moveTo>
                      <a:pt x="25706" y="55425"/>
                    </a:moveTo>
                    <a:cubicBezTo>
                      <a:pt x="40937" y="56539"/>
                      <a:pt x="54310" y="45023"/>
                      <a:pt x="55424" y="29793"/>
                    </a:cubicBezTo>
                    <a:cubicBezTo>
                      <a:pt x="56539" y="14562"/>
                      <a:pt x="45023" y="1189"/>
                      <a:pt x="29793" y="75"/>
                    </a:cubicBezTo>
                    <a:cubicBezTo>
                      <a:pt x="14562" y="-1040"/>
                      <a:pt x="1189" y="10476"/>
                      <a:pt x="75" y="25706"/>
                    </a:cubicBezTo>
                    <a:cubicBezTo>
                      <a:pt x="-1040" y="40937"/>
                      <a:pt x="10476" y="54310"/>
                      <a:pt x="25706" y="5542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3" name="Freeform: Shape 1332">
                <a:extLst>
                  <a:ext uri="{FF2B5EF4-FFF2-40B4-BE49-F238E27FC236}">
                    <a16:creationId xmlns:a16="http://schemas.microsoft.com/office/drawing/2014/main" id="{6B5CE598-B302-89BA-9B08-1EFFFE1FBE8A}"/>
                  </a:ext>
                </a:extLst>
              </p:cNvPr>
              <p:cNvSpPr/>
              <p:nvPr/>
            </p:nvSpPr>
            <p:spPr>
              <a:xfrm>
                <a:off x="2965770" y="1141275"/>
                <a:ext cx="55340" cy="55340"/>
              </a:xfrm>
              <a:custGeom>
                <a:avLst/>
                <a:gdLst>
                  <a:gd name="connsiteX0" fmla="*/ 14669 w 55340"/>
                  <a:gd name="connsiteY0" fmla="*/ 52188 h 55340"/>
                  <a:gd name="connsiteX1" fmla="*/ 3153 w 55340"/>
                  <a:gd name="connsiteY1" fmla="*/ 14669 h 55340"/>
                  <a:gd name="connsiteX2" fmla="*/ 40672 w 55340"/>
                  <a:gd name="connsiteY2" fmla="*/ 3153 h 55340"/>
                  <a:gd name="connsiteX3" fmla="*/ 52188 w 55340"/>
                  <a:gd name="connsiteY3" fmla="*/ 40672 h 55340"/>
                  <a:gd name="connsiteX4" fmla="*/ 14669 w 55340"/>
                  <a:gd name="connsiteY4" fmla="*/ 52188 h 55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0" h="55340">
                    <a:moveTo>
                      <a:pt x="14669" y="52188"/>
                    </a:moveTo>
                    <a:cubicBezTo>
                      <a:pt x="1296" y="44758"/>
                      <a:pt x="-3905" y="28042"/>
                      <a:pt x="3153" y="14669"/>
                    </a:cubicBezTo>
                    <a:cubicBezTo>
                      <a:pt x="10211" y="1296"/>
                      <a:pt x="27299" y="-3905"/>
                      <a:pt x="40672" y="3153"/>
                    </a:cubicBezTo>
                    <a:cubicBezTo>
                      <a:pt x="54045" y="10583"/>
                      <a:pt x="59246" y="27299"/>
                      <a:pt x="52188" y="40672"/>
                    </a:cubicBezTo>
                    <a:cubicBezTo>
                      <a:pt x="44758" y="54045"/>
                      <a:pt x="28042" y="59246"/>
                      <a:pt x="14669" y="5218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2" name="Graphic 619">
              <a:extLst>
                <a:ext uri="{FF2B5EF4-FFF2-40B4-BE49-F238E27FC236}">
                  <a16:creationId xmlns:a16="http://schemas.microsoft.com/office/drawing/2014/main" id="{8FA9A74D-3F71-D0F2-85F3-66C63B2777C8}"/>
                </a:ext>
                <a:ext uri="{C183D7F6-B498-43B3-948B-1728B52AA6E4}">
                  <adec:decorative xmlns:adec="http://schemas.microsoft.com/office/drawing/2017/decorative" val="1"/>
                </a:ext>
              </a:extLst>
            </p:cNvPr>
            <p:cNvGrpSpPr/>
            <p:nvPr/>
          </p:nvGrpSpPr>
          <p:grpSpPr>
            <a:xfrm>
              <a:off x="2193229" y="3651129"/>
              <a:ext cx="1311058" cy="830269"/>
              <a:chOff x="2748562" y="1473479"/>
              <a:chExt cx="1949727" cy="1168515"/>
            </a:xfrm>
            <a:solidFill>
              <a:srgbClr val="454142"/>
            </a:solidFill>
          </p:grpSpPr>
          <p:sp>
            <p:nvSpPr>
              <p:cNvPr id="1328" name="Freeform: Shape 1327">
                <a:extLst>
                  <a:ext uri="{FF2B5EF4-FFF2-40B4-BE49-F238E27FC236}">
                    <a16:creationId xmlns:a16="http://schemas.microsoft.com/office/drawing/2014/main" id="{2E2986DF-FB38-D48E-EDFE-775955F33DE5}"/>
                  </a:ext>
                </a:extLst>
              </p:cNvPr>
              <p:cNvSpPr/>
              <p:nvPr/>
            </p:nvSpPr>
            <p:spPr>
              <a:xfrm>
                <a:off x="2775384" y="1499187"/>
                <a:ext cx="1897494" cy="1115167"/>
              </a:xfrm>
              <a:custGeom>
                <a:avLst/>
                <a:gdLst>
                  <a:gd name="connsiteX0" fmla="*/ 1896380 w 1897494"/>
                  <a:gd name="connsiteY0" fmla="*/ 1115168 h 1115167"/>
                  <a:gd name="connsiteX1" fmla="*/ 1817256 w 1897494"/>
                  <a:gd name="connsiteY1" fmla="*/ 1089165 h 1115167"/>
                  <a:gd name="connsiteX2" fmla="*/ 1741475 w 1897494"/>
                  <a:gd name="connsiteY2" fmla="*/ 1054618 h 1115167"/>
                  <a:gd name="connsiteX3" fmla="*/ 1705442 w 1897494"/>
                  <a:gd name="connsiteY3" fmla="*/ 1033444 h 1115167"/>
                  <a:gd name="connsiteX4" fmla="*/ 1688354 w 1897494"/>
                  <a:gd name="connsiteY4" fmla="*/ 1021556 h 1115167"/>
                  <a:gd name="connsiteX5" fmla="*/ 1672009 w 1897494"/>
                  <a:gd name="connsiteY5" fmla="*/ 1008555 h 1115167"/>
                  <a:gd name="connsiteX6" fmla="*/ 1656779 w 1897494"/>
                  <a:gd name="connsiteY6" fmla="*/ 994439 h 1115167"/>
                  <a:gd name="connsiteX7" fmla="*/ 1643034 w 1897494"/>
                  <a:gd name="connsiteY7" fmla="*/ 978837 h 1115167"/>
                  <a:gd name="connsiteX8" fmla="*/ 1631518 w 1897494"/>
                  <a:gd name="connsiteY8" fmla="*/ 961749 h 1115167"/>
                  <a:gd name="connsiteX9" fmla="*/ 1623346 w 1897494"/>
                  <a:gd name="connsiteY9" fmla="*/ 942804 h 1115167"/>
                  <a:gd name="connsiteX10" fmla="*/ 1623346 w 1897494"/>
                  <a:gd name="connsiteY10" fmla="*/ 941689 h 1115167"/>
                  <a:gd name="connsiteX11" fmla="*/ 1621860 w 1897494"/>
                  <a:gd name="connsiteY11" fmla="*/ 941689 h 1115167"/>
                  <a:gd name="connsiteX12" fmla="*/ 1529363 w 1897494"/>
                  <a:gd name="connsiteY12" fmla="*/ 910857 h 1115167"/>
                  <a:gd name="connsiteX13" fmla="*/ 1483671 w 1897494"/>
                  <a:gd name="connsiteY13" fmla="*/ 894140 h 1115167"/>
                  <a:gd name="connsiteX14" fmla="*/ 1438723 w 1897494"/>
                  <a:gd name="connsiteY14" fmla="*/ 875195 h 1115167"/>
                  <a:gd name="connsiteX15" fmla="*/ 1393774 w 1897494"/>
                  <a:gd name="connsiteY15" fmla="*/ 855878 h 1115167"/>
                  <a:gd name="connsiteX16" fmla="*/ 1350683 w 1897494"/>
                  <a:gd name="connsiteY16" fmla="*/ 833219 h 1115167"/>
                  <a:gd name="connsiteX17" fmla="*/ 1307592 w 1897494"/>
                  <a:gd name="connsiteY17" fmla="*/ 810559 h 1115167"/>
                  <a:gd name="connsiteX18" fmla="*/ 1266358 w 1897494"/>
                  <a:gd name="connsiteY18" fmla="*/ 784555 h 1115167"/>
                  <a:gd name="connsiteX19" fmla="*/ 1225125 w 1897494"/>
                  <a:gd name="connsiteY19" fmla="*/ 758181 h 1115167"/>
                  <a:gd name="connsiteX20" fmla="*/ 1185377 w 1897494"/>
                  <a:gd name="connsiteY20" fmla="*/ 729577 h 1115167"/>
                  <a:gd name="connsiteX21" fmla="*/ 1107367 w 1897494"/>
                  <a:gd name="connsiteY21" fmla="*/ 670884 h 1115167"/>
                  <a:gd name="connsiteX22" fmla="*/ 1029729 w 1897494"/>
                  <a:gd name="connsiteY22" fmla="*/ 611076 h 1115167"/>
                  <a:gd name="connsiteX23" fmla="*/ 989981 w 1897494"/>
                  <a:gd name="connsiteY23" fmla="*/ 582101 h 1115167"/>
                  <a:gd name="connsiteX24" fmla="*/ 950233 w 1897494"/>
                  <a:gd name="connsiteY24" fmla="*/ 553498 h 1115167"/>
                  <a:gd name="connsiteX25" fmla="*/ 950233 w 1897494"/>
                  <a:gd name="connsiteY25" fmla="*/ 553498 h 1115167"/>
                  <a:gd name="connsiteX26" fmla="*/ 950233 w 1897494"/>
                  <a:gd name="connsiteY26" fmla="*/ 553498 h 1115167"/>
                  <a:gd name="connsiteX27" fmla="*/ 865908 w 1897494"/>
                  <a:gd name="connsiteY27" fmla="*/ 513007 h 1115167"/>
                  <a:gd name="connsiteX28" fmla="*/ 782698 w 1897494"/>
                  <a:gd name="connsiteY28" fmla="*/ 470287 h 1115167"/>
                  <a:gd name="connsiteX29" fmla="*/ 741464 w 1897494"/>
                  <a:gd name="connsiteY29" fmla="*/ 448370 h 1115167"/>
                  <a:gd name="connsiteX30" fmla="*/ 700973 w 1897494"/>
                  <a:gd name="connsiteY30" fmla="*/ 424968 h 1115167"/>
                  <a:gd name="connsiteX31" fmla="*/ 660483 w 1897494"/>
                  <a:gd name="connsiteY31" fmla="*/ 401565 h 1115167"/>
                  <a:gd name="connsiteX32" fmla="*/ 620735 w 1897494"/>
                  <a:gd name="connsiteY32" fmla="*/ 377047 h 1115167"/>
                  <a:gd name="connsiteX33" fmla="*/ 580987 w 1897494"/>
                  <a:gd name="connsiteY33" fmla="*/ 352530 h 1115167"/>
                  <a:gd name="connsiteX34" fmla="*/ 541611 w 1897494"/>
                  <a:gd name="connsiteY34" fmla="*/ 326898 h 1115167"/>
                  <a:gd name="connsiteX35" fmla="*/ 463972 w 1897494"/>
                  <a:gd name="connsiteY35" fmla="*/ 274892 h 1115167"/>
                  <a:gd name="connsiteX36" fmla="*/ 310553 w 1897494"/>
                  <a:gd name="connsiteY36" fmla="*/ 167907 h 1115167"/>
                  <a:gd name="connsiteX37" fmla="*/ 311296 w 1897494"/>
                  <a:gd name="connsiteY37" fmla="*/ 169764 h 1115167"/>
                  <a:gd name="connsiteX38" fmla="*/ 293094 w 1897494"/>
                  <a:gd name="connsiteY38" fmla="*/ 127045 h 1115167"/>
                  <a:gd name="connsiteX39" fmla="*/ 258175 w 1897494"/>
                  <a:gd name="connsiteY39" fmla="*/ 96584 h 1115167"/>
                  <a:gd name="connsiteX40" fmla="*/ 176079 w 1897494"/>
                  <a:gd name="connsiteY40" fmla="*/ 54607 h 1115167"/>
                  <a:gd name="connsiteX41" fmla="*/ 0 w 1897494"/>
                  <a:gd name="connsiteY41" fmla="*/ 0 h 1115167"/>
                  <a:gd name="connsiteX42" fmla="*/ 0 w 1897494"/>
                  <a:gd name="connsiteY42" fmla="*/ 0 h 1115167"/>
                  <a:gd name="connsiteX43" fmla="*/ 174965 w 1897494"/>
                  <a:gd name="connsiteY43" fmla="*/ 56836 h 1115167"/>
                  <a:gd name="connsiteX44" fmla="*/ 255946 w 1897494"/>
                  <a:gd name="connsiteY44" fmla="*/ 99555 h 1115167"/>
                  <a:gd name="connsiteX45" fmla="*/ 290122 w 1897494"/>
                  <a:gd name="connsiteY45" fmla="*/ 129273 h 1115167"/>
                  <a:gd name="connsiteX46" fmla="*/ 307210 w 1897494"/>
                  <a:gd name="connsiteY46" fmla="*/ 169764 h 1115167"/>
                  <a:gd name="connsiteX47" fmla="*/ 307210 w 1897494"/>
                  <a:gd name="connsiteY47" fmla="*/ 170879 h 1115167"/>
                  <a:gd name="connsiteX48" fmla="*/ 307953 w 1897494"/>
                  <a:gd name="connsiteY48" fmla="*/ 171621 h 1115167"/>
                  <a:gd name="connsiteX49" fmla="*/ 461001 w 1897494"/>
                  <a:gd name="connsiteY49" fmla="*/ 279349 h 1115167"/>
                  <a:gd name="connsiteX50" fmla="*/ 538639 w 1897494"/>
                  <a:gd name="connsiteY50" fmla="*/ 331727 h 1115167"/>
                  <a:gd name="connsiteX51" fmla="*/ 577644 w 1897494"/>
                  <a:gd name="connsiteY51" fmla="*/ 357359 h 1115167"/>
                  <a:gd name="connsiteX52" fmla="*/ 617391 w 1897494"/>
                  <a:gd name="connsiteY52" fmla="*/ 382248 h 1115167"/>
                  <a:gd name="connsiteX53" fmla="*/ 657139 w 1897494"/>
                  <a:gd name="connsiteY53" fmla="*/ 406765 h 1115167"/>
                  <a:gd name="connsiteX54" fmla="*/ 697630 w 1897494"/>
                  <a:gd name="connsiteY54" fmla="*/ 430168 h 1115167"/>
                  <a:gd name="connsiteX55" fmla="*/ 738121 w 1897494"/>
                  <a:gd name="connsiteY55" fmla="*/ 453571 h 1115167"/>
                  <a:gd name="connsiteX56" fmla="*/ 779355 w 1897494"/>
                  <a:gd name="connsiteY56" fmla="*/ 475488 h 1115167"/>
                  <a:gd name="connsiteX57" fmla="*/ 862565 w 1897494"/>
                  <a:gd name="connsiteY57" fmla="*/ 518579 h 1115167"/>
                  <a:gd name="connsiteX58" fmla="*/ 946890 w 1897494"/>
                  <a:gd name="connsiteY58" fmla="*/ 559441 h 1115167"/>
                  <a:gd name="connsiteX59" fmla="*/ 946518 w 1897494"/>
                  <a:gd name="connsiteY59" fmla="*/ 559441 h 1115167"/>
                  <a:gd name="connsiteX60" fmla="*/ 986266 w 1897494"/>
                  <a:gd name="connsiteY60" fmla="*/ 587674 h 1115167"/>
                  <a:gd name="connsiteX61" fmla="*/ 1026014 w 1897494"/>
                  <a:gd name="connsiteY61" fmla="*/ 616277 h 1115167"/>
                  <a:gd name="connsiteX62" fmla="*/ 1103652 w 1897494"/>
                  <a:gd name="connsiteY62" fmla="*/ 675713 h 1115167"/>
                  <a:gd name="connsiteX63" fmla="*/ 1182034 w 1897494"/>
                  <a:gd name="connsiteY63" fmla="*/ 734035 h 1115167"/>
                  <a:gd name="connsiteX64" fmla="*/ 1222153 w 1897494"/>
                  <a:gd name="connsiteY64" fmla="*/ 762267 h 1115167"/>
                  <a:gd name="connsiteX65" fmla="*/ 1263758 w 1897494"/>
                  <a:gd name="connsiteY65" fmla="*/ 788270 h 1115167"/>
                  <a:gd name="connsiteX66" fmla="*/ 1305363 w 1897494"/>
                  <a:gd name="connsiteY66" fmla="*/ 813902 h 1115167"/>
                  <a:gd name="connsiteX67" fmla="*/ 1348826 w 1897494"/>
                  <a:gd name="connsiteY67" fmla="*/ 836562 h 1115167"/>
                  <a:gd name="connsiteX68" fmla="*/ 1392288 w 1897494"/>
                  <a:gd name="connsiteY68" fmla="*/ 859222 h 1115167"/>
                  <a:gd name="connsiteX69" fmla="*/ 1437608 w 1897494"/>
                  <a:gd name="connsiteY69" fmla="*/ 878167 h 1115167"/>
                  <a:gd name="connsiteX70" fmla="*/ 1482928 w 1897494"/>
                  <a:gd name="connsiteY70" fmla="*/ 897112 h 1115167"/>
                  <a:gd name="connsiteX71" fmla="*/ 1528991 w 1897494"/>
                  <a:gd name="connsiteY71" fmla="*/ 913829 h 1115167"/>
                  <a:gd name="connsiteX72" fmla="*/ 1621860 w 1897494"/>
                  <a:gd name="connsiteY72" fmla="*/ 944661 h 1115167"/>
                  <a:gd name="connsiteX73" fmla="*/ 1620374 w 1897494"/>
                  <a:gd name="connsiteY73" fmla="*/ 943175 h 1115167"/>
                  <a:gd name="connsiteX74" fmla="*/ 1628918 w 1897494"/>
                  <a:gd name="connsiteY74" fmla="*/ 962863 h 1115167"/>
                  <a:gd name="connsiteX75" fmla="*/ 1640805 w 1897494"/>
                  <a:gd name="connsiteY75" fmla="*/ 980323 h 1115167"/>
                  <a:gd name="connsiteX76" fmla="*/ 1654921 w 1897494"/>
                  <a:gd name="connsiteY76" fmla="*/ 995925 h 1115167"/>
                  <a:gd name="connsiteX77" fmla="*/ 1670523 w 1897494"/>
                  <a:gd name="connsiteY77" fmla="*/ 1010041 h 1115167"/>
                  <a:gd name="connsiteX78" fmla="*/ 1687239 w 1897494"/>
                  <a:gd name="connsiteY78" fmla="*/ 1022671 h 1115167"/>
                  <a:gd name="connsiteX79" fmla="*/ 1704699 w 1897494"/>
                  <a:gd name="connsiteY79" fmla="*/ 1034558 h 1115167"/>
                  <a:gd name="connsiteX80" fmla="*/ 1741103 w 1897494"/>
                  <a:gd name="connsiteY80" fmla="*/ 1055361 h 1115167"/>
                  <a:gd name="connsiteX81" fmla="*/ 1817627 w 1897494"/>
                  <a:gd name="connsiteY81" fmla="*/ 1088793 h 1115167"/>
                  <a:gd name="connsiteX82" fmla="*/ 1897494 w 1897494"/>
                  <a:gd name="connsiteY82" fmla="*/ 1113682 h 1115167"/>
                  <a:gd name="connsiteX83" fmla="*/ 1897494 w 1897494"/>
                  <a:gd name="connsiteY83" fmla="*/ 1113682 h 111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897494" h="1115167">
                    <a:moveTo>
                      <a:pt x="1896380" y="1115168"/>
                    </a:moveTo>
                    <a:cubicBezTo>
                      <a:pt x="1869262" y="1108110"/>
                      <a:pt x="1842888" y="1099195"/>
                      <a:pt x="1817256" y="1089165"/>
                    </a:cubicBezTo>
                    <a:cubicBezTo>
                      <a:pt x="1791253" y="1079135"/>
                      <a:pt x="1765992" y="1067619"/>
                      <a:pt x="1741475" y="1054618"/>
                    </a:cubicBezTo>
                    <a:cubicBezTo>
                      <a:pt x="1729216" y="1047931"/>
                      <a:pt x="1717329" y="1041245"/>
                      <a:pt x="1705442" y="1033444"/>
                    </a:cubicBezTo>
                    <a:cubicBezTo>
                      <a:pt x="1699498" y="1029729"/>
                      <a:pt x="1693926" y="1025643"/>
                      <a:pt x="1688354" y="1021556"/>
                    </a:cubicBezTo>
                    <a:cubicBezTo>
                      <a:pt x="1682410" y="1017841"/>
                      <a:pt x="1677581" y="1013012"/>
                      <a:pt x="1672009" y="1008555"/>
                    </a:cubicBezTo>
                    <a:cubicBezTo>
                      <a:pt x="1666437" y="1004468"/>
                      <a:pt x="1661979" y="999268"/>
                      <a:pt x="1656779" y="994439"/>
                    </a:cubicBezTo>
                    <a:cubicBezTo>
                      <a:pt x="1651578" y="989981"/>
                      <a:pt x="1647492" y="984037"/>
                      <a:pt x="1643034" y="978837"/>
                    </a:cubicBezTo>
                    <a:cubicBezTo>
                      <a:pt x="1638205" y="973636"/>
                      <a:pt x="1635604" y="967321"/>
                      <a:pt x="1631518" y="961749"/>
                    </a:cubicBezTo>
                    <a:cubicBezTo>
                      <a:pt x="1628175" y="955805"/>
                      <a:pt x="1626318" y="949119"/>
                      <a:pt x="1623346" y="942804"/>
                    </a:cubicBezTo>
                    <a:lnTo>
                      <a:pt x="1623346" y="941689"/>
                    </a:lnTo>
                    <a:cubicBezTo>
                      <a:pt x="1623346" y="941689"/>
                      <a:pt x="1621860" y="941689"/>
                      <a:pt x="1621860" y="941689"/>
                    </a:cubicBezTo>
                    <a:lnTo>
                      <a:pt x="1529363" y="910857"/>
                    </a:lnTo>
                    <a:cubicBezTo>
                      <a:pt x="1514132" y="905656"/>
                      <a:pt x="1498159" y="901198"/>
                      <a:pt x="1483671" y="894140"/>
                    </a:cubicBezTo>
                    <a:lnTo>
                      <a:pt x="1438723" y="875195"/>
                    </a:lnTo>
                    <a:lnTo>
                      <a:pt x="1393774" y="855878"/>
                    </a:lnTo>
                    <a:lnTo>
                      <a:pt x="1350683" y="833219"/>
                    </a:lnTo>
                    <a:lnTo>
                      <a:pt x="1307592" y="810559"/>
                    </a:lnTo>
                    <a:lnTo>
                      <a:pt x="1266358" y="784555"/>
                    </a:lnTo>
                    <a:cubicBezTo>
                      <a:pt x="1252614" y="775640"/>
                      <a:pt x="1238498" y="767467"/>
                      <a:pt x="1225125" y="758181"/>
                    </a:cubicBezTo>
                    <a:lnTo>
                      <a:pt x="1185377" y="729577"/>
                    </a:lnTo>
                    <a:cubicBezTo>
                      <a:pt x="1158631" y="711003"/>
                      <a:pt x="1132999" y="690572"/>
                      <a:pt x="1107367" y="670884"/>
                    </a:cubicBezTo>
                    <a:lnTo>
                      <a:pt x="1029729" y="611076"/>
                    </a:lnTo>
                    <a:cubicBezTo>
                      <a:pt x="1016727" y="601047"/>
                      <a:pt x="1003354" y="591760"/>
                      <a:pt x="989981" y="582101"/>
                    </a:cubicBezTo>
                    <a:lnTo>
                      <a:pt x="950233" y="553498"/>
                    </a:lnTo>
                    <a:lnTo>
                      <a:pt x="950233" y="553498"/>
                    </a:lnTo>
                    <a:cubicBezTo>
                      <a:pt x="950233" y="553498"/>
                      <a:pt x="950233" y="553498"/>
                      <a:pt x="950233" y="553498"/>
                    </a:cubicBezTo>
                    <a:lnTo>
                      <a:pt x="865908" y="513007"/>
                    </a:lnTo>
                    <a:cubicBezTo>
                      <a:pt x="837676" y="500005"/>
                      <a:pt x="810559" y="484775"/>
                      <a:pt x="782698" y="470287"/>
                    </a:cubicBezTo>
                    <a:lnTo>
                      <a:pt x="741464" y="448370"/>
                    </a:lnTo>
                    <a:lnTo>
                      <a:pt x="700973" y="424968"/>
                    </a:lnTo>
                    <a:lnTo>
                      <a:pt x="660483" y="401565"/>
                    </a:lnTo>
                    <a:cubicBezTo>
                      <a:pt x="647109" y="393764"/>
                      <a:pt x="633736" y="385220"/>
                      <a:pt x="620735" y="377047"/>
                    </a:cubicBezTo>
                    <a:lnTo>
                      <a:pt x="580987" y="352530"/>
                    </a:lnTo>
                    <a:cubicBezTo>
                      <a:pt x="567614" y="344357"/>
                      <a:pt x="554984" y="335442"/>
                      <a:pt x="541611" y="326898"/>
                    </a:cubicBezTo>
                    <a:cubicBezTo>
                      <a:pt x="515607" y="309810"/>
                      <a:pt x="489604" y="292722"/>
                      <a:pt x="463972" y="274892"/>
                    </a:cubicBezTo>
                    <a:lnTo>
                      <a:pt x="310553" y="167907"/>
                    </a:lnTo>
                    <a:lnTo>
                      <a:pt x="311296" y="169764"/>
                    </a:lnTo>
                    <a:cubicBezTo>
                      <a:pt x="311296" y="153791"/>
                      <a:pt x="303495" y="138560"/>
                      <a:pt x="293094" y="127045"/>
                    </a:cubicBezTo>
                    <a:cubicBezTo>
                      <a:pt x="283064" y="115157"/>
                      <a:pt x="270805" y="105499"/>
                      <a:pt x="258175" y="96584"/>
                    </a:cubicBezTo>
                    <a:cubicBezTo>
                      <a:pt x="232543" y="79496"/>
                      <a:pt x="204311" y="66123"/>
                      <a:pt x="176079" y="54607"/>
                    </a:cubicBezTo>
                    <a:cubicBezTo>
                      <a:pt x="119243" y="31575"/>
                      <a:pt x="59807" y="14488"/>
                      <a:pt x="0" y="0"/>
                    </a:cubicBezTo>
                    <a:lnTo>
                      <a:pt x="0" y="0"/>
                    </a:lnTo>
                    <a:cubicBezTo>
                      <a:pt x="59436" y="15230"/>
                      <a:pt x="118501" y="33061"/>
                      <a:pt x="174965" y="56836"/>
                    </a:cubicBezTo>
                    <a:cubicBezTo>
                      <a:pt x="203197" y="68723"/>
                      <a:pt x="230686" y="82467"/>
                      <a:pt x="255946" y="99555"/>
                    </a:cubicBezTo>
                    <a:cubicBezTo>
                      <a:pt x="268576" y="108099"/>
                      <a:pt x="280464" y="117758"/>
                      <a:pt x="290122" y="129273"/>
                    </a:cubicBezTo>
                    <a:cubicBezTo>
                      <a:pt x="299780" y="140789"/>
                      <a:pt x="306838" y="154905"/>
                      <a:pt x="307210" y="169764"/>
                    </a:cubicBezTo>
                    <a:lnTo>
                      <a:pt x="307210" y="170879"/>
                    </a:lnTo>
                    <a:cubicBezTo>
                      <a:pt x="307210" y="170879"/>
                      <a:pt x="307953" y="171621"/>
                      <a:pt x="307953" y="171621"/>
                    </a:cubicBezTo>
                    <a:lnTo>
                      <a:pt x="461001" y="279349"/>
                    </a:lnTo>
                    <a:cubicBezTo>
                      <a:pt x="486632" y="297180"/>
                      <a:pt x="512264" y="314639"/>
                      <a:pt x="538639" y="331727"/>
                    </a:cubicBezTo>
                    <a:cubicBezTo>
                      <a:pt x="551640" y="340271"/>
                      <a:pt x="564642" y="349187"/>
                      <a:pt x="577644" y="357359"/>
                    </a:cubicBezTo>
                    <a:lnTo>
                      <a:pt x="617391" y="382248"/>
                    </a:lnTo>
                    <a:cubicBezTo>
                      <a:pt x="630765" y="390420"/>
                      <a:pt x="643766" y="398964"/>
                      <a:pt x="657139" y="406765"/>
                    </a:cubicBezTo>
                    <a:lnTo>
                      <a:pt x="697630" y="430168"/>
                    </a:lnTo>
                    <a:lnTo>
                      <a:pt x="738121" y="453571"/>
                    </a:lnTo>
                    <a:lnTo>
                      <a:pt x="779355" y="475488"/>
                    </a:lnTo>
                    <a:cubicBezTo>
                      <a:pt x="806844" y="489975"/>
                      <a:pt x="833961" y="505578"/>
                      <a:pt x="862565" y="518579"/>
                    </a:cubicBezTo>
                    <a:lnTo>
                      <a:pt x="946890" y="559441"/>
                    </a:lnTo>
                    <a:lnTo>
                      <a:pt x="946518" y="559441"/>
                    </a:lnTo>
                    <a:cubicBezTo>
                      <a:pt x="946518" y="559441"/>
                      <a:pt x="986266" y="587674"/>
                      <a:pt x="986266" y="587674"/>
                    </a:cubicBezTo>
                    <a:cubicBezTo>
                      <a:pt x="999268" y="597332"/>
                      <a:pt x="1013012" y="606247"/>
                      <a:pt x="1026014" y="616277"/>
                    </a:cubicBezTo>
                    <a:lnTo>
                      <a:pt x="1103652" y="675713"/>
                    </a:lnTo>
                    <a:cubicBezTo>
                      <a:pt x="1129656" y="695401"/>
                      <a:pt x="1155287" y="715461"/>
                      <a:pt x="1182034" y="734035"/>
                    </a:cubicBezTo>
                    <a:lnTo>
                      <a:pt x="1222153" y="762267"/>
                    </a:lnTo>
                    <a:cubicBezTo>
                      <a:pt x="1235526" y="771554"/>
                      <a:pt x="1249642" y="779726"/>
                      <a:pt x="1263758" y="788270"/>
                    </a:cubicBezTo>
                    <a:lnTo>
                      <a:pt x="1305363" y="813902"/>
                    </a:lnTo>
                    <a:lnTo>
                      <a:pt x="1348826" y="836562"/>
                    </a:lnTo>
                    <a:lnTo>
                      <a:pt x="1392288" y="859222"/>
                    </a:lnTo>
                    <a:lnTo>
                      <a:pt x="1437608" y="878167"/>
                    </a:lnTo>
                    <a:lnTo>
                      <a:pt x="1482928" y="897112"/>
                    </a:lnTo>
                    <a:cubicBezTo>
                      <a:pt x="1497787" y="903799"/>
                      <a:pt x="1513389" y="908256"/>
                      <a:pt x="1528991" y="913829"/>
                    </a:cubicBezTo>
                    <a:lnTo>
                      <a:pt x="1621860" y="944661"/>
                    </a:lnTo>
                    <a:lnTo>
                      <a:pt x="1620374" y="943175"/>
                    </a:lnTo>
                    <a:cubicBezTo>
                      <a:pt x="1623346" y="949490"/>
                      <a:pt x="1625203" y="956548"/>
                      <a:pt x="1628918" y="962863"/>
                    </a:cubicBezTo>
                    <a:cubicBezTo>
                      <a:pt x="1633004" y="968807"/>
                      <a:pt x="1635976" y="975493"/>
                      <a:pt x="1640805" y="980323"/>
                    </a:cubicBezTo>
                    <a:cubicBezTo>
                      <a:pt x="1645263" y="985523"/>
                      <a:pt x="1649349" y="991467"/>
                      <a:pt x="1654921" y="995925"/>
                    </a:cubicBezTo>
                    <a:cubicBezTo>
                      <a:pt x="1660122" y="1000754"/>
                      <a:pt x="1664951" y="1005954"/>
                      <a:pt x="1670523" y="1010041"/>
                    </a:cubicBezTo>
                    <a:cubicBezTo>
                      <a:pt x="1676095" y="1014127"/>
                      <a:pt x="1681296" y="1018956"/>
                      <a:pt x="1687239" y="1022671"/>
                    </a:cubicBezTo>
                    <a:cubicBezTo>
                      <a:pt x="1693183" y="1026385"/>
                      <a:pt x="1698755" y="1030843"/>
                      <a:pt x="1704699" y="1034558"/>
                    </a:cubicBezTo>
                    <a:cubicBezTo>
                      <a:pt x="1716586" y="1041987"/>
                      <a:pt x="1728845" y="1048674"/>
                      <a:pt x="1741103" y="1055361"/>
                    </a:cubicBezTo>
                    <a:cubicBezTo>
                      <a:pt x="1765992" y="1067991"/>
                      <a:pt x="1791624" y="1079135"/>
                      <a:pt x="1817627" y="1088793"/>
                    </a:cubicBezTo>
                    <a:cubicBezTo>
                      <a:pt x="1843630" y="1098452"/>
                      <a:pt x="1870377" y="1106996"/>
                      <a:pt x="1897494" y="1113682"/>
                    </a:cubicBezTo>
                    <a:lnTo>
                      <a:pt x="1897494" y="1113682"/>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9" name="Freeform: Shape 1328">
                <a:extLst>
                  <a:ext uri="{FF2B5EF4-FFF2-40B4-BE49-F238E27FC236}">
                    <a16:creationId xmlns:a16="http://schemas.microsoft.com/office/drawing/2014/main" id="{F981B301-F450-B66E-6BFF-60695162A95C}"/>
                  </a:ext>
                </a:extLst>
              </p:cNvPr>
              <p:cNvSpPr/>
              <p:nvPr/>
            </p:nvSpPr>
            <p:spPr>
              <a:xfrm>
                <a:off x="4642638" y="2586343"/>
                <a:ext cx="55651" cy="55651"/>
              </a:xfrm>
              <a:custGeom>
                <a:avLst/>
                <a:gdLst>
                  <a:gd name="connsiteX0" fmla="*/ 22440 w 55651"/>
                  <a:gd name="connsiteY0" fmla="*/ 55129 h 55651"/>
                  <a:gd name="connsiteX1" fmla="*/ 55129 w 55651"/>
                  <a:gd name="connsiteY1" fmla="*/ 33212 h 55651"/>
                  <a:gd name="connsiteX2" fmla="*/ 33212 w 55651"/>
                  <a:gd name="connsiteY2" fmla="*/ 522 h 55651"/>
                  <a:gd name="connsiteX3" fmla="*/ 522 w 55651"/>
                  <a:gd name="connsiteY3" fmla="*/ 22439 h 55651"/>
                  <a:gd name="connsiteX4" fmla="*/ 22440 w 55651"/>
                  <a:gd name="connsiteY4" fmla="*/ 55129 h 5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1" h="55651">
                    <a:moveTo>
                      <a:pt x="22440" y="55129"/>
                    </a:moveTo>
                    <a:cubicBezTo>
                      <a:pt x="37670" y="58101"/>
                      <a:pt x="52157" y="48071"/>
                      <a:pt x="55129" y="33212"/>
                    </a:cubicBezTo>
                    <a:cubicBezTo>
                      <a:pt x="58101" y="17982"/>
                      <a:pt x="48071" y="3494"/>
                      <a:pt x="33212" y="522"/>
                    </a:cubicBezTo>
                    <a:cubicBezTo>
                      <a:pt x="17982" y="-2449"/>
                      <a:pt x="3494" y="7580"/>
                      <a:pt x="522" y="22439"/>
                    </a:cubicBezTo>
                    <a:cubicBezTo>
                      <a:pt x="-2449" y="37670"/>
                      <a:pt x="7580" y="52157"/>
                      <a:pt x="22440" y="5512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30" name="Freeform: Shape 1329">
                <a:extLst>
                  <a:ext uri="{FF2B5EF4-FFF2-40B4-BE49-F238E27FC236}">
                    <a16:creationId xmlns:a16="http://schemas.microsoft.com/office/drawing/2014/main" id="{41EACEF8-ECCA-CEF2-E9D2-02C45692DF26}"/>
                  </a:ext>
                </a:extLst>
              </p:cNvPr>
              <p:cNvSpPr/>
              <p:nvPr/>
            </p:nvSpPr>
            <p:spPr>
              <a:xfrm>
                <a:off x="2748562" y="1473479"/>
                <a:ext cx="55502" cy="55502"/>
              </a:xfrm>
              <a:custGeom>
                <a:avLst/>
                <a:gdLst>
                  <a:gd name="connsiteX0" fmla="*/ 21250 w 55502"/>
                  <a:gd name="connsiteY0" fmla="*/ 54683 h 55502"/>
                  <a:gd name="connsiteX1" fmla="*/ 819 w 55502"/>
                  <a:gd name="connsiteY1" fmla="*/ 21250 h 55502"/>
                  <a:gd name="connsiteX2" fmla="*/ 34252 w 55502"/>
                  <a:gd name="connsiteY2" fmla="*/ 819 h 55502"/>
                  <a:gd name="connsiteX3" fmla="*/ 54683 w 55502"/>
                  <a:gd name="connsiteY3" fmla="*/ 34252 h 55502"/>
                  <a:gd name="connsiteX4" fmla="*/ 21250 w 55502"/>
                  <a:gd name="connsiteY4" fmla="*/ 54683 h 5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2" h="55502">
                    <a:moveTo>
                      <a:pt x="21250" y="54683"/>
                    </a:moveTo>
                    <a:cubicBezTo>
                      <a:pt x="6391" y="50968"/>
                      <a:pt x="-2896" y="36109"/>
                      <a:pt x="819" y="21250"/>
                    </a:cubicBezTo>
                    <a:cubicBezTo>
                      <a:pt x="4534" y="6391"/>
                      <a:pt x="19393" y="-2896"/>
                      <a:pt x="34252" y="819"/>
                    </a:cubicBezTo>
                    <a:cubicBezTo>
                      <a:pt x="49111" y="4534"/>
                      <a:pt x="58398" y="19393"/>
                      <a:pt x="54683" y="34252"/>
                    </a:cubicBezTo>
                    <a:cubicBezTo>
                      <a:pt x="50968" y="49111"/>
                      <a:pt x="36109" y="58398"/>
                      <a:pt x="21250" y="5468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3" name="Graphic 619">
              <a:extLst>
                <a:ext uri="{FF2B5EF4-FFF2-40B4-BE49-F238E27FC236}">
                  <a16:creationId xmlns:a16="http://schemas.microsoft.com/office/drawing/2014/main" id="{6A910EAC-3DFA-6652-A559-515504A42DD1}"/>
                </a:ext>
                <a:ext uri="{C183D7F6-B498-43B3-948B-1728B52AA6E4}">
                  <adec:decorative xmlns:adec="http://schemas.microsoft.com/office/drawing/2017/decorative" val="1"/>
                </a:ext>
              </a:extLst>
            </p:cNvPr>
            <p:cNvGrpSpPr/>
            <p:nvPr/>
          </p:nvGrpSpPr>
          <p:grpSpPr>
            <a:xfrm>
              <a:off x="2068735" y="3909693"/>
              <a:ext cx="1373044" cy="657123"/>
              <a:chOff x="2563423" y="1837380"/>
              <a:chExt cx="2041910" cy="924830"/>
            </a:xfrm>
            <a:solidFill>
              <a:srgbClr val="454142"/>
            </a:solidFill>
          </p:grpSpPr>
          <p:sp>
            <p:nvSpPr>
              <p:cNvPr id="1325" name="Freeform: Shape 1324">
                <a:extLst>
                  <a:ext uri="{FF2B5EF4-FFF2-40B4-BE49-F238E27FC236}">
                    <a16:creationId xmlns:a16="http://schemas.microsoft.com/office/drawing/2014/main" id="{524863CA-8E2B-79EC-99E3-2037925AAD27}"/>
                  </a:ext>
                </a:extLst>
              </p:cNvPr>
              <p:cNvSpPr/>
              <p:nvPr/>
            </p:nvSpPr>
            <p:spPr>
              <a:xfrm>
                <a:off x="2588904" y="1865461"/>
                <a:ext cx="2016429" cy="869251"/>
              </a:xfrm>
              <a:custGeom>
                <a:avLst/>
                <a:gdLst>
                  <a:gd name="connsiteX0" fmla="*/ 1982191 w 2016429"/>
                  <a:gd name="connsiteY0" fmla="*/ 869251 h 869251"/>
                  <a:gd name="connsiteX1" fmla="*/ 2007451 w 2016429"/>
                  <a:gd name="connsiteY1" fmla="*/ 866280 h 869251"/>
                  <a:gd name="connsiteX2" fmla="*/ 2016366 w 2016429"/>
                  <a:gd name="connsiteY2" fmla="*/ 858479 h 869251"/>
                  <a:gd name="connsiteX3" fmla="*/ 2007079 w 2016429"/>
                  <a:gd name="connsiteY3" fmla="*/ 849563 h 869251"/>
                  <a:gd name="connsiteX4" fmla="*/ 1960645 w 2016429"/>
                  <a:gd name="connsiteY4" fmla="*/ 828018 h 869251"/>
                  <a:gd name="connsiteX5" fmla="*/ 1864062 w 2016429"/>
                  <a:gd name="connsiteY5" fmla="*/ 793842 h 869251"/>
                  <a:gd name="connsiteX6" fmla="*/ 1669409 w 2016429"/>
                  <a:gd name="connsiteY6" fmla="*/ 729948 h 869251"/>
                  <a:gd name="connsiteX7" fmla="*/ 1669409 w 2016429"/>
                  <a:gd name="connsiteY7" fmla="*/ 729948 h 869251"/>
                  <a:gd name="connsiteX8" fmla="*/ 1491472 w 2016429"/>
                  <a:gd name="connsiteY8" fmla="*/ 658625 h 869251"/>
                  <a:gd name="connsiteX9" fmla="*/ 1312050 w 2016429"/>
                  <a:gd name="connsiteY9" fmla="*/ 591017 h 869251"/>
                  <a:gd name="connsiteX10" fmla="*/ 1134856 w 2016429"/>
                  <a:gd name="connsiteY10" fmla="*/ 518208 h 869251"/>
                  <a:gd name="connsiteX11" fmla="*/ 1091394 w 2016429"/>
                  <a:gd name="connsiteY11" fmla="*/ 497776 h 869251"/>
                  <a:gd name="connsiteX12" fmla="*/ 1048674 w 2016429"/>
                  <a:gd name="connsiteY12" fmla="*/ 476231 h 869251"/>
                  <a:gd name="connsiteX13" fmla="*/ 1007069 w 2016429"/>
                  <a:gd name="connsiteY13" fmla="*/ 452456 h 869251"/>
                  <a:gd name="connsiteX14" fmla="*/ 967321 w 2016429"/>
                  <a:gd name="connsiteY14" fmla="*/ 426082 h 869251"/>
                  <a:gd name="connsiteX15" fmla="*/ 966949 w 2016429"/>
                  <a:gd name="connsiteY15" fmla="*/ 426082 h 869251"/>
                  <a:gd name="connsiteX16" fmla="*/ 966949 w 2016429"/>
                  <a:gd name="connsiteY16" fmla="*/ 426082 h 869251"/>
                  <a:gd name="connsiteX17" fmla="*/ 804615 w 2016429"/>
                  <a:gd name="connsiteY17" fmla="*/ 347700 h 869251"/>
                  <a:gd name="connsiteX18" fmla="*/ 763753 w 2016429"/>
                  <a:gd name="connsiteY18" fmla="*/ 329127 h 869251"/>
                  <a:gd name="connsiteX19" fmla="*/ 722519 w 2016429"/>
                  <a:gd name="connsiteY19" fmla="*/ 310925 h 869251"/>
                  <a:gd name="connsiteX20" fmla="*/ 640051 w 2016429"/>
                  <a:gd name="connsiteY20" fmla="*/ 274149 h 869251"/>
                  <a:gd name="connsiteX21" fmla="*/ 475117 w 2016429"/>
                  <a:gd name="connsiteY21" fmla="*/ 201340 h 869251"/>
                  <a:gd name="connsiteX22" fmla="*/ 393392 w 2016429"/>
                  <a:gd name="connsiteY22" fmla="*/ 163449 h 869251"/>
                  <a:gd name="connsiteX23" fmla="*/ 312039 w 2016429"/>
                  <a:gd name="connsiteY23" fmla="*/ 124815 h 869251"/>
                  <a:gd name="connsiteX24" fmla="*/ 312039 w 2016429"/>
                  <a:gd name="connsiteY24" fmla="*/ 124815 h 869251"/>
                  <a:gd name="connsiteX25" fmla="*/ 312039 w 2016429"/>
                  <a:gd name="connsiteY25" fmla="*/ 124815 h 869251"/>
                  <a:gd name="connsiteX26" fmla="*/ 155277 w 2016429"/>
                  <a:gd name="connsiteY26" fmla="*/ 64265 h 869251"/>
                  <a:gd name="connsiteX27" fmla="*/ 115900 w 2016429"/>
                  <a:gd name="connsiteY27" fmla="*/ 49035 h 869251"/>
                  <a:gd name="connsiteX28" fmla="*/ 77267 w 2016429"/>
                  <a:gd name="connsiteY28" fmla="*/ 32690 h 869251"/>
                  <a:gd name="connsiteX29" fmla="*/ 0 w 2016429"/>
                  <a:gd name="connsiteY29" fmla="*/ 0 h 869251"/>
                  <a:gd name="connsiteX30" fmla="*/ 0 w 2016429"/>
                  <a:gd name="connsiteY30" fmla="*/ 0 h 869251"/>
                  <a:gd name="connsiteX31" fmla="*/ 76895 w 2016429"/>
                  <a:gd name="connsiteY31" fmla="*/ 34176 h 869251"/>
                  <a:gd name="connsiteX32" fmla="*/ 115529 w 2016429"/>
                  <a:gd name="connsiteY32" fmla="*/ 50892 h 869251"/>
                  <a:gd name="connsiteX33" fmla="*/ 154534 w 2016429"/>
                  <a:gd name="connsiteY33" fmla="*/ 66494 h 869251"/>
                  <a:gd name="connsiteX34" fmla="*/ 310925 w 2016429"/>
                  <a:gd name="connsiteY34" fmla="*/ 128530 h 869251"/>
                  <a:gd name="connsiteX35" fmla="*/ 310925 w 2016429"/>
                  <a:gd name="connsiteY35" fmla="*/ 128530 h 869251"/>
                  <a:gd name="connsiteX36" fmla="*/ 392278 w 2016429"/>
                  <a:gd name="connsiteY36" fmla="*/ 167535 h 869251"/>
                  <a:gd name="connsiteX37" fmla="*/ 474002 w 2016429"/>
                  <a:gd name="connsiteY37" fmla="*/ 205797 h 869251"/>
                  <a:gd name="connsiteX38" fmla="*/ 638566 w 2016429"/>
                  <a:gd name="connsiteY38" fmla="*/ 279349 h 869251"/>
                  <a:gd name="connsiteX39" fmla="*/ 720662 w 2016429"/>
                  <a:gd name="connsiteY39" fmla="*/ 316497 h 869251"/>
                  <a:gd name="connsiteX40" fmla="*/ 761524 w 2016429"/>
                  <a:gd name="connsiteY40" fmla="*/ 335070 h 869251"/>
                  <a:gd name="connsiteX41" fmla="*/ 802386 w 2016429"/>
                  <a:gd name="connsiteY41" fmla="*/ 353644 h 869251"/>
                  <a:gd name="connsiteX42" fmla="*/ 964349 w 2016429"/>
                  <a:gd name="connsiteY42" fmla="*/ 432768 h 869251"/>
                  <a:gd name="connsiteX43" fmla="*/ 963978 w 2016429"/>
                  <a:gd name="connsiteY43" fmla="*/ 432768 h 869251"/>
                  <a:gd name="connsiteX44" fmla="*/ 1004097 w 2016429"/>
                  <a:gd name="connsiteY44" fmla="*/ 459143 h 869251"/>
                  <a:gd name="connsiteX45" fmla="*/ 1046074 w 2016429"/>
                  <a:gd name="connsiteY45" fmla="*/ 482918 h 869251"/>
                  <a:gd name="connsiteX46" fmla="*/ 1089165 w 2016429"/>
                  <a:gd name="connsiteY46" fmla="*/ 504463 h 869251"/>
                  <a:gd name="connsiteX47" fmla="*/ 1132627 w 2016429"/>
                  <a:gd name="connsiteY47" fmla="*/ 524523 h 869251"/>
                  <a:gd name="connsiteX48" fmla="*/ 1310192 w 2016429"/>
                  <a:gd name="connsiteY48" fmla="*/ 596960 h 869251"/>
                  <a:gd name="connsiteX49" fmla="*/ 1489986 w 2016429"/>
                  <a:gd name="connsiteY49" fmla="*/ 663826 h 869251"/>
                  <a:gd name="connsiteX50" fmla="*/ 1667923 w 2016429"/>
                  <a:gd name="connsiteY50" fmla="*/ 734406 h 869251"/>
                  <a:gd name="connsiteX51" fmla="*/ 1667923 w 2016429"/>
                  <a:gd name="connsiteY51" fmla="*/ 734406 h 869251"/>
                  <a:gd name="connsiteX52" fmla="*/ 1667923 w 2016429"/>
                  <a:gd name="connsiteY52" fmla="*/ 734406 h 869251"/>
                  <a:gd name="connsiteX53" fmla="*/ 1862947 w 2016429"/>
                  <a:gd name="connsiteY53" fmla="*/ 796814 h 869251"/>
                  <a:gd name="connsiteX54" fmla="*/ 1959902 w 2016429"/>
                  <a:gd name="connsiteY54" fmla="*/ 829504 h 869251"/>
                  <a:gd name="connsiteX55" fmla="*/ 2006708 w 2016429"/>
                  <a:gd name="connsiteY55" fmla="*/ 850306 h 869251"/>
                  <a:gd name="connsiteX56" fmla="*/ 2015623 w 2016429"/>
                  <a:gd name="connsiteY56" fmla="*/ 858850 h 869251"/>
                  <a:gd name="connsiteX57" fmla="*/ 2007079 w 2016429"/>
                  <a:gd name="connsiteY57" fmla="*/ 865908 h 869251"/>
                  <a:gd name="connsiteX58" fmla="*/ 1981819 w 2016429"/>
                  <a:gd name="connsiteY58" fmla="*/ 869251 h 869251"/>
                  <a:gd name="connsiteX59" fmla="*/ 1981819 w 2016429"/>
                  <a:gd name="connsiteY59" fmla="*/ 869251 h 86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16429" h="869251">
                    <a:moveTo>
                      <a:pt x="1982191" y="869251"/>
                    </a:moveTo>
                    <a:cubicBezTo>
                      <a:pt x="1990735" y="868509"/>
                      <a:pt x="1999279" y="868137"/>
                      <a:pt x="2007451" y="866280"/>
                    </a:cubicBezTo>
                    <a:cubicBezTo>
                      <a:pt x="2011166" y="865165"/>
                      <a:pt x="2017109" y="863680"/>
                      <a:pt x="2016366" y="858479"/>
                    </a:cubicBezTo>
                    <a:cubicBezTo>
                      <a:pt x="2014509" y="854021"/>
                      <a:pt x="2010423" y="851792"/>
                      <a:pt x="2007079" y="849563"/>
                    </a:cubicBezTo>
                    <a:cubicBezTo>
                      <a:pt x="1992592" y="840648"/>
                      <a:pt x="1976247" y="834704"/>
                      <a:pt x="1960645" y="828018"/>
                    </a:cubicBezTo>
                    <a:cubicBezTo>
                      <a:pt x="1928698" y="815759"/>
                      <a:pt x="1896380" y="804615"/>
                      <a:pt x="1864062" y="793842"/>
                    </a:cubicBezTo>
                    <a:lnTo>
                      <a:pt x="1669409" y="729948"/>
                    </a:lnTo>
                    <a:lnTo>
                      <a:pt x="1669409" y="729948"/>
                    </a:lnTo>
                    <a:cubicBezTo>
                      <a:pt x="1611087" y="703945"/>
                      <a:pt x="1551280" y="681285"/>
                      <a:pt x="1491472" y="658625"/>
                    </a:cubicBezTo>
                    <a:lnTo>
                      <a:pt x="1312050" y="591017"/>
                    </a:lnTo>
                    <a:cubicBezTo>
                      <a:pt x="1252614" y="567985"/>
                      <a:pt x="1193178" y="544211"/>
                      <a:pt x="1134856" y="518208"/>
                    </a:cubicBezTo>
                    <a:cubicBezTo>
                      <a:pt x="1120369" y="511893"/>
                      <a:pt x="1105881" y="505206"/>
                      <a:pt x="1091394" y="497776"/>
                    </a:cubicBezTo>
                    <a:cubicBezTo>
                      <a:pt x="1076906" y="491090"/>
                      <a:pt x="1062790" y="483660"/>
                      <a:pt x="1048674" y="476231"/>
                    </a:cubicBezTo>
                    <a:cubicBezTo>
                      <a:pt x="1034558" y="469173"/>
                      <a:pt x="1020813" y="460629"/>
                      <a:pt x="1007069" y="452456"/>
                    </a:cubicBezTo>
                    <a:cubicBezTo>
                      <a:pt x="992953" y="444655"/>
                      <a:pt x="980694" y="434997"/>
                      <a:pt x="967321" y="426082"/>
                    </a:cubicBezTo>
                    <a:lnTo>
                      <a:pt x="966949" y="426082"/>
                    </a:lnTo>
                    <a:cubicBezTo>
                      <a:pt x="966949" y="426082"/>
                      <a:pt x="966949" y="426082"/>
                      <a:pt x="966949" y="426082"/>
                    </a:cubicBezTo>
                    <a:lnTo>
                      <a:pt x="804615" y="347700"/>
                    </a:lnTo>
                    <a:cubicBezTo>
                      <a:pt x="791242" y="341014"/>
                      <a:pt x="777126" y="335442"/>
                      <a:pt x="763753" y="329127"/>
                    </a:cubicBezTo>
                    <a:lnTo>
                      <a:pt x="722519" y="310925"/>
                    </a:lnTo>
                    <a:lnTo>
                      <a:pt x="640051" y="274149"/>
                    </a:lnTo>
                    <a:lnTo>
                      <a:pt x="475117" y="201340"/>
                    </a:lnTo>
                    <a:cubicBezTo>
                      <a:pt x="447627" y="189452"/>
                      <a:pt x="420510" y="176079"/>
                      <a:pt x="393392" y="163449"/>
                    </a:cubicBezTo>
                    <a:lnTo>
                      <a:pt x="312039" y="124815"/>
                    </a:lnTo>
                    <a:lnTo>
                      <a:pt x="312039" y="124815"/>
                    </a:lnTo>
                    <a:cubicBezTo>
                      <a:pt x="312039" y="124815"/>
                      <a:pt x="312039" y="124815"/>
                      <a:pt x="312039" y="124815"/>
                    </a:cubicBezTo>
                    <a:lnTo>
                      <a:pt x="155277" y="64265"/>
                    </a:lnTo>
                    <a:lnTo>
                      <a:pt x="115900" y="49035"/>
                    </a:lnTo>
                    <a:cubicBezTo>
                      <a:pt x="102899" y="43834"/>
                      <a:pt x="89897" y="38262"/>
                      <a:pt x="77267" y="32690"/>
                    </a:cubicBezTo>
                    <a:lnTo>
                      <a:pt x="0" y="0"/>
                    </a:lnTo>
                    <a:lnTo>
                      <a:pt x="0" y="0"/>
                    </a:lnTo>
                    <a:cubicBezTo>
                      <a:pt x="0" y="0"/>
                      <a:pt x="76895" y="34176"/>
                      <a:pt x="76895" y="34176"/>
                    </a:cubicBezTo>
                    <a:cubicBezTo>
                      <a:pt x="89897" y="39748"/>
                      <a:pt x="102527" y="45691"/>
                      <a:pt x="115529" y="50892"/>
                    </a:cubicBezTo>
                    <a:lnTo>
                      <a:pt x="154534" y="66494"/>
                    </a:lnTo>
                    <a:lnTo>
                      <a:pt x="310925" y="128530"/>
                    </a:lnTo>
                    <a:lnTo>
                      <a:pt x="310925" y="128530"/>
                    </a:lnTo>
                    <a:cubicBezTo>
                      <a:pt x="310925" y="128530"/>
                      <a:pt x="392278" y="167535"/>
                      <a:pt x="392278" y="167535"/>
                    </a:cubicBezTo>
                    <a:cubicBezTo>
                      <a:pt x="419395" y="180537"/>
                      <a:pt x="446141" y="193910"/>
                      <a:pt x="474002" y="205797"/>
                    </a:cubicBezTo>
                    <a:lnTo>
                      <a:pt x="638566" y="279349"/>
                    </a:lnTo>
                    <a:lnTo>
                      <a:pt x="720662" y="316497"/>
                    </a:lnTo>
                    <a:lnTo>
                      <a:pt x="761524" y="335070"/>
                    </a:lnTo>
                    <a:cubicBezTo>
                      <a:pt x="775268" y="341385"/>
                      <a:pt x="789013" y="347329"/>
                      <a:pt x="802386" y="353644"/>
                    </a:cubicBezTo>
                    <a:lnTo>
                      <a:pt x="964349" y="432768"/>
                    </a:lnTo>
                    <a:lnTo>
                      <a:pt x="963978" y="432768"/>
                    </a:lnTo>
                    <a:cubicBezTo>
                      <a:pt x="977351" y="441312"/>
                      <a:pt x="989981" y="451342"/>
                      <a:pt x="1004097" y="459143"/>
                    </a:cubicBezTo>
                    <a:cubicBezTo>
                      <a:pt x="1017842" y="467315"/>
                      <a:pt x="1031586" y="475488"/>
                      <a:pt x="1046074" y="482918"/>
                    </a:cubicBezTo>
                    <a:cubicBezTo>
                      <a:pt x="1060190" y="490719"/>
                      <a:pt x="1074306" y="497776"/>
                      <a:pt x="1089165" y="504463"/>
                    </a:cubicBezTo>
                    <a:cubicBezTo>
                      <a:pt x="1103652" y="511521"/>
                      <a:pt x="1118140" y="518208"/>
                      <a:pt x="1132627" y="524523"/>
                    </a:cubicBezTo>
                    <a:cubicBezTo>
                      <a:pt x="1190949" y="550526"/>
                      <a:pt x="1250756" y="573929"/>
                      <a:pt x="1310192" y="596960"/>
                    </a:cubicBezTo>
                    <a:lnTo>
                      <a:pt x="1489986" y="663826"/>
                    </a:lnTo>
                    <a:cubicBezTo>
                      <a:pt x="1549794" y="686114"/>
                      <a:pt x="1609601" y="708403"/>
                      <a:pt x="1667923" y="734406"/>
                    </a:cubicBezTo>
                    <a:lnTo>
                      <a:pt x="1667923" y="734406"/>
                    </a:lnTo>
                    <a:cubicBezTo>
                      <a:pt x="1667923" y="734406"/>
                      <a:pt x="1667923" y="734406"/>
                      <a:pt x="1667923" y="734406"/>
                    </a:cubicBezTo>
                    <a:lnTo>
                      <a:pt x="1862947" y="796814"/>
                    </a:lnTo>
                    <a:cubicBezTo>
                      <a:pt x="1895266" y="807215"/>
                      <a:pt x="1927955" y="817616"/>
                      <a:pt x="1959902" y="829504"/>
                    </a:cubicBezTo>
                    <a:cubicBezTo>
                      <a:pt x="1975876" y="835819"/>
                      <a:pt x="1991849" y="841391"/>
                      <a:pt x="2006708" y="850306"/>
                    </a:cubicBezTo>
                    <a:cubicBezTo>
                      <a:pt x="2010051" y="852535"/>
                      <a:pt x="2014138" y="854764"/>
                      <a:pt x="2015623" y="858850"/>
                    </a:cubicBezTo>
                    <a:cubicBezTo>
                      <a:pt x="2016366" y="862936"/>
                      <a:pt x="2010794" y="864794"/>
                      <a:pt x="2007079" y="865908"/>
                    </a:cubicBezTo>
                    <a:cubicBezTo>
                      <a:pt x="1998907" y="868137"/>
                      <a:pt x="1990363" y="868509"/>
                      <a:pt x="1981819" y="869251"/>
                    </a:cubicBezTo>
                    <a:lnTo>
                      <a:pt x="1981819" y="86925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6" name="Freeform: Shape 1325">
                <a:extLst>
                  <a:ext uri="{FF2B5EF4-FFF2-40B4-BE49-F238E27FC236}">
                    <a16:creationId xmlns:a16="http://schemas.microsoft.com/office/drawing/2014/main" id="{26FA841D-38DD-F5DD-511D-92515D2C785A}"/>
                  </a:ext>
                </a:extLst>
              </p:cNvPr>
              <p:cNvSpPr/>
              <p:nvPr/>
            </p:nvSpPr>
            <p:spPr>
              <a:xfrm>
                <a:off x="4544712" y="2706473"/>
                <a:ext cx="55737" cy="55737"/>
              </a:xfrm>
              <a:custGeom>
                <a:avLst/>
                <a:gdLst>
                  <a:gd name="connsiteX0" fmla="*/ 27126 w 55737"/>
                  <a:gd name="connsiteY0" fmla="*/ 8 h 55737"/>
                  <a:gd name="connsiteX1" fmla="*/ 8 w 55737"/>
                  <a:gd name="connsiteY1" fmla="*/ 28612 h 55737"/>
                  <a:gd name="connsiteX2" fmla="*/ 28612 w 55737"/>
                  <a:gd name="connsiteY2" fmla="*/ 55729 h 55737"/>
                  <a:gd name="connsiteX3" fmla="*/ 55729 w 55737"/>
                  <a:gd name="connsiteY3" fmla="*/ 27126 h 55737"/>
                  <a:gd name="connsiteX4" fmla="*/ 27126 w 55737"/>
                  <a:gd name="connsiteY4" fmla="*/ 8 h 55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7" h="55737">
                    <a:moveTo>
                      <a:pt x="27126" y="8"/>
                    </a:moveTo>
                    <a:cubicBezTo>
                      <a:pt x="11895" y="379"/>
                      <a:pt x="-363" y="13010"/>
                      <a:pt x="8" y="28612"/>
                    </a:cubicBezTo>
                    <a:cubicBezTo>
                      <a:pt x="380" y="43842"/>
                      <a:pt x="13010" y="56101"/>
                      <a:pt x="28612" y="55729"/>
                    </a:cubicBezTo>
                    <a:cubicBezTo>
                      <a:pt x="43842" y="55358"/>
                      <a:pt x="56101" y="42728"/>
                      <a:pt x="55729" y="27126"/>
                    </a:cubicBezTo>
                    <a:cubicBezTo>
                      <a:pt x="55358" y="11895"/>
                      <a:pt x="42728" y="-363"/>
                      <a:pt x="27126" y="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7" name="Freeform: Shape 1326">
                <a:extLst>
                  <a:ext uri="{FF2B5EF4-FFF2-40B4-BE49-F238E27FC236}">
                    <a16:creationId xmlns:a16="http://schemas.microsoft.com/office/drawing/2014/main" id="{359E47DF-2123-57D9-3CD8-25D29A82D98E}"/>
                  </a:ext>
                </a:extLst>
              </p:cNvPr>
              <p:cNvSpPr/>
              <p:nvPr/>
            </p:nvSpPr>
            <p:spPr>
              <a:xfrm>
                <a:off x="2563423" y="1837380"/>
                <a:ext cx="55791" cy="55791"/>
              </a:xfrm>
              <a:custGeom>
                <a:avLst/>
                <a:gdLst>
                  <a:gd name="connsiteX0" fmla="*/ 16566 w 55791"/>
                  <a:gd name="connsiteY0" fmla="*/ 53342 h 55791"/>
                  <a:gd name="connsiteX1" fmla="*/ 2450 w 55791"/>
                  <a:gd name="connsiteY1" fmla="*/ 16566 h 55791"/>
                  <a:gd name="connsiteX2" fmla="*/ 39226 w 55791"/>
                  <a:gd name="connsiteY2" fmla="*/ 2450 h 55791"/>
                  <a:gd name="connsiteX3" fmla="*/ 53342 w 55791"/>
                  <a:gd name="connsiteY3" fmla="*/ 39226 h 55791"/>
                  <a:gd name="connsiteX4" fmla="*/ 16566 w 55791"/>
                  <a:gd name="connsiteY4" fmla="*/ 53342 h 5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1" h="55791">
                    <a:moveTo>
                      <a:pt x="16566" y="53342"/>
                    </a:moveTo>
                    <a:cubicBezTo>
                      <a:pt x="2450" y="47027"/>
                      <a:pt x="-3865" y="30682"/>
                      <a:pt x="2450" y="16566"/>
                    </a:cubicBezTo>
                    <a:cubicBezTo>
                      <a:pt x="8765" y="2450"/>
                      <a:pt x="25110" y="-3866"/>
                      <a:pt x="39226" y="2450"/>
                    </a:cubicBezTo>
                    <a:cubicBezTo>
                      <a:pt x="53342" y="8765"/>
                      <a:pt x="59657" y="25110"/>
                      <a:pt x="53342" y="39226"/>
                    </a:cubicBezTo>
                    <a:cubicBezTo>
                      <a:pt x="47027" y="53342"/>
                      <a:pt x="30682" y="59657"/>
                      <a:pt x="16566" y="5334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4" name="Graphic 619">
              <a:extLst>
                <a:ext uri="{FF2B5EF4-FFF2-40B4-BE49-F238E27FC236}">
                  <a16:creationId xmlns:a16="http://schemas.microsoft.com/office/drawing/2014/main" id="{321B640F-0190-53F3-8AB2-0DC573C1F5BE}"/>
                </a:ext>
                <a:ext uri="{C183D7F6-B498-43B3-948B-1728B52AA6E4}">
                  <adec:decorative xmlns:adec="http://schemas.microsoft.com/office/drawing/2017/decorative" val="1"/>
                </a:ext>
              </a:extLst>
            </p:cNvPr>
            <p:cNvGrpSpPr/>
            <p:nvPr/>
          </p:nvGrpSpPr>
          <p:grpSpPr>
            <a:xfrm>
              <a:off x="1971934" y="4176401"/>
              <a:ext cx="1631128" cy="576182"/>
              <a:chOff x="2419465" y="2212744"/>
              <a:chExt cx="2425716" cy="810914"/>
            </a:xfrm>
            <a:solidFill>
              <a:srgbClr val="454142"/>
            </a:solidFill>
          </p:grpSpPr>
          <p:sp>
            <p:nvSpPr>
              <p:cNvPr id="1322" name="Freeform: Shape 1321">
                <a:extLst>
                  <a:ext uri="{FF2B5EF4-FFF2-40B4-BE49-F238E27FC236}">
                    <a16:creationId xmlns:a16="http://schemas.microsoft.com/office/drawing/2014/main" id="{46285824-342E-6F03-DC48-7E4B3CFECDFF}"/>
                  </a:ext>
                </a:extLst>
              </p:cNvPr>
              <p:cNvSpPr/>
              <p:nvPr/>
            </p:nvSpPr>
            <p:spPr>
              <a:xfrm>
                <a:off x="2445886" y="2239908"/>
                <a:ext cx="2373014" cy="757066"/>
              </a:xfrm>
              <a:custGeom>
                <a:avLst/>
                <a:gdLst>
                  <a:gd name="connsiteX0" fmla="*/ 2370382 w 2373014"/>
                  <a:gd name="connsiteY0" fmla="*/ 757066 h 757066"/>
                  <a:gd name="connsiteX1" fmla="*/ 2372983 w 2373014"/>
                  <a:gd name="connsiteY1" fmla="*/ 752980 h 757066"/>
                  <a:gd name="connsiteX2" fmla="*/ 2370753 w 2373014"/>
                  <a:gd name="connsiteY2" fmla="*/ 748522 h 757066"/>
                  <a:gd name="connsiteX3" fmla="*/ 2362953 w 2373014"/>
                  <a:gd name="connsiteY3" fmla="*/ 742579 h 757066"/>
                  <a:gd name="connsiteX4" fmla="*/ 2345122 w 2373014"/>
                  <a:gd name="connsiteY4" fmla="*/ 733292 h 757066"/>
                  <a:gd name="connsiteX5" fmla="*/ 2307974 w 2373014"/>
                  <a:gd name="connsiteY5" fmla="*/ 718433 h 757066"/>
                  <a:gd name="connsiteX6" fmla="*/ 2232193 w 2373014"/>
                  <a:gd name="connsiteY6" fmla="*/ 693173 h 757066"/>
                  <a:gd name="connsiteX7" fmla="*/ 2078031 w 2373014"/>
                  <a:gd name="connsiteY7" fmla="*/ 650824 h 757066"/>
                  <a:gd name="connsiteX8" fmla="*/ 1922755 w 2373014"/>
                  <a:gd name="connsiteY8" fmla="*/ 612934 h 757066"/>
                  <a:gd name="connsiteX9" fmla="*/ 1845859 w 2373014"/>
                  <a:gd name="connsiteY9" fmla="*/ 591017 h 757066"/>
                  <a:gd name="connsiteX10" fmla="*/ 1807597 w 2373014"/>
                  <a:gd name="connsiteY10" fmla="*/ 579501 h 757066"/>
                  <a:gd name="connsiteX11" fmla="*/ 1769707 w 2373014"/>
                  <a:gd name="connsiteY11" fmla="*/ 566499 h 757066"/>
                  <a:gd name="connsiteX12" fmla="*/ 1694297 w 2373014"/>
                  <a:gd name="connsiteY12" fmla="*/ 540496 h 757066"/>
                  <a:gd name="connsiteX13" fmla="*/ 1619260 w 2373014"/>
                  <a:gd name="connsiteY13" fmla="*/ 513007 h 757066"/>
                  <a:gd name="connsiteX14" fmla="*/ 1544222 w 2373014"/>
                  <a:gd name="connsiteY14" fmla="*/ 485889 h 757066"/>
                  <a:gd name="connsiteX15" fmla="*/ 1468441 w 2373014"/>
                  <a:gd name="connsiteY15" fmla="*/ 459886 h 757066"/>
                  <a:gd name="connsiteX16" fmla="*/ 1392288 w 2373014"/>
                  <a:gd name="connsiteY16" fmla="*/ 435369 h 757066"/>
                  <a:gd name="connsiteX17" fmla="*/ 1315765 w 2373014"/>
                  <a:gd name="connsiteY17" fmla="*/ 412337 h 757066"/>
                  <a:gd name="connsiteX18" fmla="*/ 1238498 w 2373014"/>
                  <a:gd name="connsiteY18" fmla="*/ 391906 h 757066"/>
                  <a:gd name="connsiteX19" fmla="*/ 1160860 w 2373014"/>
                  <a:gd name="connsiteY19" fmla="*/ 372218 h 757066"/>
                  <a:gd name="connsiteX20" fmla="*/ 1161602 w 2373014"/>
                  <a:gd name="connsiteY20" fmla="*/ 372218 h 757066"/>
                  <a:gd name="connsiteX21" fmla="*/ 1091765 w 2373014"/>
                  <a:gd name="connsiteY21" fmla="*/ 341014 h 757066"/>
                  <a:gd name="connsiteX22" fmla="*/ 1020813 w 2373014"/>
                  <a:gd name="connsiteY22" fmla="*/ 312411 h 757066"/>
                  <a:gd name="connsiteX23" fmla="*/ 949119 w 2373014"/>
                  <a:gd name="connsiteY23" fmla="*/ 285664 h 757066"/>
                  <a:gd name="connsiteX24" fmla="*/ 877053 w 2373014"/>
                  <a:gd name="connsiteY24" fmla="*/ 260404 h 757066"/>
                  <a:gd name="connsiteX25" fmla="*/ 804615 w 2373014"/>
                  <a:gd name="connsiteY25" fmla="*/ 236630 h 757066"/>
                  <a:gd name="connsiteX26" fmla="*/ 731806 w 2373014"/>
                  <a:gd name="connsiteY26" fmla="*/ 214341 h 757066"/>
                  <a:gd name="connsiteX27" fmla="*/ 658625 w 2373014"/>
                  <a:gd name="connsiteY27" fmla="*/ 192796 h 757066"/>
                  <a:gd name="connsiteX28" fmla="*/ 585073 w 2373014"/>
                  <a:gd name="connsiteY28" fmla="*/ 171993 h 757066"/>
                  <a:gd name="connsiteX29" fmla="*/ 511521 w 2373014"/>
                  <a:gd name="connsiteY29" fmla="*/ 152305 h 757066"/>
                  <a:gd name="connsiteX30" fmla="*/ 437598 w 2373014"/>
                  <a:gd name="connsiteY30" fmla="*/ 132988 h 757066"/>
                  <a:gd name="connsiteX31" fmla="*/ 363674 w 2373014"/>
                  <a:gd name="connsiteY31" fmla="*/ 114414 h 757066"/>
                  <a:gd name="connsiteX32" fmla="*/ 290493 w 2373014"/>
                  <a:gd name="connsiteY32" fmla="*/ 93240 h 757066"/>
                  <a:gd name="connsiteX33" fmla="*/ 144504 w 2373014"/>
                  <a:gd name="connsiteY33" fmla="*/ 49406 h 757066"/>
                  <a:gd name="connsiteX34" fmla="*/ 72066 w 2373014"/>
                  <a:gd name="connsiteY34" fmla="*/ 25260 h 757066"/>
                  <a:gd name="connsiteX35" fmla="*/ 0 w 2373014"/>
                  <a:gd name="connsiteY35" fmla="*/ 0 h 757066"/>
                  <a:gd name="connsiteX36" fmla="*/ 0 w 2373014"/>
                  <a:gd name="connsiteY36" fmla="*/ 0 h 757066"/>
                  <a:gd name="connsiteX37" fmla="*/ 71695 w 2373014"/>
                  <a:gd name="connsiteY37" fmla="*/ 26375 h 757066"/>
                  <a:gd name="connsiteX38" fmla="*/ 143761 w 2373014"/>
                  <a:gd name="connsiteY38" fmla="*/ 51264 h 757066"/>
                  <a:gd name="connsiteX39" fmla="*/ 289379 w 2373014"/>
                  <a:gd name="connsiteY39" fmla="*/ 96583 h 757066"/>
                  <a:gd name="connsiteX40" fmla="*/ 362560 w 2373014"/>
                  <a:gd name="connsiteY40" fmla="*/ 118129 h 757066"/>
                  <a:gd name="connsiteX41" fmla="*/ 436483 w 2373014"/>
                  <a:gd name="connsiteY41" fmla="*/ 137074 h 757066"/>
                  <a:gd name="connsiteX42" fmla="*/ 510035 w 2373014"/>
                  <a:gd name="connsiteY42" fmla="*/ 156763 h 757066"/>
                  <a:gd name="connsiteX43" fmla="*/ 583587 w 2373014"/>
                  <a:gd name="connsiteY43" fmla="*/ 176822 h 757066"/>
                  <a:gd name="connsiteX44" fmla="*/ 656768 w 2373014"/>
                  <a:gd name="connsiteY44" fmla="*/ 197625 h 757066"/>
                  <a:gd name="connsiteX45" fmla="*/ 729948 w 2373014"/>
                  <a:gd name="connsiteY45" fmla="*/ 219542 h 757066"/>
                  <a:gd name="connsiteX46" fmla="*/ 802758 w 2373014"/>
                  <a:gd name="connsiteY46" fmla="*/ 242202 h 757066"/>
                  <a:gd name="connsiteX47" fmla="*/ 875195 w 2373014"/>
                  <a:gd name="connsiteY47" fmla="*/ 265976 h 757066"/>
                  <a:gd name="connsiteX48" fmla="*/ 946890 w 2373014"/>
                  <a:gd name="connsiteY48" fmla="*/ 291237 h 757066"/>
                  <a:gd name="connsiteX49" fmla="*/ 1018213 w 2373014"/>
                  <a:gd name="connsiteY49" fmla="*/ 317983 h 757066"/>
                  <a:gd name="connsiteX50" fmla="*/ 1088793 w 2373014"/>
                  <a:gd name="connsiteY50" fmla="*/ 346586 h 757066"/>
                  <a:gd name="connsiteX51" fmla="*/ 1158259 w 2373014"/>
                  <a:gd name="connsiteY51" fmla="*/ 378162 h 757066"/>
                  <a:gd name="connsiteX52" fmla="*/ 1158631 w 2373014"/>
                  <a:gd name="connsiteY52" fmla="*/ 378162 h 757066"/>
                  <a:gd name="connsiteX53" fmla="*/ 1159002 w 2373014"/>
                  <a:gd name="connsiteY53" fmla="*/ 378162 h 757066"/>
                  <a:gd name="connsiteX54" fmla="*/ 1236269 w 2373014"/>
                  <a:gd name="connsiteY54" fmla="*/ 397850 h 757066"/>
                  <a:gd name="connsiteX55" fmla="*/ 1313536 w 2373014"/>
                  <a:gd name="connsiteY55" fmla="*/ 417909 h 757066"/>
                  <a:gd name="connsiteX56" fmla="*/ 1390060 w 2373014"/>
                  <a:gd name="connsiteY56" fmla="*/ 440569 h 757066"/>
                  <a:gd name="connsiteX57" fmla="*/ 1466212 w 2373014"/>
                  <a:gd name="connsiteY57" fmla="*/ 464715 h 757066"/>
                  <a:gd name="connsiteX58" fmla="*/ 1541993 w 2373014"/>
                  <a:gd name="connsiteY58" fmla="*/ 490347 h 757066"/>
                  <a:gd name="connsiteX59" fmla="*/ 1617402 w 2373014"/>
                  <a:gd name="connsiteY59" fmla="*/ 517465 h 757066"/>
                  <a:gd name="connsiteX60" fmla="*/ 1692812 w 2373014"/>
                  <a:gd name="connsiteY60" fmla="*/ 544583 h 757066"/>
                  <a:gd name="connsiteX61" fmla="*/ 1768592 w 2373014"/>
                  <a:gd name="connsiteY61" fmla="*/ 570586 h 757066"/>
                  <a:gd name="connsiteX62" fmla="*/ 1806483 w 2373014"/>
                  <a:gd name="connsiteY62" fmla="*/ 583216 h 757066"/>
                  <a:gd name="connsiteX63" fmla="*/ 1844745 w 2373014"/>
                  <a:gd name="connsiteY63" fmla="*/ 594360 h 757066"/>
                  <a:gd name="connsiteX64" fmla="*/ 1921640 w 2373014"/>
                  <a:gd name="connsiteY64" fmla="*/ 616277 h 757066"/>
                  <a:gd name="connsiteX65" fmla="*/ 2076917 w 2373014"/>
                  <a:gd name="connsiteY65" fmla="*/ 653425 h 757066"/>
                  <a:gd name="connsiteX66" fmla="*/ 2231450 w 2373014"/>
                  <a:gd name="connsiteY66" fmla="*/ 694287 h 757066"/>
                  <a:gd name="connsiteX67" fmla="*/ 2307603 w 2373014"/>
                  <a:gd name="connsiteY67" fmla="*/ 718433 h 757066"/>
                  <a:gd name="connsiteX68" fmla="*/ 2344750 w 2373014"/>
                  <a:gd name="connsiteY68" fmla="*/ 732920 h 757066"/>
                  <a:gd name="connsiteX69" fmla="*/ 2362581 w 2373014"/>
                  <a:gd name="connsiteY69" fmla="*/ 741836 h 757066"/>
                  <a:gd name="connsiteX70" fmla="*/ 2370382 w 2373014"/>
                  <a:gd name="connsiteY70" fmla="*/ 747779 h 757066"/>
                  <a:gd name="connsiteX71" fmla="*/ 2370382 w 2373014"/>
                  <a:gd name="connsiteY71" fmla="*/ 755580 h 757066"/>
                  <a:gd name="connsiteX72" fmla="*/ 2370382 w 2373014"/>
                  <a:gd name="connsiteY72" fmla="*/ 755580 h 757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373014" h="757066">
                    <a:moveTo>
                      <a:pt x="2370382" y="757066"/>
                    </a:moveTo>
                    <a:cubicBezTo>
                      <a:pt x="2370382" y="757066"/>
                      <a:pt x="2373354" y="754837"/>
                      <a:pt x="2372983" y="752980"/>
                    </a:cubicBezTo>
                    <a:cubicBezTo>
                      <a:pt x="2372983" y="751123"/>
                      <a:pt x="2371868" y="749637"/>
                      <a:pt x="2370753" y="748522"/>
                    </a:cubicBezTo>
                    <a:cubicBezTo>
                      <a:pt x="2368525" y="745922"/>
                      <a:pt x="2365553" y="744064"/>
                      <a:pt x="2362953" y="742579"/>
                    </a:cubicBezTo>
                    <a:cubicBezTo>
                      <a:pt x="2357380" y="738864"/>
                      <a:pt x="2351437" y="736263"/>
                      <a:pt x="2345122" y="733292"/>
                    </a:cubicBezTo>
                    <a:cubicBezTo>
                      <a:pt x="2332863" y="727720"/>
                      <a:pt x="2320604" y="722890"/>
                      <a:pt x="2307974" y="718433"/>
                    </a:cubicBezTo>
                    <a:cubicBezTo>
                      <a:pt x="2283085" y="709146"/>
                      <a:pt x="2257454" y="700973"/>
                      <a:pt x="2232193" y="693173"/>
                    </a:cubicBezTo>
                    <a:cubicBezTo>
                      <a:pt x="2181301" y="677571"/>
                      <a:pt x="2129666" y="663826"/>
                      <a:pt x="2078031" y="650824"/>
                    </a:cubicBezTo>
                    <a:lnTo>
                      <a:pt x="1922755" y="612934"/>
                    </a:lnTo>
                    <a:cubicBezTo>
                      <a:pt x="1896751" y="606619"/>
                      <a:pt x="1871491" y="598075"/>
                      <a:pt x="1845859" y="591017"/>
                    </a:cubicBezTo>
                    <a:lnTo>
                      <a:pt x="1807597" y="579501"/>
                    </a:lnTo>
                    <a:lnTo>
                      <a:pt x="1769707" y="566499"/>
                    </a:lnTo>
                    <a:cubicBezTo>
                      <a:pt x="1744447" y="557956"/>
                      <a:pt x="1719186" y="549783"/>
                      <a:pt x="1694297" y="540496"/>
                    </a:cubicBezTo>
                    <a:lnTo>
                      <a:pt x="1619260" y="513007"/>
                    </a:lnTo>
                    <a:lnTo>
                      <a:pt x="1544222" y="485889"/>
                    </a:lnTo>
                    <a:cubicBezTo>
                      <a:pt x="1519333" y="476603"/>
                      <a:pt x="1493701" y="468802"/>
                      <a:pt x="1468441" y="459886"/>
                    </a:cubicBezTo>
                    <a:cubicBezTo>
                      <a:pt x="1443180" y="451342"/>
                      <a:pt x="1417920" y="442798"/>
                      <a:pt x="1392288" y="435369"/>
                    </a:cubicBezTo>
                    <a:lnTo>
                      <a:pt x="1315765" y="412337"/>
                    </a:lnTo>
                    <a:cubicBezTo>
                      <a:pt x="1290133" y="404536"/>
                      <a:pt x="1264130" y="398964"/>
                      <a:pt x="1238498" y="391906"/>
                    </a:cubicBezTo>
                    <a:lnTo>
                      <a:pt x="1160860" y="372218"/>
                    </a:lnTo>
                    <a:lnTo>
                      <a:pt x="1161602" y="372218"/>
                    </a:lnTo>
                    <a:cubicBezTo>
                      <a:pt x="1161602" y="372218"/>
                      <a:pt x="1091765" y="341014"/>
                      <a:pt x="1091765" y="341014"/>
                    </a:cubicBezTo>
                    <a:cubicBezTo>
                      <a:pt x="1068362" y="330613"/>
                      <a:pt x="1044588" y="322069"/>
                      <a:pt x="1020813" y="312411"/>
                    </a:cubicBezTo>
                    <a:cubicBezTo>
                      <a:pt x="997410" y="302752"/>
                      <a:pt x="973265" y="294208"/>
                      <a:pt x="949119" y="285664"/>
                    </a:cubicBezTo>
                    <a:cubicBezTo>
                      <a:pt x="924973" y="277492"/>
                      <a:pt x="901198" y="268205"/>
                      <a:pt x="877053" y="260404"/>
                    </a:cubicBezTo>
                    <a:lnTo>
                      <a:pt x="804615" y="236630"/>
                    </a:lnTo>
                    <a:cubicBezTo>
                      <a:pt x="780469" y="228457"/>
                      <a:pt x="755952" y="221771"/>
                      <a:pt x="731806" y="214341"/>
                    </a:cubicBezTo>
                    <a:cubicBezTo>
                      <a:pt x="707288" y="207283"/>
                      <a:pt x="683143" y="199482"/>
                      <a:pt x="658625" y="192796"/>
                    </a:cubicBezTo>
                    <a:lnTo>
                      <a:pt x="585073" y="171993"/>
                    </a:lnTo>
                    <a:cubicBezTo>
                      <a:pt x="560556" y="164935"/>
                      <a:pt x="536038" y="158620"/>
                      <a:pt x="511521" y="152305"/>
                    </a:cubicBezTo>
                    <a:cubicBezTo>
                      <a:pt x="487004" y="145990"/>
                      <a:pt x="462486" y="138932"/>
                      <a:pt x="437598" y="132988"/>
                    </a:cubicBezTo>
                    <a:lnTo>
                      <a:pt x="363674" y="114414"/>
                    </a:lnTo>
                    <a:cubicBezTo>
                      <a:pt x="338785" y="108842"/>
                      <a:pt x="315011" y="100670"/>
                      <a:pt x="290493" y="93240"/>
                    </a:cubicBezTo>
                    <a:lnTo>
                      <a:pt x="144504" y="49406"/>
                    </a:lnTo>
                    <a:cubicBezTo>
                      <a:pt x="119986" y="42720"/>
                      <a:pt x="96212" y="33804"/>
                      <a:pt x="72066" y="25260"/>
                    </a:cubicBezTo>
                    <a:lnTo>
                      <a:pt x="0" y="0"/>
                    </a:lnTo>
                    <a:lnTo>
                      <a:pt x="0" y="0"/>
                    </a:lnTo>
                    <a:cubicBezTo>
                      <a:pt x="0" y="0"/>
                      <a:pt x="71695" y="26375"/>
                      <a:pt x="71695" y="26375"/>
                    </a:cubicBezTo>
                    <a:cubicBezTo>
                      <a:pt x="95469" y="34919"/>
                      <a:pt x="119243" y="44206"/>
                      <a:pt x="143761" y="51264"/>
                    </a:cubicBezTo>
                    <a:lnTo>
                      <a:pt x="289379" y="96583"/>
                    </a:lnTo>
                    <a:cubicBezTo>
                      <a:pt x="313525" y="103642"/>
                      <a:pt x="338042" y="112186"/>
                      <a:pt x="362560" y="118129"/>
                    </a:cubicBezTo>
                    <a:lnTo>
                      <a:pt x="436483" y="137074"/>
                    </a:lnTo>
                    <a:cubicBezTo>
                      <a:pt x="461000" y="143389"/>
                      <a:pt x="485518" y="150076"/>
                      <a:pt x="510035" y="156763"/>
                    </a:cubicBezTo>
                    <a:cubicBezTo>
                      <a:pt x="534553" y="163449"/>
                      <a:pt x="559070" y="169764"/>
                      <a:pt x="583587" y="176822"/>
                    </a:cubicBezTo>
                    <a:lnTo>
                      <a:pt x="656768" y="197625"/>
                    </a:lnTo>
                    <a:cubicBezTo>
                      <a:pt x="681285" y="204311"/>
                      <a:pt x="705431" y="212112"/>
                      <a:pt x="729948" y="219542"/>
                    </a:cubicBezTo>
                    <a:cubicBezTo>
                      <a:pt x="754094" y="226971"/>
                      <a:pt x="778612" y="234029"/>
                      <a:pt x="802758" y="242202"/>
                    </a:cubicBezTo>
                    <a:lnTo>
                      <a:pt x="875195" y="265976"/>
                    </a:lnTo>
                    <a:cubicBezTo>
                      <a:pt x="899341" y="273777"/>
                      <a:pt x="923115" y="283064"/>
                      <a:pt x="946890" y="291237"/>
                    </a:cubicBezTo>
                    <a:cubicBezTo>
                      <a:pt x="970664" y="299780"/>
                      <a:pt x="994810" y="308324"/>
                      <a:pt x="1018213" y="317983"/>
                    </a:cubicBezTo>
                    <a:cubicBezTo>
                      <a:pt x="1041616" y="327641"/>
                      <a:pt x="1065762" y="336185"/>
                      <a:pt x="1088793" y="346586"/>
                    </a:cubicBezTo>
                    <a:lnTo>
                      <a:pt x="1158259" y="378162"/>
                    </a:lnTo>
                    <a:lnTo>
                      <a:pt x="1158631" y="378162"/>
                    </a:lnTo>
                    <a:cubicBezTo>
                      <a:pt x="1158631" y="378162"/>
                      <a:pt x="1159002" y="378162"/>
                      <a:pt x="1159002" y="378162"/>
                    </a:cubicBezTo>
                    <a:lnTo>
                      <a:pt x="1236269" y="397850"/>
                    </a:lnTo>
                    <a:cubicBezTo>
                      <a:pt x="1261901" y="404536"/>
                      <a:pt x="1287904" y="410480"/>
                      <a:pt x="1313536" y="417909"/>
                    </a:cubicBezTo>
                    <a:lnTo>
                      <a:pt x="1390060" y="440569"/>
                    </a:lnTo>
                    <a:cubicBezTo>
                      <a:pt x="1415691" y="447628"/>
                      <a:pt x="1440952" y="456171"/>
                      <a:pt x="1466212" y="464715"/>
                    </a:cubicBezTo>
                    <a:cubicBezTo>
                      <a:pt x="1491472" y="473259"/>
                      <a:pt x="1516732" y="481060"/>
                      <a:pt x="1541993" y="490347"/>
                    </a:cubicBezTo>
                    <a:lnTo>
                      <a:pt x="1617402" y="517465"/>
                    </a:lnTo>
                    <a:lnTo>
                      <a:pt x="1692812" y="544583"/>
                    </a:lnTo>
                    <a:cubicBezTo>
                      <a:pt x="1717700" y="553869"/>
                      <a:pt x="1743332" y="562042"/>
                      <a:pt x="1768592" y="570586"/>
                    </a:cubicBezTo>
                    <a:lnTo>
                      <a:pt x="1806483" y="583216"/>
                    </a:lnTo>
                    <a:lnTo>
                      <a:pt x="1844745" y="594360"/>
                    </a:lnTo>
                    <a:cubicBezTo>
                      <a:pt x="1870377" y="601418"/>
                      <a:pt x="1896008" y="609962"/>
                      <a:pt x="1921640" y="616277"/>
                    </a:cubicBezTo>
                    <a:lnTo>
                      <a:pt x="2076917" y="653425"/>
                    </a:lnTo>
                    <a:cubicBezTo>
                      <a:pt x="2128552" y="666055"/>
                      <a:pt x="2180187" y="679428"/>
                      <a:pt x="2231450" y="694287"/>
                    </a:cubicBezTo>
                    <a:cubicBezTo>
                      <a:pt x="2257082" y="701716"/>
                      <a:pt x="2282343" y="709517"/>
                      <a:pt x="2307603" y="718433"/>
                    </a:cubicBezTo>
                    <a:cubicBezTo>
                      <a:pt x="2320233" y="722890"/>
                      <a:pt x="2332492" y="727720"/>
                      <a:pt x="2344750" y="732920"/>
                    </a:cubicBezTo>
                    <a:cubicBezTo>
                      <a:pt x="2350694" y="735521"/>
                      <a:pt x="2357009" y="738493"/>
                      <a:pt x="2362581" y="741836"/>
                    </a:cubicBezTo>
                    <a:cubicBezTo>
                      <a:pt x="2365553" y="743693"/>
                      <a:pt x="2368153" y="745550"/>
                      <a:pt x="2370382" y="747779"/>
                    </a:cubicBezTo>
                    <a:cubicBezTo>
                      <a:pt x="2372983" y="750008"/>
                      <a:pt x="2373725" y="754094"/>
                      <a:pt x="2370382" y="755580"/>
                    </a:cubicBezTo>
                    <a:lnTo>
                      <a:pt x="2370382" y="755580"/>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3" name="Freeform: Shape 1322">
                <a:extLst>
                  <a:ext uri="{FF2B5EF4-FFF2-40B4-BE49-F238E27FC236}">
                    <a16:creationId xmlns:a16="http://schemas.microsoft.com/office/drawing/2014/main" id="{E3148D76-9F20-D3DC-D24B-A4AC0EAB89EC}"/>
                  </a:ext>
                </a:extLst>
              </p:cNvPr>
              <p:cNvSpPr/>
              <p:nvPr/>
            </p:nvSpPr>
            <p:spPr>
              <a:xfrm>
                <a:off x="4789584" y="2968061"/>
                <a:ext cx="55597" cy="55597"/>
              </a:xfrm>
              <a:custGeom>
                <a:avLst/>
                <a:gdLst>
                  <a:gd name="connsiteX0" fmla="*/ 23341 w 55597"/>
                  <a:gd name="connsiteY0" fmla="*/ 309 h 55597"/>
                  <a:gd name="connsiteX1" fmla="*/ 309 w 55597"/>
                  <a:gd name="connsiteY1" fmla="*/ 32256 h 55597"/>
                  <a:gd name="connsiteX2" fmla="*/ 32256 w 55597"/>
                  <a:gd name="connsiteY2" fmla="*/ 55288 h 55597"/>
                  <a:gd name="connsiteX3" fmla="*/ 55288 w 55597"/>
                  <a:gd name="connsiteY3" fmla="*/ 23341 h 55597"/>
                  <a:gd name="connsiteX4" fmla="*/ 23341 w 55597"/>
                  <a:gd name="connsiteY4" fmla="*/ 309 h 5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7" h="55597">
                    <a:moveTo>
                      <a:pt x="23341" y="309"/>
                    </a:moveTo>
                    <a:cubicBezTo>
                      <a:pt x="8111" y="2910"/>
                      <a:pt x="-1919" y="17026"/>
                      <a:pt x="309" y="32256"/>
                    </a:cubicBezTo>
                    <a:cubicBezTo>
                      <a:pt x="2538" y="47487"/>
                      <a:pt x="17026" y="57517"/>
                      <a:pt x="32256" y="55288"/>
                    </a:cubicBezTo>
                    <a:cubicBezTo>
                      <a:pt x="47487" y="52688"/>
                      <a:pt x="57517" y="38571"/>
                      <a:pt x="55288" y="23341"/>
                    </a:cubicBezTo>
                    <a:cubicBezTo>
                      <a:pt x="52688" y="8110"/>
                      <a:pt x="38572" y="-1919"/>
                      <a:pt x="23341" y="30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4" name="Freeform: Shape 1323">
                <a:extLst>
                  <a:ext uri="{FF2B5EF4-FFF2-40B4-BE49-F238E27FC236}">
                    <a16:creationId xmlns:a16="http://schemas.microsoft.com/office/drawing/2014/main" id="{041CED6C-4992-2AAB-21FD-A5B59FD418E3}"/>
                  </a:ext>
                </a:extLst>
              </p:cNvPr>
              <p:cNvSpPr/>
              <p:nvPr/>
            </p:nvSpPr>
            <p:spPr>
              <a:xfrm>
                <a:off x="2419465" y="2212744"/>
                <a:ext cx="55813" cy="55813"/>
              </a:xfrm>
              <a:custGeom>
                <a:avLst/>
                <a:gdLst>
                  <a:gd name="connsiteX0" fmla="*/ 17877 w 55813"/>
                  <a:gd name="connsiteY0" fmla="*/ 53910 h 55813"/>
                  <a:gd name="connsiteX1" fmla="*/ 1904 w 55813"/>
                  <a:gd name="connsiteY1" fmla="*/ 17877 h 55813"/>
                  <a:gd name="connsiteX2" fmla="*/ 37937 w 55813"/>
                  <a:gd name="connsiteY2" fmla="*/ 1904 h 55813"/>
                  <a:gd name="connsiteX3" fmla="*/ 53910 w 55813"/>
                  <a:gd name="connsiteY3" fmla="*/ 37937 h 55813"/>
                  <a:gd name="connsiteX4" fmla="*/ 17877 w 55813"/>
                  <a:gd name="connsiteY4" fmla="*/ 53910 h 558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13" h="55813">
                    <a:moveTo>
                      <a:pt x="17877" y="53910"/>
                    </a:moveTo>
                    <a:cubicBezTo>
                      <a:pt x="3390" y="48338"/>
                      <a:pt x="-3668" y="32365"/>
                      <a:pt x="1904" y="17877"/>
                    </a:cubicBezTo>
                    <a:cubicBezTo>
                      <a:pt x="7476" y="3390"/>
                      <a:pt x="23449" y="-3668"/>
                      <a:pt x="37937" y="1904"/>
                    </a:cubicBezTo>
                    <a:cubicBezTo>
                      <a:pt x="52424" y="7476"/>
                      <a:pt x="59482" y="23449"/>
                      <a:pt x="53910" y="37937"/>
                    </a:cubicBezTo>
                    <a:cubicBezTo>
                      <a:pt x="48338" y="52424"/>
                      <a:pt x="32365" y="59482"/>
                      <a:pt x="17877" y="5391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5" name="Graphic 619">
              <a:extLst>
                <a:ext uri="{FF2B5EF4-FFF2-40B4-BE49-F238E27FC236}">
                  <a16:creationId xmlns:a16="http://schemas.microsoft.com/office/drawing/2014/main" id="{15CF6A9B-C362-C8B3-21B6-37964E6FD8D4}"/>
                </a:ext>
                <a:ext uri="{C183D7F6-B498-43B3-948B-1728B52AA6E4}">
                  <adec:decorative xmlns:adec="http://schemas.microsoft.com/office/drawing/2017/decorative" val="1"/>
                </a:ext>
              </a:extLst>
            </p:cNvPr>
            <p:cNvGrpSpPr/>
            <p:nvPr/>
          </p:nvGrpSpPr>
          <p:grpSpPr>
            <a:xfrm>
              <a:off x="1902754" y="4449599"/>
              <a:ext cx="1567612" cy="379998"/>
              <a:chOff x="2316586" y="2597240"/>
              <a:chExt cx="2331260" cy="534807"/>
            </a:xfrm>
            <a:solidFill>
              <a:srgbClr val="454142"/>
            </a:solidFill>
          </p:grpSpPr>
          <p:sp>
            <p:nvSpPr>
              <p:cNvPr id="1319" name="Freeform: Shape 1318">
                <a:extLst>
                  <a:ext uri="{FF2B5EF4-FFF2-40B4-BE49-F238E27FC236}">
                    <a16:creationId xmlns:a16="http://schemas.microsoft.com/office/drawing/2014/main" id="{D7143333-BF93-5697-B699-8EE7B773912D}"/>
                  </a:ext>
                </a:extLst>
              </p:cNvPr>
              <p:cNvSpPr/>
              <p:nvPr/>
            </p:nvSpPr>
            <p:spPr>
              <a:xfrm>
                <a:off x="2343359" y="2624385"/>
                <a:ext cx="2278627" cy="479574"/>
              </a:xfrm>
              <a:custGeom>
                <a:avLst/>
                <a:gdLst>
                  <a:gd name="connsiteX0" fmla="*/ 2278628 w 2278627"/>
                  <a:gd name="connsiteY0" fmla="*/ 479203 h 479574"/>
                  <a:gd name="connsiteX1" fmla="*/ 2182044 w 2278627"/>
                  <a:gd name="connsiteY1" fmla="*/ 460258 h 479574"/>
                  <a:gd name="connsiteX2" fmla="*/ 2133752 w 2278627"/>
                  <a:gd name="connsiteY2" fmla="*/ 450971 h 479574"/>
                  <a:gd name="connsiteX3" fmla="*/ 2085089 w 2278627"/>
                  <a:gd name="connsiteY3" fmla="*/ 443170 h 479574"/>
                  <a:gd name="connsiteX4" fmla="*/ 1890808 w 2278627"/>
                  <a:gd name="connsiteY4" fmla="*/ 411966 h 479574"/>
                  <a:gd name="connsiteX5" fmla="*/ 1890808 w 2278627"/>
                  <a:gd name="connsiteY5" fmla="*/ 411966 h 479574"/>
                  <a:gd name="connsiteX6" fmla="*/ 1796825 w 2278627"/>
                  <a:gd name="connsiteY6" fmla="*/ 390792 h 479574"/>
                  <a:gd name="connsiteX7" fmla="*/ 1702470 w 2278627"/>
                  <a:gd name="connsiteY7" fmla="*/ 369618 h 479574"/>
                  <a:gd name="connsiteX8" fmla="*/ 1513761 w 2278627"/>
                  <a:gd name="connsiteY8" fmla="*/ 329870 h 479574"/>
                  <a:gd name="connsiteX9" fmla="*/ 1325423 w 2278627"/>
                  <a:gd name="connsiteY9" fmla="*/ 288265 h 479574"/>
                  <a:gd name="connsiteX10" fmla="*/ 1278617 w 2278627"/>
                  <a:gd name="connsiteY10" fmla="*/ 276378 h 479574"/>
                  <a:gd name="connsiteX11" fmla="*/ 1231811 w 2278627"/>
                  <a:gd name="connsiteY11" fmla="*/ 264490 h 479574"/>
                  <a:gd name="connsiteX12" fmla="*/ 1138571 w 2278627"/>
                  <a:gd name="connsiteY12" fmla="*/ 240344 h 479574"/>
                  <a:gd name="connsiteX13" fmla="*/ 1138571 w 2278627"/>
                  <a:gd name="connsiteY13" fmla="*/ 240344 h 479574"/>
                  <a:gd name="connsiteX14" fmla="*/ 1138571 w 2278627"/>
                  <a:gd name="connsiteY14" fmla="*/ 240344 h 479574"/>
                  <a:gd name="connsiteX15" fmla="*/ 933517 w 2278627"/>
                  <a:gd name="connsiteY15" fmla="*/ 205797 h 479574"/>
                  <a:gd name="connsiteX16" fmla="*/ 882253 w 2278627"/>
                  <a:gd name="connsiteY16" fmla="*/ 197253 h 479574"/>
                  <a:gd name="connsiteX17" fmla="*/ 831361 w 2278627"/>
                  <a:gd name="connsiteY17" fmla="*/ 186852 h 479574"/>
                  <a:gd name="connsiteX18" fmla="*/ 729577 w 2278627"/>
                  <a:gd name="connsiteY18" fmla="*/ 165307 h 479574"/>
                  <a:gd name="connsiteX19" fmla="*/ 628164 w 2278627"/>
                  <a:gd name="connsiteY19" fmla="*/ 142647 h 479574"/>
                  <a:gd name="connsiteX20" fmla="*/ 527123 w 2278627"/>
                  <a:gd name="connsiteY20" fmla="*/ 118501 h 479574"/>
                  <a:gd name="connsiteX21" fmla="*/ 324298 w 2278627"/>
                  <a:gd name="connsiteY21" fmla="*/ 72066 h 479574"/>
                  <a:gd name="connsiteX22" fmla="*/ 324298 w 2278627"/>
                  <a:gd name="connsiteY22" fmla="*/ 72066 h 479574"/>
                  <a:gd name="connsiteX23" fmla="*/ 284921 w 2278627"/>
                  <a:gd name="connsiteY23" fmla="*/ 57950 h 479574"/>
                  <a:gd name="connsiteX24" fmla="*/ 244802 w 2278627"/>
                  <a:gd name="connsiteY24" fmla="*/ 46434 h 479574"/>
                  <a:gd name="connsiteX25" fmla="*/ 163820 w 2278627"/>
                  <a:gd name="connsiteY25" fmla="*/ 27861 h 479574"/>
                  <a:gd name="connsiteX26" fmla="*/ 0 w 2278627"/>
                  <a:gd name="connsiteY26" fmla="*/ 0 h 479574"/>
                  <a:gd name="connsiteX27" fmla="*/ 0 w 2278627"/>
                  <a:gd name="connsiteY27" fmla="*/ 0 h 479574"/>
                  <a:gd name="connsiteX28" fmla="*/ 163449 w 2278627"/>
                  <a:gd name="connsiteY28" fmla="*/ 30090 h 479574"/>
                  <a:gd name="connsiteX29" fmla="*/ 244059 w 2278627"/>
                  <a:gd name="connsiteY29" fmla="*/ 49406 h 479574"/>
                  <a:gd name="connsiteX30" fmla="*/ 283807 w 2278627"/>
                  <a:gd name="connsiteY30" fmla="*/ 61293 h 479574"/>
                  <a:gd name="connsiteX31" fmla="*/ 322812 w 2278627"/>
                  <a:gd name="connsiteY31" fmla="*/ 75410 h 479574"/>
                  <a:gd name="connsiteX32" fmla="*/ 322812 w 2278627"/>
                  <a:gd name="connsiteY32" fmla="*/ 75410 h 479574"/>
                  <a:gd name="connsiteX33" fmla="*/ 322812 w 2278627"/>
                  <a:gd name="connsiteY33" fmla="*/ 75410 h 479574"/>
                  <a:gd name="connsiteX34" fmla="*/ 525266 w 2278627"/>
                  <a:gd name="connsiteY34" fmla="*/ 122587 h 479574"/>
                  <a:gd name="connsiteX35" fmla="*/ 626307 w 2278627"/>
                  <a:gd name="connsiteY35" fmla="*/ 147476 h 479574"/>
                  <a:gd name="connsiteX36" fmla="*/ 727720 w 2278627"/>
                  <a:gd name="connsiteY36" fmla="*/ 170507 h 479574"/>
                  <a:gd name="connsiteX37" fmla="*/ 829504 w 2278627"/>
                  <a:gd name="connsiteY37" fmla="*/ 192424 h 479574"/>
                  <a:gd name="connsiteX38" fmla="*/ 880396 w 2278627"/>
                  <a:gd name="connsiteY38" fmla="*/ 202826 h 479574"/>
                  <a:gd name="connsiteX39" fmla="*/ 931659 w 2278627"/>
                  <a:gd name="connsiteY39" fmla="*/ 211741 h 479574"/>
                  <a:gd name="connsiteX40" fmla="*/ 1136714 w 2278627"/>
                  <a:gd name="connsiteY40" fmla="*/ 247402 h 479574"/>
                  <a:gd name="connsiteX41" fmla="*/ 1136342 w 2278627"/>
                  <a:gd name="connsiteY41" fmla="*/ 247402 h 479574"/>
                  <a:gd name="connsiteX42" fmla="*/ 1229954 w 2278627"/>
                  <a:gd name="connsiteY42" fmla="*/ 271177 h 479574"/>
                  <a:gd name="connsiteX43" fmla="*/ 1276760 w 2278627"/>
                  <a:gd name="connsiteY43" fmla="*/ 283064 h 479574"/>
                  <a:gd name="connsiteX44" fmla="*/ 1323566 w 2278627"/>
                  <a:gd name="connsiteY44" fmla="*/ 294580 h 479574"/>
                  <a:gd name="connsiteX45" fmla="*/ 1512275 w 2278627"/>
                  <a:gd name="connsiteY45" fmla="*/ 335442 h 479574"/>
                  <a:gd name="connsiteX46" fmla="*/ 1701356 w 2278627"/>
                  <a:gd name="connsiteY46" fmla="*/ 374447 h 479574"/>
                  <a:gd name="connsiteX47" fmla="*/ 1795710 w 2278627"/>
                  <a:gd name="connsiteY47" fmla="*/ 394878 h 479574"/>
                  <a:gd name="connsiteX48" fmla="*/ 1889693 w 2278627"/>
                  <a:gd name="connsiteY48" fmla="*/ 415681 h 479574"/>
                  <a:gd name="connsiteX49" fmla="*/ 1889693 w 2278627"/>
                  <a:gd name="connsiteY49" fmla="*/ 415681 h 479574"/>
                  <a:gd name="connsiteX50" fmla="*/ 1889693 w 2278627"/>
                  <a:gd name="connsiteY50" fmla="*/ 415681 h 479574"/>
                  <a:gd name="connsiteX51" fmla="*/ 2083975 w 2278627"/>
                  <a:gd name="connsiteY51" fmla="*/ 445399 h 479574"/>
                  <a:gd name="connsiteX52" fmla="*/ 2132638 w 2278627"/>
                  <a:gd name="connsiteY52" fmla="*/ 452828 h 479574"/>
                  <a:gd name="connsiteX53" fmla="*/ 2180930 w 2278627"/>
                  <a:gd name="connsiteY53" fmla="*/ 461743 h 479574"/>
                  <a:gd name="connsiteX54" fmla="*/ 2277513 w 2278627"/>
                  <a:gd name="connsiteY54" fmla="*/ 479574 h 479574"/>
                  <a:gd name="connsiteX55" fmla="*/ 2277513 w 2278627"/>
                  <a:gd name="connsiteY55" fmla="*/ 479574 h 47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278627" h="479574">
                    <a:moveTo>
                      <a:pt x="2278628" y="479203"/>
                    </a:moveTo>
                    <a:lnTo>
                      <a:pt x="2182044" y="460258"/>
                    </a:lnTo>
                    <a:cubicBezTo>
                      <a:pt x="2166071" y="457286"/>
                      <a:pt x="2149726" y="453571"/>
                      <a:pt x="2133752" y="450971"/>
                    </a:cubicBezTo>
                    <a:lnTo>
                      <a:pt x="2085089" y="443170"/>
                    </a:lnTo>
                    <a:lnTo>
                      <a:pt x="1890808" y="411966"/>
                    </a:lnTo>
                    <a:lnTo>
                      <a:pt x="1890808" y="411966"/>
                    </a:lnTo>
                    <a:cubicBezTo>
                      <a:pt x="1890808" y="411966"/>
                      <a:pt x="1796825" y="390792"/>
                      <a:pt x="1796825" y="390792"/>
                    </a:cubicBezTo>
                    <a:cubicBezTo>
                      <a:pt x="1765249" y="383734"/>
                      <a:pt x="1734045" y="376304"/>
                      <a:pt x="1702470" y="369618"/>
                    </a:cubicBezTo>
                    <a:lnTo>
                      <a:pt x="1513761" y="329870"/>
                    </a:lnTo>
                    <a:lnTo>
                      <a:pt x="1325423" y="288265"/>
                    </a:lnTo>
                    <a:cubicBezTo>
                      <a:pt x="1309821" y="284550"/>
                      <a:pt x="1294219" y="280464"/>
                      <a:pt x="1278617" y="276378"/>
                    </a:cubicBezTo>
                    <a:lnTo>
                      <a:pt x="1231811" y="264490"/>
                    </a:lnTo>
                    <a:lnTo>
                      <a:pt x="1138571" y="240344"/>
                    </a:lnTo>
                    <a:lnTo>
                      <a:pt x="1138571" y="240344"/>
                    </a:lnTo>
                    <a:cubicBezTo>
                      <a:pt x="1138571" y="240344"/>
                      <a:pt x="1138571" y="240344"/>
                      <a:pt x="1138571" y="240344"/>
                    </a:cubicBezTo>
                    <a:lnTo>
                      <a:pt x="933517" y="205797"/>
                    </a:lnTo>
                    <a:lnTo>
                      <a:pt x="882253" y="197253"/>
                    </a:lnTo>
                    <a:cubicBezTo>
                      <a:pt x="865165" y="194653"/>
                      <a:pt x="848449" y="190567"/>
                      <a:pt x="831361" y="186852"/>
                    </a:cubicBezTo>
                    <a:lnTo>
                      <a:pt x="729577" y="165307"/>
                    </a:lnTo>
                    <a:cubicBezTo>
                      <a:pt x="695773" y="157877"/>
                      <a:pt x="661597" y="151191"/>
                      <a:pt x="628164" y="142647"/>
                    </a:cubicBezTo>
                    <a:lnTo>
                      <a:pt x="527123" y="118501"/>
                    </a:lnTo>
                    <a:cubicBezTo>
                      <a:pt x="459515" y="102156"/>
                      <a:pt x="391906" y="87668"/>
                      <a:pt x="324298" y="72066"/>
                    </a:cubicBezTo>
                    <a:lnTo>
                      <a:pt x="324298" y="72066"/>
                    </a:lnTo>
                    <a:cubicBezTo>
                      <a:pt x="311296" y="67609"/>
                      <a:pt x="298294" y="62408"/>
                      <a:pt x="284921" y="57950"/>
                    </a:cubicBezTo>
                    <a:lnTo>
                      <a:pt x="244802" y="46434"/>
                    </a:lnTo>
                    <a:cubicBezTo>
                      <a:pt x="218056" y="39748"/>
                      <a:pt x="190938" y="33433"/>
                      <a:pt x="163820" y="27861"/>
                    </a:cubicBezTo>
                    <a:cubicBezTo>
                      <a:pt x="109585" y="16717"/>
                      <a:pt x="54978" y="7801"/>
                      <a:pt x="0" y="0"/>
                    </a:cubicBezTo>
                    <a:lnTo>
                      <a:pt x="0" y="0"/>
                    </a:lnTo>
                    <a:cubicBezTo>
                      <a:pt x="54607" y="8544"/>
                      <a:pt x="109214" y="18202"/>
                      <a:pt x="163449" y="30090"/>
                    </a:cubicBezTo>
                    <a:cubicBezTo>
                      <a:pt x="190567" y="35662"/>
                      <a:pt x="217313" y="42720"/>
                      <a:pt x="244059" y="49406"/>
                    </a:cubicBezTo>
                    <a:lnTo>
                      <a:pt x="283807" y="61293"/>
                    </a:lnTo>
                    <a:cubicBezTo>
                      <a:pt x="296809" y="65751"/>
                      <a:pt x="309810" y="70952"/>
                      <a:pt x="322812" y="75410"/>
                    </a:cubicBezTo>
                    <a:lnTo>
                      <a:pt x="322812" y="75410"/>
                    </a:lnTo>
                    <a:cubicBezTo>
                      <a:pt x="322812" y="75410"/>
                      <a:pt x="322812" y="75410"/>
                      <a:pt x="322812" y="75410"/>
                    </a:cubicBezTo>
                    <a:cubicBezTo>
                      <a:pt x="390420" y="91383"/>
                      <a:pt x="458029" y="106242"/>
                      <a:pt x="525266" y="122587"/>
                    </a:cubicBezTo>
                    <a:lnTo>
                      <a:pt x="626307" y="147476"/>
                    </a:lnTo>
                    <a:cubicBezTo>
                      <a:pt x="659740" y="156020"/>
                      <a:pt x="693915" y="163078"/>
                      <a:pt x="727720" y="170507"/>
                    </a:cubicBezTo>
                    <a:lnTo>
                      <a:pt x="829504" y="192424"/>
                    </a:lnTo>
                    <a:cubicBezTo>
                      <a:pt x="846592" y="195767"/>
                      <a:pt x="863308" y="200225"/>
                      <a:pt x="880396" y="202826"/>
                    </a:cubicBezTo>
                    <a:lnTo>
                      <a:pt x="931659" y="211741"/>
                    </a:lnTo>
                    <a:lnTo>
                      <a:pt x="1136714" y="247402"/>
                    </a:lnTo>
                    <a:lnTo>
                      <a:pt x="1136342" y="247402"/>
                    </a:lnTo>
                    <a:cubicBezTo>
                      <a:pt x="1136342" y="247402"/>
                      <a:pt x="1229954" y="271177"/>
                      <a:pt x="1229954" y="271177"/>
                    </a:cubicBezTo>
                    <a:lnTo>
                      <a:pt x="1276760" y="283064"/>
                    </a:lnTo>
                    <a:cubicBezTo>
                      <a:pt x="1292362" y="286779"/>
                      <a:pt x="1307963" y="291237"/>
                      <a:pt x="1323566" y="294580"/>
                    </a:cubicBezTo>
                    <a:lnTo>
                      <a:pt x="1512275" y="335442"/>
                    </a:lnTo>
                    <a:lnTo>
                      <a:pt x="1701356" y="374447"/>
                    </a:lnTo>
                    <a:cubicBezTo>
                      <a:pt x="1732931" y="380762"/>
                      <a:pt x="1764135" y="388192"/>
                      <a:pt x="1795710" y="394878"/>
                    </a:cubicBezTo>
                    <a:lnTo>
                      <a:pt x="1889693" y="415681"/>
                    </a:lnTo>
                    <a:lnTo>
                      <a:pt x="1889693" y="415681"/>
                    </a:lnTo>
                    <a:cubicBezTo>
                      <a:pt x="1889693" y="415681"/>
                      <a:pt x="1889693" y="415681"/>
                      <a:pt x="1889693" y="415681"/>
                    </a:cubicBezTo>
                    <a:lnTo>
                      <a:pt x="2083975" y="445399"/>
                    </a:lnTo>
                    <a:lnTo>
                      <a:pt x="2132638" y="452828"/>
                    </a:lnTo>
                    <a:cubicBezTo>
                      <a:pt x="2148983" y="455428"/>
                      <a:pt x="2164956" y="458772"/>
                      <a:pt x="2180930" y="461743"/>
                    </a:cubicBezTo>
                    <a:lnTo>
                      <a:pt x="2277513" y="479574"/>
                    </a:lnTo>
                    <a:lnTo>
                      <a:pt x="2277513" y="47957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0" name="Freeform: Shape 1319">
                <a:extLst>
                  <a:ext uri="{FF2B5EF4-FFF2-40B4-BE49-F238E27FC236}">
                    <a16:creationId xmlns:a16="http://schemas.microsoft.com/office/drawing/2014/main" id="{729CD2B0-AC30-C9C5-725D-540923D11BAB}"/>
                  </a:ext>
                </a:extLst>
              </p:cNvPr>
              <p:cNvSpPr/>
              <p:nvPr/>
            </p:nvSpPr>
            <p:spPr>
              <a:xfrm>
                <a:off x="4592413" y="3076614"/>
                <a:ext cx="55433" cy="55433"/>
              </a:xfrm>
              <a:custGeom>
                <a:avLst/>
                <a:gdLst>
                  <a:gd name="connsiteX0" fmla="*/ 16201 w 55433"/>
                  <a:gd name="connsiteY0" fmla="*/ 52977 h 55433"/>
                  <a:gd name="connsiteX1" fmla="*/ 52977 w 55433"/>
                  <a:gd name="connsiteY1" fmla="*/ 39232 h 55433"/>
                  <a:gd name="connsiteX2" fmla="*/ 39233 w 55433"/>
                  <a:gd name="connsiteY2" fmla="*/ 2456 h 55433"/>
                  <a:gd name="connsiteX3" fmla="*/ 2456 w 55433"/>
                  <a:gd name="connsiteY3" fmla="*/ 16201 h 55433"/>
                  <a:gd name="connsiteX4" fmla="*/ 16201 w 55433"/>
                  <a:gd name="connsiteY4" fmla="*/ 52977 h 5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33" h="55433">
                    <a:moveTo>
                      <a:pt x="16201" y="52977"/>
                    </a:moveTo>
                    <a:cubicBezTo>
                      <a:pt x="30317" y="59292"/>
                      <a:pt x="46662" y="52977"/>
                      <a:pt x="52977" y="39232"/>
                    </a:cubicBezTo>
                    <a:cubicBezTo>
                      <a:pt x="59292" y="25116"/>
                      <a:pt x="52977" y="8771"/>
                      <a:pt x="39233" y="2456"/>
                    </a:cubicBezTo>
                    <a:cubicBezTo>
                      <a:pt x="25116" y="-3859"/>
                      <a:pt x="8771" y="2456"/>
                      <a:pt x="2456" y="16201"/>
                    </a:cubicBezTo>
                    <a:cubicBezTo>
                      <a:pt x="-3859" y="30317"/>
                      <a:pt x="2456" y="46662"/>
                      <a:pt x="16201" y="5297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21" name="Freeform: Shape 1320">
                <a:extLst>
                  <a:ext uri="{FF2B5EF4-FFF2-40B4-BE49-F238E27FC236}">
                    <a16:creationId xmlns:a16="http://schemas.microsoft.com/office/drawing/2014/main" id="{39B2AB48-2C1B-C68F-D422-4D0763BCF34B}"/>
                  </a:ext>
                </a:extLst>
              </p:cNvPr>
              <p:cNvSpPr/>
              <p:nvPr/>
            </p:nvSpPr>
            <p:spPr>
              <a:xfrm>
                <a:off x="2316586" y="2597240"/>
                <a:ext cx="55775" cy="55775"/>
              </a:xfrm>
              <a:custGeom>
                <a:avLst/>
                <a:gdLst>
                  <a:gd name="connsiteX0" fmla="*/ 23430 w 55775"/>
                  <a:gd name="connsiteY0" fmla="*/ 55377 h 55775"/>
                  <a:gd name="connsiteX1" fmla="*/ 399 w 55775"/>
                  <a:gd name="connsiteY1" fmla="*/ 23430 h 55775"/>
                  <a:gd name="connsiteX2" fmla="*/ 32345 w 55775"/>
                  <a:gd name="connsiteY2" fmla="*/ 399 h 55775"/>
                  <a:gd name="connsiteX3" fmla="*/ 55377 w 55775"/>
                  <a:gd name="connsiteY3" fmla="*/ 32346 h 55775"/>
                  <a:gd name="connsiteX4" fmla="*/ 23430 w 55775"/>
                  <a:gd name="connsiteY4" fmla="*/ 55377 h 5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5" h="55775">
                    <a:moveTo>
                      <a:pt x="23430" y="55377"/>
                    </a:moveTo>
                    <a:cubicBezTo>
                      <a:pt x="8200" y="53148"/>
                      <a:pt x="-2202" y="38661"/>
                      <a:pt x="399" y="23430"/>
                    </a:cubicBezTo>
                    <a:cubicBezTo>
                      <a:pt x="2627" y="8200"/>
                      <a:pt x="17115" y="-2202"/>
                      <a:pt x="32345" y="399"/>
                    </a:cubicBezTo>
                    <a:cubicBezTo>
                      <a:pt x="47576" y="2627"/>
                      <a:pt x="57977" y="17115"/>
                      <a:pt x="55377" y="32346"/>
                    </a:cubicBezTo>
                    <a:cubicBezTo>
                      <a:pt x="53148" y="47576"/>
                      <a:pt x="38661" y="57977"/>
                      <a:pt x="23430" y="5537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26" name="Graphic 619">
              <a:extLst>
                <a:ext uri="{FF2B5EF4-FFF2-40B4-BE49-F238E27FC236}">
                  <a16:creationId xmlns:a16="http://schemas.microsoft.com/office/drawing/2014/main" id="{5D6F2280-9750-AD2B-48D0-C144C40803E1}"/>
                </a:ext>
                <a:ext uri="{C183D7F6-B498-43B3-948B-1728B52AA6E4}">
                  <adec:decorative xmlns:adec="http://schemas.microsoft.com/office/drawing/2017/decorative" val="1"/>
                </a:ext>
              </a:extLst>
            </p:cNvPr>
            <p:cNvGrpSpPr/>
            <p:nvPr/>
          </p:nvGrpSpPr>
          <p:grpSpPr>
            <a:xfrm>
              <a:off x="5710072" y="5229817"/>
              <a:ext cx="1290142" cy="251507"/>
              <a:chOff x="7978602" y="3695314"/>
              <a:chExt cx="1918622" cy="353969"/>
            </a:xfrm>
            <a:solidFill>
              <a:srgbClr val="454142"/>
            </a:solidFill>
          </p:grpSpPr>
          <p:sp>
            <p:nvSpPr>
              <p:cNvPr id="1316" name="Freeform: Shape 1315">
                <a:extLst>
                  <a:ext uri="{FF2B5EF4-FFF2-40B4-BE49-F238E27FC236}">
                    <a16:creationId xmlns:a16="http://schemas.microsoft.com/office/drawing/2014/main" id="{E10DE701-3F03-4B11-7C38-FF5DD2D37DA4}"/>
                  </a:ext>
                </a:extLst>
              </p:cNvPr>
              <p:cNvSpPr/>
              <p:nvPr/>
            </p:nvSpPr>
            <p:spPr>
              <a:xfrm>
                <a:off x="8005381" y="3721350"/>
                <a:ext cx="1865919" cy="300523"/>
              </a:xfrm>
              <a:custGeom>
                <a:avLst/>
                <a:gdLst>
                  <a:gd name="connsiteX0" fmla="*/ 1865176 w 1865919"/>
                  <a:gd name="connsiteY0" fmla="*/ 300523 h 300523"/>
                  <a:gd name="connsiteX1" fmla="*/ 1663837 w 1865919"/>
                  <a:gd name="connsiteY1" fmla="*/ 270062 h 300523"/>
                  <a:gd name="connsiteX2" fmla="*/ 1563167 w 1865919"/>
                  <a:gd name="connsiteY2" fmla="*/ 255203 h 300523"/>
                  <a:gd name="connsiteX3" fmla="*/ 1462498 w 1865919"/>
                  <a:gd name="connsiteY3" fmla="*/ 239230 h 300523"/>
                  <a:gd name="connsiteX4" fmla="*/ 1412348 w 1865919"/>
                  <a:gd name="connsiteY4" fmla="*/ 231057 h 300523"/>
                  <a:gd name="connsiteX5" fmla="*/ 1362199 w 1865919"/>
                  <a:gd name="connsiteY5" fmla="*/ 221399 h 300523"/>
                  <a:gd name="connsiteX6" fmla="*/ 1262273 w 1865919"/>
                  <a:gd name="connsiteY6" fmla="*/ 202454 h 300523"/>
                  <a:gd name="connsiteX7" fmla="*/ 1161974 w 1865919"/>
                  <a:gd name="connsiteY7" fmla="*/ 183880 h 300523"/>
                  <a:gd name="connsiteX8" fmla="*/ 1061304 w 1865919"/>
                  <a:gd name="connsiteY8" fmla="*/ 167535 h 300523"/>
                  <a:gd name="connsiteX9" fmla="*/ 960634 w 1865919"/>
                  <a:gd name="connsiteY9" fmla="*/ 152305 h 300523"/>
                  <a:gd name="connsiteX10" fmla="*/ 859593 w 1865919"/>
                  <a:gd name="connsiteY10" fmla="*/ 138560 h 300523"/>
                  <a:gd name="connsiteX11" fmla="*/ 657511 w 1865919"/>
                  <a:gd name="connsiteY11" fmla="*/ 111814 h 300523"/>
                  <a:gd name="connsiteX12" fmla="*/ 556470 w 1865919"/>
                  <a:gd name="connsiteY12" fmla="*/ 97698 h 300523"/>
                  <a:gd name="connsiteX13" fmla="*/ 455800 w 1865919"/>
                  <a:gd name="connsiteY13" fmla="*/ 82096 h 300523"/>
                  <a:gd name="connsiteX14" fmla="*/ 355502 w 1865919"/>
                  <a:gd name="connsiteY14" fmla="*/ 65379 h 300523"/>
                  <a:gd name="connsiteX15" fmla="*/ 255575 w 1865919"/>
                  <a:gd name="connsiteY15" fmla="*/ 45320 h 300523"/>
                  <a:gd name="connsiteX16" fmla="*/ 255575 w 1865919"/>
                  <a:gd name="connsiteY16" fmla="*/ 45320 h 300523"/>
                  <a:gd name="connsiteX17" fmla="*/ 255575 w 1865919"/>
                  <a:gd name="connsiteY17" fmla="*/ 45320 h 300523"/>
                  <a:gd name="connsiteX18" fmla="*/ 191681 w 1865919"/>
                  <a:gd name="connsiteY18" fmla="*/ 33804 h 300523"/>
                  <a:gd name="connsiteX19" fmla="*/ 159734 w 1865919"/>
                  <a:gd name="connsiteY19" fmla="*/ 28232 h 300523"/>
                  <a:gd name="connsiteX20" fmla="*/ 128159 w 1865919"/>
                  <a:gd name="connsiteY20" fmla="*/ 20803 h 300523"/>
                  <a:gd name="connsiteX21" fmla="*/ 64637 w 1865919"/>
                  <a:gd name="connsiteY21" fmla="*/ 5943 h 300523"/>
                  <a:gd name="connsiteX22" fmla="*/ 32319 w 1865919"/>
                  <a:gd name="connsiteY22" fmla="*/ 2600 h 300523"/>
                  <a:gd name="connsiteX23" fmla="*/ 0 w 1865919"/>
                  <a:gd name="connsiteY23" fmla="*/ 0 h 300523"/>
                  <a:gd name="connsiteX24" fmla="*/ 0 w 1865919"/>
                  <a:gd name="connsiteY24" fmla="*/ 0 h 300523"/>
                  <a:gd name="connsiteX25" fmla="*/ 32319 w 1865919"/>
                  <a:gd name="connsiteY25" fmla="*/ 3343 h 300523"/>
                  <a:gd name="connsiteX26" fmla="*/ 64637 w 1865919"/>
                  <a:gd name="connsiteY26" fmla="*/ 7429 h 300523"/>
                  <a:gd name="connsiteX27" fmla="*/ 127787 w 1865919"/>
                  <a:gd name="connsiteY27" fmla="*/ 23031 h 300523"/>
                  <a:gd name="connsiteX28" fmla="*/ 159363 w 1865919"/>
                  <a:gd name="connsiteY28" fmla="*/ 31204 h 300523"/>
                  <a:gd name="connsiteX29" fmla="*/ 191310 w 1865919"/>
                  <a:gd name="connsiteY29" fmla="*/ 37519 h 300523"/>
                  <a:gd name="connsiteX30" fmla="*/ 255204 w 1865919"/>
                  <a:gd name="connsiteY30" fmla="*/ 49778 h 300523"/>
                  <a:gd name="connsiteX31" fmla="*/ 255204 w 1865919"/>
                  <a:gd name="connsiteY31" fmla="*/ 49778 h 300523"/>
                  <a:gd name="connsiteX32" fmla="*/ 355131 w 1865919"/>
                  <a:gd name="connsiteY32" fmla="*/ 70209 h 300523"/>
                  <a:gd name="connsiteX33" fmla="*/ 455429 w 1865919"/>
                  <a:gd name="connsiteY33" fmla="*/ 87297 h 300523"/>
                  <a:gd name="connsiteX34" fmla="*/ 556098 w 1865919"/>
                  <a:gd name="connsiteY34" fmla="*/ 103270 h 300523"/>
                  <a:gd name="connsiteX35" fmla="*/ 656768 w 1865919"/>
                  <a:gd name="connsiteY35" fmla="*/ 118129 h 300523"/>
                  <a:gd name="connsiteX36" fmla="*/ 858479 w 1865919"/>
                  <a:gd name="connsiteY36" fmla="*/ 145990 h 300523"/>
                  <a:gd name="connsiteX37" fmla="*/ 959520 w 1865919"/>
                  <a:gd name="connsiteY37" fmla="*/ 159734 h 300523"/>
                  <a:gd name="connsiteX38" fmla="*/ 1060190 w 1865919"/>
                  <a:gd name="connsiteY38" fmla="*/ 174222 h 300523"/>
                  <a:gd name="connsiteX39" fmla="*/ 1160859 w 1865919"/>
                  <a:gd name="connsiteY39" fmla="*/ 189824 h 300523"/>
                  <a:gd name="connsiteX40" fmla="*/ 1261158 w 1865919"/>
                  <a:gd name="connsiteY40" fmla="*/ 207654 h 300523"/>
                  <a:gd name="connsiteX41" fmla="*/ 1361456 w 1865919"/>
                  <a:gd name="connsiteY41" fmla="*/ 226228 h 300523"/>
                  <a:gd name="connsiteX42" fmla="*/ 1411605 w 1865919"/>
                  <a:gd name="connsiteY42" fmla="*/ 235515 h 300523"/>
                  <a:gd name="connsiteX43" fmla="*/ 1462126 w 1865919"/>
                  <a:gd name="connsiteY43" fmla="*/ 243316 h 300523"/>
                  <a:gd name="connsiteX44" fmla="*/ 1663837 w 1865919"/>
                  <a:gd name="connsiteY44" fmla="*/ 273034 h 300523"/>
                  <a:gd name="connsiteX45" fmla="*/ 1865919 w 1865919"/>
                  <a:gd name="connsiteY45" fmla="*/ 300523 h 300523"/>
                  <a:gd name="connsiteX46" fmla="*/ 1865919 w 1865919"/>
                  <a:gd name="connsiteY46" fmla="*/ 300523 h 30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65919" h="300523">
                    <a:moveTo>
                      <a:pt x="1865176" y="300523"/>
                    </a:moveTo>
                    <a:lnTo>
                      <a:pt x="1663837" y="270062"/>
                    </a:lnTo>
                    <a:lnTo>
                      <a:pt x="1563167" y="255203"/>
                    </a:lnTo>
                    <a:lnTo>
                      <a:pt x="1462498" y="239230"/>
                    </a:lnTo>
                    <a:lnTo>
                      <a:pt x="1412348" y="231057"/>
                    </a:lnTo>
                    <a:lnTo>
                      <a:pt x="1362199" y="221399"/>
                    </a:lnTo>
                    <a:lnTo>
                      <a:pt x="1262273" y="202454"/>
                    </a:lnTo>
                    <a:lnTo>
                      <a:pt x="1161974" y="183880"/>
                    </a:lnTo>
                    <a:cubicBezTo>
                      <a:pt x="1128541" y="177193"/>
                      <a:pt x="1095109" y="172736"/>
                      <a:pt x="1061304" y="167535"/>
                    </a:cubicBezTo>
                    <a:lnTo>
                      <a:pt x="960634" y="152305"/>
                    </a:lnTo>
                    <a:cubicBezTo>
                      <a:pt x="927202" y="147104"/>
                      <a:pt x="893398" y="143389"/>
                      <a:pt x="859593" y="138560"/>
                    </a:cubicBezTo>
                    <a:cubicBezTo>
                      <a:pt x="792356" y="129645"/>
                      <a:pt x="724748" y="121472"/>
                      <a:pt x="657511" y="111814"/>
                    </a:cubicBezTo>
                    <a:lnTo>
                      <a:pt x="556470" y="97698"/>
                    </a:lnTo>
                    <a:cubicBezTo>
                      <a:pt x="522666" y="93240"/>
                      <a:pt x="489233" y="87297"/>
                      <a:pt x="455800" y="82096"/>
                    </a:cubicBezTo>
                    <a:cubicBezTo>
                      <a:pt x="422367" y="76524"/>
                      <a:pt x="388563" y="71695"/>
                      <a:pt x="355502" y="65379"/>
                    </a:cubicBezTo>
                    <a:lnTo>
                      <a:pt x="255575" y="45320"/>
                    </a:lnTo>
                    <a:lnTo>
                      <a:pt x="255575" y="45320"/>
                    </a:lnTo>
                    <a:cubicBezTo>
                      <a:pt x="255575" y="45320"/>
                      <a:pt x="255575" y="45320"/>
                      <a:pt x="255575" y="45320"/>
                    </a:cubicBezTo>
                    <a:lnTo>
                      <a:pt x="191681" y="33804"/>
                    </a:lnTo>
                    <a:lnTo>
                      <a:pt x="159734" y="28232"/>
                    </a:lnTo>
                    <a:cubicBezTo>
                      <a:pt x="149333" y="26003"/>
                      <a:pt x="138561" y="23031"/>
                      <a:pt x="128159" y="20803"/>
                    </a:cubicBezTo>
                    <a:cubicBezTo>
                      <a:pt x="107356" y="15602"/>
                      <a:pt x="85811" y="10773"/>
                      <a:pt x="64637" y="5943"/>
                    </a:cubicBezTo>
                    <a:cubicBezTo>
                      <a:pt x="54236" y="2972"/>
                      <a:pt x="43091" y="3715"/>
                      <a:pt x="32319" y="2600"/>
                    </a:cubicBezTo>
                    <a:lnTo>
                      <a:pt x="0" y="0"/>
                    </a:lnTo>
                    <a:lnTo>
                      <a:pt x="0" y="0"/>
                    </a:lnTo>
                    <a:cubicBezTo>
                      <a:pt x="0" y="0"/>
                      <a:pt x="32319" y="3343"/>
                      <a:pt x="32319" y="3343"/>
                    </a:cubicBezTo>
                    <a:cubicBezTo>
                      <a:pt x="43091" y="4829"/>
                      <a:pt x="53864" y="4086"/>
                      <a:pt x="64637" y="7429"/>
                    </a:cubicBezTo>
                    <a:cubicBezTo>
                      <a:pt x="85811" y="12258"/>
                      <a:pt x="106614" y="17459"/>
                      <a:pt x="127787" y="23031"/>
                    </a:cubicBezTo>
                    <a:cubicBezTo>
                      <a:pt x="138189" y="25632"/>
                      <a:pt x="148590" y="28603"/>
                      <a:pt x="159363" y="31204"/>
                    </a:cubicBezTo>
                    <a:lnTo>
                      <a:pt x="191310" y="37519"/>
                    </a:lnTo>
                    <a:lnTo>
                      <a:pt x="255204" y="49778"/>
                    </a:lnTo>
                    <a:lnTo>
                      <a:pt x="255204" y="49778"/>
                    </a:lnTo>
                    <a:cubicBezTo>
                      <a:pt x="255204" y="49778"/>
                      <a:pt x="355131" y="70209"/>
                      <a:pt x="355131" y="70209"/>
                    </a:cubicBezTo>
                    <a:cubicBezTo>
                      <a:pt x="388563" y="76895"/>
                      <a:pt x="421996" y="81724"/>
                      <a:pt x="455429" y="87297"/>
                    </a:cubicBezTo>
                    <a:cubicBezTo>
                      <a:pt x="488861" y="92869"/>
                      <a:pt x="522294" y="98812"/>
                      <a:pt x="556098" y="103270"/>
                    </a:cubicBezTo>
                    <a:lnTo>
                      <a:pt x="656768" y="118129"/>
                    </a:lnTo>
                    <a:cubicBezTo>
                      <a:pt x="724005" y="128159"/>
                      <a:pt x="791242" y="136703"/>
                      <a:pt x="858479" y="145990"/>
                    </a:cubicBezTo>
                    <a:cubicBezTo>
                      <a:pt x="892283" y="150447"/>
                      <a:pt x="925716" y="154905"/>
                      <a:pt x="959520" y="159734"/>
                    </a:cubicBezTo>
                    <a:lnTo>
                      <a:pt x="1060190" y="174222"/>
                    </a:lnTo>
                    <a:cubicBezTo>
                      <a:pt x="1093623" y="179051"/>
                      <a:pt x="1127427" y="183508"/>
                      <a:pt x="1160859" y="189824"/>
                    </a:cubicBezTo>
                    <a:lnTo>
                      <a:pt x="1261158" y="207654"/>
                    </a:lnTo>
                    <a:lnTo>
                      <a:pt x="1361456" y="226228"/>
                    </a:lnTo>
                    <a:lnTo>
                      <a:pt x="1411605" y="235515"/>
                    </a:lnTo>
                    <a:lnTo>
                      <a:pt x="1462126" y="243316"/>
                    </a:lnTo>
                    <a:cubicBezTo>
                      <a:pt x="1529363" y="253717"/>
                      <a:pt x="1596600" y="263747"/>
                      <a:pt x="1663837" y="273034"/>
                    </a:cubicBezTo>
                    <a:lnTo>
                      <a:pt x="1865919" y="300523"/>
                    </a:lnTo>
                    <a:lnTo>
                      <a:pt x="1865919" y="300523"/>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7" name="Freeform: Shape 1316">
                <a:extLst>
                  <a:ext uri="{FF2B5EF4-FFF2-40B4-BE49-F238E27FC236}">
                    <a16:creationId xmlns:a16="http://schemas.microsoft.com/office/drawing/2014/main" id="{7C051878-A4CE-1FCE-C064-5849C00D14E3}"/>
                  </a:ext>
                </a:extLst>
              </p:cNvPr>
              <p:cNvSpPr/>
              <p:nvPr/>
            </p:nvSpPr>
            <p:spPr>
              <a:xfrm>
                <a:off x="9841661" y="3993721"/>
                <a:ext cx="55563" cy="55563"/>
              </a:xfrm>
              <a:custGeom>
                <a:avLst/>
                <a:gdLst>
                  <a:gd name="connsiteX0" fmla="*/ 23696 w 55563"/>
                  <a:gd name="connsiteY0" fmla="*/ 55271 h 55563"/>
                  <a:gd name="connsiteX1" fmla="*/ 55271 w 55563"/>
                  <a:gd name="connsiteY1" fmla="*/ 31868 h 55563"/>
                  <a:gd name="connsiteX2" fmla="*/ 31868 w 55563"/>
                  <a:gd name="connsiteY2" fmla="*/ 292 h 55563"/>
                  <a:gd name="connsiteX3" fmla="*/ 292 w 55563"/>
                  <a:gd name="connsiteY3" fmla="*/ 23695 h 55563"/>
                  <a:gd name="connsiteX4" fmla="*/ 23696 w 55563"/>
                  <a:gd name="connsiteY4" fmla="*/ 55271 h 55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63" h="55563">
                    <a:moveTo>
                      <a:pt x="23696" y="55271"/>
                    </a:moveTo>
                    <a:cubicBezTo>
                      <a:pt x="38926" y="57500"/>
                      <a:pt x="53042" y="46727"/>
                      <a:pt x="55271" y="31868"/>
                    </a:cubicBezTo>
                    <a:cubicBezTo>
                      <a:pt x="57500" y="16637"/>
                      <a:pt x="46727" y="2521"/>
                      <a:pt x="31868" y="292"/>
                    </a:cubicBezTo>
                    <a:cubicBezTo>
                      <a:pt x="16637" y="-1936"/>
                      <a:pt x="2521" y="8836"/>
                      <a:pt x="292" y="23695"/>
                    </a:cubicBezTo>
                    <a:cubicBezTo>
                      <a:pt x="-1936" y="38926"/>
                      <a:pt x="8837" y="53042"/>
                      <a:pt x="23696" y="5527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8" name="Freeform: Shape 1317">
                <a:extLst>
                  <a:ext uri="{FF2B5EF4-FFF2-40B4-BE49-F238E27FC236}">
                    <a16:creationId xmlns:a16="http://schemas.microsoft.com/office/drawing/2014/main" id="{A3AFEF0D-5092-0C45-FC99-1DFB0FA531BF}"/>
                  </a:ext>
                </a:extLst>
              </p:cNvPr>
              <p:cNvSpPr/>
              <p:nvPr/>
            </p:nvSpPr>
            <p:spPr>
              <a:xfrm>
                <a:off x="7978602" y="3695314"/>
                <a:ext cx="55415" cy="55415"/>
              </a:xfrm>
              <a:custGeom>
                <a:avLst/>
                <a:gdLst>
                  <a:gd name="connsiteX0" fmla="*/ 26408 w 55415"/>
                  <a:gd name="connsiteY0" fmla="*/ 55383 h 55415"/>
                  <a:gd name="connsiteX1" fmla="*/ 33 w 55415"/>
                  <a:gd name="connsiteY1" fmla="*/ 26408 h 55415"/>
                  <a:gd name="connsiteX2" fmla="*/ 29009 w 55415"/>
                  <a:gd name="connsiteY2" fmla="*/ 33 h 55415"/>
                  <a:gd name="connsiteX3" fmla="*/ 55383 w 55415"/>
                  <a:gd name="connsiteY3" fmla="*/ 29008 h 55415"/>
                  <a:gd name="connsiteX4" fmla="*/ 26408 w 55415"/>
                  <a:gd name="connsiteY4" fmla="*/ 55383 h 5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5" h="55415">
                    <a:moveTo>
                      <a:pt x="26408" y="55383"/>
                    </a:moveTo>
                    <a:cubicBezTo>
                      <a:pt x="11177" y="54640"/>
                      <a:pt x="-710" y="41638"/>
                      <a:pt x="33" y="26408"/>
                    </a:cubicBezTo>
                    <a:cubicBezTo>
                      <a:pt x="776" y="11177"/>
                      <a:pt x="13778" y="-710"/>
                      <a:pt x="29009" y="33"/>
                    </a:cubicBezTo>
                    <a:cubicBezTo>
                      <a:pt x="44239" y="776"/>
                      <a:pt x="56126" y="13778"/>
                      <a:pt x="55383" y="29008"/>
                    </a:cubicBezTo>
                    <a:cubicBezTo>
                      <a:pt x="54640" y="44239"/>
                      <a:pt x="41639" y="56126"/>
                      <a:pt x="26408" y="5538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30" name="Graphic 619">
              <a:extLst>
                <a:ext uri="{FF2B5EF4-FFF2-40B4-BE49-F238E27FC236}">
                  <a16:creationId xmlns:a16="http://schemas.microsoft.com/office/drawing/2014/main" id="{AF21E587-EE97-F839-0F19-59754B5C0EF0}"/>
                </a:ext>
                <a:ext uri="{C183D7F6-B498-43B3-948B-1728B52AA6E4}">
                  <adec:decorative xmlns:adec="http://schemas.microsoft.com/office/drawing/2017/decorative" val="1"/>
                </a:ext>
              </a:extLst>
            </p:cNvPr>
            <p:cNvGrpSpPr/>
            <p:nvPr/>
          </p:nvGrpSpPr>
          <p:grpSpPr>
            <a:xfrm>
              <a:off x="1860469" y="4731681"/>
              <a:ext cx="1549186" cy="207175"/>
              <a:chOff x="2253701" y="2994241"/>
              <a:chExt cx="2303857" cy="291577"/>
            </a:xfrm>
            <a:solidFill>
              <a:srgbClr val="454142"/>
            </a:solidFill>
          </p:grpSpPr>
          <p:sp>
            <p:nvSpPr>
              <p:cNvPr id="1313" name="Freeform: Shape 1312">
                <a:extLst>
                  <a:ext uri="{FF2B5EF4-FFF2-40B4-BE49-F238E27FC236}">
                    <a16:creationId xmlns:a16="http://schemas.microsoft.com/office/drawing/2014/main" id="{FAB1D2CA-78E5-06D0-A710-19E1E28D541B}"/>
                  </a:ext>
                </a:extLst>
              </p:cNvPr>
              <p:cNvSpPr/>
              <p:nvPr/>
            </p:nvSpPr>
            <p:spPr>
              <a:xfrm>
                <a:off x="2280208" y="3022606"/>
                <a:ext cx="2251509" cy="236258"/>
              </a:xfrm>
              <a:custGeom>
                <a:avLst/>
                <a:gdLst>
                  <a:gd name="connsiteX0" fmla="*/ 2251139 w 2251509"/>
                  <a:gd name="connsiteY0" fmla="*/ 235144 h 236258"/>
                  <a:gd name="connsiteX1" fmla="*/ 2013023 w 2251509"/>
                  <a:gd name="connsiteY1" fmla="*/ 211369 h 236258"/>
                  <a:gd name="connsiteX2" fmla="*/ 1894151 w 2251509"/>
                  <a:gd name="connsiteY2" fmla="*/ 199854 h 236258"/>
                  <a:gd name="connsiteX3" fmla="*/ 1775279 w 2251509"/>
                  <a:gd name="connsiteY3" fmla="*/ 186852 h 236258"/>
                  <a:gd name="connsiteX4" fmla="*/ 1537535 w 2251509"/>
                  <a:gd name="connsiteY4" fmla="*/ 162335 h 236258"/>
                  <a:gd name="connsiteX5" fmla="*/ 1299791 w 2251509"/>
                  <a:gd name="connsiteY5" fmla="*/ 137074 h 236258"/>
                  <a:gd name="connsiteX6" fmla="*/ 1181291 w 2251509"/>
                  <a:gd name="connsiteY6" fmla="*/ 121472 h 236258"/>
                  <a:gd name="connsiteX7" fmla="*/ 1121855 w 2251509"/>
                  <a:gd name="connsiteY7" fmla="*/ 113672 h 236258"/>
                  <a:gd name="connsiteX8" fmla="*/ 1062419 w 2251509"/>
                  <a:gd name="connsiteY8" fmla="*/ 107728 h 236258"/>
                  <a:gd name="connsiteX9" fmla="*/ 824303 w 2251509"/>
                  <a:gd name="connsiteY9" fmla="*/ 83953 h 236258"/>
                  <a:gd name="connsiteX10" fmla="*/ 586188 w 2251509"/>
                  <a:gd name="connsiteY10" fmla="*/ 60922 h 236258"/>
                  <a:gd name="connsiteX11" fmla="*/ 467316 w 2251509"/>
                  <a:gd name="connsiteY11" fmla="*/ 48663 h 236258"/>
                  <a:gd name="connsiteX12" fmla="*/ 348815 w 2251509"/>
                  <a:gd name="connsiteY12" fmla="*/ 32690 h 236258"/>
                  <a:gd name="connsiteX13" fmla="*/ 348815 w 2251509"/>
                  <a:gd name="connsiteY13" fmla="*/ 32690 h 236258"/>
                  <a:gd name="connsiteX14" fmla="*/ 0 w 2251509"/>
                  <a:gd name="connsiteY14" fmla="*/ 0 h 236258"/>
                  <a:gd name="connsiteX15" fmla="*/ 0 w 2251509"/>
                  <a:gd name="connsiteY15" fmla="*/ 0 h 236258"/>
                  <a:gd name="connsiteX16" fmla="*/ 348444 w 2251509"/>
                  <a:gd name="connsiteY16" fmla="*/ 36776 h 236258"/>
                  <a:gd name="connsiteX17" fmla="*/ 348444 w 2251509"/>
                  <a:gd name="connsiteY17" fmla="*/ 36776 h 236258"/>
                  <a:gd name="connsiteX18" fmla="*/ 466944 w 2251509"/>
                  <a:gd name="connsiteY18" fmla="*/ 53492 h 236258"/>
                  <a:gd name="connsiteX19" fmla="*/ 585816 w 2251509"/>
                  <a:gd name="connsiteY19" fmla="*/ 66494 h 236258"/>
                  <a:gd name="connsiteX20" fmla="*/ 823932 w 2251509"/>
                  <a:gd name="connsiteY20" fmla="*/ 90640 h 236258"/>
                  <a:gd name="connsiteX21" fmla="*/ 1061676 w 2251509"/>
                  <a:gd name="connsiteY21" fmla="*/ 115157 h 236258"/>
                  <a:gd name="connsiteX22" fmla="*/ 1180176 w 2251509"/>
                  <a:gd name="connsiteY22" fmla="*/ 128902 h 236258"/>
                  <a:gd name="connsiteX23" fmla="*/ 1299048 w 2251509"/>
                  <a:gd name="connsiteY23" fmla="*/ 144132 h 236258"/>
                  <a:gd name="connsiteX24" fmla="*/ 1537164 w 2251509"/>
                  <a:gd name="connsiteY24" fmla="*/ 168278 h 236258"/>
                  <a:gd name="connsiteX25" fmla="*/ 1775279 w 2251509"/>
                  <a:gd name="connsiteY25" fmla="*/ 192053 h 236258"/>
                  <a:gd name="connsiteX26" fmla="*/ 1894151 w 2251509"/>
                  <a:gd name="connsiteY26" fmla="*/ 204683 h 236258"/>
                  <a:gd name="connsiteX27" fmla="*/ 2013395 w 2251509"/>
                  <a:gd name="connsiteY27" fmla="*/ 215456 h 236258"/>
                  <a:gd name="connsiteX28" fmla="*/ 2251510 w 2251509"/>
                  <a:gd name="connsiteY28" fmla="*/ 236258 h 236258"/>
                  <a:gd name="connsiteX29" fmla="*/ 2251510 w 2251509"/>
                  <a:gd name="connsiteY29" fmla="*/ 236258 h 236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251509" h="236258">
                    <a:moveTo>
                      <a:pt x="2251139" y="235144"/>
                    </a:moveTo>
                    <a:lnTo>
                      <a:pt x="2013023" y="211369"/>
                    </a:lnTo>
                    <a:lnTo>
                      <a:pt x="1894151" y="199854"/>
                    </a:lnTo>
                    <a:lnTo>
                      <a:pt x="1775279" y="186852"/>
                    </a:lnTo>
                    <a:cubicBezTo>
                      <a:pt x="1696155" y="177565"/>
                      <a:pt x="1616659" y="170507"/>
                      <a:pt x="1537535" y="162335"/>
                    </a:cubicBezTo>
                    <a:lnTo>
                      <a:pt x="1299791" y="137074"/>
                    </a:lnTo>
                    <a:lnTo>
                      <a:pt x="1181291" y="121472"/>
                    </a:lnTo>
                    <a:lnTo>
                      <a:pt x="1121855" y="113672"/>
                    </a:lnTo>
                    <a:lnTo>
                      <a:pt x="1062419" y="107728"/>
                    </a:lnTo>
                    <a:cubicBezTo>
                      <a:pt x="982923" y="99555"/>
                      <a:pt x="903799" y="91383"/>
                      <a:pt x="824303" y="83953"/>
                    </a:cubicBezTo>
                    <a:cubicBezTo>
                      <a:pt x="744807" y="76524"/>
                      <a:pt x="665683" y="69094"/>
                      <a:pt x="586188" y="60922"/>
                    </a:cubicBezTo>
                    <a:cubicBezTo>
                      <a:pt x="546440" y="56836"/>
                      <a:pt x="506692" y="53492"/>
                      <a:pt x="467316" y="48663"/>
                    </a:cubicBezTo>
                    <a:lnTo>
                      <a:pt x="348815" y="32690"/>
                    </a:lnTo>
                    <a:lnTo>
                      <a:pt x="348815" y="32690"/>
                    </a:lnTo>
                    <a:cubicBezTo>
                      <a:pt x="348815" y="32690"/>
                      <a:pt x="0" y="0"/>
                      <a:pt x="0" y="0"/>
                    </a:cubicBezTo>
                    <a:lnTo>
                      <a:pt x="0" y="0"/>
                    </a:lnTo>
                    <a:cubicBezTo>
                      <a:pt x="0" y="0"/>
                      <a:pt x="348444" y="36776"/>
                      <a:pt x="348444" y="36776"/>
                    </a:cubicBezTo>
                    <a:lnTo>
                      <a:pt x="348444" y="36776"/>
                    </a:lnTo>
                    <a:cubicBezTo>
                      <a:pt x="348444" y="36776"/>
                      <a:pt x="466944" y="53492"/>
                      <a:pt x="466944" y="53492"/>
                    </a:cubicBezTo>
                    <a:cubicBezTo>
                      <a:pt x="506692" y="58693"/>
                      <a:pt x="546068" y="62037"/>
                      <a:pt x="585816" y="66494"/>
                    </a:cubicBezTo>
                    <a:cubicBezTo>
                      <a:pt x="664940" y="75038"/>
                      <a:pt x="744436" y="82839"/>
                      <a:pt x="823932" y="90640"/>
                    </a:cubicBezTo>
                    <a:cubicBezTo>
                      <a:pt x="903427" y="98069"/>
                      <a:pt x="982551" y="106985"/>
                      <a:pt x="1061676" y="115157"/>
                    </a:cubicBezTo>
                    <a:cubicBezTo>
                      <a:pt x="1101423" y="119243"/>
                      <a:pt x="1140800" y="123701"/>
                      <a:pt x="1180176" y="128902"/>
                    </a:cubicBezTo>
                    <a:lnTo>
                      <a:pt x="1299048" y="144132"/>
                    </a:lnTo>
                    <a:lnTo>
                      <a:pt x="1537164" y="168278"/>
                    </a:lnTo>
                    <a:cubicBezTo>
                      <a:pt x="1616288" y="176079"/>
                      <a:pt x="1695783" y="182766"/>
                      <a:pt x="1775279" y="192053"/>
                    </a:cubicBezTo>
                    <a:lnTo>
                      <a:pt x="1894151" y="204683"/>
                    </a:lnTo>
                    <a:lnTo>
                      <a:pt x="2013395" y="215456"/>
                    </a:lnTo>
                    <a:lnTo>
                      <a:pt x="2251510" y="236258"/>
                    </a:lnTo>
                    <a:lnTo>
                      <a:pt x="2251510" y="23625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4" name="Freeform: Shape 1313">
                <a:extLst>
                  <a:ext uri="{FF2B5EF4-FFF2-40B4-BE49-F238E27FC236}">
                    <a16:creationId xmlns:a16="http://schemas.microsoft.com/office/drawing/2014/main" id="{9F10DA9B-1B8F-ABD5-B1C0-69217FBDB1C3}"/>
                  </a:ext>
                </a:extLst>
              </p:cNvPr>
              <p:cNvSpPr/>
              <p:nvPr/>
            </p:nvSpPr>
            <p:spPr>
              <a:xfrm>
                <a:off x="4501792" y="3230052"/>
                <a:ext cx="55766" cy="55766"/>
              </a:xfrm>
              <a:custGeom>
                <a:avLst/>
                <a:gdLst>
                  <a:gd name="connsiteX0" fmla="*/ 24354 w 55766"/>
                  <a:gd name="connsiteY0" fmla="*/ 55558 h 55766"/>
                  <a:gd name="connsiteX1" fmla="*/ 55558 w 55766"/>
                  <a:gd name="connsiteY1" fmla="*/ 31412 h 55766"/>
                  <a:gd name="connsiteX2" fmla="*/ 31412 w 55766"/>
                  <a:gd name="connsiteY2" fmla="*/ 208 h 55766"/>
                  <a:gd name="connsiteX3" fmla="*/ 208 w 55766"/>
                  <a:gd name="connsiteY3" fmla="*/ 24354 h 55766"/>
                  <a:gd name="connsiteX4" fmla="*/ 24354 w 55766"/>
                  <a:gd name="connsiteY4" fmla="*/ 55558 h 5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66" h="55766">
                    <a:moveTo>
                      <a:pt x="24354" y="55558"/>
                    </a:moveTo>
                    <a:cubicBezTo>
                      <a:pt x="39585" y="57415"/>
                      <a:pt x="53329" y="46643"/>
                      <a:pt x="55558" y="31412"/>
                    </a:cubicBezTo>
                    <a:cubicBezTo>
                      <a:pt x="57415" y="16182"/>
                      <a:pt x="46643" y="2437"/>
                      <a:pt x="31412" y="208"/>
                    </a:cubicBezTo>
                    <a:cubicBezTo>
                      <a:pt x="16182" y="-1649"/>
                      <a:pt x="2437" y="9124"/>
                      <a:pt x="208" y="24354"/>
                    </a:cubicBezTo>
                    <a:cubicBezTo>
                      <a:pt x="-1649" y="39585"/>
                      <a:pt x="9124" y="53700"/>
                      <a:pt x="24354" y="5555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5" name="Freeform: Shape 1314">
                <a:extLst>
                  <a:ext uri="{FF2B5EF4-FFF2-40B4-BE49-F238E27FC236}">
                    <a16:creationId xmlns:a16="http://schemas.microsoft.com/office/drawing/2014/main" id="{FCB2D506-3408-2580-4A9F-B6CD6428CC36}"/>
                  </a:ext>
                </a:extLst>
              </p:cNvPr>
              <p:cNvSpPr/>
              <p:nvPr/>
            </p:nvSpPr>
            <p:spPr>
              <a:xfrm>
                <a:off x="2253701" y="2994241"/>
                <a:ext cx="55615" cy="55615"/>
              </a:xfrm>
              <a:custGeom>
                <a:avLst/>
                <a:gdLst>
                  <a:gd name="connsiteX0" fmla="*/ 25022 w 55615"/>
                  <a:gd name="connsiteY0" fmla="*/ 55483 h 55615"/>
                  <a:gd name="connsiteX1" fmla="*/ 133 w 55615"/>
                  <a:gd name="connsiteY1" fmla="*/ 25022 h 55615"/>
                  <a:gd name="connsiteX2" fmla="*/ 30594 w 55615"/>
                  <a:gd name="connsiteY2" fmla="*/ 133 h 55615"/>
                  <a:gd name="connsiteX3" fmla="*/ 55483 w 55615"/>
                  <a:gd name="connsiteY3" fmla="*/ 30594 h 55615"/>
                  <a:gd name="connsiteX4" fmla="*/ 25022 w 55615"/>
                  <a:gd name="connsiteY4" fmla="*/ 55483 h 55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5" h="55615">
                    <a:moveTo>
                      <a:pt x="25022" y="55483"/>
                    </a:moveTo>
                    <a:cubicBezTo>
                      <a:pt x="9791" y="53997"/>
                      <a:pt x="-1353" y="40252"/>
                      <a:pt x="133" y="25022"/>
                    </a:cubicBezTo>
                    <a:cubicBezTo>
                      <a:pt x="1619" y="9791"/>
                      <a:pt x="15363" y="-1353"/>
                      <a:pt x="30594" y="133"/>
                    </a:cubicBezTo>
                    <a:cubicBezTo>
                      <a:pt x="45824" y="1619"/>
                      <a:pt x="56969" y="15363"/>
                      <a:pt x="55483" y="30594"/>
                    </a:cubicBezTo>
                    <a:cubicBezTo>
                      <a:pt x="53997" y="45824"/>
                      <a:pt x="40252" y="56969"/>
                      <a:pt x="25022" y="5548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34" name="Freeform: Shape 33">
              <a:extLst>
                <a:ext uri="{FF2B5EF4-FFF2-40B4-BE49-F238E27FC236}">
                  <a16:creationId xmlns:a16="http://schemas.microsoft.com/office/drawing/2014/main" id="{0A4FDB90-6700-4423-8D66-206DCD329E4F}"/>
                </a:ext>
                <a:ext uri="{C183D7F6-B498-43B3-948B-1728B52AA6E4}">
                  <adec:decorative xmlns:adec="http://schemas.microsoft.com/office/drawing/2017/decorative" val="1"/>
                </a:ext>
              </a:extLst>
            </p:cNvPr>
            <p:cNvSpPr/>
            <p:nvPr/>
          </p:nvSpPr>
          <p:spPr>
            <a:xfrm>
              <a:off x="6991003" y="5158552"/>
              <a:ext cx="37263" cy="39374"/>
            </a:xfrm>
            <a:custGeom>
              <a:avLst/>
              <a:gdLst>
                <a:gd name="connsiteX0" fmla="*/ 29008 w 55415"/>
                <a:gd name="connsiteY0" fmla="*/ 33 h 55415"/>
                <a:gd name="connsiteX1" fmla="*/ 55382 w 55415"/>
                <a:gd name="connsiteY1" fmla="*/ 29008 h 55415"/>
                <a:gd name="connsiteX2" fmla="*/ 26407 w 55415"/>
                <a:gd name="connsiteY2" fmla="*/ 55383 h 55415"/>
                <a:gd name="connsiteX3" fmla="*/ 33 w 55415"/>
                <a:gd name="connsiteY3" fmla="*/ 26408 h 55415"/>
                <a:gd name="connsiteX4" fmla="*/ 29008 w 55415"/>
                <a:gd name="connsiteY4" fmla="*/ 33 h 5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5" h="55415">
                  <a:moveTo>
                    <a:pt x="29008" y="33"/>
                  </a:moveTo>
                  <a:cubicBezTo>
                    <a:pt x="44238" y="776"/>
                    <a:pt x="56126" y="13777"/>
                    <a:pt x="55382" y="29008"/>
                  </a:cubicBezTo>
                  <a:cubicBezTo>
                    <a:pt x="54639" y="44239"/>
                    <a:pt x="41638" y="56126"/>
                    <a:pt x="26407" y="55383"/>
                  </a:cubicBezTo>
                  <a:cubicBezTo>
                    <a:pt x="11177" y="54640"/>
                    <a:pt x="-710" y="41638"/>
                    <a:pt x="33" y="26408"/>
                  </a:cubicBezTo>
                  <a:cubicBezTo>
                    <a:pt x="776" y="11177"/>
                    <a:pt x="13777" y="-710"/>
                    <a:pt x="29008" y="33"/>
                  </a:cubicBezTo>
                  <a:close/>
                </a:path>
              </a:pathLst>
            </a:custGeom>
            <a:solidFill>
              <a:srgbClr val="454142"/>
            </a:solid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38" name="Graphic 619">
              <a:extLst>
                <a:ext uri="{FF2B5EF4-FFF2-40B4-BE49-F238E27FC236}">
                  <a16:creationId xmlns:a16="http://schemas.microsoft.com/office/drawing/2014/main" id="{9314E762-6F08-9597-F9C8-B8C5021AD9DB}"/>
                </a:ext>
                <a:ext uri="{C183D7F6-B498-43B3-948B-1728B52AA6E4}">
                  <adec:decorative xmlns:adec="http://schemas.microsoft.com/office/drawing/2017/decorative" val="1"/>
                </a:ext>
              </a:extLst>
            </p:cNvPr>
            <p:cNvGrpSpPr/>
            <p:nvPr/>
          </p:nvGrpSpPr>
          <p:grpSpPr>
            <a:xfrm>
              <a:off x="1846320" y="5016044"/>
              <a:ext cx="1408824" cy="39592"/>
              <a:chOff x="2232660" y="3394452"/>
              <a:chExt cx="2095119" cy="55721"/>
            </a:xfrm>
            <a:solidFill>
              <a:srgbClr val="454142"/>
            </a:solidFill>
          </p:grpSpPr>
          <p:sp>
            <p:nvSpPr>
              <p:cNvPr id="1310" name="Freeform: Shape 1309">
                <a:extLst>
                  <a:ext uri="{FF2B5EF4-FFF2-40B4-BE49-F238E27FC236}">
                    <a16:creationId xmlns:a16="http://schemas.microsoft.com/office/drawing/2014/main" id="{E04E197F-F81F-DB02-DC31-2FF4A512003C}"/>
                  </a:ext>
                </a:extLst>
              </p:cNvPr>
              <p:cNvSpPr/>
              <p:nvPr/>
            </p:nvSpPr>
            <p:spPr>
              <a:xfrm>
                <a:off x="2258663" y="3418598"/>
                <a:ext cx="2042369" cy="7058"/>
              </a:xfrm>
              <a:custGeom>
                <a:avLst/>
                <a:gdLst>
                  <a:gd name="connsiteX0" fmla="*/ 2042370 w 2042369"/>
                  <a:gd name="connsiteY0" fmla="*/ 3343 h 7058"/>
                  <a:gd name="connsiteX1" fmla="*/ 1723273 w 2042369"/>
                  <a:gd name="connsiteY1" fmla="*/ 1486 h 7058"/>
                  <a:gd name="connsiteX2" fmla="*/ 1021185 w 2042369"/>
                  <a:gd name="connsiteY2" fmla="*/ 0 h 7058"/>
                  <a:gd name="connsiteX3" fmla="*/ 319097 w 2042369"/>
                  <a:gd name="connsiteY3" fmla="*/ 1486 h 7058"/>
                  <a:gd name="connsiteX4" fmla="*/ 0 w 2042369"/>
                  <a:gd name="connsiteY4" fmla="*/ 3343 h 7058"/>
                  <a:gd name="connsiteX5" fmla="*/ 0 w 2042369"/>
                  <a:gd name="connsiteY5" fmla="*/ 3343 h 7058"/>
                  <a:gd name="connsiteX6" fmla="*/ 319097 w 2042369"/>
                  <a:gd name="connsiteY6" fmla="*/ 5572 h 7058"/>
                  <a:gd name="connsiteX7" fmla="*/ 1021185 w 2042369"/>
                  <a:gd name="connsiteY7" fmla="*/ 7058 h 7058"/>
                  <a:gd name="connsiteX8" fmla="*/ 1723273 w 2042369"/>
                  <a:gd name="connsiteY8" fmla="*/ 5572 h 7058"/>
                  <a:gd name="connsiteX9" fmla="*/ 2042370 w 2042369"/>
                  <a:gd name="connsiteY9" fmla="*/ 3715 h 7058"/>
                  <a:gd name="connsiteX10" fmla="*/ 2042370 w 2042369"/>
                  <a:gd name="connsiteY10" fmla="*/ 2972 h 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2369" h="7058">
                    <a:moveTo>
                      <a:pt x="2042370" y="3343"/>
                    </a:moveTo>
                    <a:cubicBezTo>
                      <a:pt x="2042370" y="3343"/>
                      <a:pt x="1914582" y="2600"/>
                      <a:pt x="1723273" y="1486"/>
                    </a:cubicBezTo>
                    <a:cubicBezTo>
                      <a:pt x="1531963" y="1114"/>
                      <a:pt x="1276388" y="372"/>
                      <a:pt x="1021185" y="0"/>
                    </a:cubicBezTo>
                    <a:cubicBezTo>
                      <a:pt x="765981" y="743"/>
                      <a:pt x="510778" y="1114"/>
                      <a:pt x="319097" y="1486"/>
                    </a:cubicBezTo>
                    <a:cubicBezTo>
                      <a:pt x="127787" y="2600"/>
                      <a:pt x="0" y="3343"/>
                      <a:pt x="0" y="3343"/>
                    </a:cubicBezTo>
                    <a:lnTo>
                      <a:pt x="0" y="3343"/>
                    </a:lnTo>
                    <a:cubicBezTo>
                      <a:pt x="0" y="3343"/>
                      <a:pt x="127787" y="4458"/>
                      <a:pt x="319097" y="5572"/>
                    </a:cubicBezTo>
                    <a:cubicBezTo>
                      <a:pt x="510407" y="5943"/>
                      <a:pt x="765981" y="6687"/>
                      <a:pt x="1021185" y="7058"/>
                    </a:cubicBezTo>
                    <a:cubicBezTo>
                      <a:pt x="1276388" y="6315"/>
                      <a:pt x="1531591" y="5943"/>
                      <a:pt x="1723273" y="5572"/>
                    </a:cubicBezTo>
                    <a:cubicBezTo>
                      <a:pt x="1914582" y="4458"/>
                      <a:pt x="2042370" y="3715"/>
                      <a:pt x="2042370" y="3715"/>
                    </a:cubicBezTo>
                    <a:lnTo>
                      <a:pt x="2042370" y="2972"/>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1" name="Freeform: Shape 1310">
                <a:extLst>
                  <a:ext uri="{FF2B5EF4-FFF2-40B4-BE49-F238E27FC236}">
                    <a16:creationId xmlns:a16="http://schemas.microsoft.com/office/drawing/2014/main" id="{C5855958-7427-8217-5EBB-E8CE177A938F}"/>
                  </a:ext>
                </a:extLst>
              </p:cNvPr>
              <p:cNvSpPr/>
              <p:nvPr/>
            </p:nvSpPr>
            <p:spPr>
              <a:xfrm>
                <a:off x="4272057" y="3394452"/>
                <a:ext cx="55721" cy="55721"/>
              </a:xfrm>
              <a:custGeom>
                <a:avLst/>
                <a:gdLst>
                  <a:gd name="connsiteX0" fmla="*/ 27861 w 55721"/>
                  <a:gd name="connsiteY0" fmla="*/ 55721 h 55721"/>
                  <a:gd name="connsiteX1" fmla="*/ 55721 w 55721"/>
                  <a:gd name="connsiteY1" fmla="*/ 27861 h 55721"/>
                  <a:gd name="connsiteX2" fmla="*/ 27861 w 55721"/>
                  <a:gd name="connsiteY2" fmla="*/ 0 h 55721"/>
                  <a:gd name="connsiteX3" fmla="*/ 0 w 55721"/>
                  <a:gd name="connsiteY3" fmla="*/ 27861 h 55721"/>
                  <a:gd name="connsiteX4" fmla="*/ 27861 w 55721"/>
                  <a:gd name="connsiteY4" fmla="*/ 55721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55721"/>
                    </a:moveTo>
                    <a:cubicBezTo>
                      <a:pt x="43091" y="55721"/>
                      <a:pt x="55721" y="43091"/>
                      <a:pt x="55721" y="27861"/>
                    </a:cubicBezTo>
                    <a:cubicBezTo>
                      <a:pt x="55721" y="12630"/>
                      <a:pt x="43091" y="0"/>
                      <a:pt x="27861" y="0"/>
                    </a:cubicBezTo>
                    <a:cubicBezTo>
                      <a:pt x="12630" y="0"/>
                      <a:pt x="0" y="12630"/>
                      <a:pt x="0" y="27861"/>
                    </a:cubicBezTo>
                    <a:cubicBezTo>
                      <a:pt x="0" y="43091"/>
                      <a:pt x="12630" y="55721"/>
                      <a:pt x="27861" y="5572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12" name="Freeform: Shape 1311">
                <a:extLst>
                  <a:ext uri="{FF2B5EF4-FFF2-40B4-BE49-F238E27FC236}">
                    <a16:creationId xmlns:a16="http://schemas.microsoft.com/office/drawing/2014/main" id="{33A32D10-7161-41D5-4147-D12C7DEC328D}"/>
                  </a:ext>
                </a:extLst>
              </p:cNvPr>
              <p:cNvSpPr/>
              <p:nvPr/>
            </p:nvSpPr>
            <p:spPr>
              <a:xfrm>
                <a:off x="2232660" y="3394452"/>
                <a:ext cx="55721" cy="55721"/>
              </a:xfrm>
              <a:custGeom>
                <a:avLst/>
                <a:gdLst>
                  <a:gd name="connsiteX0" fmla="*/ 27861 w 55721"/>
                  <a:gd name="connsiteY0" fmla="*/ 55721 h 55721"/>
                  <a:gd name="connsiteX1" fmla="*/ 0 w 55721"/>
                  <a:gd name="connsiteY1" fmla="*/ 27861 h 55721"/>
                  <a:gd name="connsiteX2" fmla="*/ 27861 w 55721"/>
                  <a:gd name="connsiteY2" fmla="*/ 0 h 55721"/>
                  <a:gd name="connsiteX3" fmla="*/ 55721 w 55721"/>
                  <a:gd name="connsiteY3" fmla="*/ 27861 h 55721"/>
                  <a:gd name="connsiteX4" fmla="*/ 27861 w 55721"/>
                  <a:gd name="connsiteY4" fmla="*/ 55721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55721"/>
                    </a:moveTo>
                    <a:cubicBezTo>
                      <a:pt x="12630" y="55721"/>
                      <a:pt x="0" y="43091"/>
                      <a:pt x="0" y="27861"/>
                    </a:cubicBezTo>
                    <a:cubicBezTo>
                      <a:pt x="0" y="12630"/>
                      <a:pt x="12630" y="0"/>
                      <a:pt x="27861" y="0"/>
                    </a:cubicBezTo>
                    <a:cubicBezTo>
                      <a:pt x="43091" y="0"/>
                      <a:pt x="55721" y="12630"/>
                      <a:pt x="55721" y="27861"/>
                    </a:cubicBezTo>
                    <a:cubicBezTo>
                      <a:pt x="55721" y="43091"/>
                      <a:pt x="43091" y="55721"/>
                      <a:pt x="27861" y="5572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2" name="Graphic 619">
              <a:extLst>
                <a:ext uri="{FF2B5EF4-FFF2-40B4-BE49-F238E27FC236}">
                  <a16:creationId xmlns:a16="http://schemas.microsoft.com/office/drawing/2014/main" id="{A1FBE9AA-4D9B-32BA-F4C7-20AC60174F2A}"/>
                </a:ext>
                <a:ext uri="{C183D7F6-B498-43B3-948B-1728B52AA6E4}">
                  <adec:decorative xmlns:adec="http://schemas.microsoft.com/office/drawing/2017/decorative" val="1"/>
                </a:ext>
              </a:extLst>
            </p:cNvPr>
            <p:cNvGrpSpPr/>
            <p:nvPr/>
          </p:nvGrpSpPr>
          <p:grpSpPr>
            <a:xfrm>
              <a:off x="5413342" y="4873754"/>
              <a:ext cx="1614924" cy="123022"/>
              <a:chOff x="7537323" y="3194193"/>
              <a:chExt cx="2401619" cy="173141"/>
            </a:xfrm>
            <a:solidFill>
              <a:srgbClr val="454142"/>
            </a:solidFill>
          </p:grpSpPr>
          <p:sp>
            <p:nvSpPr>
              <p:cNvPr id="1307" name="Freeform: Shape 1306">
                <a:extLst>
                  <a:ext uri="{FF2B5EF4-FFF2-40B4-BE49-F238E27FC236}">
                    <a16:creationId xmlns:a16="http://schemas.microsoft.com/office/drawing/2014/main" id="{8F89696C-B17D-C04C-D6B3-7DF2B100906D}"/>
                  </a:ext>
                </a:extLst>
              </p:cNvPr>
              <p:cNvSpPr/>
              <p:nvPr/>
            </p:nvSpPr>
            <p:spPr>
              <a:xfrm>
                <a:off x="7554039" y="3222088"/>
                <a:ext cx="2359237" cy="119555"/>
              </a:xfrm>
              <a:custGeom>
                <a:avLst/>
                <a:gdLst>
                  <a:gd name="connsiteX0" fmla="*/ 72809 w 2359237"/>
                  <a:gd name="connsiteY0" fmla="*/ 118129 h 119555"/>
                  <a:gd name="connsiteX1" fmla="*/ 45320 w 2359237"/>
                  <a:gd name="connsiteY1" fmla="*/ 118129 h 119555"/>
                  <a:gd name="connsiteX2" fmla="*/ 12630 w 2359237"/>
                  <a:gd name="connsiteY2" fmla="*/ 118129 h 119555"/>
                  <a:gd name="connsiteX3" fmla="*/ 2601 w 2359237"/>
                  <a:gd name="connsiteY3" fmla="*/ 118129 h 119555"/>
                  <a:gd name="connsiteX4" fmla="*/ 1114 w 2359237"/>
                  <a:gd name="connsiteY4" fmla="*/ 118129 h 119555"/>
                  <a:gd name="connsiteX5" fmla="*/ 371 w 2359237"/>
                  <a:gd name="connsiteY5" fmla="*/ 118129 h 119555"/>
                  <a:gd name="connsiteX6" fmla="*/ 371 w 2359237"/>
                  <a:gd name="connsiteY6" fmla="*/ 119243 h 119555"/>
                  <a:gd name="connsiteX7" fmla="*/ 371 w 2359237"/>
                  <a:gd name="connsiteY7" fmla="*/ 119243 h 119555"/>
                  <a:gd name="connsiteX8" fmla="*/ 2601 w 2359237"/>
                  <a:gd name="connsiteY8" fmla="*/ 119243 h 119555"/>
                  <a:gd name="connsiteX9" fmla="*/ 8172 w 2359237"/>
                  <a:gd name="connsiteY9" fmla="*/ 119243 h 119555"/>
                  <a:gd name="connsiteX10" fmla="*/ 31947 w 2359237"/>
                  <a:gd name="connsiteY10" fmla="*/ 119243 h 119555"/>
                  <a:gd name="connsiteX11" fmla="*/ 86925 w 2359237"/>
                  <a:gd name="connsiteY11" fmla="*/ 119243 h 119555"/>
                  <a:gd name="connsiteX12" fmla="*/ 151933 w 2359237"/>
                  <a:gd name="connsiteY12" fmla="*/ 117015 h 119555"/>
                  <a:gd name="connsiteX13" fmla="*/ 307581 w 2359237"/>
                  <a:gd name="connsiteY13" fmla="*/ 109214 h 119555"/>
                  <a:gd name="connsiteX14" fmla="*/ 1143771 w 2359237"/>
                  <a:gd name="connsiteY14" fmla="*/ 67237 h 119555"/>
                  <a:gd name="connsiteX15" fmla="*/ 1590284 w 2359237"/>
                  <a:gd name="connsiteY15" fmla="*/ 46063 h 119555"/>
                  <a:gd name="connsiteX16" fmla="*/ 1795710 w 2359237"/>
                  <a:gd name="connsiteY16" fmla="*/ 35662 h 119555"/>
                  <a:gd name="connsiteX17" fmla="*/ 1979590 w 2359237"/>
                  <a:gd name="connsiteY17" fmla="*/ 23403 h 119555"/>
                  <a:gd name="connsiteX18" fmla="*/ 2359238 w 2359237"/>
                  <a:gd name="connsiteY18" fmla="*/ 0 h 119555"/>
                  <a:gd name="connsiteX19" fmla="*/ 2359238 w 2359237"/>
                  <a:gd name="connsiteY19" fmla="*/ 0 h 119555"/>
                  <a:gd name="connsiteX20" fmla="*/ 2254853 w 2359237"/>
                  <a:gd name="connsiteY20" fmla="*/ 4829 h 119555"/>
                  <a:gd name="connsiteX21" fmla="*/ 1979219 w 2359237"/>
                  <a:gd name="connsiteY21" fmla="*/ 19317 h 119555"/>
                  <a:gd name="connsiteX22" fmla="*/ 1795339 w 2359237"/>
                  <a:gd name="connsiteY22" fmla="*/ 30832 h 119555"/>
                  <a:gd name="connsiteX23" fmla="*/ 1589913 w 2359237"/>
                  <a:gd name="connsiteY23" fmla="*/ 40491 h 119555"/>
                  <a:gd name="connsiteX24" fmla="*/ 1143029 w 2359237"/>
                  <a:gd name="connsiteY24" fmla="*/ 59807 h 119555"/>
                  <a:gd name="connsiteX25" fmla="*/ 307210 w 2359237"/>
                  <a:gd name="connsiteY25" fmla="*/ 105127 h 119555"/>
                  <a:gd name="connsiteX26" fmla="*/ 151562 w 2359237"/>
                  <a:gd name="connsiteY26" fmla="*/ 114043 h 119555"/>
                  <a:gd name="connsiteX27" fmla="*/ 86554 w 2359237"/>
                  <a:gd name="connsiteY27" fmla="*/ 117015 h 119555"/>
                  <a:gd name="connsiteX28" fmla="*/ 31576 w 2359237"/>
                  <a:gd name="connsiteY28" fmla="*/ 117015 h 119555"/>
                  <a:gd name="connsiteX29" fmla="*/ 7801 w 2359237"/>
                  <a:gd name="connsiteY29" fmla="*/ 117015 h 119555"/>
                  <a:gd name="connsiteX30" fmla="*/ 2229 w 2359237"/>
                  <a:gd name="connsiteY30" fmla="*/ 117015 h 119555"/>
                  <a:gd name="connsiteX31" fmla="*/ 0 w 2359237"/>
                  <a:gd name="connsiteY31" fmla="*/ 117015 h 119555"/>
                  <a:gd name="connsiteX32" fmla="*/ 0 w 2359237"/>
                  <a:gd name="connsiteY32" fmla="*/ 117015 h 119555"/>
                  <a:gd name="connsiteX33" fmla="*/ 0 w 2359237"/>
                  <a:gd name="connsiteY33" fmla="*/ 118129 h 119555"/>
                  <a:gd name="connsiteX34" fmla="*/ 1857 w 2359237"/>
                  <a:gd name="connsiteY34" fmla="*/ 118129 h 119555"/>
                  <a:gd name="connsiteX35" fmla="*/ 11887 w 2359237"/>
                  <a:gd name="connsiteY35" fmla="*/ 118129 h 119555"/>
                  <a:gd name="connsiteX36" fmla="*/ 44577 w 2359237"/>
                  <a:gd name="connsiteY36" fmla="*/ 118129 h 119555"/>
                  <a:gd name="connsiteX37" fmla="*/ 72066 w 2359237"/>
                  <a:gd name="connsiteY37" fmla="*/ 118129 h 119555"/>
                  <a:gd name="connsiteX38" fmla="*/ 72066 w 2359237"/>
                  <a:gd name="connsiteY38" fmla="*/ 118129 h 119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59237" h="119555">
                    <a:moveTo>
                      <a:pt x="72809" y="118129"/>
                    </a:moveTo>
                    <a:cubicBezTo>
                      <a:pt x="72809" y="118129"/>
                      <a:pt x="63151" y="118129"/>
                      <a:pt x="45320" y="118129"/>
                    </a:cubicBezTo>
                    <a:cubicBezTo>
                      <a:pt x="36404" y="118129"/>
                      <a:pt x="25260" y="118129"/>
                      <a:pt x="12630" y="118129"/>
                    </a:cubicBezTo>
                    <a:cubicBezTo>
                      <a:pt x="9287" y="118129"/>
                      <a:pt x="5944" y="118129"/>
                      <a:pt x="2601" y="118129"/>
                    </a:cubicBezTo>
                    <a:lnTo>
                      <a:pt x="1114" y="118129"/>
                    </a:lnTo>
                    <a:cubicBezTo>
                      <a:pt x="1114" y="118129"/>
                      <a:pt x="371" y="118129"/>
                      <a:pt x="371" y="118129"/>
                    </a:cubicBezTo>
                    <a:cubicBezTo>
                      <a:pt x="371" y="118129"/>
                      <a:pt x="371" y="120358"/>
                      <a:pt x="371" y="119243"/>
                    </a:cubicBezTo>
                    <a:lnTo>
                      <a:pt x="371" y="119243"/>
                    </a:lnTo>
                    <a:cubicBezTo>
                      <a:pt x="371" y="119243"/>
                      <a:pt x="2601" y="119243"/>
                      <a:pt x="2601" y="119243"/>
                    </a:cubicBezTo>
                    <a:lnTo>
                      <a:pt x="8172" y="119243"/>
                    </a:lnTo>
                    <a:cubicBezTo>
                      <a:pt x="15602" y="119243"/>
                      <a:pt x="23403" y="119243"/>
                      <a:pt x="31947" y="119243"/>
                    </a:cubicBezTo>
                    <a:cubicBezTo>
                      <a:pt x="48663" y="119243"/>
                      <a:pt x="66866" y="119243"/>
                      <a:pt x="86925" y="119243"/>
                    </a:cubicBezTo>
                    <a:cubicBezTo>
                      <a:pt x="106985" y="119615"/>
                      <a:pt x="128531" y="117758"/>
                      <a:pt x="151933" y="117015"/>
                    </a:cubicBezTo>
                    <a:cubicBezTo>
                      <a:pt x="198368" y="114786"/>
                      <a:pt x="250374" y="112185"/>
                      <a:pt x="307581" y="109214"/>
                    </a:cubicBezTo>
                    <a:cubicBezTo>
                      <a:pt x="535667" y="97698"/>
                      <a:pt x="839534" y="82467"/>
                      <a:pt x="1143771" y="67237"/>
                    </a:cubicBezTo>
                    <a:cubicBezTo>
                      <a:pt x="1295705" y="58693"/>
                      <a:pt x="1447638" y="53121"/>
                      <a:pt x="1590284" y="46063"/>
                    </a:cubicBezTo>
                    <a:cubicBezTo>
                      <a:pt x="1661608" y="42348"/>
                      <a:pt x="1730331" y="40491"/>
                      <a:pt x="1795710" y="35662"/>
                    </a:cubicBezTo>
                    <a:cubicBezTo>
                      <a:pt x="1861090" y="31204"/>
                      <a:pt x="1922754" y="27118"/>
                      <a:pt x="1979590" y="23403"/>
                    </a:cubicBezTo>
                    <a:cubicBezTo>
                      <a:pt x="2207305" y="9287"/>
                      <a:pt x="2359238" y="0"/>
                      <a:pt x="2359238" y="0"/>
                    </a:cubicBezTo>
                    <a:lnTo>
                      <a:pt x="2359238" y="0"/>
                    </a:lnTo>
                    <a:cubicBezTo>
                      <a:pt x="2359238" y="0"/>
                      <a:pt x="2321348" y="1486"/>
                      <a:pt x="2254853" y="4829"/>
                    </a:cubicBezTo>
                    <a:cubicBezTo>
                      <a:pt x="2188359" y="8544"/>
                      <a:pt x="2093262" y="11887"/>
                      <a:pt x="1979219" y="19317"/>
                    </a:cubicBezTo>
                    <a:cubicBezTo>
                      <a:pt x="1922383" y="22660"/>
                      <a:pt x="1860718" y="26746"/>
                      <a:pt x="1795339" y="30832"/>
                    </a:cubicBezTo>
                    <a:cubicBezTo>
                      <a:pt x="1729959" y="35290"/>
                      <a:pt x="1661236" y="36776"/>
                      <a:pt x="1589913" y="40491"/>
                    </a:cubicBezTo>
                    <a:cubicBezTo>
                      <a:pt x="1447267" y="46806"/>
                      <a:pt x="1295333" y="52007"/>
                      <a:pt x="1143029" y="59807"/>
                    </a:cubicBezTo>
                    <a:cubicBezTo>
                      <a:pt x="839162" y="76152"/>
                      <a:pt x="535296" y="92869"/>
                      <a:pt x="307210" y="105127"/>
                    </a:cubicBezTo>
                    <a:cubicBezTo>
                      <a:pt x="250374" y="108471"/>
                      <a:pt x="197996" y="111443"/>
                      <a:pt x="151562" y="114043"/>
                    </a:cubicBezTo>
                    <a:cubicBezTo>
                      <a:pt x="128531" y="115157"/>
                      <a:pt x="106613" y="117386"/>
                      <a:pt x="86554" y="117015"/>
                    </a:cubicBezTo>
                    <a:cubicBezTo>
                      <a:pt x="66494" y="117015"/>
                      <a:pt x="47920" y="117015"/>
                      <a:pt x="31576" y="117015"/>
                    </a:cubicBezTo>
                    <a:cubicBezTo>
                      <a:pt x="23403" y="117015"/>
                      <a:pt x="15231" y="117015"/>
                      <a:pt x="7801" y="117015"/>
                    </a:cubicBezTo>
                    <a:lnTo>
                      <a:pt x="2229" y="117015"/>
                    </a:lnTo>
                    <a:cubicBezTo>
                      <a:pt x="2229" y="117015"/>
                      <a:pt x="0" y="117015"/>
                      <a:pt x="0" y="117015"/>
                    </a:cubicBezTo>
                    <a:lnTo>
                      <a:pt x="0" y="117015"/>
                    </a:lnTo>
                    <a:cubicBezTo>
                      <a:pt x="0" y="117015"/>
                      <a:pt x="0" y="118501"/>
                      <a:pt x="0" y="118129"/>
                    </a:cubicBezTo>
                    <a:lnTo>
                      <a:pt x="1857" y="118129"/>
                    </a:lnTo>
                    <a:cubicBezTo>
                      <a:pt x="5201" y="118129"/>
                      <a:pt x="8544" y="118129"/>
                      <a:pt x="11887" y="118129"/>
                    </a:cubicBezTo>
                    <a:cubicBezTo>
                      <a:pt x="24889" y="118129"/>
                      <a:pt x="35662" y="118129"/>
                      <a:pt x="44577" y="118129"/>
                    </a:cubicBezTo>
                    <a:cubicBezTo>
                      <a:pt x="62408" y="118129"/>
                      <a:pt x="72066" y="118129"/>
                      <a:pt x="72066" y="118129"/>
                    </a:cubicBezTo>
                    <a:lnTo>
                      <a:pt x="72066" y="11812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8" name="Freeform: Shape 1307">
                <a:extLst>
                  <a:ext uri="{FF2B5EF4-FFF2-40B4-BE49-F238E27FC236}">
                    <a16:creationId xmlns:a16="http://schemas.microsoft.com/office/drawing/2014/main" id="{3B5B9164-BF2B-0FF1-4F64-53AC9E642CD4}"/>
                  </a:ext>
                </a:extLst>
              </p:cNvPr>
              <p:cNvSpPr/>
              <p:nvPr/>
            </p:nvSpPr>
            <p:spPr>
              <a:xfrm>
                <a:off x="7537323" y="3311613"/>
                <a:ext cx="55721" cy="55721"/>
              </a:xfrm>
              <a:custGeom>
                <a:avLst/>
                <a:gdLst>
                  <a:gd name="connsiteX0" fmla="*/ 27861 w 55721"/>
                  <a:gd name="connsiteY0" fmla="*/ 55721 h 55721"/>
                  <a:gd name="connsiteX1" fmla="*/ 55721 w 55721"/>
                  <a:gd name="connsiteY1" fmla="*/ 27861 h 55721"/>
                  <a:gd name="connsiteX2" fmla="*/ 27861 w 55721"/>
                  <a:gd name="connsiteY2" fmla="*/ 0 h 55721"/>
                  <a:gd name="connsiteX3" fmla="*/ 0 w 55721"/>
                  <a:gd name="connsiteY3" fmla="*/ 27861 h 55721"/>
                  <a:gd name="connsiteX4" fmla="*/ 27861 w 55721"/>
                  <a:gd name="connsiteY4" fmla="*/ 55721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55721"/>
                    </a:moveTo>
                    <a:cubicBezTo>
                      <a:pt x="43091" y="55721"/>
                      <a:pt x="55721" y="43091"/>
                      <a:pt x="55721" y="27861"/>
                    </a:cubicBezTo>
                    <a:cubicBezTo>
                      <a:pt x="55721" y="12630"/>
                      <a:pt x="43091" y="0"/>
                      <a:pt x="27861" y="0"/>
                    </a:cubicBezTo>
                    <a:cubicBezTo>
                      <a:pt x="12630" y="0"/>
                      <a:pt x="0" y="12630"/>
                      <a:pt x="0" y="27861"/>
                    </a:cubicBezTo>
                    <a:cubicBezTo>
                      <a:pt x="0" y="43091"/>
                      <a:pt x="12630" y="55721"/>
                      <a:pt x="27861" y="5572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9" name="Freeform: Shape 1308">
                <a:extLst>
                  <a:ext uri="{FF2B5EF4-FFF2-40B4-BE49-F238E27FC236}">
                    <a16:creationId xmlns:a16="http://schemas.microsoft.com/office/drawing/2014/main" id="{674F9317-85BC-86CB-1C66-549F294ED6D3}"/>
                  </a:ext>
                </a:extLst>
              </p:cNvPr>
              <p:cNvSpPr/>
              <p:nvPr/>
            </p:nvSpPr>
            <p:spPr>
              <a:xfrm>
                <a:off x="9883153" y="3194193"/>
                <a:ext cx="55789" cy="55789"/>
              </a:xfrm>
              <a:custGeom>
                <a:avLst/>
                <a:gdLst>
                  <a:gd name="connsiteX0" fmla="*/ 26409 w 55789"/>
                  <a:gd name="connsiteY0" fmla="*/ 34 h 55789"/>
                  <a:gd name="connsiteX1" fmla="*/ 55755 w 55789"/>
                  <a:gd name="connsiteY1" fmla="*/ 26409 h 55789"/>
                  <a:gd name="connsiteX2" fmla="*/ 29381 w 55789"/>
                  <a:gd name="connsiteY2" fmla="*/ 55755 h 55789"/>
                  <a:gd name="connsiteX3" fmla="*/ 34 w 55789"/>
                  <a:gd name="connsiteY3" fmla="*/ 29381 h 55789"/>
                  <a:gd name="connsiteX4" fmla="*/ 26409 w 55789"/>
                  <a:gd name="connsiteY4" fmla="*/ 34 h 5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9" h="55789">
                    <a:moveTo>
                      <a:pt x="26409" y="34"/>
                    </a:moveTo>
                    <a:cubicBezTo>
                      <a:pt x="41640" y="-709"/>
                      <a:pt x="55012" y="10807"/>
                      <a:pt x="55755" y="26409"/>
                    </a:cubicBezTo>
                    <a:cubicBezTo>
                      <a:pt x="56498" y="41639"/>
                      <a:pt x="44983" y="55012"/>
                      <a:pt x="29381" y="55755"/>
                    </a:cubicBezTo>
                    <a:cubicBezTo>
                      <a:pt x="14150" y="56498"/>
                      <a:pt x="777" y="44982"/>
                      <a:pt x="34" y="29381"/>
                    </a:cubicBezTo>
                    <a:cubicBezTo>
                      <a:pt x="-709" y="14150"/>
                      <a:pt x="10807" y="777"/>
                      <a:pt x="26409" y="3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6" name="Graphic 619">
              <a:extLst>
                <a:ext uri="{FF2B5EF4-FFF2-40B4-BE49-F238E27FC236}">
                  <a16:creationId xmlns:a16="http://schemas.microsoft.com/office/drawing/2014/main" id="{563A7691-36B5-9782-BD01-F0D563CB4A58}"/>
                </a:ext>
                <a:ext uri="{C183D7F6-B498-43B3-948B-1728B52AA6E4}">
                  <adec:decorative xmlns:adec="http://schemas.microsoft.com/office/drawing/2017/decorative" val="1"/>
                </a:ext>
              </a:extLst>
            </p:cNvPr>
            <p:cNvGrpSpPr/>
            <p:nvPr/>
          </p:nvGrpSpPr>
          <p:grpSpPr>
            <a:xfrm>
              <a:off x="1860422" y="5145589"/>
              <a:ext cx="1424997" cy="193932"/>
              <a:chOff x="2253631" y="3576772"/>
              <a:chExt cx="2119170" cy="272939"/>
            </a:xfrm>
            <a:solidFill>
              <a:srgbClr val="454142"/>
            </a:solidFill>
          </p:grpSpPr>
          <p:sp>
            <p:nvSpPr>
              <p:cNvPr id="1304" name="Freeform: Shape 1303">
                <a:extLst>
                  <a:ext uri="{FF2B5EF4-FFF2-40B4-BE49-F238E27FC236}">
                    <a16:creationId xmlns:a16="http://schemas.microsoft.com/office/drawing/2014/main" id="{526D625C-C412-D7FE-07B1-DBBD39D4C5C4}"/>
                  </a:ext>
                </a:extLst>
              </p:cNvPr>
              <p:cNvSpPr/>
              <p:nvPr/>
            </p:nvSpPr>
            <p:spPr>
              <a:xfrm>
                <a:off x="2279465" y="3605079"/>
                <a:ext cx="2066515" cy="217684"/>
              </a:xfrm>
              <a:custGeom>
                <a:avLst/>
                <a:gdLst>
                  <a:gd name="connsiteX0" fmla="*/ 371 w 2066515"/>
                  <a:gd name="connsiteY0" fmla="*/ 217684 h 217684"/>
                  <a:gd name="connsiteX1" fmla="*/ 889311 w 2066515"/>
                  <a:gd name="connsiteY1" fmla="*/ 127416 h 217684"/>
                  <a:gd name="connsiteX2" fmla="*/ 1333595 w 2066515"/>
                  <a:gd name="connsiteY2" fmla="*/ 81353 h 217684"/>
                  <a:gd name="connsiteX3" fmla="*/ 1777879 w 2066515"/>
                  <a:gd name="connsiteY3" fmla="*/ 34547 h 217684"/>
                  <a:gd name="connsiteX4" fmla="*/ 1777879 w 2066515"/>
                  <a:gd name="connsiteY4" fmla="*/ 34547 h 217684"/>
                  <a:gd name="connsiteX5" fmla="*/ 1777879 w 2066515"/>
                  <a:gd name="connsiteY5" fmla="*/ 34547 h 217684"/>
                  <a:gd name="connsiteX6" fmla="*/ 1849574 w 2066515"/>
                  <a:gd name="connsiteY6" fmla="*/ 23032 h 217684"/>
                  <a:gd name="connsiteX7" fmla="*/ 1921640 w 2066515"/>
                  <a:gd name="connsiteY7" fmla="*/ 14116 h 217684"/>
                  <a:gd name="connsiteX8" fmla="*/ 1994078 w 2066515"/>
                  <a:gd name="connsiteY8" fmla="*/ 6687 h 217684"/>
                  <a:gd name="connsiteX9" fmla="*/ 2066515 w 2066515"/>
                  <a:gd name="connsiteY9" fmla="*/ 0 h 217684"/>
                  <a:gd name="connsiteX10" fmla="*/ 2066515 w 2066515"/>
                  <a:gd name="connsiteY10" fmla="*/ 0 h 217684"/>
                  <a:gd name="connsiteX11" fmla="*/ 1994078 w 2066515"/>
                  <a:gd name="connsiteY11" fmla="*/ 5201 h 217684"/>
                  <a:gd name="connsiteX12" fmla="*/ 1921640 w 2066515"/>
                  <a:gd name="connsiteY12" fmla="*/ 11887 h 217684"/>
                  <a:gd name="connsiteX13" fmla="*/ 1849203 w 2066515"/>
                  <a:gd name="connsiteY13" fmla="*/ 19688 h 217684"/>
                  <a:gd name="connsiteX14" fmla="*/ 1777136 w 2066515"/>
                  <a:gd name="connsiteY14" fmla="*/ 30832 h 217684"/>
                  <a:gd name="connsiteX15" fmla="*/ 1777136 w 2066515"/>
                  <a:gd name="connsiteY15" fmla="*/ 30832 h 217684"/>
                  <a:gd name="connsiteX16" fmla="*/ 1332481 w 2066515"/>
                  <a:gd name="connsiteY16" fmla="*/ 75409 h 217684"/>
                  <a:gd name="connsiteX17" fmla="*/ 1110339 w 2066515"/>
                  <a:gd name="connsiteY17" fmla="*/ 97698 h 217684"/>
                  <a:gd name="connsiteX18" fmla="*/ 888197 w 2066515"/>
                  <a:gd name="connsiteY18" fmla="*/ 120729 h 217684"/>
                  <a:gd name="connsiteX19" fmla="*/ 443913 w 2066515"/>
                  <a:gd name="connsiteY19" fmla="*/ 167907 h 217684"/>
                  <a:gd name="connsiteX20" fmla="*/ 0 w 2066515"/>
                  <a:gd name="connsiteY20" fmla="*/ 217684 h 217684"/>
                  <a:gd name="connsiteX21" fmla="*/ 0 w 2066515"/>
                  <a:gd name="connsiteY21" fmla="*/ 217684 h 2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6515" h="217684">
                    <a:moveTo>
                      <a:pt x="371" y="217684"/>
                    </a:moveTo>
                    <a:lnTo>
                      <a:pt x="889311" y="127416"/>
                    </a:lnTo>
                    <a:cubicBezTo>
                      <a:pt x="1037530" y="112928"/>
                      <a:pt x="1185748" y="96955"/>
                      <a:pt x="1333595" y="81353"/>
                    </a:cubicBezTo>
                    <a:lnTo>
                      <a:pt x="1777879" y="34547"/>
                    </a:lnTo>
                    <a:lnTo>
                      <a:pt x="1777879" y="34547"/>
                    </a:lnTo>
                    <a:cubicBezTo>
                      <a:pt x="1777879" y="34547"/>
                      <a:pt x="1777879" y="34547"/>
                      <a:pt x="1777879" y="34547"/>
                    </a:cubicBezTo>
                    <a:lnTo>
                      <a:pt x="1849574" y="23032"/>
                    </a:lnTo>
                    <a:lnTo>
                      <a:pt x="1921640" y="14116"/>
                    </a:lnTo>
                    <a:cubicBezTo>
                      <a:pt x="1945786" y="11144"/>
                      <a:pt x="1969932" y="9287"/>
                      <a:pt x="1994078" y="6687"/>
                    </a:cubicBezTo>
                    <a:lnTo>
                      <a:pt x="2066515" y="0"/>
                    </a:lnTo>
                    <a:lnTo>
                      <a:pt x="2066515" y="0"/>
                    </a:lnTo>
                    <a:cubicBezTo>
                      <a:pt x="2066515" y="0"/>
                      <a:pt x="1994078" y="5201"/>
                      <a:pt x="1994078" y="5201"/>
                    </a:cubicBezTo>
                    <a:cubicBezTo>
                      <a:pt x="1969932" y="7430"/>
                      <a:pt x="1945786" y="9287"/>
                      <a:pt x="1921640" y="11887"/>
                    </a:cubicBezTo>
                    <a:lnTo>
                      <a:pt x="1849203" y="19688"/>
                    </a:lnTo>
                    <a:lnTo>
                      <a:pt x="1777136" y="30832"/>
                    </a:lnTo>
                    <a:lnTo>
                      <a:pt x="1777136" y="30832"/>
                    </a:lnTo>
                    <a:cubicBezTo>
                      <a:pt x="1777136" y="30832"/>
                      <a:pt x="1332481" y="75409"/>
                      <a:pt x="1332481" y="75409"/>
                    </a:cubicBezTo>
                    <a:lnTo>
                      <a:pt x="1110339" y="97698"/>
                    </a:lnTo>
                    <a:lnTo>
                      <a:pt x="888197" y="120729"/>
                    </a:lnTo>
                    <a:lnTo>
                      <a:pt x="443913" y="167907"/>
                    </a:lnTo>
                    <a:cubicBezTo>
                      <a:pt x="295694" y="183509"/>
                      <a:pt x="147847" y="200597"/>
                      <a:pt x="0" y="217684"/>
                    </a:cubicBezTo>
                    <a:lnTo>
                      <a:pt x="0" y="21768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5" name="Freeform: Shape 1304">
                <a:extLst>
                  <a:ext uri="{FF2B5EF4-FFF2-40B4-BE49-F238E27FC236}">
                    <a16:creationId xmlns:a16="http://schemas.microsoft.com/office/drawing/2014/main" id="{44218B8E-5BEF-8F93-389E-45A9BEAB0898}"/>
                  </a:ext>
                </a:extLst>
              </p:cNvPr>
              <p:cNvSpPr/>
              <p:nvPr/>
            </p:nvSpPr>
            <p:spPr>
              <a:xfrm>
                <a:off x="2253631" y="3794328"/>
                <a:ext cx="55383" cy="55383"/>
              </a:xfrm>
              <a:custGeom>
                <a:avLst/>
                <a:gdLst>
                  <a:gd name="connsiteX0" fmla="*/ 24720 w 55383"/>
                  <a:gd name="connsiteY0" fmla="*/ 202 h 55383"/>
                  <a:gd name="connsiteX1" fmla="*/ 202 w 55383"/>
                  <a:gd name="connsiteY1" fmla="*/ 30664 h 55383"/>
                  <a:gd name="connsiteX2" fmla="*/ 30663 w 55383"/>
                  <a:gd name="connsiteY2" fmla="*/ 55181 h 55383"/>
                  <a:gd name="connsiteX3" fmla="*/ 55181 w 55383"/>
                  <a:gd name="connsiteY3" fmla="*/ 24720 h 55383"/>
                  <a:gd name="connsiteX4" fmla="*/ 24720 w 55383"/>
                  <a:gd name="connsiteY4" fmla="*/ 202 h 55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83" h="55383">
                    <a:moveTo>
                      <a:pt x="24720" y="202"/>
                    </a:moveTo>
                    <a:cubicBezTo>
                      <a:pt x="9489" y="1688"/>
                      <a:pt x="-1655" y="15433"/>
                      <a:pt x="202" y="30664"/>
                    </a:cubicBezTo>
                    <a:cubicBezTo>
                      <a:pt x="1688" y="45894"/>
                      <a:pt x="15433" y="57038"/>
                      <a:pt x="30663" y="55181"/>
                    </a:cubicBezTo>
                    <a:cubicBezTo>
                      <a:pt x="45894" y="53695"/>
                      <a:pt x="57038" y="39950"/>
                      <a:pt x="55181" y="24720"/>
                    </a:cubicBezTo>
                    <a:cubicBezTo>
                      <a:pt x="53695" y="9489"/>
                      <a:pt x="39950" y="-1655"/>
                      <a:pt x="24720" y="20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6" name="Freeform: Shape 1305">
                <a:extLst>
                  <a:ext uri="{FF2B5EF4-FFF2-40B4-BE49-F238E27FC236}">
                    <a16:creationId xmlns:a16="http://schemas.microsoft.com/office/drawing/2014/main" id="{9998D809-8429-823C-69E6-1305BC58E1C6}"/>
                  </a:ext>
                </a:extLst>
              </p:cNvPr>
              <p:cNvSpPr/>
              <p:nvPr/>
            </p:nvSpPr>
            <p:spPr>
              <a:xfrm>
                <a:off x="4317303" y="3576772"/>
                <a:ext cx="55498" cy="55498"/>
              </a:xfrm>
              <a:custGeom>
                <a:avLst/>
                <a:gdLst>
                  <a:gd name="connsiteX0" fmla="*/ 25706 w 55498"/>
                  <a:gd name="connsiteY0" fmla="*/ 75 h 55498"/>
                  <a:gd name="connsiteX1" fmla="*/ 55424 w 55498"/>
                  <a:gd name="connsiteY1" fmla="*/ 25706 h 55498"/>
                  <a:gd name="connsiteX2" fmla="*/ 29792 w 55498"/>
                  <a:gd name="connsiteY2" fmla="*/ 55424 h 55498"/>
                  <a:gd name="connsiteX3" fmla="*/ 75 w 55498"/>
                  <a:gd name="connsiteY3" fmla="*/ 29792 h 55498"/>
                  <a:gd name="connsiteX4" fmla="*/ 25706 w 55498"/>
                  <a:gd name="connsiteY4" fmla="*/ 75 h 5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8" h="55498">
                    <a:moveTo>
                      <a:pt x="25706" y="75"/>
                    </a:moveTo>
                    <a:cubicBezTo>
                      <a:pt x="40937" y="-1040"/>
                      <a:pt x="54310" y="10476"/>
                      <a:pt x="55424" y="25706"/>
                    </a:cubicBezTo>
                    <a:cubicBezTo>
                      <a:pt x="56539" y="40937"/>
                      <a:pt x="45023" y="54310"/>
                      <a:pt x="29792" y="55424"/>
                    </a:cubicBezTo>
                    <a:cubicBezTo>
                      <a:pt x="14562" y="56539"/>
                      <a:pt x="1189" y="45023"/>
                      <a:pt x="75" y="29792"/>
                    </a:cubicBezTo>
                    <a:cubicBezTo>
                      <a:pt x="-1040" y="14562"/>
                      <a:pt x="10476" y="1189"/>
                      <a:pt x="25706" y="7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0" name="Graphic 619">
              <a:extLst>
                <a:ext uri="{FF2B5EF4-FFF2-40B4-BE49-F238E27FC236}">
                  <a16:creationId xmlns:a16="http://schemas.microsoft.com/office/drawing/2014/main" id="{D173667D-718F-FB24-DBAB-2EF1420B62FB}"/>
                </a:ext>
                <a:ext uri="{C183D7F6-B498-43B3-948B-1728B52AA6E4}">
                  <adec:decorative xmlns:adec="http://schemas.microsoft.com/office/drawing/2017/decorative" val="1"/>
                </a:ext>
              </a:extLst>
            </p:cNvPr>
            <p:cNvGrpSpPr/>
            <p:nvPr/>
          </p:nvGrpSpPr>
          <p:grpSpPr>
            <a:xfrm>
              <a:off x="5581679" y="4590545"/>
              <a:ext cx="1418606" cy="272962"/>
              <a:chOff x="7787663" y="2795607"/>
              <a:chExt cx="2109667" cy="384165"/>
            </a:xfrm>
            <a:solidFill>
              <a:srgbClr val="454142"/>
            </a:solidFill>
          </p:grpSpPr>
          <p:sp>
            <p:nvSpPr>
              <p:cNvPr id="1301" name="Freeform: Shape 1300">
                <a:extLst>
                  <a:ext uri="{FF2B5EF4-FFF2-40B4-BE49-F238E27FC236}">
                    <a16:creationId xmlns:a16="http://schemas.microsoft.com/office/drawing/2014/main" id="{06F9B59E-0A00-3C14-F6D0-9F52F25583F5}"/>
                  </a:ext>
                </a:extLst>
              </p:cNvPr>
              <p:cNvSpPr/>
              <p:nvPr/>
            </p:nvSpPr>
            <p:spPr>
              <a:xfrm>
                <a:off x="7814071" y="2823495"/>
                <a:ext cx="2057600" cy="329126"/>
              </a:xfrm>
              <a:custGeom>
                <a:avLst/>
                <a:gdLst>
                  <a:gd name="connsiteX0" fmla="*/ 0 w 2057600"/>
                  <a:gd name="connsiteY0" fmla="*/ 329127 h 329126"/>
                  <a:gd name="connsiteX1" fmla="*/ 40119 w 2057600"/>
                  <a:gd name="connsiteY1" fmla="*/ 326155 h 329126"/>
                  <a:gd name="connsiteX2" fmla="*/ 80239 w 2057600"/>
                  <a:gd name="connsiteY2" fmla="*/ 322440 h 329126"/>
                  <a:gd name="connsiteX3" fmla="*/ 119986 w 2057600"/>
                  <a:gd name="connsiteY3" fmla="*/ 317240 h 329126"/>
                  <a:gd name="connsiteX4" fmla="*/ 159734 w 2057600"/>
                  <a:gd name="connsiteY4" fmla="*/ 311668 h 329126"/>
                  <a:gd name="connsiteX5" fmla="*/ 199482 w 2057600"/>
                  <a:gd name="connsiteY5" fmla="*/ 304610 h 329126"/>
                  <a:gd name="connsiteX6" fmla="*/ 238858 w 2057600"/>
                  <a:gd name="connsiteY6" fmla="*/ 297552 h 329126"/>
                  <a:gd name="connsiteX7" fmla="*/ 317239 w 2057600"/>
                  <a:gd name="connsiteY7" fmla="*/ 279721 h 329126"/>
                  <a:gd name="connsiteX8" fmla="*/ 317239 w 2057600"/>
                  <a:gd name="connsiteY8" fmla="*/ 279721 h 329126"/>
                  <a:gd name="connsiteX9" fmla="*/ 497405 w 2057600"/>
                  <a:gd name="connsiteY9" fmla="*/ 247031 h 329126"/>
                  <a:gd name="connsiteX10" fmla="*/ 587302 w 2057600"/>
                  <a:gd name="connsiteY10" fmla="*/ 230686 h 329126"/>
                  <a:gd name="connsiteX11" fmla="*/ 677571 w 2057600"/>
                  <a:gd name="connsiteY11" fmla="*/ 215827 h 329126"/>
                  <a:gd name="connsiteX12" fmla="*/ 767839 w 2057600"/>
                  <a:gd name="connsiteY12" fmla="*/ 201340 h 329126"/>
                  <a:gd name="connsiteX13" fmla="*/ 858479 w 2057600"/>
                  <a:gd name="connsiteY13" fmla="*/ 188709 h 329126"/>
                  <a:gd name="connsiteX14" fmla="*/ 949119 w 2057600"/>
                  <a:gd name="connsiteY14" fmla="*/ 176822 h 329126"/>
                  <a:gd name="connsiteX15" fmla="*/ 1039759 w 2057600"/>
                  <a:gd name="connsiteY15" fmla="*/ 165307 h 329126"/>
                  <a:gd name="connsiteX16" fmla="*/ 1221781 w 2057600"/>
                  <a:gd name="connsiteY16" fmla="*/ 147476 h 329126"/>
                  <a:gd name="connsiteX17" fmla="*/ 1312793 w 2057600"/>
                  <a:gd name="connsiteY17" fmla="*/ 138560 h 329126"/>
                  <a:gd name="connsiteX18" fmla="*/ 1358113 w 2057600"/>
                  <a:gd name="connsiteY18" fmla="*/ 133731 h 329126"/>
                  <a:gd name="connsiteX19" fmla="*/ 1403433 w 2057600"/>
                  <a:gd name="connsiteY19" fmla="*/ 127045 h 329126"/>
                  <a:gd name="connsiteX20" fmla="*/ 1494073 w 2057600"/>
                  <a:gd name="connsiteY20" fmla="*/ 113300 h 329126"/>
                  <a:gd name="connsiteX21" fmla="*/ 1584341 w 2057600"/>
                  <a:gd name="connsiteY21" fmla="*/ 97327 h 329126"/>
                  <a:gd name="connsiteX22" fmla="*/ 1673495 w 2057600"/>
                  <a:gd name="connsiteY22" fmla="*/ 76524 h 329126"/>
                  <a:gd name="connsiteX23" fmla="*/ 1761163 w 2057600"/>
                  <a:gd name="connsiteY23" fmla="*/ 49778 h 329126"/>
                  <a:gd name="connsiteX24" fmla="*/ 1761163 w 2057600"/>
                  <a:gd name="connsiteY24" fmla="*/ 49778 h 329126"/>
                  <a:gd name="connsiteX25" fmla="*/ 2057600 w 2057600"/>
                  <a:gd name="connsiteY25" fmla="*/ 0 h 329126"/>
                  <a:gd name="connsiteX26" fmla="*/ 2057600 w 2057600"/>
                  <a:gd name="connsiteY26" fmla="*/ 0 h 329126"/>
                  <a:gd name="connsiteX27" fmla="*/ 1760420 w 2057600"/>
                  <a:gd name="connsiteY27" fmla="*/ 45692 h 329126"/>
                  <a:gd name="connsiteX28" fmla="*/ 1760420 w 2057600"/>
                  <a:gd name="connsiteY28" fmla="*/ 45692 h 329126"/>
                  <a:gd name="connsiteX29" fmla="*/ 1760420 w 2057600"/>
                  <a:gd name="connsiteY29" fmla="*/ 45692 h 329126"/>
                  <a:gd name="connsiteX30" fmla="*/ 1672752 w 2057600"/>
                  <a:gd name="connsiteY30" fmla="*/ 71695 h 329126"/>
                  <a:gd name="connsiteX31" fmla="*/ 1583598 w 2057600"/>
                  <a:gd name="connsiteY31" fmla="*/ 92126 h 329126"/>
                  <a:gd name="connsiteX32" fmla="*/ 1493701 w 2057600"/>
                  <a:gd name="connsiteY32" fmla="*/ 107728 h 329126"/>
                  <a:gd name="connsiteX33" fmla="*/ 1403433 w 2057600"/>
                  <a:gd name="connsiteY33" fmla="*/ 121101 h 329126"/>
                  <a:gd name="connsiteX34" fmla="*/ 1358113 w 2057600"/>
                  <a:gd name="connsiteY34" fmla="*/ 127787 h 329126"/>
                  <a:gd name="connsiteX35" fmla="*/ 1312793 w 2057600"/>
                  <a:gd name="connsiteY35" fmla="*/ 132245 h 329126"/>
                  <a:gd name="connsiteX36" fmla="*/ 1221781 w 2057600"/>
                  <a:gd name="connsiteY36" fmla="*/ 140789 h 329126"/>
                  <a:gd name="connsiteX37" fmla="*/ 1039759 w 2057600"/>
                  <a:gd name="connsiteY37" fmla="*/ 157877 h 329126"/>
                  <a:gd name="connsiteX38" fmla="*/ 949119 w 2057600"/>
                  <a:gd name="connsiteY38" fmla="*/ 169764 h 329126"/>
                  <a:gd name="connsiteX39" fmla="*/ 858479 w 2057600"/>
                  <a:gd name="connsiteY39" fmla="*/ 182023 h 329126"/>
                  <a:gd name="connsiteX40" fmla="*/ 767839 w 2057600"/>
                  <a:gd name="connsiteY40" fmla="*/ 195024 h 329126"/>
                  <a:gd name="connsiteX41" fmla="*/ 677571 w 2057600"/>
                  <a:gd name="connsiteY41" fmla="*/ 209883 h 329126"/>
                  <a:gd name="connsiteX42" fmla="*/ 587302 w 2057600"/>
                  <a:gd name="connsiteY42" fmla="*/ 225114 h 329126"/>
                  <a:gd name="connsiteX43" fmla="*/ 497405 w 2057600"/>
                  <a:gd name="connsiteY43" fmla="*/ 241830 h 329126"/>
                  <a:gd name="connsiteX44" fmla="*/ 317611 w 2057600"/>
                  <a:gd name="connsiteY44" fmla="*/ 275263 h 329126"/>
                  <a:gd name="connsiteX45" fmla="*/ 317611 w 2057600"/>
                  <a:gd name="connsiteY45" fmla="*/ 275263 h 329126"/>
                  <a:gd name="connsiteX46" fmla="*/ 317611 w 2057600"/>
                  <a:gd name="connsiteY46" fmla="*/ 275263 h 329126"/>
                  <a:gd name="connsiteX47" fmla="*/ 239601 w 2057600"/>
                  <a:gd name="connsiteY47" fmla="*/ 293465 h 329126"/>
                  <a:gd name="connsiteX48" fmla="*/ 200225 w 2057600"/>
                  <a:gd name="connsiteY48" fmla="*/ 301266 h 329126"/>
                  <a:gd name="connsiteX49" fmla="*/ 160849 w 2057600"/>
                  <a:gd name="connsiteY49" fmla="*/ 308696 h 329126"/>
                  <a:gd name="connsiteX50" fmla="*/ 121101 w 2057600"/>
                  <a:gd name="connsiteY50" fmla="*/ 315011 h 329126"/>
                  <a:gd name="connsiteX51" fmla="*/ 81353 w 2057600"/>
                  <a:gd name="connsiteY51" fmla="*/ 320583 h 329126"/>
                  <a:gd name="connsiteX52" fmla="*/ 41234 w 2057600"/>
                  <a:gd name="connsiteY52" fmla="*/ 324669 h 329126"/>
                  <a:gd name="connsiteX53" fmla="*/ 1114 w 2057600"/>
                  <a:gd name="connsiteY53" fmla="*/ 328384 h 329126"/>
                  <a:gd name="connsiteX54" fmla="*/ 1114 w 2057600"/>
                  <a:gd name="connsiteY54" fmla="*/ 328384 h 32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057600" h="329126">
                    <a:moveTo>
                      <a:pt x="0" y="329127"/>
                    </a:moveTo>
                    <a:lnTo>
                      <a:pt x="40119" y="326155"/>
                    </a:lnTo>
                    <a:cubicBezTo>
                      <a:pt x="53492" y="325041"/>
                      <a:pt x="66866" y="324669"/>
                      <a:pt x="80239" y="322440"/>
                    </a:cubicBezTo>
                    <a:lnTo>
                      <a:pt x="119986" y="317240"/>
                    </a:lnTo>
                    <a:cubicBezTo>
                      <a:pt x="133359" y="315382"/>
                      <a:pt x="146733" y="314268"/>
                      <a:pt x="159734" y="311668"/>
                    </a:cubicBezTo>
                    <a:lnTo>
                      <a:pt x="199482" y="304610"/>
                    </a:lnTo>
                    <a:cubicBezTo>
                      <a:pt x="212484" y="302009"/>
                      <a:pt x="225857" y="300152"/>
                      <a:pt x="238858" y="297552"/>
                    </a:cubicBezTo>
                    <a:lnTo>
                      <a:pt x="317239" y="279721"/>
                    </a:lnTo>
                    <a:lnTo>
                      <a:pt x="317239" y="279721"/>
                    </a:lnTo>
                    <a:cubicBezTo>
                      <a:pt x="317239" y="279721"/>
                      <a:pt x="497405" y="247031"/>
                      <a:pt x="497405" y="247031"/>
                    </a:cubicBezTo>
                    <a:lnTo>
                      <a:pt x="587302" y="230686"/>
                    </a:lnTo>
                    <a:cubicBezTo>
                      <a:pt x="617391" y="225114"/>
                      <a:pt x="647481" y="220656"/>
                      <a:pt x="677571" y="215827"/>
                    </a:cubicBezTo>
                    <a:lnTo>
                      <a:pt x="767839" y="201340"/>
                    </a:lnTo>
                    <a:cubicBezTo>
                      <a:pt x="797928" y="196139"/>
                      <a:pt x="828018" y="192796"/>
                      <a:pt x="858479" y="188709"/>
                    </a:cubicBezTo>
                    <a:lnTo>
                      <a:pt x="949119" y="176822"/>
                    </a:lnTo>
                    <a:cubicBezTo>
                      <a:pt x="979208" y="173107"/>
                      <a:pt x="1009669" y="168650"/>
                      <a:pt x="1039759" y="165307"/>
                    </a:cubicBezTo>
                    <a:lnTo>
                      <a:pt x="1221781" y="147476"/>
                    </a:lnTo>
                    <a:lnTo>
                      <a:pt x="1312793" y="138560"/>
                    </a:lnTo>
                    <a:cubicBezTo>
                      <a:pt x="1328023" y="137074"/>
                      <a:pt x="1343254" y="135960"/>
                      <a:pt x="1358113" y="133731"/>
                    </a:cubicBezTo>
                    <a:lnTo>
                      <a:pt x="1403433" y="127045"/>
                    </a:lnTo>
                    <a:lnTo>
                      <a:pt x="1494073" y="113300"/>
                    </a:lnTo>
                    <a:cubicBezTo>
                      <a:pt x="1524162" y="108471"/>
                      <a:pt x="1554623" y="105499"/>
                      <a:pt x="1584341" y="97327"/>
                    </a:cubicBezTo>
                    <a:lnTo>
                      <a:pt x="1673495" y="76524"/>
                    </a:lnTo>
                    <a:cubicBezTo>
                      <a:pt x="1702841" y="68352"/>
                      <a:pt x="1731816" y="58693"/>
                      <a:pt x="1761163" y="49778"/>
                    </a:cubicBezTo>
                    <a:lnTo>
                      <a:pt x="1761163" y="49778"/>
                    </a:lnTo>
                    <a:cubicBezTo>
                      <a:pt x="1761163" y="49778"/>
                      <a:pt x="2057600" y="0"/>
                      <a:pt x="2057600" y="0"/>
                    </a:cubicBezTo>
                    <a:lnTo>
                      <a:pt x="2057600" y="0"/>
                    </a:lnTo>
                    <a:cubicBezTo>
                      <a:pt x="2057600" y="0"/>
                      <a:pt x="1760420" y="45692"/>
                      <a:pt x="1760420" y="45692"/>
                    </a:cubicBezTo>
                    <a:lnTo>
                      <a:pt x="1760420" y="45692"/>
                    </a:lnTo>
                    <a:cubicBezTo>
                      <a:pt x="1760420" y="45692"/>
                      <a:pt x="1760420" y="45692"/>
                      <a:pt x="1760420" y="45692"/>
                    </a:cubicBezTo>
                    <a:cubicBezTo>
                      <a:pt x="1731074" y="54236"/>
                      <a:pt x="1702099" y="63894"/>
                      <a:pt x="1672752" y="71695"/>
                    </a:cubicBezTo>
                    <a:lnTo>
                      <a:pt x="1583598" y="92126"/>
                    </a:lnTo>
                    <a:cubicBezTo>
                      <a:pt x="1554251" y="99927"/>
                      <a:pt x="1523791" y="102899"/>
                      <a:pt x="1493701" y="107728"/>
                    </a:cubicBezTo>
                    <a:lnTo>
                      <a:pt x="1403433" y="121101"/>
                    </a:lnTo>
                    <a:lnTo>
                      <a:pt x="1358113" y="127787"/>
                    </a:lnTo>
                    <a:cubicBezTo>
                      <a:pt x="1342882" y="129645"/>
                      <a:pt x="1327652" y="130759"/>
                      <a:pt x="1312793" y="132245"/>
                    </a:cubicBezTo>
                    <a:lnTo>
                      <a:pt x="1221781" y="140789"/>
                    </a:lnTo>
                    <a:lnTo>
                      <a:pt x="1039759" y="157877"/>
                    </a:lnTo>
                    <a:cubicBezTo>
                      <a:pt x="1009298" y="161220"/>
                      <a:pt x="979208" y="165678"/>
                      <a:pt x="949119" y="169764"/>
                    </a:cubicBezTo>
                    <a:lnTo>
                      <a:pt x="858479" y="182023"/>
                    </a:lnTo>
                    <a:cubicBezTo>
                      <a:pt x="828389" y="186481"/>
                      <a:pt x="797928" y="189824"/>
                      <a:pt x="767839" y="195024"/>
                    </a:cubicBezTo>
                    <a:lnTo>
                      <a:pt x="677571" y="209883"/>
                    </a:lnTo>
                    <a:cubicBezTo>
                      <a:pt x="647481" y="215084"/>
                      <a:pt x="617391" y="219542"/>
                      <a:pt x="587302" y="225114"/>
                    </a:cubicBezTo>
                    <a:lnTo>
                      <a:pt x="497405" y="241830"/>
                    </a:lnTo>
                    <a:lnTo>
                      <a:pt x="317611" y="275263"/>
                    </a:lnTo>
                    <a:lnTo>
                      <a:pt x="317611" y="275263"/>
                    </a:lnTo>
                    <a:cubicBezTo>
                      <a:pt x="317611" y="275263"/>
                      <a:pt x="317611" y="275263"/>
                      <a:pt x="317611" y="275263"/>
                    </a:cubicBezTo>
                    <a:lnTo>
                      <a:pt x="239601" y="293465"/>
                    </a:lnTo>
                    <a:cubicBezTo>
                      <a:pt x="226600" y="296437"/>
                      <a:pt x="213227" y="298666"/>
                      <a:pt x="200225" y="301266"/>
                    </a:cubicBezTo>
                    <a:lnTo>
                      <a:pt x="160849" y="308696"/>
                    </a:lnTo>
                    <a:cubicBezTo>
                      <a:pt x="147847" y="311296"/>
                      <a:pt x="134474" y="312782"/>
                      <a:pt x="121101" y="315011"/>
                    </a:cubicBezTo>
                    <a:lnTo>
                      <a:pt x="81353" y="320583"/>
                    </a:lnTo>
                    <a:cubicBezTo>
                      <a:pt x="67980" y="322812"/>
                      <a:pt x="54607" y="323555"/>
                      <a:pt x="41234" y="324669"/>
                    </a:cubicBezTo>
                    <a:lnTo>
                      <a:pt x="1114" y="328384"/>
                    </a:lnTo>
                    <a:lnTo>
                      <a:pt x="1114" y="32838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2" name="Freeform: Shape 1301">
                <a:extLst>
                  <a:ext uri="{FF2B5EF4-FFF2-40B4-BE49-F238E27FC236}">
                    <a16:creationId xmlns:a16="http://schemas.microsoft.com/office/drawing/2014/main" id="{5C2BF22B-1108-D2BB-1A1F-386B6EA3488B}"/>
                  </a:ext>
                </a:extLst>
              </p:cNvPr>
              <p:cNvSpPr/>
              <p:nvPr/>
            </p:nvSpPr>
            <p:spPr>
              <a:xfrm>
                <a:off x="7787663" y="3123986"/>
                <a:ext cx="55787" cy="55787"/>
              </a:xfrm>
              <a:custGeom>
                <a:avLst/>
                <a:gdLst>
                  <a:gd name="connsiteX0" fmla="*/ 26408 w 55787"/>
                  <a:gd name="connsiteY0" fmla="*/ 33 h 55787"/>
                  <a:gd name="connsiteX1" fmla="*/ 33 w 55787"/>
                  <a:gd name="connsiteY1" fmla="*/ 29380 h 55787"/>
                  <a:gd name="connsiteX2" fmla="*/ 29380 w 55787"/>
                  <a:gd name="connsiteY2" fmla="*/ 55754 h 55787"/>
                  <a:gd name="connsiteX3" fmla="*/ 55754 w 55787"/>
                  <a:gd name="connsiteY3" fmla="*/ 26408 h 55787"/>
                  <a:gd name="connsiteX4" fmla="*/ 26408 w 55787"/>
                  <a:gd name="connsiteY4" fmla="*/ 33 h 55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7" h="55787">
                    <a:moveTo>
                      <a:pt x="26408" y="33"/>
                    </a:moveTo>
                    <a:cubicBezTo>
                      <a:pt x="11177" y="776"/>
                      <a:pt x="-710" y="14149"/>
                      <a:pt x="33" y="29380"/>
                    </a:cubicBezTo>
                    <a:cubicBezTo>
                      <a:pt x="776" y="44610"/>
                      <a:pt x="13778" y="56497"/>
                      <a:pt x="29380" y="55754"/>
                    </a:cubicBezTo>
                    <a:cubicBezTo>
                      <a:pt x="44610" y="55011"/>
                      <a:pt x="56497" y="42010"/>
                      <a:pt x="55754" y="26408"/>
                    </a:cubicBezTo>
                    <a:cubicBezTo>
                      <a:pt x="55012" y="11177"/>
                      <a:pt x="41639" y="-710"/>
                      <a:pt x="26408" y="3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3" name="Freeform: Shape 1302">
                <a:extLst>
                  <a:ext uri="{FF2B5EF4-FFF2-40B4-BE49-F238E27FC236}">
                    <a16:creationId xmlns:a16="http://schemas.microsoft.com/office/drawing/2014/main" id="{EDE8CC43-C58B-4A5E-651C-E33CF602BFCF}"/>
                  </a:ext>
                </a:extLst>
              </p:cNvPr>
              <p:cNvSpPr/>
              <p:nvPr/>
            </p:nvSpPr>
            <p:spPr>
              <a:xfrm>
                <a:off x="9841555" y="2795607"/>
                <a:ext cx="55775" cy="55775"/>
              </a:xfrm>
              <a:custGeom>
                <a:avLst/>
                <a:gdLst>
                  <a:gd name="connsiteX0" fmla="*/ 23430 w 55775"/>
                  <a:gd name="connsiteY0" fmla="*/ 399 h 55775"/>
                  <a:gd name="connsiteX1" fmla="*/ 55377 w 55775"/>
                  <a:gd name="connsiteY1" fmla="*/ 23430 h 55775"/>
                  <a:gd name="connsiteX2" fmla="*/ 32345 w 55775"/>
                  <a:gd name="connsiteY2" fmla="*/ 55377 h 55775"/>
                  <a:gd name="connsiteX3" fmla="*/ 399 w 55775"/>
                  <a:gd name="connsiteY3" fmla="*/ 32346 h 55775"/>
                  <a:gd name="connsiteX4" fmla="*/ 23430 w 55775"/>
                  <a:gd name="connsiteY4" fmla="*/ 399 h 5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5" h="55775">
                    <a:moveTo>
                      <a:pt x="23430" y="399"/>
                    </a:moveTo>
                    <a:cubicBezTo>
                      <a:pt x="38660" y="-2202"/>
                      <a:pt x="52777" y="8200"/>
                      <a:pt x="55377" y="23430"/>
                    </a:cubicBezTo>
                    <a:cubicBezTo>
                      <a:pt x="57977" y="38661"/>
                      <a:pt x="47576" y="52777"/>
                      <a:pt x="32345" y="55377"/>
                    </a:cubicBezTo>
                    <a:cubicBezTo>
                      <a:pt x="17115" y="57977"/>
                      <a:pt x="2999" y="47576"/>
                      <a:pt x="399" y="32346"/>
                    </a:cubicBezTo>
                    <a:cubicBezTo>
                      <a:pt x="-2201" y="17115"/>
                      <a:pt x="8200" y="2999"/>
                      <a:pt x="23430" y="39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4" name="Graphic 619">
              <a:extLst>
                <a:ext uri="{FF2B5EF4-FFF2-40B4-BE49-F238E27FC236}">
                  <a16:creationId xmlns:a16="http://schemas.microsoft.com/office/drawing/2014/main" id="{ECE1E328-FDE2-6302-CE62-34CD15AE7A0A}"/>
                </a:ext>
                <a:ext uri="{C183D7F6-B498-43B3-948B-1728B52AA6E4}">
                  <adec:decorative xmlns:adec="http://schemas.microsoft.com/office/drawing/2017/decorative" val="1"/>
                </a:ext>
              </a:extLst>
            </p:cNvPr>
            <p:cNvGrpSpPr/>
            <p:nvPr/>
          </p:nvGrpSpPr>
          <p:grpSpPr>
            <a:xfrm>
              <a:off x="1902882" y="5247535"/>
              <a:ext cx="1561576" cy="375204"/>
              <a:chOff x="2316776" y="3720250"/>
              <a:chExt cx="2322283" cy="528059"/>
            </a:xfrm>
            <a:solidFill>
              <a:srgbClr val="454142"/>
            </a:solidFill>
          </p:grpSpPr>
          <p:sp>
            <p:nvSpPr>
              <p:cNvPr id="1298" name="Freeform: Shape 1297">
                <a:extLst>
                  <a:ext uri="{FF2B5EF4-FFF2-40B4-BE49-F238E27FC236}">
                    <a16:creationId xmlns:a16="http://schemas.microsoft.com/office/drawing/2014/main" id="{D5A23359-C68C-ED66-5D4D-8D69F090ACBE}"/>
                  </a:ext>
                </a:extLst>
              </p:cNvPr>
              <p:cNvSpPr/>
              <p:nvPr/>
            </p:nvSpPr>
            <p:spPr>
              <a:xfrm>
                <a:off x="2342245" y="3747725"/>
                <a:ext cx="2269712" cy="473630"/>
              </a:xfrm>
              <a:custGeom>
                <a:avLst/>
                <a:gdLst>
                  <a:gd name="connsiteX0" fmla="*/ 743 w 2269712"/>
                  <a:gd name="connsiteY0" fmla="*/ 473631 h 473630"/>
                  <a:gd name="connsiteX1" fmla="*/ 192796 w 2269712"/>
                  <a:gd name="connsiteY1" fmla="*/ 448742 h 473630"/>
                  <a:gd name="connsiteX2" fmla="*/ 240344 w 2269712"/>
                  <a:gd name="connsiteY2" fmla="*/ 440198 h 473630"/>
                  <a:gd name="connsiteX3" fmla="*/ 287893 w 2269712"/>
                  <a:gd name="connsiteY3" fmla="*/ 430539 h 473630"/>
                  <a:gd name="connsiteX4" fmla="*/ 334699 w 2269712"/>
                  <a:gd name="connsiteY4" fmla="*/ 418281 h 473630"/>
                  <a:gd name="connsiteX5" fmla="*/ 346215 w 2269712"/>
                  <a:gd name="connsiteY5" fmla="*/ 414938 h 473630"/>
                  <a:gd name="connsiteX6" fmla="*/ 357359 w 2269712"/>
                  <a:gd name="connsiteY6" fmla="*/ 410480 h 473630"/>
                  <a:gd name="connsiteX7" fmla="*/ 380019 w 2269712"/>
                  <a:gd name="connsiteY7" fmla="*/ 401193 h 473630"/>
                  <a:gd name="connsiteX8" fmla="*/ 379647 w 2269712"/>
                  <a:gd name="connsiteY8" fmla="*/ 401193 h 473630"/>
                  <a:gd name="connsiteX9" fmla="*/ 496291 w 2269712"/>
                  <a:gd name="connsiteY9" fmla="*/ 370361 h 473630"/>
                  <a:gd name="connsiteX10" fmla="*/ 613677 w 2269712"/>
                  <a:gd name="connsiteY10" fmla="*/ 342871 h 473630"/>
                  <a:gd name="connsiteX11" fmla="*/ 731434 w 2269712"/>
                  <a:gd name="connsiteY11" fmla="*/ 316497 h 473630"/>
                  <a:gd name="connsiteX12" fmla="*/ 849563 w 2269712"/>
                  <a:gd name="connsiteY12" fmla="*/ 291608 h 473630"/>
                  <a:gd name="connsiteX13" fmla="*/ 1086193 w 2269712"/>
                  <a:gd name="connsiteY13" fmla="*/ 242945 h 473630"/>
                  <a:gd name="connsiteX14" fmla="*/ 1322080 w 2269712"/>
                  <a:gd name="connsiteY14" fmla="*/ 190567 h 473630"/>
                  <a:gd name="connsiteX15" fmla="*/ 1440580 w 2269712"/>
                  <a:gd name="connsiteY15" fmla="*/ 167164 h 473630"/>
                  <a:gd name="connsiteX16" fmla="*/ 1559081 w 2269712"/>
                  <a:gd name="connsiteY16" fmla="*/ 144132 h 473630"/>
                  <a:gd name="connsiteX17" fmla="*/ 1796453 w 2269712"/>
                  <a:gd name="connsiteY17" fmla="*/ 99184 h 473630"/>
                  <a:gd name="connsiteX18" fmla="*/ 1914954 w 2269712"/>
                  <a:gd name="connsiteY18" fmla="*/ 74666 h 473630"/>
                  <a:gd name="connsiteX19" fmla="*/ 2033454 w 2269712"/>
                  <a:gd name="connsiteY19" fmla="*/ 50892 h 473630"/>
                  <a:gd name="connsiteX20" fmla="*/ 2151955 w 2269712"/>
                  <a:gd name="connsiteY20" fmla="*/ 27489 h 473630"/>
                  <a:gd name="connsiteX21" fmla="*/ 2269712 w 2269712"/>
                  <a:gd name="connsiteY21" fmla="*/ 743 h 473630"/>
                  <a:gd name="connsiteX22" fmla="*/ 2269712 w 2269712"/>
                  <a:gd name="connsiteY22" fmla="*/ 0 h 473630"/>
                  <a:gd name="connsiteX23" fmla="*/ 2151583 w 2269712"/>
                  <a:gd name="connsiteY23" fmla="*/ 25260 h 473630"/>
                  <a:gd name="connsiteX24" fmla="*/ 2032711 w 2269712"/>
                  <a:gd name="connsiteY24" fmla="*/ 47177 h 473630"/>
                  <a:gd name="connsiteX25" fmla="*/ 1795710 w 2269712"/>
                  <a:gd name="connsiteY25" fmla="*/ 94726 h 473630"/>
                  <a:gd name="connsiteX26" fmla="*/ 1557966 w 2269712"/>
                  <a:gd name="connsiteY26" fmla="*/ 138560 h 473630"/>
                  <a:gd name="connsiteX27" fmla="*/ 1439094 w 2269712"/>
                  <a:gd name="connsiteY27" fmla="*/ 161220 h 473630"/>
                  <a:gd name="connsiteX28" fmla="*/ 1320594 w 2269712"/>
                  <a:gd name="connsiteY28" fmla="*/ 184252 h 473630"/>
                  <a:gd name="connsiteX29" fmla="*/ 1084707 w 2269712"/>
                  <a:gd name="connsiteY29" fmla="*/ 236258 h 473630"/>
                  <a:gd name="connsiteX30" fmla="*/ 848077 w 2269712"/>
                  <a:gd name="connsiteY30" fmla="*/ 286036 h 473630"/>
                  <a:gd name="connsiteX31" fmla="*/ 729948 w 2269712"/>
                  <a:gd name="connsiteY31" fmla="*/ 311296 h 473630"/>
                  <a:gd name="connsiteX32" fmla="*/ 612191 w 2269712"/>
                  <a:gd name="connsiteY32" fmla="*/ 338042 h 473630"/>
                  <a:gd name="connsiteX33" fmla="*/ 494805 w 2269712"/>
                  <a:gd name="connsiteY33" fmla="*/ 365903 h 473630"/>
                  <a:gd name="connsiteX34" fmla="*/ 378162 w 2269712"/>
                  <a:gd name="connsiteY34" fmla="*/ 397478 h 473630"/>
                  <a:gd name="connsiteX35" fmla="*/ 377790 w 2269712"/>
                  <a:gd name="connsiteY35" fmla="*/ 397478 h 473630"/>
                  <a:gd name="connsiteX36" fmla="*/ 355502 w 2269712"/>
                  <a:gd name="connsiteY36" fmla="*/ 406765 h 473630"/>
                  <a:gd name="connsiteX37" fmla="*/ 344357 w 2269712"/>
                  <a:gd name="connsiteY37" fmla="*/ 411223 h 473630"/>
                  <a:gd name="connsiteX38" fmla="*/ 332842 w 2269712"/>
                  <a:gd name="connsiteY38" fmla="*/ 414566 h 473630"/>
                  <a:gd name="connsiteX39" fmla="*/ 286407 w 2269712"/>
                  <a:gd name="connsiteY39" fmla="*/ 427196 h 473630"/>
                  <a:gd name="connsiteX40" fmla="*/ 239230 w 2269712"/>
                  <a:gd name="connsiteY40" fmla="*/ 437598 h 473630"/>
                  <a:gd name="connsiteX41" fmla="*/ 191681 w 2269712"/>
                  <a:gd name="connsiteY41" fmla="*/ 446513 h 473630"/>
                  <a:gd name="connsiteX42" fmla="*/ 0 w 2269712"/>
                  <a:gd name="connsiteY42" fmla="*/ 473631 h 473630"/>
                  <a:gd name="connsiteX43" fmla="*/ 0 w 2269712"/>
                  <a:gd name="connsiteY43" fmla="*/ 473631 h 47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269712" h="473630">
                    <a:moveTo>
                      <a:pt x="743" y="473631"/>
                    </a:moveTo>
                    <a:cubicBezTo>
                      <a:pt x="65008" y="466944"/>
                      <a:pt x="128902" y="458772"/>
                      <a:pt x="192796" y="448742"/>
                    </a:cubicBezTo>
                    <a:lnTo>
                      <a:pt x="240344" y="440198"/>
                    </a:lnTo>
                    <a:cubicBezTo>
                      <a:pt x="256318" y="437598"/>
                      <a:pt x="271920" y="433511"/>
                      <a:pt x="287893" y="430539"/>
                    </a:cubicBezTo>
                    <a:cubicBezTo>
                      <a:pt x="303867" y="427568"/>
                      <a:pt x="319097" y="422367"/>
                      <a:pt x="334699" y="418281"/>
                    </a:cubicBezTo>
                    <a:lnTo>
                      <a:pt x="346215" y="414938"/>
                    </a:lnTo>
                    <a:lnTo>
                      <a:pt x="357359" y="410480"/>
                    </a:lnTo>
                    <a:lnTo>
                      <a:pt x="380019" y="401193"/>
                    </a:lnTo>
                    <a:lnTo>
                      <a:pt x="379647" y="401193"/>
                    </a:lnTo>
                    <a:cubicBezTo>
                      <a:pt x="379647" y="401193"/>
                      <a:pt x="496291" y="370361"/>
                      <a:pt x="496291" y="370361"/>
                    </a:cubicBezTo>
                    <a:cubicBezTo>
                      <a:pt x="535296" y="359959"/>
                      <a:pt x="574672" y="352158"/>
                      <a:pt x="613677" y="342871"/>
                    </a:cubicBezTo>
                    <a:cubicBezTo>
                      <a:pt x="653053" y="334328"/>
                      <a:pt x="692058" y="324669"/>
                      <a:pt x="731434" y="316497"/>
                    </a:cubicBezTo>
                    <a:lnTo>
                      <a:pt x="849563" y="291608"/>
                    </a:lnTo>
                    <a:lnTo>
                      <a:pt x="1086193" y="242945"/>
                    </a:lnTo>
                    <a:cubicBezTo>
                      <a:pt x="1165317" y="227343"/>
                      <a:pt x="1243327" y="208026"/>
                      <a:pt x="1322080" y="190567"/>
                    </a:cubicBezTo>
                    <a:cubicBezTo>
                      <a:pt x="1361456" y="182023"/>
                      <a:pt x="1401204" y="174965"/>
                      <a:pt x="1440580" y="167164"/>
                    </a:cubicBezTo>
                    <a:lnTo>
                      <a:pt x="1559081" y="144132"/>
                    </a:lnTo>
                    <a:lnTo>
                      <a:pt x="1796453" y="99184"/>
                    </a:lnTo>
                    <a:lnTo>
                      <a:pt x="1914954" y="74666"/>
                    </a:lnTo>
                    <a:cubicBezTo>
                      <a:pt x="1954330" y="66123"/>
                      <a:pt x="1993706" y="58322"/>
                      <a:pt x="2033454" y="50892"/>
                    </a:cubicBezTo>
                    <a:lnTo>
                      <a:pt x="2151955" y="27489"/>
                    </a:lnTo>
                    <a:lnTo>
                      <a:pt x="2269712" y="743"/>
                    </a:lnTo>
                    <a:lnTo>
                      <a:pt x="2269712" y="0"/>
                    </a:lnTo>
                    <a:cubicBezTo>
                      <a:pt x="2269712" y="0"/>
                      <a:pt x="2151583" y="25260"/>
                      <a:pt x="2151583" y="25260"/>
                    </a:cubicBezTo>
                    <a:lnTo>
                      <a:pt x="2032711" y="47177"/>
                    </a:lnTo>
                    <a:cubicBezTo>
                      <a:pt x="1953587" y="61665"/>
                      <a:pt x="1874834" y="78753"/>
                      <a:pt x="1795710" y="94726"/>
                    </a:cubicBezTo>
                    <a:lnTo>
                      <a:pt x="1557966" y="138560"/>
                    </a:lnTo>
                    <a:lnTo>
                      <a:pt x="1439094" y="161220"/>
                    </a:lnTo>
                    <a:cubicBezTo>
                      <a:pt x="1399718" y="169021"/>
                      <a:pt x="1359970" y="175708"/>
                      <a:pt x="1320594" y="184252"/>
                    </a:cubicBezTo>
                    <a:cubicBezTo>
                      <a:pt x="1241841" y="201339"/>
                      <a:pt x="1163460" y="219913"/>
                      <a:pt x="1084707" y="236258"/>
                    </a:cubicBezTo>
                    <a:lnTo>
                      <a:pt x="848077" y="286036"/>
                    </a:lnTo>
                    <a:lnTo>
                      <a:pt x="729948" y="311296"/>
                    </a:lnTo>
                    <a:cubicBezTo>
                      <a:pt x="690572" y="319468"/>
                      <a:pt x="651567" y="329127"/>
                      <a:pt x="612191" y="338042"/>
                    </a:cubicBezTo>
                    <a:cubicBezTo>
                      <a:pt x="573186" y="347329"/>
                      <a:pt x="533438" y="355502"/>
                      <a:pt x="494805" y="365903"/>
                    </a:cubicBezTo>
                    <a:lnTo>
                      <a:pt x="378162" y="397478"/>
                    </a:lnTo>
                    <a:lnTo>
                      <a:pt x="377790" y="397478"/>
                    </a:lnTo>
                    <a:cubicBezTo>
                      <a:pt x="377790" y="397478"/>
                      <a:pt x="355502" y="406765"/>
                      <a:pt x="355502" y="406765"/>
                    </a:cubicBezTo>
                    <a:lnTo>
                      <a:pt x="344357" y="411223"/>
                    </a:lnTo>
                    <a:lnTo>
                      <a:pt x="332842" y="414566"/>
                    </a:lnTo>
                    <a:cubicBezTo>
                      <a:pt x="317240" y="418652"/>
                      <a:pt x="302009" y="423853"/>
                      <a:pt x="286407" y="427196"/>
                    </a:cubicBezTo>
                    <a:cubicBezTo>
                      <a:pt x="270805" y="430539"/>
                      <a:pt x="255203" y="434626"/>
                      <a:pt x="239230" y="437598"/>
                    </a:cubicBezTo>
                    <a:lnTo>
                      <a:pt x="191681" y="446513"/>
                    </a:lnTo>
                    <a:cubicBezTo>
                      <a:pt x="128159" y="457286"/>
                      <a:pt x="64265" y="466201"/>
                      <a:pt x="0" y="473631"/>
                    </a:cubicBezTo>
                    <a:lnTo>
                      <a:pt x="0" y="47363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9" name="Freeform: Shape 1298">
                <a:extLst>
                  <a:ext uri="{FF2B5EF4-FFF2-40B4-BE49-F238E27FC236}">
                    <a16:creationId xmlns:a16="http://schemas.microsoft.com/office/drawing/2014/main" id="{C66337F0-D48A-1B16-3D18-7E167164113C}"/>
                  </a:ext>
                </a:extLst>
              </p:cNvPr>
              <p:cNvSpPr/>
              <p:nvPr/>
            </p:nvSpPr>
            <p:spPr>
              <a:xfrm>
                <a:off x="2316776" y="4192915"/>
                <a:ext cx="55394" cy="55394"/>
              </a:xfrm>
              <a:custGeom>
                <a:avLst/>
                <a:gdLst>
                  <a:gd name="connsiteX0" fmla="*/ 24354 w 55394"/>
                  <a:gd name="connsiteY0" fmla="*/ 208 h 55394"/>
                  <a:gd name="connsiteX1" fmla="*/ 208 w 55394"/>
                  <a:gd name="connsiteY1" fmla="*/ 31041 h 55394"/>
                  <a:gd name="connsiteX2" fmla="*/ 31041 w 55394"/>
                  <a:gd name="connsiteY2" fmla="*/ 55187 h 55394"/>
                  <a:gd name="connsiteX3" fmla="*/ 55187 w 55394"/>
                  <a:gd name="connsiteY3" fmla="*/ 24354 h 55394"/>
                  <a:gd name="connsiteX4" fmla="*/ 24354 w 55394"/>
                  <a:gd name="connsiteY4" fmla="*/ 208 h 5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4" h="55394">
                    <a:moveTo>
                      <a:pt x="24354" y="208"/>
                    </a:moveTo>
                    <a:cubicBezTo>
                      <a:pt x="9124" y="2066"/>
                      <a:pt x="-1649" y="15810"/>
                      <a:pt x="208" y="31041"/>
                    </a:cubicBezTo>
                    <a:cubicBezTo>
                      <a:pt x="2066" y="46271"/>
                      <a:pt x="15810" y="57044"/>
                      <a:pt x="31041" y="55187"/>
                    </a:cubicBezTo>
                    <a:cubicBezTo>
                      <a:pt x="46271" y="53329"/>
                      <a:pt x="57044" y="39585"/>
                      <a:pt x="55187" y="24354"/>
                    </a:cubicBezTo>
                    <a:cubicBezTo>
                      <a:pt x="53329" y="9124"/>
                      <a:pt x="39585" y="-1649"/>
                      <a:pt x="24354" y="20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00" name="Freeform: Shape 1299">
                <a:extLst>
                  <a:ext uri="{FF2B5EF4-FFF2-40B4-BE49-F238E27FC236}">
                    <a16:creationId xmlns:a16="http://schemas.microsoft.com/office/drawing/2014/main" id="{5CCB941A-96A2-4B94-E464-A25B1B6B0B1B}"/>
                  </a:ext>
                </a:extLst>
              </p:cNvPr>
              <p:cNvSpPr/>
              <p:nvPr/>
            </p:nvSpPr>
            <p:spPr>
              <a:xfrm>
                <a:off x="4582996" y="3720250"/>
                <a:ext cx="56063" cy="56063"/>
              </a:xfrm>
              <a:custGeom>
                <a:avLst/>
                <a:gdLst>
                  <a:gd name="connsiteX0" fmla="*/ 11501 w 56063"/>
                  <a:gd name="connsiteY0" fmla="*/ 5558 h 56063"/>
                  <a:gd name="connsiteX1" fmla="*/ 50506 w 56063"/>
                  <a:gd name="connsiteY1" fmla="*/ 11501 h 56063"/>
                  <a:gd name="connsiteX2" fmla="*/ 44563 w 56063"/>
                  <a:gd name="connsiteY2" fmla="*/ 50506 h 56063"/>
                  <a:gd name="connsiteX3" fmla="*/ 5558 w 56063"/>
                  <a:gd name="connsiteY3" fmla="*/ 44563 h 56063"/>
                  <a:gd name="connsiteX4" fmla="*/ 11501 w 56063"/>
                  <a:gd name="connsiteY4" fmla="*/ 5558 h 56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63" h="56063">
                    <a:moveTo>
                      <a:pt x="11501" y="5558"/>
                    </a:moveTo>
                    <a:cubicBezTo>
                      <a:pt x="23760" y="-3729"/>
                      <a:pt x="41219" y="-1129"/>
                      <a:pt x="50506" y="11501"/>
                    </a:cubicBezTo>
                    <a:cubicBezTo>
                      <a:pt x="59793" y="23760"/>
                      <a:pt x="57193" y="41219"/>
                      <a:pt x="44563" y="50506"/>
                    </a:cubicBezTo>
                    <a:cubicBezTo>
                      <a:pt x="32304" y="59793"/>
                      <a:pt x="14844" y="57193"/>
                      <a:pt x="5558" y="44563"/>
                    </a:cubicBezTo>
                    <a:cubicBezTo>
                      <a:pt x="-3729" y="32304"/>
                      <a:pt x="-1129" y="14845"/>
                      <a:pt x="11501" y="555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58" name="Graphic 619">
              <a:extLst>
                <a:ext uri="{FF2B5EF4-FFF2-40B4-BE49-F238E27FC236}">
                  <a16:creationId xmlns:a16="http://schemas.microsoft.com/office/drawing/2014/main" id="{F82A7317-5D4D-501F-BC7D-237C5C06D832}"/>
                </a:ext>
                <a:ext uri="{C183D7F6-B498-43B3-948B-1728B52AA6E4}">
                  <adec:decorative xmlns:adec="http://schemas.microsoft.com/office/drawing/2017/decorative" val="1"/>
                </a:ext>
              </a:extLst>
            </p:cNvPr>
            <p:cNvGrpSpPr/>
            <p:nvPr/>
          </p:nvGrpSpPr>
          <p:grpSpPr>
            <a:xfrm>
              <a:off x="5450499" y="4312188"/>
              <a:ext cx="1493733" cy="447367"/>
              <a:chOff x="7592581" y="2403849"/>
              <a:chExt cx="2221391" cy="629621"/>
            </a:xfrm>
            <a:solidFill>
              <a:srgbClr val="454142"/>
            </a:solidFill>
          </p:grpSpPr>
          <p:sp>
            <p:nvSpPr>
              <p:cNvPr id="1295" name="Freeform: Shape 1294">
                <a:extLst>
                  <a:ext uri="{FF2B5EF4-FFF2-40B4-BE49-F238E27FC236}">
                    <a16:creationId xmlns:a16="http://schemas.microsoft.com/office/drawing/2014/main" id="{F5881598-A53C-D36E-2C01-DCEE2CCD3D68}"/>
                  </a:ext>
                </a:extLst>
              </p:cNvPr>
              <p:cNvSpPr/>
              <p:nvPr/>
            </p:nvSpPr>
            <p:spPr>
              <a:xfrm>
                <a:off x="7619047" y="2431218"/>
                <a:ext cx="2168671" cy="575043"/>
              </a:xfrm>
              <a:custGeom>
                <a:avLst/>
                <a:gdLst>
                  <a:gd name="connsiteX0" fmla="*/ 0 w 2168671"/>
                  <a:gd name="connsiteY0" fmla="*/ 575043 h 575043"/>
                  <a:gd name="connsiteX1" fmla="*/ 82096 w 2168671"/>
                  <a:gd name="connsiteY1" fmla="*/ 558327 h 575043"/>
                  <a:gd name="connsiteX2" fmla="*/ 122958 w 2168671"/>
                  <a:gd name="connsiteY2" fmla="*/ 549783 h 575043"/>
                  <a:gd name="connsiteX3" fmla="*/ 163821 w 2168671"/>
                  <a:gd name="connsiteY3" fmla="*/ 540868 h 575043"/>
                  <a:gd name="connsiteX4" fmla="*/ 204311 w 2168671"/>
                  <a:gd name="connsiteY4" fmla="*/ 531209 h 575043"/>
                  <a:gd name="connsiteX5" fmla="*/ 244802 w 2168671"/>
                  <a:gd name="connsiteY5" fmla="*/ 521179 h 575043"/>
                  <a:gd name="connsiteX6" fmla="*/ 324669 w 2168671"/>
                  <a:gd name="connsiteY6" fmla="*/ 496291 h 575043"/>
                  <a:gd name="connsiteX7" fmla="*/ 324669 w 2168671"/>
                  <a:gd name="connsiteY7" fmla="*/ 496291 h 575043"/>
                  <a:gd name="connsiteX8" fmla="*/ 441684 w 2168671"/>
                  <a:gd name="connsiteY8" fmla="*/ 472888 h 575043"/>
                  <a:gd name="connsiteX9" fmla="*/ 558698 w 2168671"/>
                  <a:gd name="connsiteY9" fmla="*/ 448370 h 575043"/>
                  <a:gd name="connsiteX10" fmla="*/ 673856 w 2168671"/>
                  <a:gd name="connsiteY10" fmla="*/ 417167 h 575043"/>
                  <a:gd name="connsiteX11" fmla="*/ 731434 w 2168671"/>
                  <a:gd name="connsiteY11" fmla="*/ 401564 h 575043"/>
                  <a:gd name="connsiteX12" fmla="*/ 788641 w 2168671"/>
                  <a:gd name="connsiteY12" fmla="*/ 384105 h 575043"/>
                  <a:gd name="connsiteX13" fmla="*/ 902684 w 2168671"/>
                  <a:gd name="connsiteY13" fmla="*/ 348815 h 575043"/>
                  <a:gd name="connsiteX14" fmla="*/ 1017099 w 2168671"/>
                  <a:gd name="connsiteY14" fmla="*/ 314639 h 575043"/>
                  <a:gd name="connsiteX15" fmla="*/ 1246299 w 2168671"/>
                  <a:gd name="connsiteY15" fmla="*/ 247402 h 575043"/>
                  <a:gd name="connsiteX16" fmla="*/ 1361828 w 2168671"/>
                  <a:gd name="connsiteY16" fmla="*/ 216942 h 575043"/>
                  <a:gd name="connsiteX17" fmla="*/ 1477356 w 2168671"/>
                  <a:gd name="connsiteY17" fmla="*/ 187966 h 575043"/>
                  <a:gd name="connsiteX18" fmla="*/ 1593256 w 2168671"/>
                  <a:gd name="connsiteY18" fmla="*/ 158991 h 575043"/>
                  <a:gd name="connsiteX19" fmla="*/ 1709156 w 2168671"/>
                  <a:gd name="connsiteY19" fmla="*/ 129645 h 575043"/>
                  <a:gd name="connsiteX20" fmla="*/ 1823943 w 2168671"/>
                  <a:gd name="connsiteY20" fmla="*/ 96583 h 575043"/>
                  <a:gd name="connsiteX21" fmla="*/ 1938728 w 2168671"/>
                  <a:gd name="connsiteY21" fmla="*/ 64265 h 575043"/>
                  <a:gd name="connsiteX22" fmla="*/ 2168671 w 2168671"/>
                  <a:gd name="connsiteY22" fmla="*/ 0 h 575043"/>
                  <a:gd name="connsiteX23" fmla="*/ 2168671 w 2168671"/>
                  <a:gd name="connsiteY23" fmla="*/ 0 h 575043"/>
                  <a:gd name="connsiteX24" fmla="*/ 1937985 w 2168671"/>
                  <a:gd name="connsiteY24" fmla="*/ 61293 h 575043"/>
                  <a:gd name="connsiteX25" fmla="*/ 1822828 w 2168671"/>
                  <a:gd name="connsiteY25" fmla="*/ 92869 h 575043"/>
                  <a:gd name="connsiteX26" fmla="*/ 1708042 w 2168671"/>
                  <a:gd name="connsiteY26" fmla="*/ 125187 h 575043"/>
                  <a:gd name="connsiteX27" fmla="*/ 1592142 w 2168671"/>
                  <a:gd name="connsiteY27" fmla="*/ 153791 h 575043"/>
                  <a:gd name="connsiteX28" fmla="*/ 1476242 w 2168671"/>
                  <a:gd name="connsiteY28" fmla="*/ 182023 h 575043"/>
                  <a:gd name="connsiteX29" fmla="*/ 1360341 w 2168671"/>
                  <a:gd name="connsiteY29" fmla="*/ 210626 h 575043"/>
                  <a:gd name="connsiteX30" fmla="*/ 1244813 w 2168671"/>
                  <a:gd name="connsiteY30" fmla="*/ 240344 h 575043"/>
                  <a:gd name="connsiteX31" fmla="*/ 1130027 w 2168671"/>
                  <a:gd name="connsiteY31" fmla="*/ 273034 h 575043"/>
                  <a:gd name="connsiteX32" fmla="*/ 1015613 w 2168671"/>
                  <a:gd name="connsiteY32" fmla="*/ 306838 h 575043"/>
                  <a:gd name="connsiteX33" fmla="*/ 901198 w 2168671"/>
                  <a:gd name="connsiteY33" fmla="*/ 341386 h 575043"/>
                  <a:gd name="connsiteX34" fmla="*/ 787156 w 2168671"/>
                  <a:gd name="connsiteY34" fmla="*/ 377047 h 575043"/>
                  <a:gd name="connsiteX35" fmla="*/ 730320 w 2168671"/>
                  <a:gd name="connsiteY35" fmla="*/ 394878 h 575043"/>
                  <a:gd name="connsiteX36" fmla="*/ 672741 w 2168671"/>
                  <a:gd name="connsiteY36" fmla="*/ 410851 h 575043"/>
                  <a:gd name="connsiteX37" fmla="*/ 557584 w 2168671"/>
                  <a:gd name="connsiteY37" fmla="*/ 442427 h 575043"/>
                  <a:gd name="connsiteX38" fmla="*/ 440941 w 2168671"/>
                  <a:gd name="connsiteY38" fmla="*/ 467316 h 575043"/>
                  <a:gd name="connsiteX39" fmla="*/ 323926 w 2168671"/>
                  <a:gd name="connsiteY39" fmla="*/ 491462 h 575043"/>
                  <a:gd name="connsiteX40" fmla="*/ 323926 w 2168671"/>
                  <a:gd name="connsiteY40" fmla="*/ 491462 h 575043"/>
                  <a:gd name="connsiteX41" fmla="*/ 323926 w 2168671"/>
                  <a:gd name="connsiteY41" fmla="*/ 491462 h 575043"/>
                  <a:gd name="connsiteX42" fmla="*/ 244431 w 2168671"/>
                  <a:gd name="connsiteY42" fmla="*/ 516350 h 575043"/>
                  <a:gd name="connsiteX43" fmla="*/ 163449 w 2168671"/>
                  <a:gd name="connsiteY43" fmla="*/ 537153 h 575043"/>
                  <a:gd name="connsiteX44" fmla="*/ 122587 w 2168671"/>
                  <a:gd name="connsiteY44" fmla="*/ 546440 h 575043"/>
                  <a:gd name="connsiteX45" fmla="*/ 81724 w 2168671"/>
                  <a:gd name="connsiteY45" fmla="*/ 555355 h 575043"/>
                  <a:gd name="connsiteX46" fmla="*/ 0 w 2168671"/>
                  <a:gd name="connsiteY46" fmla="*/ 573186 h 575043"/>
                  <a:gd name="connsiteX47" fmla="*/ 0 w 2168671"/>
                  <a:gd name="connsiteY47" fmla="*/ 573929 h 57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168671" h="575043">
                    <a:moveTo>
                      <a:pt x="0" y="575043"/>
                    </a:moveTo>
                    <a:lnTo>
                      <a:pt x="82096" y="558327"/>
                    </a:lnTo>
                    <a:lnTo>
                      <a:pt x="122958" y="549783"/>
                    </a:lnTo>
                    <a:cubicBezTo>
                      <a:pt x="136703" y="546811"/>
                      <a:pt x="150447" y="544211"/>
                      <a:pt x="163821" y="540868"/>
                    </a:cubicBezTo>
                    <a:lnTo>
                      <a:pt x="204311" y="531209"/>
                    </a:lnTo>
                    <a:cubicBezTo>
                      <a:pt x="217684" y="527866"/>
                      <a:pt x="231429" y="524894"/>
                      <a:pt x="244802" y="521179"/>
                    </a:cubicBezTo>
                    <a:lnTo>
                      <a:pt x="324669" y="496291"/>
                    </a:lnTo>
                    <a:lnTo>
                      <a:pt x="324669" y="496291"/>
                    </a:lnTo>
                    <a:cubicBezTo>
                      <a:pt x="324669" y="496291"/>
                      <a:pt x="441684" y="472888"/>
                      <a:pt x="441684" y="472888"/>
                    </a:cubicBezTo>
                    <a:cubicBezTo>
                      <a:pt x="480689" y="464715"/>
                      <a:pt x="520065" y="458029"/>
                      <a:pt x="558698" y="448370"/>
                    </a:cubicBezTo>
                    <a:lnTo>
                      <a:pt x="673856" y="417167"/>
                    </a:lnTo>
                    <a:lnTo>
                      <a:pt x="731434" y="401564"/>
                    </a:lnTo>
                    <a:lnTo>
                      <a:pt x="788641" y="384105"/>
                    </a:lnTo>
                    <a:lnTo>
                      <a:pt x="902684" y="348815"/>
                    </a:lnTo>
                    <a:lnTo>
                      <a:pt x="1017099" y="314639"/>
                    </a:lnTo>
                    <a:cubicBezTo>
                      <a:pt x="1093251" y="291608"/>
                      <a:pt x="1169775" y="269691"/>
                      <a:pt x="1246299" y="247402"/>
                    </a:cubicBezTo>
                    <a:cubicBezTo>
                      <a:pt x="1284189" y="235515"/>
                      <a:pt x="1323194" y="227343"/>
                      <a:pt x="1361828" y="216942"/>
                    </a:cubicBezTo>
                    <a:lnTo>
                      <a:pt x="1477356" y="187966"/>
                    </a:lnTo>
                    <a:lnTo>
                      <a:pt x="1593256" y="158991"/>
                    </a:lnTo>
                    <a:cubicBezTo>
                      <a:pt x="1631889" y="149333"/>
                      <a:pt x="1670523" y="140046"/>
                      <a:pt x="1709156" y="129645"/>
                    </a:cubicBezTo>
                    <a:lnTo>
                      <a:pt x="1823943" y="96583"/>
                    </a:lnTo>
                    <a:lnTo>
                      <a:pt x="1938728" y="64265"/>
                    </a:lnTo>
                    <a:lnTo>
                      <a:pt x="2168671" y="0"/>
                    </a:lnTo>
                    <a:lnTo>
                      <a:pt x="2168671" y="0"/>
                    </a:lnTo>
                    <a:cubicBezTo>
                      <a:pt x="2168671" y="0"/>
                      <a:pt x="1937985" y="61293"/>
                      <a:pt x="1937985" y="61293"/>
                    </a:cubicBezTo>
                    <a:cubicBezTo>
                      <a:pt x="1899723" y="71695"/>
                      <a:pt x="1861090" y="81724"/>
                      <a:pt x="1822828" y="92869"/>
                    </a:cubicBezTo>
                    <a:lnTo>
                      <a:pt x="1708042" y="125187"/>
                    </a:lnTo>
                    <a:cubicBezTo>
                      <a:pt x="1669780" y="135588"/>
                      <a:pt x="1630775" y="144132"/>
                      <a:pt x="1592142" y="153791"/>
                    </a:cubicBezTo>
                    <a:lnTo>
                      <a:pt x="1476242" y="182023"/>
                    </a:lnTo>
                    <a:lnTo>
                      <a:pt x="1360341" y="210626"/>
                    </a:lnTo>
                    <a:cubicBezTo>
                      <a:pt x="1321708" y="220656"/>
                      <a:pt x="1282703" y="228829"/>
                      <a:pt x="1244813" y="240344"/>
                    </a:cubicBezTo>
                    <a:lnTo>
                      <a:pt x="1130027" y="273034"/>
                    </a:lnTo>
                    <a:cubicBezTo>
                      <a:pt x="1091765" y="283807"/>
                      <a:pt x="1053503" y="295323"/>
                      <a:pt x="1015613" y="306838"/>
                    </a:cubicBezTo>
                    <a:lnTo>
                      <a:pt x="901198" y="341386"/>
                    </a:lnTo>
                    <a:lnTo>
                      <a:pt x="787156" y="377047"/>
                    </a:lnTo>
                    <a:lnTo>
                      <a:pt x="730320" y="394878"/>
                    </a:lnTo>
                    <a:lnTo>
                      <a:pt x="672741" y="410851"/>
                    </a:lnTo>
                    <a:lnTo>
                      <a:pt x="557584" y="442427"/>
                    </a:lnTo>
                    <a:cubicBezTo>
                      <a:pt x="518951" y="452085"/>
                      <a:pt x="479946" y="459143"/>
                      <a:pt x="440941" y="467316"/>
                    </a:cubicBezTo>
                    <a:lnTo>
                      <a:pt x="323926" y="491462"/>
                    </a:lnTo>
                    <a:lnTo>
                      <a:pt x="323926" y="491462"/>
                    </a:lnTo>
                    <a:cubicBezTo>
                      <a:pt x="323926" y="491462"/>
                      <a:pt x="323926" y="491462"/>
                      <a:pt x="323926" y="491462"/>
                    </a:cubicBezTo>
                    <a:lnTo>
                      <a:pt x="244431" y="516350"/>
                    </a:lnTo>
                    <a:cubicBezTo>
                      <a:pt x="217684" y="523408"/>
                      <a:pt x="190567" y="530095"/>
                      <a:pt x="163449" y="537153"/>
                    </a:cubicBezTo>
                    <a:cubicBezTo>
                      <a:pt x="150076" y="540868"/>
                      <a:pt x="136331" y="543468"/>
                      <a:pt x="122587" y="546440"/>
                    </a:cubicBezTo>
                    <a:lnTo>
                      <a:pt x="81724" y="555355"/>
                    </a:lnTo>
                    <a:lnTo>
                      <a:pt x="0" y="573186"/>
                    </a:lnTo>
                    <a:lnTo>
                      <a:pt x="0" y="57392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6" name="Freeform: Shape 1295">
                <a:extLst>
                  <a:ext uri="{FF2B5EF4-FFF2-40B4-BE49-F238E27FC236}">
                    <a16:creationId xmlns:a16="http://schemas.microsoft.com/office/drawing/2014/main" id="{002080B4-B1A1-8B1B-F34E-AA8C5AFC71B4}"/>
                  </a:ext>
                </a:extLst>
              </p:cNvPr>
              <p:cNvSpPr/>
              <p:nvPr/>
            </p:nvSpPr>
            <p:spPr>
              <a:xfrm>
                <a:off x="7592581" y="2977566"/>
                <a:ext cx="55533" cy="55904"/>
              </a:xfrm>
              <a:custGeom>
                <a:avLst/>
                <a:gdLst>
                  <a:gd name="connsiteX0" fmla="*/ 15322 w 55533"/>
                  <a:gd name="connsiteY0" fmla="*/ 3435 h 55904"/>
                  <a:gd name="connsiteX1" fmla="*/ 3063 w 55533"/>
                  <a:gd name="connsiteY1" fmla="*/ 40582 h 55904"/>
                  <a:gd name="connsiteX2" fmla="*/ 40211 w 55533"/>
                  <a:gd name="connsiteY2" fmla="*/ 52841 h 55904"/>
                  <a:gd name="connsiteX3" fmla="*/ 52470 w 55533"/>
                  <a:gd name="connsiteY3" fmla="*/ 15322 h 55904"/>
                  <a:gd name="connsiteX4" fmla="*/ 14951 w 55533"/>
                  <a:gd name="connsiteY4" fmla="*/ 3063 h 55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33" h="55904">
                    <a:moveTo>
                      <a:pt x="15322" y="3435"/>
                    </a:moveTo>
                    <a:cubicBezTo>
                      <a:pt x="1578" y="10493"/>
                      <a:pt x="-3995" y="27209"/>
                      <a:pt x="3063" y="40582"/>
                    </a:cubicBezTo>
                    <a:cubicBezTo>
                      <a:pt x="10121" y="54327"/>
                      <a:pt x="26838" y="59899"/>
                      <a:pt x="40211" y="52841"/>
                    </a:cubicBezTo>
                    <a:cubicBezTo>
                      <a:pt x="53956" y="45783"/>
                      <a:pt x="59528" y="29067"/>
                      <a:pt x="52470" y="15322"/>
                    </a:cubicBezTo>
                    <a:cubicBezTo>
                      <a:pt x="45411" y="1577"/>
                      <a:pt x="28695" y="-3995"/>
                      <a:pt x="14951" y="306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7" name="Freeform: Shape 1296">
                <a:extLst>
                  <a:ext uri="{FF2B5EF4-FFF2-40B4-BE49-F238E27FC236}">
                    <a16:creationId xmlns:a16="http://schemas.microsoft.com/office/drawing/2014/main" id="{45103D58-8865-840A-7671-9D3F2BAB750B}"/>
                  </a:ext>
                </a:extLst>
              </p:cNvPr>
              <p:cNvSpPr/>
              <p:nvPr/>
            </p:nvSpPr>
            <p:spPr>
              <a:xfrm>
                <a:off x="9758492" y="2403849"/>
                <a:ext cx="55480" cy="55480"/>
              </a:xfrm>
              <a:custGeom>
                <a:avLst/>
                <a:gdLst>
                  <a:gd name="connsiteX0" fmla="*/ 20311 w 55480"/>
                  <a:gd name="connsiteY0" fmla="*/ 994 h 55480"/>
                  <a:gd name="connsiteX1" fmla="*/ 54487 w 55480"/>
                  <a:gd name="connsiteY1" fmla="*/ 20311 h 55480"/>
                  <a:gd name="connsiteX2" fmla="*/ 35170 w 55480"/>
                  <a:gd name="connsiteY2" fmla="*/ 54487 h 55480"/>
                  <a:gd name="connsiteX3" fmla="*/ 994 w 55480"/>
                  <a:gd name="connsiteY3" fmla="*/ 35170 h 55480"/>
                  <a:gd name="connsiteX4" fmla="*/ 20311 w 55480"/>
                  <a:gd name="connsiteY4" fmla="*/ 994 h 5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80" h="55480">
                    <a:moveTo>
                      <a:pt x="20311" y="994"/>
                    </a:moveTo>
                    <a:cubicBezTo>
                      <a:pt x="35170" y="-3092"/>
                      <a:pt x="50400" y="5823"/>
                      <a:pt x="54487" y="20311"/>
                    </a:cubicBezTo>
                    <a:cubicBezTo>
                      <a:pt x="58573" y="35170"/>
                      <a:pt x="49657" y="50400"/>
                      <a:pt x="35170" y="54487"/>
                    </a:cubicBezTo>
                    <a:cubicBezTo>
                      <a:pt x="20311" y="58573"/>
                      <a:pt x="5080" y="49657"/>
                      <a:pt x="994" y="35170"/>
                    </a:cubicBezTo>
                    <a:cubicBezTo>
                      <a:pt x="-3092" y="20311"/>
                      <a:pt x="5823" y="5080"/>
                      <a:pt x="20311" y="99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2" name="Graphic 619">
              <a:extLst>
                <a:ext uri="{FF2B5EF4-FFF2-40B4-BE49-F238E27FC236}">
                  <a16:creationId xmlns:a16="http://schemas.microsoft.com/office/drawing/2014/main" id="{98B8B150-2AFA-77C8-1821-B517DF093728}"/>
                </a:ext>
                <a:ext uri="{C183D7F6-B498-43B3-948B-1728B52AA6E4}">
                  <adec:decorative xmlns:adec="http://schemas.microsoft.com/office/drawing/2017/decorative" val="1"/>
                </a:ext>
              </a:extLst>
            </p:cNvPr>
            <p:cNvGrpSpPr/>
            <p:nvPr/>
          </p:nvGrpSpPr>
          <p:grpSpPr>
            <a:xfrm>
              <a:off x="5497005" y="4041293"/>
              <a:ext cx="1363879" cy="567237"/>
              <a:chOff x="7661742" y="2022594"/>
              <a:chExt cx="2028279" cy="798325"/>
            </a:xfrm>
            <a:solidFill>
              <a:srgbClr val="454142"/>
            </a:solidFill>
          </p:grpSpPr>
          <p:sp>
            <p:nvSpPr>
              <p:cNvPr id="1292" name="Freeform: Shape 1291">
                <a:extLst>
                  <a:ext uri="{FF2B5EF4-FFF2-40B4-BE49-F238E27FC236}">
                    <a16:creationId xmlns:a16="http://schemas.microsoft.com/office/drawing/2014/main" id="{0AFD8EF1-318F-6611-0201-CC873FF57777}"/>
                  </a:ext>
                </a:extLst>
              </p:cNvPr>
              <p:cNvSpPr/>
              <p:nvPr/>
            </p:nvSpPr>
            <p:spPr>
              <a:xfrm>
                <a:off x="7688141" y="2051199"/>
                <a:ext cx="1975503" cy="744064"/>
              </a:xfrm>
              <a:custGeom>
                <a:avLst/>
                <a:gdLst>
                  <a:gd name="connsiteX0" fmla="*/ 0 w 1975503"/>
                  <a:gd name="connsiteY0" fmla="*/ 742950 h 744064"/>
                  <a:gd name="connsiteX1" fmla="*/ 63151 w 1975503"/>
                  <a:gd name="connsiteY1" fmla="*/ 719547 h 744064"/>
                  <a:gd name="connsiteX2" fmla="*/ 126301 w 1975503"/>
                  <a:gd name="connsiteY2" fmla="*/ 696144 h 744064"/>
                  <a:gd name="connsiteX3" fmla="*/ 157877 w 1975503"/>
                  <a:gd name="connsiteY3" fmla="*/ 683885 h 744064"/>
                  <a:gd name="connsiteX4" fmla="*/ 189081 w 1975503"/>
                  <a:gd name="connsiteY4" fmla="*/ 671255 h 744064"/>
                  <a:gd name="connsiteX5" fmla="*/ 250746 w 1975503"/>
                  <a:gd name="connsiteY5" fmla="*/ 644138 h 744064"/>
                  <a:gd name="connsiteX6" fmla="*/ 250746 w 1975503"/>
                  <a:gd name="connsiteY6" fmla="*/ 644138 h 744064"/>
                  <a:gd name="connsiteX7" fmla="*/ 439455 w 1975503"/>
                  <a:gd name="connsiteY7" fmla="*/ 587302 h 744064"/>
                  <a:gd name="connsiteX8" fmla="*/ 626678 w 1975503"/>
                  <a:gd name="connsiteY8" fmla="*/ 525266 h 744064"/>
                  <a:gd name="connsiteX9" fmla="*/ 673113 w 1975503"/>
                  <a:gd name="connsiteY9" fmla="*/ 508549 h 744064"/>
                  <a:gd name="connsiteX10" fmla="*/ 719176 w 1975503"/>
                  <a:gd name="connsiteY10" fmla="*/ 491461 h 744064"/>
                  <a:gd name="connsiteX11" fmla="*/ 811673 w 1975503"/>
                  <a:gd name="connsiteY11" fmla="*/ 456914 h 744064"/>
                  <a:gd name="connsiteX12" fmla="*/ 857364 w 1975503"/>
                  <a:gd name="connsiteY12" fmla="*/ 438340 h 744064"/>
                  <a:gd name="connsiteX13" fmla="*/ 902684 w 1975503"/>
                  <a:gd name="connsiteY13" fmla="*/ 419024 h 744064"/>
                  <a:gd name="connsiteX14" fmla="*/ 993324 w 1975503"/>
                  <a:gd name="connsiteY14" fmla="*/ 380019 h 744064"/>
                  <a:gd name="connsiteX15" fmla="*/ 992953 w 1975503"/>
                  <a:gd name="connsiteY15" fmla="*/ 380019 h 744064"/>
                  <a:gd name="connsiteX16" fmla="*/ 1081364 w 1975503"/>
                  <a:gd name="connsiteY16" fmla="*/ 351415 h 744064"/>
                  <a:gd name="connsiteX17" fmla="*/ 1125198 w 1975503"/>
                  <a:gd name="connsiteY17" fmla="*/ 336185 h 744064"/>
                  <a:gd name="connsiteX18" fmla="*/ 1168661 w 1975503"/>
                  <a:gd name="connsiteY18" fmla="*/ 319840 h 744064"/>
                  <a:gd name="connsiteX19" fmla="*/ 1212123 w 1975503"/>
                  <a:gd name="connsiteY19" fmla="*/ 303123 h 744064"/>
                  <a:gd name="connsiteX20" fmla="*/ 1254843 w 1975503"/>
                  <a:gd name="connsiteY20" fmla="*/ 285293 h 744064"/>
                  <a:gd name="connsiteX21" fmla="*/ 1339910 w 1975503"/>
                  <a:gd name="connsiteY21" fmla="*/ 248145 h 744064"/>
                  <a:gd name="connsiteX22" fmla="*/ 1424607 w 1975503"/>
                  <a:gd name="connsiteY22" fmla="*/ 210255 h 744064"/>
                  <a:gd name="connsiteX23" fmla="*/ 1509674 w 1975503"/>
                  <a:gd name="connsiteY23" fmla="*/ 173850 h 744064"/>
                  <a:gd name="connsiteX24" fmla="*/ 1596599 w 1975503"/>
                  <a:gd name="connsiteY24" fmla="*/ 141160 h 744064"/>
                  <a:gd name="connsiteX25" fmla="*/ 1685011 w 1975503"/>
                  <a:gd name="connsiteY25" fmla="*/ 113300 h 744064"/>
                  <a:gd name="connsiteX26" fmla="*/ 1685011 w 1975503"/>
                  <a:gd name="connsiteY26" fmla="*/ 113300 h 744064"/>
                  <a:gd name="connsiteX27" fmla="*/ 1685011 w 1975503"/>
                  <a:gd name="connsiteY27" fmla="*/ 113300 h 744064"/>
                  <a:gd name="connsiteX28" fmla="*/ 1975504 w 1975503"/>
                  <a:gd name="connsiteY28" fmla="*/ 0 h 744064"/>
                  <a:gd name="connsiteX29" fmla="*/ 1975504 w 1975503"/>
                  <a:gd name="connsiteY29" fmla="*/ 0 h 744064"/>
                  <a:gd name="connsiteX30" fmla="*/ 1683896 w 1975503"/>
                  <a:gd name="connsiteY30" fmla="*/ 109585 h 744064"/>
                  <a:gd name="connsiteX31" fmla="*/ 1683896 w 1975503"/>
                  <a:gd name="connsiteY31" fmla="*/ 109585 h 744064"/>
                  <a:gd name="connsiteX32" fmla="*/ 1595114 w 1975503"/>
                  <a:gd name="connsiteY32" fmla="*/ 137074 h 744064"/>
                  <a:gd name="connsiteX33" fmla="*/ 1507817 w 1975503"/>
                  <a:gd name="connsiteY33" fmla="*/ 169393 h 744064"/>
                  <a:gd name="connsiteX34" fmla="*/ 1422378 w 1975503"/>
                  <a:gd name="connsiteY34" fmla="*/ 205426 h 744064"/>
                  <a:gd name="connsiteX35" fmla="*/ 1337681 w 1975503"/>
                  <a:gd name="connsiteY35" fmla="*/ 242944 h 744064"/>
                  <a:gd name="connsiteX36" fmla="*/ 1252614 w 1975503"/>
                  <a:gd name="connsiteY36" fmla="*/ 279721 h 744064"/>
                  <a:gd name="connsiteX37" fmla="*/ 1209894 w 1975503"/>
                  <a:gd name="connsiteY37" fmla="*/ 297551 h 744064"/>
                  <a:gd name="connsiteX38" fmla="*/ 1166803 w 1975503"/>
                  <a:gd name="connsiteY38" fmla="*/ 314268 h 744064"/>
                  <a:gd name="connsiteX39" fmla="*/ 1123341 w 1975503"/>
                  <a:gd name="connsiteY39" fmla="*/ 330241 h 744064"/>
                  <a:gd name="connsiteX40" fmla="*/ 1079506 w 1975503"/>
                  <a:gd name="connsiteY40" fmla="*/ 345472 h 744064"/>
                  <a:gd name="connsiteX41" fmla="*/ 991467 w 1975503"/>
                  <a:gd name="connsiteY41" fmla="*/ 374075 h 744064"/>
                  <a:gd name="connsiteX42" fmla="*/ 991467 w 1975503"/>
                  <a:gd name="connsiteY42" fmla="*/ 374075 h 744064"/>
                  <a:gd name="connsiteX43" fmla="*/ 991467 w 1975503"/>
                  <a:gd name="connsiteY43" fmla="*/ 374075 h 744064"/>
                  <a:gd name="connsiteX44" fmla="*/ 901198 w 1975503"/>
                  <a:gd name="connsiteY44" fmla="*/ 413080 h 744064"/>
                  <a:gd name="connsiteX45" fmla="*/ 855878 w 1975503"/>
                  <a:gd name="connsiteY45" fmla="*/ 432768 h 744064"/>
                  <a:gd name="connsiteX46" fmla="*/ 810558 w 1975503"/>
                  <a:gd name="connsiteY46" fmla="*/ 451713 h 744064"/>
                  <a:gd name="connsiteX47" fmla="*/ 718433 w 1975503"/>
                  <a:gd name="connsiteY47" fmla="*/ 486632 h 744064"/>
                  <a:gd name="connsiteX48" fmla="*/ 672370 w 1975503"/>
                  <a:gd name="connsiteY48" fmla="*/ 504092 h 744064"/>
                  <a:gd name="connsiteX49" fmla="*/ 625936 w 1975503"/>
                  <a:gd name="connsiteY49" fmla="*/ 521179 h 744064"/>
                  <a:gd name="connsiteX50" fmla="*/ 439083 w 1975503"/>
                  <a:gd name="connsiteY50" fmla="*/ 583958 h 744064"/>
                  <a:gd name="connsiteX51" fmla="*/ 250746 w 1975503"/>
                  <a:gd name="connsiteY51" fmla="*/ 641909 h 744064"/>
                  <a:gd name="connsiteX52" fmla="*/ 250746 w 1975503"/>
                  <a:gd name="connsiteY52" fmla="*/ 641909 h 744064"/>
                  <a:gd name="connsiteX53" fmla="*/ 250746 w 1975503"/>
                  <a:gd name="connsiteY53" fmla="*/ 641909 h 744064"/>
                  <a:gd name="connsiteX54" fmla="*/ 189452 w 1975503"/>
                  <a:gd name="connsiteY54" fmla="*/ 669398 h 744064"/>
                  <a:gd name="connsiteX55" fmla="*/ 158248 w 1975503"/>
                  <a:gd name="connsiteY55" fmla="*/ 682399 h 744064"/>
                  <a:gd name="connsiteX56" fmla="*/ 127044 w 1975503"/>
                  <a:gd name="connsiteY56" fmla="*/ 695030 h 744064"/>
                  <a:gd name="connsiteX57" fmla="*/ 64265 w 1975503"/>
                  <a:gd name="connsiteY57" fmla="*/ 719175 h 744064"/>
                  <a:gd name="connsiteX58" fmla="*/ 1486 w 1975503"/>
                  <a:gd name="connsiteY58" fmla="*/ 743321 h 744064"/>
                  <a:gd name="connsiteX59" fmla="*/ 1486 w 1975503"/>
                  <a:gd name="connsiteY59" fmla="*/ 744064 h 74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75503" h="744064">
                    <a:moveTo>
                      <a:pt x="0" y="742950"/>
                    </a:moveTo>
                    <a:lnTo>
                      <a:pt x="63151" y="719547"/>
                    </a:lnTo>
                    <a:cubicBezTo>
                      <a:pt x="84325" y="711746"/>
                      <a:pt x="105499" y="704317"/>
                      <a:pt x="126301" y="696144"/>
                    </a:cubicBezTo>
                    <a:lnTo>
                      <a:pt x="157877" y="683885"/>
                    </a:lnTo>
                    <a:cubicBezTo>
                      <a:pt x="168278" y="679799"/>
                      <a:pt x="179051" y="676084"/>
                      <a:pt x="189081" y="671255"/>
                    </a:cubicBezTo>
                    <a:lnTo>
                      <a:pt x="250746" y="644138"/>
                    </a:lnTo>
                    <a:lnTo>
                      <a:pt x="250746" y="644138"/>
                    </a:lnTo>
                    <a:cubicBezTo>
                      <a:pt x="250746" y="644138"/>
                      <a:pt x="439455" y="587302"/>
                      <a:pt x="439455" y="587302"/>
                    </a:cubicBezTo>
                    <a:lnTo>
                      <a:pt x="626678" y="525266"/>
                    </a:lnTo>
                    <a:cubicBezTo>
                      <a:pt x="642280" y="520436"/>
                      <a:pt x="657511" y="514121"/>
                      <a:pt x="673113" y="508549"/>
                    </a:cubicBezTo>
                    <a:lnTo>
                      <a:pt x="719176" y="491461"/>
                    </a:lnTo>
                    <a:lnTo>
                      <a:pt x="811673" y="456914"/>
                    </a:lnTo>
                    <a:cubicBezTo>
                      <a:pt x="827275" y="451713"/>
                      <a:pt x="842134" y="444655"/>
                      <a:pt x="857364" y="438340"/>
                    </a:cubicBezTo>
                    <a:lnTo>
                      <a:pt x="902684" y="419024"/>
                    </a:lnTo>
                    <a:lnTo>
                      <a:pt x="993324" y="380019"/>
                    </a:lnTo>
                    <a:lnTo>
                      <a:pt x="992953" y="380019"/>
                    </a:lnTo>
                    <a:cubicBezTo>
                      <a:pt x="992953" y="380019"/>
                      <a:pt x="1081364" y="351415"/>
                      <a:pt x="1081364" y="351415"/>
                    </a:cubicBezTo>
                    <a:cubicBezTo>
                      <a:pt x="1096223" y="346586"/>
                      <a:pt x="1110710" y="341757"/>
                      <a:pt x="1125198" y="336185"/>
                    </a:cubicBezTo>
                    <a:lnTo>
                      <a:pt x="1168661" y="319840"/>
                    </a:lnTo>
                    <a:cubicBezTo>
                      <a:pt x="1183148" y="314268"/>
                      <a:pt x="1197636" y="309438"/>
                      <a:pt x="1212123" y="303123"/>
                    </a:cubicBezTo>
                    <a:lnTo>
                      <a:pt x="1254843" y="285293"/>
                    </a:lnTo>
                    <a:cubicBezTo>
                      <a:pt x="1283446" y="273405"/>
                      <a:pt x="1311678" y="260775"/>
                      <a:pt x="1339910" y="248145"/>
                    </a:cubicBezTo>
                    <a:lnTo>
                      <a:pt x="1424607" y="210255"/>
                    </a:lnTo>
                    <a:cubicBezTo>
                      <a:pt x="1452839" y="197625"/>
                      <a:pt x="1481443" y="186109"/>
                      <a:pt x="1509674" y="173850"/>
                    </a:cubicBezTo>
                    <a:cubicBezTo>
                      <a:pt x="1538649" y="162706"/>
                      <a:pt x="1567624" y="151933"/>
                      <a:pt x="1596599" y="141160"/>
                    </a:cubicBezTo>
                    <a:lnTo>
                      <a:pt x="1685011" y="113300"/>
                    </a:lnTo>
                    <a:lnTo>
                      <a:pt x="1685011" y="113300"/>
                    </a:lnTo>
                    <a:cubicBezTo>
                      <a:pt x="1685011" y="113300"/>
                      <a:pt x="1685011" y="113300"/>
                      <a:pt x="1685011" y="113300"/>
                    </a:cubicBezTo>
                    <a:lnTo>
                      <a:pt x="1975504" y="0"/>
                    </a:lnTo>
                    <a:lnTo>
                      <a:pt x="1975504" y="0"/>
                    </a:lnTo>
                    <a:cubicBezTo>
                      <a:pt x="1975504" y="0"/>
                      <a:pt x="1683896" y="109585"/>
                      <a:pt x="1683896" y="109585"/>
                    </a:cubicBezTo>
                    <a:lnTo>
                      <a:pt x="1683896" y="109585"/>
                    </a:lnTo>
                    <a:cubicBezTo>
                      <a:pt x="1683896" y="109585"/>
                      <a:pt x="1595114" y="137074"/>
                      <a:pt x="1595114" y="137074"/>
                    </a:cubicBezTo>
                    <a:cubicBezTo>
                      <a:pt x="1566139" y="147475"/>
                      <a:pt x="1536792" y="158248"/>
                      <a:pt x="1507817" y="169393"/>
                    </a:cubicBezTo>
                    <a:cubicBezTo>
                      <a:pt x="1479213" y="181651"/>
                      <a:pt x="1450610" y="193167"/>
                      <a:pt x="1422378" y="205426"/>
                    </a:cubicBezTo>
                    <a:lnTo>
                      <a:pt x="1337681" y="242944"/>
                    </a:lnTo>
                    <a:cubicBezTo>
                      <a:pt x="1309449" y="255575"/>
                      <a:pt x="1281218" y="268205"/>
                      <a:pt x="1252614" y="279721"/>
                    </a:cubicBezTo>
                    <a:lnTo>
                      <a:pt x="1209894" y="297551"/>
                    </a:lnTo>
                    <a:cubicBezTo>
                      <a:pt x="1195778" y="303866"/>
                      <a:pt x="1180919" y="308696"/>
                      <a:pt x="1166803" y="314268"/>
                    </a:cubicBezTo>
                    <a:lnTo>
                      <a:pt x="1123341" y="330241"/>
                    </a:lnTo>
                    <a:cubicBezTo>
                      <a:pt x="1108853" y="335813"/>
                      <a:pt x="1094366" y="340643"/>
                      <a:pt x="1079506" y="345472"/>
                    </a:cubicBezTo>
                    <a:lnTo>
                      <a:pt x="991467" y="374075"/>
                    </a:lnTo>
                    <a:lnTo>
                      <a:pt x="991467" y="374075"/>
                    </a:lnTo>
                    <a:cubicBezTo>
                      <a:pt x="991467" y="374075"/>
                      <a:pt x="991467" y="374075"/>
                      <a:pt x="991467" y="374075"/>
                    </a:cubicBezTo>
                    <a:lnTo>
                      <a:pt x="901198" y="413080"/>
                    </a:lnTo>
                    <a:lnTo>
                      <a:pt x="855878" y="432768"/>
                    </a:lnTo>
                    <a:cubicBezTo>
                      <a:pt x="840648" y="439083"/>
                      <a:pt x="825789" y="446141"/>
                      <a:pt x="810558" y="451713"/>
                    </a:cubicBezTo>
                    <a:lnTo>
                      <a:pt x="718433" y="486632"/>
                    </a:lnTo>
                    <a:lnTo>
                      <a:pt x="672370" y="504092"/>
                    </a:lnTo>
                    <a:cubicBezTo>
                      <a:pt x="656768" y="509663"/>
                      <a:pt x="641909" y="515979"/>
                      <a:pt x="625936" y="521179"/>
                    </a:cubicBezTo>
                    <a:lnTo>
                      <a:pt x="439083" y="583958"/>
                    </a:lnTo>
                    <a:lnTo>
                      <a:pt x="250746" y="641909"/>
                    </a:lnTo>
                    <a:lnTo>
                      <a:pt x="250746" y="641909"/>
                    </a:lnTo>
                    <a:cubicBezTo>
                      <a:pt x="250746" y="641909"/>
                      <a:pt x="250746" y="641909"/>
                      <a:pt x="250746" y="641909"/>
                    </a:cubicBezTo>
                    <a:lnTo>
                      <a:pt x="189452" y="669398"/>
                    </a:lnTo>
                    <a:cubicBezTo>
                      <a:pt x="179423" y="674227"/>
                      <a:pt x="168649" y="677942"/>
                      <a:pt x="158248" y="682399"/>
                    </a:cubicBezTo>
                    <a:lnTo>
                      <a:pt x="127044" y="695030"/>
                    </a:lnTo>
                    <a:cubicBezTo>
                      <a:pt x="106242" y="703573"/>
                      <a:pt x="85068" y="711003"/>
                      <a:pt x="64265" y="719175"/>
                    </a:cubicBezTo>
                    <a:lnTo>
                      <a:pt x="1486" y="743321"/>
                    </a:lnTo>
                    <a:lnTo>
                      <a:pt x="1486" y="74406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3" name="Freeform: Shape 1292">
                <a:extLst>
                  <a:ext uri="{FF2B5EF4-FFF2-40B4-BE49-F238E27FC236}">
                    <a16:creationId xmlns:a16="http://schemas.microsoft.com/office/drawing/2014/main" id="{111644D4-3169-2497-6156-2E400097A03C}"/>
                  </a:ext>
                </a:extLst>
              </p:cNvPr>
              <p:cNvSpPr/>
              <p:nvPr/>
            </p:nvSpPr>
            <p:spPr>
              <a:xfrm>
                <a:off x="7661742" y="2765520"/>
                <a:ext cx="55398" cy="55399"/>
              </a:xfrm>
              <a:custGeom>
                <a:avLst/>
                <a:gdLst>
                  <a:gd name="connsiteX0" fmla="*/ 6340 w 55398"/>
                  <a:gd name="connsiteY0" fmla="*/ 10055 h 55399"/>
                  <a:gd name="connsiteX1" fmla="*/ 10054 w 55398"/>
                  <a:gd name="connsiteY1" fmla="*/ 49059 h 55399"/>
                  <a:gd name="connsiteX2" fmla="*/ 49059 w 55398"/>
                  <a:gd name="connsiteY2" fmla="*/ 45345 h 55399"/>
                  <a:gd name="connsiteX3" fmla="*/ 45344 w 55398"/>
                  <a:gd name="connsiteY3" fmla="*/ 6340 h 55399"/>
                  <a:gd name="connsiteX4" fmla="*/ 6340 w 55398"/>
                  <a:gd name="connsiteY4" fmla="*/ 10055 h 55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8" h="55399">
                    <a:moveTo>
                      <a:pt x="6340" y="10055"/>
                    </a:moveTo>
                    <a:cubicBezTo>
                      <a:pt x="-3319" y="21942"/>
                      <a:pt x="-1833" y="39401"/>
                      <a:pt x="10054" y="49059"/>
                    </a:cubicBezTo>
                    <a:cubicBezTo>
                      <a:pt x="21942" y="58718"/>
                      <a:pt x="39401" y="57232"/>
                      <a:pt x="49059" y="45345"/>
                    </a:cubicBezTo>
                    <a:cubicBezTo>
                      <a:pt x="58717" y="33457"/>
                      <a:pt x="57232" y="15998"/>
                      <a:pt x="45344" y="6340"/>
                    </a:cubicBezTo>
                    <a:cubicBezTo>
                      <a:pt x="33457" y="-3319"/>
                      <a:pt x="15998" y="-1833"/>
                      <a:pt x="6340" y="1005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4" name="Freeform: Shape 1293">
                <a:extLst>
                  <a:ext uri="{FF2B5EF4-FFF2-40B4-BE49-F238E27FC236}">
                    <a16:creationId xmlns:a16="http://schemas.microsoft.com/office/drawing/2014/main" id="{776DC16F-08A9-F5A4-37AB-F252E3D46E2B}"/>
                  </a:ext>
                </a:extLst>
              </p:cNvPr>
              <p:cNvSpPr/>
              <p:nvPr/>
            </p:nvSpPr>
            <p:spPr>
              <a:xfrm>
                <a:off x="9634298" y="2022594"/>
                <a:ext cx="55723" cy="55723"/>
              </a:xfrm>
              <a:custGeom>
                <a:avLst/>
                <a:gdLst>
                  <a:gd name="connsiteX0" fmla="*/ 17832 w 55723"/>
                  <a:gd name="connsiteY0" fmla="*/ 1859 h 55723"/>
                  <a:gd name="connsiteX1" fmla="*/ 53865 w 55723"/>
                  <a:gd name="connsiteY1" fmla="*/ 17832 h 55723"/>
                  <a:gd name="connsiteX2" fmla="*/ 37892 w 55723"/>
                  <a:gd name="connsiteY2" fmla="*/ 53865 h 55723"/>
                  <a:gd name="connsiteX3" fmla="*/ 1859 w 55723"/>
                  <a:gd name="connsiteY3" fmla="*/ 37892 h 55723"/>
                  <a:gd name="connsiteX4" fmla="*/ 17832 w 55723"/>
                  <a:gd name="connsiteY4" fmla="*/ 1859 h 55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3" h="55723">
                    <a:moveTo>
                      <a:pt x="17832" y="1859"/>
                    </a:moveTo>
                    <a:cubicBezTo>
                      <a:pt x="32319" y="-3714"/>
                      <a:pt x="48293" y="3716"/>
                      <a:pt x="53865" y="17832"/>
                    </a:cubicBezTo>
                    <a:cubicBezTo>
                      <a:pt x="59437" y="32320"/>
                      <a:pt x="52008" y="48293"/>
                      <a:pt x="37892" y="53865"/>
                    </a:cubicBezTo>
                    <a:cubicBezTo>
                      <a:pt x="23404" y="59437"/>
                      <a:pt x="7431" y="52008"/>
                      <a:pt x="1859" y="37892"/>
                    </a:cubicBezTo>
                    <a:cubicBezTo>
                      <a:pt x="-3714" y="23404"/>
                      <a:pt x="3716" y="7431"/>
                      <a:pt x="17832" y="185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26" name="Graphic 619">
              <a:extLst>
                <a:ext uri="{FF2B5EF4-FFF2-40B4-BE49-F238E27FC236}">
                  <a16:creationId xmlns:a16="http://schemas.microsoft.com/office/drawing/2014/main" id="{C4347B99-CDF1-E1C2-2C3B-A26FE35683E6}"/>
                </a:ext>
                <a:ext uri="{C183D7F6-B498-43B3-948B-1728B52AA6E4}">
                  <adec:decorative xmlns:adec="http://schemas.microsoft.com/office/drawing/2017/decorative" val="1"/>
                </a:ext>
              </a:extLst>
            </p:cNvPr>
            <p:cNvGrpSpPr/>
            <p:nvPr/>
          </p:nvGrpSpPr>
          <p:grpSpPr>
            <a:xfrm>
              <a:off x="5439794" y="3781997"/>
              <a:ext cx="1311778" cy="731523"/>
              <a:chOff x="7576660" y="1657662"/>
              <a:chExt cx="1950798" cy="1029540"/>
            </a:xfrm>
            <a:solidFill>
              <a:srgbClr val="454142"/>
            </a:solidFill>
          </p:grpSpPr>
          <p:sp>
            <p:nvSpPr>
              <p:cNvPr id="1289" name="Freeform: Shape 1288">
                <a:extLst>
                  <a:ext uri="{FF2B5EF4-FFF2-40B4-BE49-F238E27FC236}">
                    <a16:creationId xmlns:a16="http://schemas.microsoft.com/office/drawing/2014/main" id="{312FD3BF-82B8-2309-AADD-ADB55D278E67}"/>
                  </a:ext>
                </a:extLst>
              </p:cNvPr>
              <p:cNvSpPr/>
              <p:nvPr/>
            </p:nvSpPr>
            <p:spPr>
              <a:xfrm>
                <a:off x="7603074" y="1686410"/>
                <a:ext cx="1898236" cy="974750"/>
              </a:xfrm>
              <a:custGeom>
                <a:avLst/>
                <a:gdLst>
                  <a:gd name="connsiteX0" fmla="*/ 0 w 1898236"/>
                  <a:gd name="connsiteY0" fmla="*/ 973636 h 974750"/>
                  <a:gd name="connsiteX1" fmla="*/ 41605 w 1898236"/>
                  <a:gd name="connsiteY1" fmla="*/ 959520 h 974750"/>
                  <a:gd name="connsiteX2" fmla="*/ 62036 w 1898236"/>
                  <a:gd name="connsiteY2" fmla="*/ 951719 h 974750"/>
                  <a:gd name="connsiteX3" fmla="*/ 82096 w 1898236"/>
                  <a:gd name="connsiteY3" fmla="*/ 942804 h 974750"/>
                  <a:gd name="connsiteX4" fmla="*/ 122215 w 1898236"/>
                  <a:gd name="connsiteY4" fmla="*/ 924973 h 974750"/>
                  <a:gd name="connsiteX5" fmla="*/ 161591 w 1898236"/>
                  <a:gd name="connsiteY5" fmla="*/ 905656 h 974750"/>
                  <a:gd name="connsiteX6" fmla="*/ 239973 w 1898236"/>
                  <a:gd name="connsiteY6" fmla="*/ 865908 h 974750"/>
                  <a:gd name="connsiteX7" fmla="*/ 317611 w 1898236"/>
                  <a:gd name="connsiteY7" fmla="*/ 824675 h 974750"/>
                  <a:gd name="connsiteX8" fmla="*/ 317611 w 1898236"/>
                  <a:gd name="connsiteY8" fmla="*/ 824675 h 974750"/>
                  <a:gd name="connsiteX9" fmla="*/ 317611 w 1898236"/>
                  <a:gd name="connsiteY9" fmla="*/ 824675 h 974750"/>
                  <a:gd name="connsiteX10" fmla="*/ 390420 w 1898236"/>
                  <a:gd name="connsiteY10" fmla="*/ 765981 h 974750"/>
                  <a:gd name="connsiteX11" fmla="*/ 466201 w 1898236"/>
                  <a:gd name="connsiteY11" fmla="*/ 711375 h 974750"/>
                  <a:gd name="connsiteX12" fmla="*/ 545696 w 1898236"/>
                  <a:gd name="connsiteY12" fmla="*/ 661969 h 974750"/>
                  <a:gd name="connsiteX13" fmla="*/ 628164 w 1898236"/>
                  <a:gd name="connsiteY13" fmla="*/ 617391 h 974750"/>
                  <a:gd name="connsiteX14" fmla="*/ 712489 w 1898236"/>
                  <a:gd name="connsiteY14" fmla="*/ 576901 h 974750"/>
                  <a:gd name="connsiteX15" fmla="*/ 799043 w 1898236"/>
                  <a:gd name="connsiteY15" fmla="*/ 540868 h 974750"/>
                  <a:gd name="connsiteX16" fmla="*/ 886711 w 1898236"/>
                  <a:gd name="connsiteY16" fmla="*/ 507806 h 974750"/>
                  <a:gd name="connsiteX17" fmla="*/ 974379 w 1898236"/>
                  <a:gd name="connsiteY17" fmla="*/ 474374 h 974750"/>
                  <a:gd name="connsiteX18" fmla="*/ 1319851 w 1898236"/>
                  <a:gd name="connsiteY18" fmla="*/ 327641 h 974750"/>
                  <a:gd name="connsiteX19" fmla="*/ 1489243 w 1898236"/>
                  <a:gd name="connsiteY19" fmla="*/ 246659 h 974750"/>
                  <a:gd name="connsiteX20" fmla="*/ 1570968 w 1898236"/>
                  <a:gd name="connsiteY20" fmla="*/ 200225 h 974750"/>
                  <a:gd name="connsiteX21" fmla="*/ 1645263 w 1898236"/>
                  <a:gd name="connsiteY21" fmla="*/ 142646 h 974750"/>
                  <a:gd name="connsiteX22" fmla="*/ 1644891 w 1898236"/>
                  <a:gd name="connsiteY22" fmla="*/ 142646 h 974750"/>
                  <a:gd name="connsiteX23" fmla="*/ 1898237 w 1898236"/>
                  <a:gd name="connsiteY23" fmla="*/ 0 h 974750"/>
                  <a:gd name="connsiteX24" fmla="*/ 1898237 w 1898236"/>
                  <a:gd name="connsiteY24" fmla="*/ 0 h 974750"/>
                  <a:gd name="connsiteX25" fmla="*/ 1643405 w 1898236"/>
                  <a:gd name="connsiteY25" fmla="*/ 139675 h 974750"/>
                  <a:gd name="connsiteX26" fmla="*/ 1643405 w 1898236"/>
                  <a:gd name="connsiteY26" fmla="*/ 139675 h 974750"/>
                  <a:gd name="connsiteX27" fmla="*/ 1643405 w 1898236"/>
                  <a:gd name="connsiteY27" fmla="*/ 140046 h 974750"/>
                  <a:gd name="connsiteX28" fmla="*/ 1569482 w 1898236"/>
                  <a:gd name="connsiteY28" fmla="*/ 196882 h 974750"/>
                  <a:gd name="connsiteX29" fmla="*/ 1488129 w 1898236"/>
                  <a:gd name="connsiteY29" fmla="*/ 242945 h 974750"/>
                  <a:gd name="connsiteX30" fmla="*/ 1318736 w 1898236"/>
                  <a:gd name="connsiteY30" fmla="*/ 323183 h 974750"/>
                  <a:gd name="connsiteX31" fmla="*/ 972893 w 1898236"/>
                  <a:gd name="connsiteY31" fmla="*/ 468430 h 974750"/>
                  <a:gd name="connsiteX32" fmla="*/ 885224 w 1898236"/>
                  <a:gd name="connsiteY32" fmla="*/ 501863 h 974750"/>
                  <a:gd name="connsiteX33" fmla="*/ 797556 w 1898236"/>
                  <a:gd name="connsiteY33" fmla="*/ 535296 h 974750"/>
                  <a:gd name="connsiteX34" fmla="*/ 711003 w 1898236"/>
                  <a:gd name="connsiteY34" fmla="*/ 571700 h 974750"/>
                  <a:gd name="connsiteX35" fmla="*/ 626306 w 1898236"/>
                  <a:gd name="connsiteY35" fmla="*/ 612562 h 974750"/>
                  <a:gd name="connsiteX36" fmla="*/ 543839 w 1898236"/>
                  <a:gd name="connsiteY36" fmla="*/ 657511 h 974750"/>
                  <a:gd name="connsiteX37" fmla="*/ 464344 w 1898236"/>
                  <a:gd name="connsiteY37" fmla="*/ 707288 h 974750"/>
                  <a:gd name="connsiteX38" fmla="*/ 388191 w 1898236"/>
                  <a:gd name="connsiteY38" fmla="*/ 762638 h 974750"/>
                  <a:gd name="connsiteX39" fmla="*/ 315382 w 1898236"/>
                  <a:gd name="connsiteY39" fmla="*/ 822074 h 974750"/>
                  <a:gd name="connsiteX40" fmla="*/ 315382 w 1898236"/>
                  <a:gd name="connsiteY40" fmla="*/ 822074 h 974750"/>
                  <a:gd name="connsiteX41" fmla="*/ 238115 w 1898236"/>
                  <a:gd name="connsiteY41" fmla="*/ 863308 h 974750"/>
                  <a:gd name="connsiteX42" fmla="*/ 160477 w 1898236"/>
                  <a:gd name="connsiteY42" fmla="*/ 903799 h 974750"/>
                  <a:gd name="connsiteX43" fmla="*/ 121472 w 1898236"/>
                  <a:gd name="connsiteY43" fmla="*/ 923858 h 974750"/>
                  <a:gd name="connsiteX44" fmla="*/ 81724 w 1898236"/>
                  <a:gd name="connsiteY44" fmla="*/ 942432 h 974750"/>
                  <a:gd name="connsiteX45" fmla="*/ 61664 w 1898236"/>
                  <a:gd name="connsiteY45" fmla="*/ 951719 h 974750"/>
                  <a:gd name="connsiteX46" fmla="*/ 41233 w 1898236"/>
                  <a:gd name="connsiteY46" fmla="*/ 959891 h 974750"/>
                  <a:gd name="connsiteX47" fmla="*/ 0 w 1898236"/>
                  <a:gd name="connsiteY47" fmla="*/ 974750 h 974750"/>
                  <a:gd name="connsiteX48" fmla="*/ 0 w 1898236"/>
                  <a:gd name="connsiteY48" fmla="*/ 974750 h 974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898236" h="974750">
                    <a:moveTo>
                      <a:pt x="0" y="973636"/>
                    </a:moveTo>
                    <a:lnTo>
                      <a:pt x="41605" y="959520"/>
                    </a:lnTo>
                    <a:cubicBezTo>
                      <a:pt x="48663" y="957291"/>
                      <a:pt x="55349" y="954691"/>
                      <a:pt x="62036" y="951719"/>
                    </a:cubicBezTo>
                    <a:lnTo>
                      <a:pt x="82096" y="942804"/>
                    </a:lnTo>
                    <a:lnTo>
                      <a:pt x="122215" y="924973"/>
                    </a:lnTo>
                    <a:cubicBezTo>
                      <a:pt x="135588" y="918658"/>
                      <a:pt x="148590" y="911971"/>
                      <a:pt x="161591" y="905656"/>
                    </a:cubicBezTo>
                    <a:cubicBezTo>
                      <a:pt x="187594" y="892655"/>
                      <a:pt x="213969" y="880024"/>
                      <a:pt x="239973" y="865908"/>
                    </a:cubicBezTo>
                    <a:lnTo>
                      <a:pt x="317611" y="824675"/>
                    </a:lnTo>
                    <a:lnTo>
                      <a:pt x="317611" y="824675"/>
                    </a:lnTo>
                    <a:cubicBezTo>
                      <a:pt x="317611" y="824675"/>
                      <a:pt x="317611" y="824675"/>
                      <a:pt x="317611" y="824675"/>
                    </a:cubicBezTo>
                    <a:cubicBezTo>
                      <a:pt x="341757" y="804615"/>
                      <a:pt x="365531" y="784555"/>
                      <a:pt x="390420" y="765981"/>
                    </a:cubicBezTo>
                    <a:cubicBezTo>
                      <a:pt x="414566" y="746293"/>
                      <a:pt x="440941" y="729577"/>
                      <a:pt x="466201" y="711375"/>
                    </a:cubicBezTo>
                    <a:cubicBezTo>
                      <a:pt x="492576" y="694658"/>
                      <a:pt x="518950" y="677942"/>
                      <a:pt x="545696" y="661969"/>
                    </a:cubicBezTo>
                    <a:cubicBezTo>
                      <a:pt x="573186" y="647110"/>
                      <a:pt x="600303" y="631507"/>
                      <a:pt x="628164" y="617391"/>
                    </a:cubicBezTo>
                    <a:lnTo>
                      <a:pt x="712489" y="576901"/>
                    </a:lnTo>
                    <a:lnTo>
                      <a:pt x="799043" y="540868"/>
                    </a:lnTo>
                    <a:cubicBezTo>
                      <a:pt x="827646" y="528237"/>
                      <a:pt x="857364" y="518950"/>
                      <a:pt x="886711" y="507806"/>
                    </a:cubicBezTo>
                    <a:cubicBezTo>
                      <a:pt x="915686" y="497034"/>
                      <a:pt x="946146" y="487375"/>
                      <a:pt x="974379" y="474374"/>
                    </a:cubicBezTo>
                    <a:cubicBezTo>
                      <a:pt x="1089908" y="426082"/>
                      <a:pt x="1205436" y="378533"/>
                      <a:pt x="1319851" y="327641"/>
                    </a:cubicBezTo>
                    <a:cubicBezTo>
                      <a:pt x="1377058" y="302009"/>
                      <a:pt x="1433522" y="275635"/>
                      <a:pt x="1489243" y="246659"/>
                    </a:cubicBezTo>
                    <a:cubicBezTo>
                      <a:pt x="1517104" y="232172"/>
                      <a:pt x="1544221" y="216570"/>
                      <a:pt x="1570968" y="200225"/>
                    </a:cubicBezTo>
                    <a:cubicBezTo>
                      <a:pt x="1596971" y="183137"/>
                      <a:pt x="1623346" y="165306"/>
                      <a:pt x="1645263" y="142646"/>
                    </a:cubicBezTo>
                    <a:lnTo>
                      <a:pt x="1644891" y="142646"/>
                    </a:lnTo>
                    <a:cubicBezTo>
                      <a:pt x="1644891" y="142646"/>
                      <a:pt x="1898237" y="0"/>
                      <a:pt x="1898237" y="0"/>
                    </a:cubicBezTo>
                    <a:lnTo>
                      <a:pt x="1898237" y="0"/>
                    </a:lnTo>
                    <a:cubicBezTo>
                      <a:pt x="1898237" y="0"/>
                      <a:pt x="1643405" y="139675"/>
                      <a:pt x="1643405" y="139675"/>
                    </a:cubicBezTo>
                    <a:lnTo>
                      <a:pt x="1643405" y="139675"/>
                    </a:lnTo>
                    <a:cubicBezTo>
                      <a:pt x="1643405" y="139675"/>
                      <a:pt x="1643405" y="140046"/>
                      <a:pt x="1643405" y="140046"/>
                    </a:cubicBezTo>
                    <a:cubicBezTo>
                      <a:pt x="1621859" y="162335"/>
                      <a:pt x="1595856" y="179794"/>
                      <a:pt x="1569482" y="196882"/>
                    </a:cubicBezTo>
                    <a:cubicBezTo>
                      <a:pt x="1542736" y="213227"/>
                      <a:pt x="1515618" y="228457"/>
                      <a:pt x="1488129" y="242945"/>
                    </a:cubicBezTo>
                    <a:cubicBezTo>
                      <a:pt x="1432779" y="271548"/>
                      <a:pt x="1375943" y="297923"/>
                      <a:pt x="1318736" y="323183"/>
                    </a:cubicBezTo>
                    <a:cubicBezTo>
                      <a:pt x="1204322" y="373704"/>
                      <a:pt x="1088421" y="420510"/>
                      <a:pt x="972893" y="468430"/>
                    </a:cubicBezTo>
                    <a:cubicBezTo>
                      <a:pt x="944289" y="481060"/>
                      <a:pt x="914943" y="490719"/>
                      <a:pt x="885224" y="501863"/>
                    </a:cubicBezTo>
                    <a:cubicBezTo>
                      <a:pt x="855878" y="513007"/>
                      <a:pt x="826160" y="522294"/>
                      <a:pt x="797556" y="535296"/>
                    </a:cubicBezTo>
                    <a:lnTo>
                      <a:pt x="711003" y="571700"/>
                    </a:lnTo>
                    <a:lnTo>
                      <a:pt x="626306" y="612562"/>
                    </a:lnTo>
                    <a:cubicBezTo>
                      <a:pt x="598446" y="626678"/>
                      <a:pt x="571328" y="642652"/>
                      <a:pt x="543839" y="657511"/>
                    </a:cubicBezTo>
                    <a:cubicBezTo>
                      <a:pt x="516721" y="673484"/>
                      <a:pt x="490718" y="690572"/>
                      <a:pt x="464344" y="707288"/>
                    </a:cubicBezTo>
                    <a:cubicBezTo>
                      <a:pt x="439083" y="725862"/>
                      <a:pt x="412708" y="742579"/>
                      <a:pt x="388191" y="762638"/>
                    </a:cubicBezTo>
                    <a:cubicBezTo>
                      <a:pt x="363303" y="781583"/>
                      <a:pt x="339156" y="801643"/>
                      <a:pt x="315382" y="822074"/>
                    </a:cubicBezTo>
                    <a:lnTo>
                      <a:pt x="315382" y="822074"/>
                    </a:lnTo>
                    <a:cubicBezTo>
                      <a:pt x="315382" y="822074"/>
                      <a:pt x="238115" y="863308"/>
                      <a:pt x="238115" y="863308"/>
                    </a:cubicBezTo>
                    <a:cubicBezTo>
                      <a:pt x="212483" y="877424"/>
                      <a:pt x="186480" y="890426"/>
                      <a:pt x="160477" y="903799"/>
                    </a:cubicBezTo>
                    <a:cubicBezTo>
                      <a:pt x="147475" y="910485"/>
                      <a:pt x="134474" y="917172"/>
                      <a:pt x="121472" y="923858"/>
                    </a:cubicBezTo>
                    <a:lnTo>
                      <a:pt x="81724" y="942432"/>
                    </a:lnTo>
                    <a:lnTo>
                      <a:pt x="61664" y="951719"/>
                    </a:lnTo>
                    <a:cubicBezTo>
                      <a:pt x="54978" y="955062"/>
                      <a:pt x="48291" y="957291"/>
                      <a:pt x="41233" y="959891"/>
                    </a:cubicBezTo>
                    <a:lnTo>
                      <a:pt x="0" y="974750"/>
                    </a:lnTo>
                    <a:lnTo>
                      <a:pt x="0" y="974750"/>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0" name="Freeform: Shape 1289">
                <a:extLst>
                  <a:ext uri="{FF2B5EF4-FFF2-40B4-BE49-F238E27FC236}">
                    <a16:creationId xmlns:a16="http://schemas.microsoft.com/office/drawing/2014/main" id="{C48E552B-A7E6-8B0F-845B-246D02F3AE72}"/>
                  </a:ext>
                </a:extLst>
              </p:cNvPr>
              <p:cNvSpPr/>
              <p:nvPr/>
            </p:nvSpPr>
            <p:spPr>
              <a:xfrm>
                <a:off x="7576660" y="2631404"/>
                <a:ext cx="55798" cy="55798"/>
              </a:xfrm>
              <a:custGeom>
                <a:avLst/>
                <a:gdLst>
                  <a:gd name="connsiteX0" fmla="*/ 23070 w 55798"/>
                  <a:gd name="connsiteY0" fmla="*/ 410 h 55798"/>
                  <a:gd name="connsiteX1" fmla="*/ 410 w 55798"/>
                  <a:gd name="connsiteY1" fmla="*/ 32728 h 55798"/>
                  <a:gd name="connsiteX2" fmla="*/ 32729 w 55798"/>
                  <a:gd name="connsiteY2" fmla="*/ 55388 h 55798"/>
                  <a:gd name="connsiteX3" fmla="*/ 55389 w 55798"/>
                  <a:gd name="connsiteY3" fmla="*/ 23070 h 55798"/>
                  <a:gd name="connsiteX4" fmla="*/ 23070 w 55798"/>
                  <a:gd name="connsiteY4" fmla="*/ 410 h 5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8" h="55798">
                    <a:moveTo>
                      <a:pt x="23070" y="410"/>
                    </a:moveTo>
                    <a:cubicBezTo>
                      <a:pt x="7840" y="3010"/>
                      <a:pt x="-2190" y="17498"/>
                      <a:pt x="410" y="32728"/>
                    </a:cubicBezTo>
                    <a:cubicBezTo>
                      <a:pt x="3011" y="47959"/>
                      <a:pt x="17498" y="57988"/>
                      <a:pt x="32729" y="55388"/>
                    </a:cubicBezTo>
                    <a:cubicBezTo>
                      <a:pt x="47959" y="52788"/>
                      <a:pt x="57989" y="38300"/>
                      <a:pt x="55389" y="23070"/>
                    </a:cubicBezTo>
                    <a:cubicBezTo>
                      <a:pt x="52788" y="7839"/>
                      <a:pt x="38301" y="-2190"/>
                      <a:pt x="23070" y="41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91" name="Freeform: Shape 1290">
                <a:extLst>
                  <a:ext uri="{FF2B5EF4-FFF2-40B4-BE49-F238E27FC236}">
                    <a16:creationId xmlns:a16="http://schemas.microsoft.com/office/drawing/2014/main" id="{51F9598A-FAD6-8FD7-5920-B117E701640A}"/>
                  </a:ext>
                </a:extLst>
              </p:cNvPr>
              <p:cNvSpPr/>
              <p:nvPr/>
            </p:nvSpPr>
            <p:spPr>
              <a:xfrm>
                <a:off x="9471819" y="1657662"/>
                <a:ext cx="55639" cy="55639"/>
              </a:xfrm>
              <a:custGeom>
                <a:avLst/>
                <a:gdLst>
                  <a:gd name="connsiteX0" fmla="*/ 14261 w 55639"/>
                  <a:gd name="connsiteY0" fmla="*/ 3488 h 55639"/>
                  <a:gd name="connsiteX1" fmla="*/ 52151 w 55639"/>
                  <a:gd name="connsiteY1" fmla="*/ 14261 h 55639"/>
                  <a:gd name="connsiteX2" fmla="*/ 41379 w 55639"/>
                  <a:gd name="connsiteY2" fmla="*/ 52152 h 55639"/>
                  <a:gd name="connsiteX3" fmla="*/ 3488 w 55639"/>
                  <a:gd name="connsiteY3" fmla="*/ 41379 h 55639"/>
                  <a:gd name="connsiteX4" fmla="*/ 14261 w 55639"/>
                  <a:gd name="connsiteY4" fmla="*/ 3488 h 55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39" h="55639">
                    <a:moveTo>
                      <a:pt x="14261" y="3488"/>
                    </a:moveTo>
                    <a:cubicBezTo>
                      <a:pt x="27634" y="-3941"/>
                      <a:pt x="44722" y="888"/>
                      <a:pt x="52151" y="14261"/>
                    </a:cubicBezTo>
                    <a:cubicBezTo>
                      <a:pt x="59581" y="27634"/>
                      <a:pt x="54752" y="44722"/>
                      <a:pt x="41379" y="52152"/>
                    </a:cubicBezTo>
                    <a:cubicBezTo>
                      <a:pt x="28006" y="59581"/>
                      <a:pt x="10918" y="54752"/>
                      <a:pt x="3488" y="41379"/>
                    </a:cubicBezTo>
                    <a:cubicBezTo>
                      <a:pt x="-3941" y="28006"/>
                      <a:pt x="888" y="10918"/>
                      <a:pt x="14261" y="348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33" name="Graphic 619">
              <a:extLst>
                <a:ext uri="{FF2B5EF4-FFF2-40B4-BE49-F238E27FC236}">
                  <a16:creationId xmlns:a16="http://schemas.microsoft.com/office/drawing/2014/main" id="{D4119C7B-0FCA-8F99-5E5B-F4C4328F9956}"/>
                </a:ext>
                <a:ext uri="{C183D7F6-B498-43B3-948B-1728B52AA6E4}">
                  <adec:decorative xmlns:adec="http://schemas.microsoft.com/office/drawing/2017/decorative" val="1"/>
                </a:ext>
              </a:extLst>
            </p:cNvPr>
            <p:cNvGrpSpPr/>
            <p:nvPr/>
          </p:nvGrpSpPr>
          <p:grpSpPr>
            <a:xfrm>
              <a:off x="5300186" y="3535030"/>
              <a:ext cx="1316417" cy="917491"/>
              <a:chOff x="7369044" y="1310082"/>
              <a:chExt cx="1957697" cy="1291271"/>
            </a:xfrm>
            <a:solidFill>
              <a:srgbClr val="454142"/>
            </a:solidFill>
          </p:grpSpPr>
          <p:sp>
            <p:nvSpPr>
              <p:cNvPr id="1286" name="Freeform: Shape 1285">
                <a:extLst>
                  <a:ext uri="{FF2B5EF4-FFF2-40B4-BE49-F238E27FC236}">
                    <a16:creationId xmlns:a16="http://schemas.microsoft.com/office/drawing/2014/main" id="{15442916-49EE-1F48-0C7F-F8FB6DE0A7A6}"/>
                  </a:ext>
                </a:extLst>
              </p:cNvPr>
              <p:cNvSpPr/>
              <p:nvPr/>
            </p:nvSpPr>
            <p:spPr>
              <a:xfrm>
                <a:off x="7387231" y="1337595"/>
                <a:ext cx="1913483" cy="1239083"/>
              </a:xfrm>
              <a:custGeom>
                <a:avLst/>
                <a:gdLst>
                  <a:gd name="connsiteX0" fmla="*/ 2616 w 1913483"/>
                  <a:gd name="connsiteY0" fmla="*/ 1236269 h 1239083"/>
                  <a:gd name="connsiteX1" fmla="*/ 17104 w 1913483"/>
                  <a:gd name="connsiteY1" fmla="*/ 1237012 h 1239083"/>
                  <a:gd name="connsiteX2" fmla="*/ 21190 w 1913483"/>
                  <a:gd name="connsiteY2" fmla="*/ 1237012 h 1239083"/>
                  <a:gd name="connsiteX3" fmla="*/ 21190 w 1913483"/>
                  <a:gd name="connsiteY3" fmla="*/ 1238869 h 1239083"/>
                  <a:gd name="connsiteX4" fmla="*/ 17104 w 1913483"/>
                  <a:gd name="connsiteY4" fmla="*/ 1238869 h 1239083"/>
                  <a:gd name="connsiteX5" fmla="*/ 1502 w 1913483"/>
                  <a:gd name="connsiteY5" fmla="*/ 1238126 h 1239083"/>
                  <a:gd name="connsiteX6" fmla="*/ 1502 w 1913483"/>
                  <a:gd name="connsiteY6" fmla="*/ 1229954 h 1239083"/>
                  <a:gd name="connsiteX7" fmla="*/ 5588 w 1913483"/>
                  <a:gd name="connsiteY7" fmla="*/ 1223267 h 1239083"/>
                  <a:gd name="connsiteX8" fmla="*/ 26762 w 1913483"/>
                  <a:gd name="connsiteY8" fmla="*/ 1201350 h 1239083"/>
                  <a:gd name="connsiteX9" fmla="*/ 74311 w 1913483"/>
                  <a:gd name="connsiteY9" fmla="*/ 1163460 h 1239083"/>
                  <a:gd name="connsiteX10" fmla="*/ 283451 w 1913483"/>
                  <a:gd name="connsiteY10" fmla="*/ 1040501 h 1239083"/>
                  <a:gd name="connsiteX11" fmla="*/ 367033 w 1913483"/>
                  <a:gd name="connsiteY11" fmla="*/ 983666 h 1239083"/>
                  <a:gd name="connsiteX12" fmla="*/ 451358 w 1913483"/>
                  <a:gd name="connsiteY12" fmla="*/ 927573 h 1239083"/>
                  <a:gd name="connsiteX13" fmla="*/ 622608 w 1913483"/>
                  <a:gd name="connsiteY13" fmla="*/ 819474 h 1239083"/>
                  <a:gd name="connsiteX14" fmla="*/ 968080 w 1913483"/>
                  <a:gd name="connsiteY14" fmla="*/ 608847 h 1239083"/>
                  <a:gd name="connsiteX15" fmla="*/ 1021572 w 1913483"/>
                  <a:gd name="connsiteY15" fmla="*/ 563528 h 1239083"/>
                  <a:gd name="connsiteX16" fmla="*/ 1078408 w 1913483"/>
                  <a:gd name="connsiteY16" fmla="*/ 521551 h 1239083"/>
                  <a:gd name="connsiteX17" fmla="*/ 1137101 w 1913483"/>
                  <a:gd name="connsiteY17" fmla="*/ 482546 h 1239083"/>
                  <a:gd name="connsiteX18" fmla="*/ 1196908 w 1913483"/>
                  <a:gd name="connsiteY18" fmla="*/ 445398 h 1239083"/>
                  <a:gd name="connsiteX19" fmla="*/ 1441711 w 1913483"/>
                  <a:gd name="connsiteY19" fmla="*/ 306095 h 1239083"/>
                  <a:gd name="connsiteX20" fmla="*/ 1563555 w 1913483"/>
                  <a:gd name="connsiteY20" fmla="*/ 235515 h 1239083"/>
                  <a:gd name="connsiteX21" fmla="*/ 1622619 w 1913483"/>
                  <a:gd name="connsiteY21" fmla="*/ 197625 h 1239083"/>
                  <a:gd name="connsiteX22" fmla="*/ 1680569 w 1913483"/>
                  <a:gd name="connsiteY22" fmla="*/ 157877 h 1239083"/>
                  <a:gd name="connsiteX23" fmla="*/ 1913484 w 1913483"/>
                  <a:gd name="connsiteY23" fmla="*/ 0 h 1239083"/>
                  <a:gd name="connsiteX24" fmla="*/ 1913484 w 1913483"/>
                  <a:gd name="connsiteY24" fmla="*/ 0 h 1239083"/>
                  <a:gd name="connsiteX25" fmla="*/ 1682426 w 1913483"/>
                  <a:gd name="connsiteY25" fmla="*/ 160849 h 1239083"/>
                  <a:gd name="connsiteX26" fmla="*/ 1624848 w 1913483"/>
                  <a:gd name="connsiteY26" fmla="*/ 200968 h 1239083"/>
                  <a:gd name="connsiteX27" fmla="*/ 1565411 w 1913483"/>
                  <a:gd name="connsiteY27" fmla="*/ 239230 h 1239083"/>
                  <a:gd name="connsiteX28" fmla="*/ 1443940 w 1913483"/>
                  <a:gd name="connsiteY28" fmla="*/ 310182 h 1239083"/>
                  <a:gd name="connsiteX29" fmla="*/ 1199880 w 1913483"/>
                  <a:gd name="connsiteY29" fmla="*/ 450228 h 1239083"/>
                  <a:gd name="connsiteX30" fmla="*/ 1140445 w 1913483"/>
                  <a:gd name="connsiteY30" fmla="*/ 487375 h 1239083"/>
                  <a:gd name="connsiteX31" fmla="*/ 1082123 w 1913483"/>
                  <a:gd name="connsiteY31" fmla="*/ 526380 h 1239083"/>
                  <a:gd name="connsiteX32" fmla="*/ 1026030 w 1913483"/>
                  <a:gd name="connsiteY32" fmla="*/ 568357 h 1239083"/>
                  <a:gd name="connsiteX33" fmla="*/ 972909 w 1913483"/>
                  <a:gd name="connsiteY33" fmla="*/ 614048 h 1239083"/>
                  <a:gd name="connsiteX34" fmla="*/ 972909 w 1913483"/>
                  <a:gd name="connsiteY34" fmla="*/ 614048 h 1239083"/>
                  <a:gd name="connsiteX35" fmla="*/ 972909 w 1913483"/>
                  <a:gd name="connsiteY35" fmla="*/ 614420 h 1239083"/>
                  <a:gd name="connsiteX36" fmla="*/ 627066 w 1913483"/>
                  <a:gd name="connsiteY36" fmla="*/ 824303 h 1239083"/>
                  <a:gd name="connsiteX37" fmla="*/ 455444 w 1913483"/>
                  <a:gd name="connsiteY37" fmla="*/ 931659 h 1239083"/>
                  <a:gd name="connsiteX38" fmla="*/ 371119 w 1913483"/>
                  <a:gd name="connsiteY38" fmla="*/ 987381 h 1239083"/>
                  <a:gd name="connsiteX39" fmla="*/ 287166 w 1913483"/>
                  <a:gd name="connsiteY39" fmla="*/ 1043845 h 1239083"/>
                  <a:gd name="connsiteX40" fmla="*/ 287166 w 1913483"/>
                  <a:gd name="connsiteY40" fmla="*/ 1043845 h 1239083"/>
                  <a:gd name="connsiteX41" fmla="*/ 287166 w 1913483"/>
                  <a:gd name="connsiteY41" fmla="*/ 1043845 h 1239083"/>
                  <a:gd name="connsiteX42" fmla="*/ 77654 w 1913483"/>
                  <a:gd name="connsiteY42" fmla="*/ 1165689 h 1239083"/>
                  <a:gd name="connsiteX43" fmla="*/ 29734 w 1913483"/>
                  <a:gd name="connsiteY43" fmla="*/ 1202836 h 1239083"/>
                  <a:gd name="connsiteX44" fmla="*/ 8560 w 1913483"/>
                  <a:gd name="connsiteY44" fmla="*/ 1224382 h 1239083"/>
                  <a:gd name="connsiteX45" fmla="*/ 3731 w 1913483"/>
                  <a:gd name="connsiteY45" fmla="*/ 1236269 h 1239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13483" h="1239083">
                    <a:moveTo>
                      <a:pt x="2616" y="1236269"/>
                    </a:moveTo>
                    <a:cubicBezTo>
                      <a:pt x="6331" y="1237383"/>
                      <a:pt x="12274" y="1236640"/>
                      <a:pt x="17104" y="1237012"/>
                    </a:cubicBezTo>
                    <a:lnTo>
                      <a:pt x="21190" y="1237012"/>
                    </a:lnTo>
                    <a:lnTo>
                      <a:pt x="21190" y="1238869"/>
                    </a:lnTo>
                    <a:lnTo>
                      <a:pt x="17104" y="1238869"/>
                    </a:lnTo>
                    <a:cubicBezTo>
                      <a:pt x="11903" y="1238498"/>
                      <a:pt x="7446" y="1239984"/>
                      <a:pt x="1502" y="1238126"/>
                    </a:cubicBezTo>
                    <a:cubicBezTo>
                      <a:pt x="-1470" y="1235154"/>
                      <a:pt x="759" y="1232183"/>
                      <a:pt x="1502" y="1229954"/>
                    </a:cubicBezTo>
                    <a:cubicBezTo>
                      <a:pt x="2616" y="1227725"/>
                      <a:pt x="4102" y="1225496"/>
                      <a:pt x="5588" y="1223267"/>
                    </a:cubicBezTo>
                    <a:cubicBezTo>
                      <a:pt x="11903" y="1215095"/>
                      <a:pt x="19333" y="1208037"/>
                      <a:pt x="26762" y="1201350"/>
                    </a:cubicBezTo>
                    <a:cubicBezTo>
                      <a:pt x="41993" y="1187606"/>
                      <a:pt x="57966" y="1175347"/>
                      <a:pt x="74311" y="1163460"/>
                    </a:cubicBezTo>
                    <a:cubicBezTo>
                      <a:pt x="140433" y="1116282"/>
                      <a:pt x="211385" y="1077277"/>
                      <a:pt x="283451" y="1040501"/>
                    </a:cubicBezTo>
                    <a:lnTo>
                      <a:pt x="367033" y="983666"/>
                    </a:lnTo>
                    <a:cubicBezTo>
                      <a:pt x="394894" y="964721"/>
                      <a:pt x="422383" y="945404"/>
                      <a:pt x="451358" y="927573"/>
                    </a:cubicBezTo>
                    <a:cubicBezTo>
                      <a:pt x="508565" y="891540"/>
                      <a:pt x="565030" y="854764"/>
                      <a:pt x="622608" y="819474"/>
                    </a:cubicBezTo>
                    <a:cubicBezTo>
                      <a:pt x="737394" y="748894"/>
                      <a:pt x="852180" y="678313"/>
                      <a:pt x="968080" y="608847"/>
                    </a:cubicBezTo>
                    <a:cubicBezTo>
                      <a:pt x="985539" y="593246"/>
                      <a:pt x="1002998" y="577272"/>
                      <a:pt x="1021572" y="563528"/>
                    </a:cubicBezTo>
                    <a:cubicBezTo>
                      <a:pt x="1039775" y="548669"/>
                      <a:pt x="1059463" y="535296"/>
                      <a:pt x="1078408" y="521551"/>
                    </a:cubicBezTo>
                    <a:cubicBezTo>
                      <a:pt x="1098096" y="508549"/>
                      <a:pt x="1117041" y="494805"/>
                      <a:pt x="1137101" y="482546"/>
                    </a:cubicBezTo>
                    <a:cubicBezTo>
                      <a:pt x="1156789" y="469916"/>
                      <a:pt x="1176849" y="457657"/>
                      <a:pt x="1196908" y="445398"/>
                    </a:cubicBezTo>
                    <a:cubicBezTo>
                      <a:pt x="1277518" y="396735"/>
                      <a:pt x="1359986" y="352158"/>
                      <a:pt x="1441711" y="306095"/>
                    </a:cubicBezTo>
                    <a:cubicBezTo>
                      <a:pt x="1482573" y="283064"/>
                      <a:pt x="1523435" y="260033"/>
                      <a:pt x="1563555" y="235515"/>
                    </a:cubicBezTo>
                    <a:cubicBezTo>
                      <a:pt x="1583614" y="223628"/>
                      <a:pt x="1603302" y="210626"/>
                      <a:pt x="1622619" y="197625"/>
                    </a:cubicBezTo>
                    <a:cubicBezTo>
                      <a:pt x="1641564" y="184252"/>
                      <a:pt x="1661252" y="170878"/>
                      <a:pt x="1680569" y="157877"/>
                    </a:cubicBezTo>
                    <a:lnTo>
                      <a:pt x="1913484" y="0"/>
                    </a:lnTo>
                    <a:lnTo>
                      <a:pt x="1913484" y="0"/>
                    </a:lnTo>
                    <a:cubicBezTo>
                      <a:pt x="1913484" y="0"/>
                      <a:pt x="1682426" y="160849"/>
                      <a:pt x="1682426" y="160849"/>
                    </a:cubicBezTo>
                    <a:lnTo>
                      <a:pt x="1624848" y="200968"/>
                    </a:lnTo>
                    <a:cubicBezTo>
                      <a:pt x="1605160" y="213970"/>
                      <a:pt x="1585843" y="226971"/>
                      <a:pt x="1565411" y="239230"/>
                    </a:cubicBezTo>
                    <a:cubicBezTo>
                      <a:pt x="1525293" y="263747"/>
                      <a:pt x="1484801" y="287150"/>
                      <a:pt x="1443940" y="310182"/>
                    </a:cubicBezTo>
                    <a:cubicBezTo>
                      <a:pt x="1362215" y="356616"/>
                      <a:pt x="1280119" y="401564"/>
                      <a:pt x="1199880" y="450228"/>
                    </a:cubicBezTo>
                    <a:cubicBezTo>
                      <a:pt x="1179821" y="462115"/>
                      <a:pt x="1159761" y="474745"/>
                      <a:pt x="1140445" y="487375"/>
                    </a:cubicBezTo>
                    <a:cubicBezTo>
                      <a:pt x="1120385" y="499634"/>
                      <a:pt x="1101440" y="513378"/>
                      <a:pt x="1082123" y="526380"/>
                    </a:cubicBezTo>
                    <a:cubicBezTo>
                      <a:pt x="1063178" y="540496"/>
                      <a:pt x="1043861" y="553498"/>
                      <a:pt x="1026030" y="568357"/>
                    </a:cubicBezTo>
                    <a:cubicBezTo>
                      <a:pt x="1007456" y="582473"/>
                      <a:pt x="990368" y="598446"/>
                      <a:pt x="972909" y="614048"/>
                    </a:cubicBezTo>
                    <a:lnTo>
                      <a:pt x="972909" y="614048"/>
                    </a:lnTo>
                    <a:cubicBezTo>
                      <a:pt x="972909" y="614048"/>
                      <a:pt x="972909" y="614420"/>
                      <a:pt x="972909" y="614420"/>
                    </a:cubicBezTo>
                    <a:lnTo>
                      <a:pt x="627066" y="824303"/>
                    </a:lnTo>
                    <a:cubicBezTo>
                      <a:pt x="569487" y="859222"/>
                      <a:pt x="512651" y="895998"/>
                      <a:pt x="455444" y="931659"/>
                    </a:cubicBezTo>
                    <a:cubicBezTo>
                      <a:pt x="426469" y="949119"/>
                      <a:pt x="398980" y="968435"/>
                      <a:pt x="371119" y="987381"/>
                    </a:cubicBezTo>
                    <a:lnTo>
                      <a:pt x="287166" y="1043845"/>
                    </a:lnTo>
                    <a:lnTo>
                      <a:pt x="287166" y="1043845"/>
                    </a:lnTo>
                    <a:cubicBezTo>
                      <a:pt x="287166" y="1043845"/>
                      <a:pt x="287166" y="1043845"/>
                      <a:pt x="287166" y="1043845"/>
                    </a:cubicBezTo>
                    <a:cubicBezTo>
                      <a:pt x="215100" y="1080249"/>
                      <a:pt x="144148" y="1119254"/>
                      <a:pt x="77654" y="1165689"/>
                    </a:cubicBezTo>
                    <a:cubicBezTo>
                      <a:pt x="61309" y="1177204"/>
                      <a:pt x="44964" y="1189463"/>
                      <a:pt x="29734" y="1202836"/>
                    </a:cubicBezTo>
                    <a:cubicBezTo>
                      <a:pt x="22304" y="1209523"/>
                      <a:pt x="14875" y="1216581"/>
                      <a:pt x="8560" y="1224382"/>
                    </a:cubicBezTo>
                    <a:cubicBezTo>
                      <a:pt x="5959" y="1227725"/>
                      <a:pt x="1873" y="1233669"/>
                      <a:pt x="3731" y="123626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7" name="Freeform: Shape 1286">
                <a:extLst>
                  <a:ext uri="{FF2B5EF4-FFF2-40B4-BE49-F238E27FC236}">
                    <a16:creationId xmlns:a16="http://schemas.microsoft.com/office/drawing/2014/main" id="{6C31865D-7A42-BF80-3EC0-279524322C52}"/>
                  </a:ext>
                </a:extLst>
              </p:cNvPr>
              <p:cNvSpPr/>
              <p:nvPr/>
            </p:nvSpPr>
            <p:spPr>
              <a:xfrm>
                <a:off x="7369044" y="2545632"/>
                <a:ext cx="55721" cy="55721"/>
              </a:xfrm>
              <a:custGeom>
                <a:avLst/>
                <a:gdLst>
                  <a:gd name="connsiteX0" fmla="*/ 27861 w 55721"/>
                  <a:gd name="connsiteY0" fmla="*/ 0 h 55721"/>
                  <a:gd name="connsiteX1" fmla="*/ 0 w 55721"/>
                  <a:gd name="connsiteY1" fmla="*/ 27861 h 55721"/>
                  <a:gd name="connsiteX2" fmla="*/ 27861 w 55721"/>
                  <a:gd name="connsiteY2" fmla="*/ 55721 h 55721"/>
                  <a:gd name="connsiteX3" fmla="*/ 55721 w 55721"/>
                  <a:gd name="connsiteY3" fmla="*/ 27861 h 55721"/>
                  <a:gd name="connsiteX4" fmla="*/ 27861 w 55721"/>
                  <a:gd name="connsiteY4" fmla="*/ 0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0"/>
                    </a:moveTo>
                    <a:cubicBezTo>
                      <a:pt x="12630" y="0"/>
                      <a:pt x="0" y="12630"/>
                      <a:pt x="0" y="27861"/>
                    </a:cubicBezTo>
                    <a:cubicBezTo>
                      <a:pt x="0" y="43091"/>
                      <a:pt x="12630" y="55721"/>
                      <a:pt x="27861" y="55721"/>
                    </a:cubicBezTo>
                    <a:cubicBezTo>
                      <a:pt x="43091" y="55721"/>
                      <a:pt x="55721" y="43091"/>
                      <a:pt x="55721" y="27861"/>
                    </a:cubicBezTo>
                    <a:cubicBezTo>
                      <a:pt x="55721" y="12630"/>
                      <a:pt x="43091" y="0"/>
                      <a:pt x="27861"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8" name="Freeform: Shape 1287">
                <a:extLst>
                  <a:ext uri="{FF2B5EF4-FFF2-40B4-BE49-F238E27FC236}">
                    <a16:creationId xmlns:a16="http://schemas.microsoft.com/office/drawing/2014/main" id="{9A4E8B1B-A310-09AB-9BDD-6D4C41CC5A16}"/>
                  </a:ext>
                </a:extLst>
              </p:cNvPr>
              <p:cNvSpPr/>
              <p:nvPr/>
            </p:nvSpPr>
            <p:spPr>
              <a:xfrm>
                <a:off x="9271344" y="1310082"/>
                <a:ext cx="55398" cy="55398"/>
              </a:xfrm>
              <a:custGeom>
                <a:avLst/>
                <a:gdLst>
                  <a:gd name="connsiteX0" fmla="*/ 11912 w 55398"/>
                  <a:gd name="connsiteY0" fmla="*/ 4854 h 55398"/>
                  <a:gd name="connsiteX1" fmla="*/ 50545 w 55398"/>
                  <a:gd name="connsiteY1" fmla="*/ 11912 h 55398"/>
                  <a:gd name="connsiteX2" fmla="*/ 43487 w 55398"/>
                  <a:gd name="connsiteY2" fmla="*/ 50545 h 55398"/>
                  <a:gd name="connsiteX3" fmla="*/ 4853 w 55398"/>
                  <a:gd name="connsiteY3" fmla="*/ 43487 h 55398"/>
                  <a:gd name="connsiteX4" fmla="*/ 11912 w 55398"/>
                  <a:gd name="connsiteY4" fmla="*/ 4854 h 55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8" h="55398">
                    <a:moveTo>
                      <a:pt x="11912" y="4854"/>
                    </a:moveTo>
                    <a:cubicBezTo>
                      <a:pt x="24542" y="-3690"/>
                      <a:pt x="42001" y="-719"/>
                      <a:pt x="50545" y="11912"/>
                    </a:cubicBezTo>
                    <a:cubicBezTo>
                      <a:pt x="59089" y="24542"/>
                      <a:pt x="56117" y="42001"/>
                      <a:pt x="43487" y="50545"/>
                    </a:cubicBezTo>
                    <a:cubicBezTo>
                      <a:pt x="30857" y="59089"/>
                      <a:pt x="13397" y="56117"/>
                      <a:pt x="4853" y="43487"/>
                    </a:cubicBezTo>
                    <a:cubicBezTo>
                      <a:pt x="-3690" y="30857"/>
                      <a:pt x="-718" y="13398"/>
                      <a:pt x="11912" y="485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34" name="Graphic 619">
              <a:extLst>
                <a:ext uri="{FF2B5EF4-FFF2-40B4-BE49-F238E27FC236}">
                  <a16:creationId xmlns:a16="http://schemas.microsoft.com/office/drawing/2014/main" id="{A60FFDBB-8022-1F6A-89B4-E2CEDEB9EBE1}"/>
                </a:ext>
                <a:ext uri="{C183D7F6-B498-43B3-948B-1728B52AA6E4}">
                  <adec:decorative xmlns:adec="http://schemas.microsoft.com/office/drawing/2017/decorative" val="1"/>
                </a:ext>
              </a:extLst>
            </p:cNvPr>
            <p:cNvGrpSpPr/>
            <p:nvPr/>
          </p:nvGrpSpPr>
          <p:grpSpPr>
            <a:xfrm>
              <a:off x="5516706" y="3303767"/>
              <a:ext cx="941182" cy="828113"/>
              <a:chOff x="7691039" y="984605"/>
              <a:chExt cx="1399670" cy="1165480"/>
            </a:xfrm>
            <a:solidFill>
              <a:srgbClr val="454142"/>
            </a:solidFill>
          </p:grpSpPr>
          <p:sp>
            <p:nvSpPr>
              <p:cNvPr id="1283" name="Freeform: Shape 1282">
                <a:extLst>
                  <a:ext uri="{FF2B5EF4-FFF2-40B4-BE49-F238E27FC236}">
                    <a16:creationId xmlns:a16="http://schemas.microsoft.com/office/drawing/2014/main" id="{01A2058A-AFA4-B055-9890-B91B9BBF8137}"/>
                  </a:ext>
                </a:extLst>
              </p:cNvPr>
              <p:cNvSpPr/>
              <p:nvPr/>
            </p:nvSpPr>
            <p:spPr>
              <a:xfrm>
                <a:off x="7717488" y="1012183"/>
                <a:ext cx="1345482" cy="1111081"/>
              </a:xfrm>
              <a:custGeom>
                <a:avLst/>
                <a:gdLst>
                  <a:gd name="connsiteX0" fmla="*/ 0 w 1345482"/>
                  <a:gd name="connsiteY0" fmla="*/ 1110710 h 1111081"/>
                  <a:gd name="connsiteX1" fmla="*/ 27118 w 1345482"/>
                  <a:gd name="connsiteY1" fmla="*/ 1104767 h 1111081"/>
                  <a:gd name="connsiteX2" fmla="*/ 53121 w 1345482"/>
                  <a:gd name="connsiteY2" fmla="*/ 1095851 h 1111081"/>
                  <a:gd name="connsiteX3" fmla="*/ 66123 w 1345482"/>
                  <a:gd name="connsiteY3" fmla="*/ 1091022 h 1111081"/>
                  <a:gd name="connsiteX4" fmla="*/ 78381 w 1345482"/>
                  <a:gd name="connsiteY4" fmla="*/ 1084336 h 1111081"/>
                  <a:gd name="connsiteX5" fmla="*/ 102527 w 1345482"/>
                  <a:gd name="connsiteY5" fmla="*/ 1070962 h 1111081"/>
                  <a:gd name="connsiteX6" fmla="*/ 147476 w 1345482"/>
                  <a:gd name="connsiteY6" fmla="*/ 1038644 h 1111081"/>
                  <a:gd name="connsiteX7" fmla="*/ 189452 w 1345482"/>
                  <a:gd name="connsiteY7" fmla="*/ 1002983 h 1111081"/>
                  <a:gd name="connsiteX8" fmla="*/ 229572 w 1345482"/>
                  <a:gd name="connsiteY8" fmla="*/ 965092 h 1111081"/>
                  <a:gd name="connsiteX9" fmla="*/ 268577 w 1345482"/>
                  <a:gd name="connsiteY9" fmla="*/ 926087 h 1111081"/>
                  <a:gd name="connsiteX10" fmla="*/ 345844 w 1345482"/>
                  <a:gd name="connsiteY10" fmla="*/ 846963 h 1111081"/>
                  <a:gd name="connsiteX11" fmla="*/ 423853 w 1345482"/>
                  <a:gd name="connsiteY11" fmla="*/ 768953 h 1111081"/>
                  <a:gd name="connsiteX12" fmla="*/ 463601 w 1345482"/>
                  <a:gd name="connsiteY12" fmla="*/ 730691 h 1111081"/>
                  <a:gd name="connsiteX13" fmla="*/ 504092 w 1345482"/>
                  <a:gd name="connsiteY13" fmla="*/ 693172 h 1111081"/>
                  <a:gd name="connsiteX14" fmla="*/ 587302 w 1345482"/>
                  <a:gd name="connsiteY14" fmla="*/ 620735 h 1111081"/>
                  <a:gd name="connsiteX15" fmla="*/ 630022 w 1345482"/>
                  <a:gd name="connsiteY15" fmla="*/ 585816 h 1111081"/>
                  <a:gd name="connsiteX16" fmla="*/ 673113 w 1345482"/>
                  <a:gd name="connsiteY16" fmla="*/ 551640 h 1111081"/>
                  <a:gd name="connsiteX17" fmla="*/ 673113 w 1345482"/>
                  <a:gd name="connsiteY17" fmla="*/ 551640 h 1111081"/>
                  <a:gd name="connsiteX18" fmla="*/ 673113 w 1345482"/>
                  <a:gd name="connsiteY18" fmla="*/ 551640 h 1111081"/>
                  <a:gd name="connsiteX19" fmla="*/ 752237 w 1345482"/>
                  <a:gd name="connsiteY19" fmla="*/ 476974 h 1111081"/>
                  <a:gd name="connsiteX20" fmla="*/ 833219 w 1345482"/>
                  <a:gd name="connsiteY20" fmla="*/ 404536 h 1111081"/>
                  <a:gd name="connsiteX21" fmla="*/ 915686 w 1345482"/>
                  <a:gd name="connsiteY21" fmla="*/ 333585 h 1111081"/>
                  <a:gd name="connsiteX22" fmla="*/ 999639 w 1345482"/>
                  <a:gd name="connsiteY22" fmla="*/ 264490 h 1111081"/>
                  <a:gd name="connsiteX23" fmla="*/ 1084708 w 1345482"/>
                  <a:gd name="connsiteY23" fmla="*/ 196510 h 1111081"/>
                  <a:gd name="connsiteX24" fmla="*/ 1170889 w 1345482"/>
                  <a:gd name="connsiteY24" fmla="*/ 130016 h 1111081"/>
                  <a:gd name="connsiteX25" fmla="*/ 1345483 w 1345482"/>
                  <a:gd name="connsiteY25" fmla="*/ 0 h 1111081"/>
                  <a:gd name="connsiteX26" fmla="*/ 1345483 w 1345482"/>
                  <a:gd name="connsiteY26" fmla="*/ 0 h 1111081"/>
                  <a:gd name="connsiteX27" fmla="*/ 1169032 w 1345482"/>
                  <a:gd name="connsiteY27" fmla="*/ 127045 h 1111081"/>
                  <a:gd name="connsiteX28" fmla="*/ 1082478 w 1345482"/>
                  <a:gd name="connsiteY28" fmla="*/ 193167 h 1111081"/>
                  <a:gd name="connsiteX29" fmla="*/ 997039 w 1345482"/>
                  <a:gd name="connsiteY29" fmla="*/ 260404 h 1111081"/>
                  <a:gd name="connsiteX30" fmla="*/ 912714 w 1345482"/>
                  <a:gd name="connsiteY30" fmla="*/ 329127 h 1111081"/>
                  <a:gd name="connsiteX31" fmla="*/ 829504 w 1345482"/>
                  <a:gd name="connsiteY31" fmla="*/ 399707 h 1111081"/>
                  <a:gd name="connsiteX32" fmla="*/ 747779 w 1345482"/>
                  <a:gd name="connsiteY32" fmla="*/ 471773 h 1111081"/>
                  <a:gd name="connsiteX33" fmla="*/ 667912 w 1345482"/>
                  <a:gd name="connsiteY33" fmla="*/ 546068 h 1111081"/>
                  <a:gd name="connsiteX34" fmla="*/ 667912 w 1345482"/>
                  <a:gd name="connsiteY34" fmla="*/ 546068 h 1111081"/>
                  <a:gd name="connsiteX35" fmla="*/ 582102 w 1345482"/>
                  <a:gd name="connsiteY35" fmla="*/ 615534 h 1111081"/>
                  <a:gd name="connsiteX36" fmla="*/ 499263 w 1345482"/>
                  <a:gd name="connsiteY36" fmla="*/ 688715 h 1111081"/>
                  <a:gd name="connsiteX37" fmla="*/ 459143 w 1345482"/>
                  <a:gd name="connsiteY37" fmla="*/ 726605 h 1111081"/>
                  <a:gd name="connsiteX38" fmla="*/ 419396 w 1345482"/>
                  <a:gd name="connsiteY38" fmla="*/ 765239 h 1111081"/>
                  <a:gd name="connsiteX39" fmla="*/ 341757 w 1345482"/>
                  <a:gd name="connsiteY39" fmla="*/ 843991 h 1111081"/>
                  <a:gd name="connsiteX40" fmla="*/ 265233 w 1345482"/>
                  <a:gd name="connsiteY40" fmla="*/ 923487 h 1111081"/>
                  <a:gd name="connsiteX41" fmla="*/ 226600 w 1345482"/>
                  <a:gd name="connsiteY41" fmla="*/ 962863 h 1111081"/>
                  <a:gd name="connsiteX42" fmla="*/ 186852 w 1345482"/>
                  <a:gd name="connsiteY42" fmla="*/ 1001125 h 1111081"/>
                  <a:gd name="connsiteX43" fmla="*/ 145247 w 1345482"/>
                  <a:gd name="connsiteY43" fmla="*/ 1037158 h 1111081"/>
                  <a:gd name="connsiteX44" fmla="*/ 101041 w 1345482"/>
                  <a:gd name="connsiteY44" fmla="*/ 1069848 h 1111081"/>
                  <a:gd name="connsiteX45" fmla="*/ 77267 w 1345482"/>
                  <a:gd name="connsiteY45" fmla="*/ 1083593 h 1111081"/>
                  <a:gd name="connsiteX46" fmla="*/ 65380 w 1345482"/>
                  <a:gd name="connsiteY46" fmla="*/ 1090279 h 1111081"/>
                  <a:gd name="connsiteX47" fmla="*/ 52750 w 1345482"/>
                  <a:gd name="connsiteY47" fmla="*/ 1095480 h 1111081"/>
                  <a:gd name="connsiteX48" fmla="*/ 26746 w 1345482"/>
                  <a:gd name="connsiteY48" fmla="*/ 1104767 h 1111081"/>
                  <a:gd name="connsiteX49" fmla="*/ 0 w 1345482"/>
                  <a:gd name="connsiteY49" fmla="*/ 1111082 h 1111081"/>
                  <a:gd name="connsiteX50" fmla="*/ 0 w 1345482"/>
                  <a:gd name="connsiteY50" fmla="*/ 1111082 h 111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345482" h="1111081">
                    <a:moveTo>
                      <a:pt x="0" y="1110710"/>
                    </a:moveTo>
                    <a:lnTo>
                      <a:pt x="27118" y="1104767"/>
                    </a:lnTo>
                    <a:cubicBezTo>
                      <a:pt x="36405" y="1103281"/>
                      <a:pt x="44577" y="1098823"/>
                      <a:pt x="53121" y="1095851"/>
                    </a:cubicBezTo>
                    <a:lnTo>
                      <a:pt x="66123" y="1091022"/>
                    </a:lnTo>
                    <a:lnTo>
                      <a:pt x="78381" y="1084336"/>
                    </a:lnTo>
                    <a:cubicBezTo>
                      <a:pt x="86554" y="1079878"/>
                      <a:pt x="94726" y="1076163"/>
                      <a:pt x="102527" y="1070962"/>
                    </a:cubicBezTo>
                    <a:cubicBezTo>
                      <a:pt x="117758" y="1060561"/>
                      <a:pt x="133360" y="1050531"/>
                      <a:pt x="147476" y="1038644"/>
                    </a:cubicBezTo>
                    <a:cubicBezTo>
                      <a:pt x="162335" y="1027500"/>
                      <a:pt x="176079" y="1015241"/>
                      <a:pt x="189452" y="1002983"/>
                    </a:cubicBezTo>
                    <a:cubicBezTo>
                      <a:pt x="203197" y="990724"/>
                      <a:pt x="216199" y="977722"/>
                      <a:pt x="229572" y="965092"/>
                    </a:cubicBezTo>
                    <a:lnTo>
                      <a:pt x="268577" y="926087"/>
                    </a:lnTo>
                    <a:lnTo>
                      <a:pt x="345844" y="846963"/>
                    </a:lnTo>
                    <a:cubicBezTo>
                      <a:pt x="371475" y="820588"/>
                      <a:pt x="397479" y="794585"/>
                      <a:pt x="423853" y="768953"/>
                    </a:cubicBezTo>
                    <a:cubicBezTo>
                      <a:pt x="436855" y="755952"/>
                      <a:pt x="450228" y="743322"/>
                      <a:pt x="463601" y="730691"/>
                    </a:cubicBezTo>
                    <a:cubicBezTo>
                      <a:pt x="476974" y="718061"/>
                      <a:pt x="489976" y="705431"/>
                      <a:pt x="504092" y="693172"/>
                    </a:cubicBezTo>
                    <a:cubicBezTo>
                      <a:pt x="531209" y="668655"/>
                      <a:pt x="558699" y="644138"/>
                      <a:pt x="587302" y="620735"/>
                    </a:cubicBezTo>
                    <a:cubicBezTo>
                      <a:pt x="601418" y="608848"/>
                      <a:pt x="615534" y="596960"/>
                      <a:pt x="630022" y="585816"/>
                    </a:cubicBezTo>
                    <a:lnTo>
                      <a:pt x="673113" y="551640"/>
                    </a:lnTo>
                    <a:lnTo>
                      <a:pt x="673113" y="551640"/>
                    </a:lnTo>
                    <a:cubicBezTo>
                      <a:pt x="673113" y="551640"/>
                      <a:pt x="673113" y="551640"/>
                      <a:pt x="673113" y="551640"/>
                    </a:cubicBezTo>
                    <a:lnTo>
                      <a:pt x="752237" y="476974"/>
                    </a:lnTo>
                    <a:cubicBezTo>
                      <a:pt x="778241" y="451714"/>
                      <a:pt x="806473" y="428682"/>
                      <a:pt x="833219" y="404536"/>
                    </a:cubicBezTo>
                    <a:cubicBezTo>
                      <a:pt x="860336" y="380390"/>
                      <a:pt x="887826" y="356988"/>
                      <a:pt x="915686" y="333585"/>
                    </a:cubicBezTo>
                    <a:cubicBezTo>
                      <a:pt x="943547" y="310553"/>
                      <a:pt x="971036" y="286779"/>
                      <a:pt x="999639" y="264490"/>
                    </a:cubicBezTo>
                    <a:cubicBezTo>
                      <a:pt x="1027872" y="241830"/>
                      <a:pt x="1056104" y="218799"/>
                      <a:pt x="1084708" y="196510"/>
                    </a:cubicBezTo>
                    <a:cubicBezTo>
                      <a:pt x="1113311" y="174222"/>
                      <a:pt x="1141914" y="151933"/>
                      <a:pt x="1170889" y="130016"/>
                    </a:cubicBezTo>
                    <a:cubicBezTo>
                      <a:pt x="1228839" y="86182"/>
                      <a:pt x="1286418" y="42348"/>
                      <a:pt x="1345483" y="0"/>
                    </a:cubicBezTo>
                    <a:lnTo>
                      <a:pt x="1345483" y="0"/>
                    </a:lnTo>
                    <a:cubicBezTo>
                      <a:pt x="1286047" y="41234"/>
                      <a:pt x="1227354" y="83953"/>
                      <a:pt x="1169032" y="127045"/>
                    </a:cubicBezTo>
                    <a:cubicBezTo>
                      <a:pt x="1140057" y="148962"/>
                      <a:pt x="1111454" y="171250"/>
                      <a:pt x="1082478" y="193167"/>
                    </a:cubicBezTo>
                    <a:cubicBezTo>
                      <a:pt x="1053503" y="215084"/>
                      <a:pt x="1025643" y="238115"/>
                      <a:pt x="997039" y="260404"/>
                    </a:cubicBezTo>
                    <a:cubicBezTo>
                      <a:pt x="968436" y="282693"/>
                      <a:pt x="940575" y="306095"/>
                      <a:pt x="912714" y="329127"/>
                    </a:cubicBezTo>
                    <a:cubicBezTo>
                      <a:pt x="884482" y="352158"/>
                      <a:pt x="856622" y="375561"/>
                      <a:pt x="829504" y="399707"/>
                    </a:cubicBezTo>
                    <a:cubicBezTo>
                      <a:pt x="802386" y="423853"/>
                      <a:pt x="774154" y="446885"/>
                      <a:pt x="747779" y="471773"/>
                    </a:cubicBezTo>
                    <a:lnTo>
                      <a:pt x="667912" y="546068"/>
                    </a:lnTo>
                    <a:lnTo>
                      <a:pt x="667912" y="546068"/>
                    </a:lnTo>
                    <a:cubicBezTo>
                      <a:pt x="639309" y="569100"/>
                      <a:pt x="609591" y="591017"/>
                      <a:pt x="582102" y="615534"/>
                    </a:cubicBezTo>
                    <a:cubicBezTo>
                      <a:pt x="553869" y="639309"/>
                      <a:pt x="526381" y="663826"/>
                      <a:pt x="499263" y="688715"/>
                    </a:cubicBezTo>
                    <a:cubicBezTo>
                      <a:pt x="485518" y="700973"/>
                      <a:pt x="472516" y="713975"/>
                      <a:pt x="459143" y="726605"/>
                    </a:cubicBezTo>
                    <a:cubicBezTo>
                      <a:pt x="445770" y="739235"/>
                      <a:pt x="432397" y="752237"/>
                      <a:pt x="419396" y="765239"/>
                    </a:cubicBezTo>
                    <a:cubicBezTo>
                      <a:pt x="393021" y="790870"/>
                      <a:pt x="367389" y="817617"/>
                      <a:pt x="341757" y="843991"/>
                    </a:cubicBezTo>
                    <a:lnTo>
                      <a:pt x="265233" y="923487"/>
                    </a:lnTo>
                    <a:lnTo>
                      <a:pt x="226600" y="962863"/>
                    </a:lnTo>
                    <a:cubicBezTo>
                      <a:pt x="213227" y="975493"/>
                      <a:pt x="200597" y="988866"/>
                      <a:pt x="186852" y="1001125"/>
                    </a:cubicBezTo>
                    <a:cubicBezTo>
                      <a:pt x="173107" y="1013384"/>
                      <a:pt x="159734" y="1026014"/>
                      <a:pt x="145247" y="1037158"/>
                    </a:cubicBezTo>
                    <a:cubicBezTo>
                      <a:pt x="131502" y="1049417"/>
                      <a:pt x="116272" y="1059447"/>
                      <a:pt x="101041" y="1069848"/>
                    </a:cubicBezTo>
                    <a:cubicBezTo>
                      <a:pt x="93612" y="1075049"/>
                      <a:pt x="85068" y="1079135"/>
                      <a:pt x="77267" y="1083593"/>
                    </a:cubicBezTo>
                    <a:lnTo>
                      <a:pt x="65380" y="1090279"/>
                    </a:lnTo>
                    <a:lnTo>
                      <a:pt x="52750" y="1095480"/>
                    </a:lnTo>
                    <a:cubicBezTo>
                      <a:pt x="44206" y="1098452"/>
                      <a:pt x="36033" y="1103281"/>
                      <a:pt x="26746" y="1104767"/>
                    </a:cubicBezTo>
                    <a:lnTo>
                      <a:pt x="0" y="1111082"/>
                    </a:lnTo>
                    <a:lnTo>
                      <a:pt x="0" y="1111082"/>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4" name="Freeform: Shape 1283">
                <a:extLst>
                  <a:ext uri="{FF2B5EF4-FFF2-40B4-BE49-F238E27FC236}">
                    <a16:creationId xmlns:a16="http://schemas.microsoft.com/office/drawing/2014/main" id="{213DB6AC-0A10-6D76-C435-C5CC201EF251}"/>
                  </a:ext>
                </a:extLst>
              </p:cNvPr>
              <p:cNvSpPr/>
              <p:nvPr/>
            </p:nvSpPr>
            <p:spPr>
              <a:xfrm>
                <a:off x="7691039" y="2094215"/>
                <a:ext cx="55870" cy="55870"/>
              </a:xfrm>
              <a:custGeom>
                <a:avLst/>
                <a:gdLst>
                  <a:gd name="connsiteX0" fmla="*/ 25706 w 55870"/>
                  <a:gd name="connsiteY0" fmla="*/ 75 h 55870"/>
                  <a:gd name="connsiteX1" fmla="*/ 75 w 55870"/>
                  <a:gd name="connsiteY1" fmla="*/ 30164 h 55870"/>
                  <a:gd name="connsiteX2" fmla="*/ 30164 w 55870"/>
                  <a:gd name="connsiteY2" fmla="*/ 55796 h 55870"/>
                  <a:gd name="connsiteX3" fmla="*/ 55796 w 55870"/>
                  <a:gd name="connsiteY3" fmla="*/ 25706 h 55870"/>
                  <a:gd name="connsiteX4" fmla="*/ 26078 w 55870"/>
                  <a:gd name="connsiteY4" fmla="*/ 75 h 55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70" h="55870">
                    <a:moveTo>
                      <a:pt x="25706" y="75"/>
                    </a:moveTo>
                    <a:cubicBezTo>
                      <a:pt x="10476" y="1189"/>
                      <a:pt x="-1040" y="14562"/>
                      <a:pt x="75" y="30164"/>
                    </a:cubicBezTo>
                    <a:cubicBezTo>
                      <a:pt x="1189" y="45395"/>
                      <a:pt x="14562" y="56910"/>
                      <a:pt x="30164" y="55796"/>
                    </a:cubicBezTo>
                    <a:cubicBezTo>
                      <a:pt x="45395" y="54681"/>
                      <a:pt x="56910" y="41308"/>
                      <a:pt x="55796" y="25706"/>
                    </a:cubicBezTo>
                    <a:cubicBezTo>
                      <a:pt x="54681" y="10476"/>
                      <a:pt x="41308" y="-1040"/>
                      <a:pt x="26078" y="7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5" name="Freeform: Shape 1284">
                <a:extLst>
                  <a:ext uri="{FF2B5EF4-FFF2-40B4-BE49-F238E27FC236}">
                    <a16:creationId xmlns:a16="http://schemas.microsoft.com/office/drawing/2014/main" id="{F2244A19-8191-719E-2518-A8AB316D8381}"/>
                  </a:ext>
                </a:extLst>
              </p:cNvPr>
              <p:cNvSpPr/>
              <p:nvPr/>
            </p:nvSpPr>
            <p:spPr>
              <a:xfrm>
                <a:off x="9035021" y="984605"/>
                <a:ext cx="55688" cy="55528"/>
              </a:xfrm>
              <a:custGeom>
                <a:avLst/>
                <a:gdLst>
                  <a:gd name="connsiteX0" fmla="*/ 11233 w 55688"/>
                  <a:gd name="connsiteY0" fmla="*/ 5290 h 55528"/>
                  <a:gd name="connsiteX1" fmla="*/ 50238 w 55688"/>
                  <a:gd name="connsiteY1" fmla="*/ 11233 h 55528"/>
                  <a:gd name="connsiteX2" fmla="*/ 44295 w 55688"/>
                  <a:gd name="connsiteY2" fmla="*/ 50238 h 55528"/>
                  <a:gd name="connsiteX3" fmla="*/ 5290 w 55688"/>
                  <a:gd name="connsiteY3" fmla="*/ 44295 h 55528"/>
                  <a:gd name="connsiteX4" fmla="*/ 11233 w 55688"/>
                  <a:gd name="connsiteY4" fmla="*/ 5290 h 55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88" h="55528">
                    <a:moveTo>
                      <a:pt x="11233" y="5290"/>
                    </a:moveTo>
                    <a:cubicBezTo>
                      <a:pt x="23492" y="-3626"/>
                      <a:pt x="40951" y="-1025"/>
                      <a:pt x="50238" y="11233"/>
                    </a:cubicBezTo>
                    <a:cubicBezTo>
                      <a:pt x="59525" y="23492"/>
                      <a:pt x="56553" y="40951"/>
                      <a:pt x="44295" y="50238"/>
                    </a:cubicBezTo>
                    <a:cubicBezTo>
                      <a:pt x="32036" y="59154"/>
                      <a:pt x="14576" y="56553"/>
                      <a:pt x="5290" y="44295"/>
                    </a:cubicBezTo>
                    <a:cubicBezTo>
                      <a:pt x="-3625" y="32036"/>
                      <a:pt x="-1025" y="14577"/>
                      <a:pt x="11233" y="529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35" name="Graphic 619">
              <a:extLst>
                <a:ext uri="{FF2B5EF4-FFF2-40B4-BE49-F238E27FC236}">
                  <a16:creationId xmlns:a16="http://schemas.microsoft.com/office/drawing/2014/main" id="{5EDFA282-3113-055A-161E-4CC4972F0936}"/>
                </a:ext>
                <a:ext uri="{C183D7F6-B498-43B3-948B-1728B52AA6E4}">
                  <adec:decorative xmlns:adec="http://schemas.microsoft.com/office/drawing/2017/decorative" val="1"/>
                </a:ext>
              </a:extLst>
            </p:cNvPr>
            <p:cNvGrpSpPr/>
            <p:nvPr/>
          </p:nvGrpSpPr>
          <p:grpSpPr>
            <a:xfrm>
              <a:off x="5425806" y="3091647"/>
              <a:ext cx="851039" cy="917474"/>
              <a:chOff x="7555858" y="686068"/>
              <a:chExt cx="1265614" cy="1291246"/>
            </a:xfrm>
            <a:solidFill>
              <a:srgbClr val="454142"/>
            </a:solidFill>
          </p:grpSpPr>
          <p:sp>
            <p:nvSpPr>
              <p:cNvPr id="1280" name="Freeform: Shape 1279">
                <a:extLst>
                  <a:ext uri="{FF2B5EF4-FFF2-40B4-BE49-F238E27FC236}">
                    <a16:creationId xmlns:a16="http://schemas.microsoft.com/office/drawing/2014/main" id="{DB89E6E4-5C8E-87E4-64A8-615CE3A95DC4}"/>
                  </a:ext>
                </a:extLst>
              </p:cNvPr>
              <p:cNvSpPr/>
              <p:nvPr/>
            </p:nvSpPr>
            <p:spPr>
              <a:xfrm>
                <a:off x="7582271" y="712774"/>
                <a:ext cx="1212123" cy="1237754"/>
              </a:xfrm>
              <a:custGeom>
                <a:avLst/>
                <a:gdLst>
                  <a:gd name="connsiteX0" fmla="*/ 0 w 1212123"/>
                  <a:gd name="connsiteY0" fmla="*/ 1237755 h 1237754"/>
                  <a:gd name="connsiteX1" fmla="*/ 18202 w 1212123"/>
                  <a:gd name="connsiteY1" fmla="*/ 1230697 h 1237754"/>
                  <a:gd name="connsiteX2" fmla="*/ 39377 w 1212123"/>
                  <a:gd name="connsiteY2" fmla="*/ 1220295 h 1237754"/>
                  <a:gd name="connsiteX3" fmla="*/ 52378 w 1212123"/>
                  <a:gd name="connsiteY3" fmla="*/ 1213237 h 1237754"/>
                  <a:gd name="connsiteX4" fmla="*/ 66494 w 1212123"/>
                  <a:gd name="connsiteY4" fmla="*/ 1203951 h 1237754"/>
                  <a:gd name="connsiteX5" fmla="*/ 98441 w 1212123"/>
                  <a:gd name="connsiteY5" fmla="*/ 1180548 h 1237754"/>
                  <a:gd name="connsiteX6" fmla="*/ 115901 w 1212123"/>
                  <a:gd name="connsiteY6" fmla="*/ 1166432 h 1237754"/>
                  <a:gd name="connsiteX7" fmla="*/ 134103 w 1212123"/>
                  <a:gd name="connsiteY7" fmla="*/ 1150458 h 1237754"/>
                  <a:gd name="connsiteX8" fmla="*/ 213970 w 1212123"/>
                  <a:gd name="connsiteY8" fmla="*/ 1072820 h 1237754"/>
                  <a:gd name="connsiteX9" fmla="*/ 602904 w 1212123"/>
                  <a:gd name="connsiteY9" fmla="*/ 618506 h 1237754"/>
                  <a:gd name="connsiteX10" fmla="*/ 654539 w 1212123"/>
                  <a:gd name="connsiteY10" fmla="*/ 555355 h 1237754"/>
                  <a:gd name="connsiteX11" fmla="*/ 706546 w 1212123"/>
                  <a:gd name="connsiteY11" fmla="*/ 493690 h 1237754"/>
                  <a:gd name="connsiteX12" fmla="*/ 812416 w 1212123"/>
                  <a:gd name="connsiteY12" fmla="*/ 377790 h 1237754"/>
                  <a:gd name="connsiteX13" fmla="*/ 864423 w 1212123"/>
                  <a:gd name="connsiteY13" fmla="*/ 323555 h 1237754"/>
                  <a:gd name="connsiteX14" fmla="*/ 915314 w 1212123"/>
                  <a:gd name="connsiteY14" fmla="*/ 273034 h 1237754"/>
                  <a:gd name="connsiteX15" fmla="*/ 1010041 w 1212123"/>
                  <a:gd name="connsiteY15" fmla="*/ 181651 h 1237754"/>
                  <a:gd name="connsiteX16" fmla="*/ 1091765 w 1212123"/>
                  <a:gd name="connsiteY16" fmla="*/ 106242 h 1237754"/>
                  <a:gd name="connsiteX17" fmla="*/ 1155659 w 1212123"/>
                  <a:gd name="connsiteY17" fmla="*/ 49035 h 1237754"/>
                  <a:gd name="connsiteX18" fmla="*/ 1212123 w 1212123"/>
                  <a:gd name="connsiteY18" fmla="*/ 0 h 1237754"/>
                  <a:gd name="connsiteX19" fmla="*/ 1212123 w 1212123"/>
                  <a:gd name="connsiteY19" fmla="*/ 0 h 1237754"/>
                  <a:gd name="connsiteX20" fmla="*/ 1154916 w 1212123"/>
                  <a:gd name="connsiteY20" fmla="*/ 47920 h 1237754"/>
                  <a:gd name="connsiteX21" fmla="*/ 1007812 w 1212123"/>
                  <a:gd name="connsiteY21" fmla="*/ 179051 h 1237754"/>
                  <a:gd name="connsiteX22" fmla="*/ 912343 w 1212123"/>
                  <a:gd name="connsiteY22" fmla="*/ 269691 h 1237754"/>
                  <a:gd name="connsiteX23" fmla="*/ 861079 w 1212123"/>
                  <a:gd name="connsiteY23" fmla="*/ 319840 h 1237754"/>
                  <a:gd name="connsiteX24" fmla="*/ 808701 w 1212123"/>
                  <a:gd name="connsiteY24" fmla="*/ 373704 h 1237754"/>
                  <a:gd name="connsiteX25" fmla="*/ 701716 w 1212123"/>
                  <a:gd name="connsiteY25" fmla="*/ 489233 h 1237754"/>
                  <a:gd name="connsiteX26" fmla="*/ 649339 w 1212123"/>
                  <a:gd name="connsiteY26" fmla="*/ 550897 h 1237754"/>
                  <a:gd name="connsiteX27" fmla="*/ 597332 w 1212123"/>
                  <a:gd name="connsiteY27" fmla="*/ 613677 h 1237754"/>
                  <a:gd name="connsiteX28" fmla="*/ 210998 w 1212123"/>
                  <a:gd name="connsiteY28" fmla="*/ 1069848 h 1237754"/>
                  <a:gd name="connsiteX29" fmla="*/ 132246 w 1212123"/>
                  <a:gd name="connsiteY29" fmla="*/ 1148229 h 1237754"/>
                  <a:gd name="connsiteX30" fmla="*/ 114414 w 1212123"/>
                  <a:gd name="connsiteY30" fmla="*/ 1164574 h 1237754"/>
                  <a:gd name="connsiteX31" fmla="*/ 97327 w 1212123"/>
                  <a:gd name="connsiteY31" fmla="*/ 1178690 h 1237754"/>
                  <a:gd name="connsiteX32" fmla="*/ 66123 w 1212123"/>
                  <a:gd name="connsiteY32" fmla="*/ 1202465 h 1237754"/>
                  <a:gd name="connsiteX33" fmla="*/ 52378 w 1212123"/>
                  <a:gd name="connsiteY33" fmla="*/ 1212123 h 1237754"/>
                  <a:gd name="connsiteX34" fmla="*/ 39377 w 1212123"/>
                  <a:gd name="connsiteY34" fmla="*/ 1219552 h 1237754"/>
                  <a:gd name="connsiteX35" fmla="*/ 18574 w 1212123"/>
                  <a:gd name="connsiteY35" fmla="*/ 1230325 h 1237754"/>
                  <a:gd name="connsiteX36" fmla="*/ 372 w 1212123"/>
                  <a:gd name="connsiteY36" fmla="*/ 1237383 h 1237754"/>
                  <a:gd name="connsiteX37" fmla="*/ 372 w 1212123"/>
                  <a:gd name="connsiteY37" fmla="*/ 1237383 h 1237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12123" h="1237754">
                    <a:moveTo>
                      <a:pt x="0" y="1237755"/>
                    </a:moveTo>
                    <a:cubicBezTo>
                      <a:pt x="0" y="1237755"/>
                      <a:pt x="6315" y="1235526"/>
                      <a:pt x="18202" y="1230697"/>
                    </a:cubicBezTo>
                    <a:cubicBezTo>
                      <a:pt x="24517" y="1228839"/>
                      <a:pt x="31204" y="1224753"/>
                      <a:pt x="39377" y="1220295"/>
                    </a:cubicBezTo>
                    <a:cubicBezTo>
                      <a:pt x="43463" y="1218067"/>
                      <a:pt x="47921" y="1215838"/>
                      <a:pt x="52378" y="1213237"/>
                    </a:cubicBezTo>
                    <a:cubicBezTo>
                      <a:pt x="56836" y="1210637"/>
                      <a:pt x="61294" y="1206922"/>
                      <a:pt x="66494" y="1203951"/>
                    </a:cubicBezTo>
                    <a:cubicBezTo>
                      <a:pt x="76524" y="1197264"/>
                      <a:pt x="87297" y="1189835"/>
                      <a:pt x="98441" y="1180548"/>
                    </a:cubicBezTo>
                    <a:cubicBezTo>
                      <a:pt x="104013" y="1176090"/>
                      <a:pt x="109957" y="1171261"/>
                      <a:pt x="115901" y="1166432"/>
                    </a:cubicBezTo>
                    <a:cubicBezTo>
                      <a:pt x="121844" y="1161231"/>
                      <a:pt x="127787" y="1156030"/>
                      <a:pt x="134103" y="1150458"/>
                    </a:cubicBezTo>
                    <a:cubicBezTo>
                      <a:pt x="158991" y="1128541"/>
                      <a:pt x="185738" y="1102166"/>
                      <a:pt x="213970" y="1072820"/>
                    </a:cubicBezTo>
                    <a:cubicBezTo>
                      <a:pt x="327270" y="955062"/>
                      <a:pt x="463601" y="785298"/>
                      <a:pt x="602904" y="618506"/>
                    </a:cubicBezTo>
                    <a:cubicBezTo>
                      <a:pt x="619992" y="597332"/>
                      <a:pt x="637451" y="576529"/>
                      <a:pt x="654539" y="555355"/>
                    </a:cubicBezTo>
                    <a:cubicBezTo>
                      <a:pt x="671999" y="534553"/>
                      <a:pt x="688343" y="513007"/>
                      <a:pt x="706546" y="493690"/>
                    </a:cubicBezTo>
                    <a:cubicBezTo>
                      <a:pt x="742579" y="453942"/>
                      <a:pt x="776754" y="414195"/>
                      <a:pt x="812416" y="377790"/>
                    </a:cubicBezTo>
                    <a:cubicBezTo>
                      <a:pt x="830247" y="359588"/>
                      <a:pt x="847335" y="341386"/>
                      <a:pt x="864423" y="323555"/>
                    </a:cubicBezTo>
                    <a:cubicBezTo>
                      <a:pt x="881882" y="306467"/>
                      <a:pt x="898970" y="289379"/>
                      <a:pt x="915314" y="273034"/>
                    </a:cubicBezTo>
                    <a:cubicBezTo>
                      <a:pt x="948376" y="239973"/>
                      <a:pt x="980323" y="209512"/>
                      <a:pt x="1010041" y="181651"/>
                    </a:cubicBezTo>
                    <a:cubicBezTo>
                      <a:pt x="1039387" y="153419"/>
                      <a:pt x="1067619" y="128530"/>
                      <a:pt x="1091765" y="106242"/>
                    </a:cubicBezTo>
                    <a:cubicBezTo>
                      <a:pt x="1115911" y="83582"/>
                      <a:pt x="1137828" y="64637"/>
                      <a:pt x="1155659" y="49035"/>
                    </a:cubicBezTo>
                    <a:cubicBezTo>
                      <a:pt x="1191321" y="17459"/>
                      <a:pt x="1212123" y="0"/>
                      <a:pt x="1212123" y="0"/>
                    </a:cubicBezTo>
                    <a:lnTo>
                      <a:pt x="1212123" y="0"/>
                    </a:lnTo>
                    <a:cubicBezTo>
                      <a:pt x="1212123" y="0"/>
                      <a:pt x="1190949" y="17088"/>
                      <a:pt x="1154916" y="47920"/>
                    </a:cubicBezTo>
                    <a:cubicBezTo>
                      <a:pt x="1118883" y="79124"/>
                      <a:pt x="1067248" y="123330"/>
                      <a:pt x="1007812" y="179051"/>
                    </a:cubicBezTo>
                    <a:cubicBezTo>
                      <a:pt x="977723" y="206912"/>
                      <a:pt x="945404" y="237001"/>
                      <a:pt x="912343" y="269691"/>
                    </a:cubicBezTo>
                    <a:cubicBezTo>
                      <a:pt x="895626" y="286036"/>
                      <a:pt x="878539" y="302752"/>
                      <a:pt x="861079" y="319840"/>
                    </a:cubicBezTo>
                    <a:cubicBezTo>
                      <a:pt x="843991" y="337299"/>
                      <a:pt x="826532" y="355502"/>
                      <a:pt x="808701" y="373704"/>
                    </a:cubicBezTo>
                    <a:cubicBezTo>
                      <a:pt x="772668" y="409737"/>
                      <a:pt x="738121" y="449485"/>
                      <a:pt x="701716" y="489233"/>
                    </a:cubicBezTo>
                    <a:cubicBezTo>
                      <a:pt x="683143" y="508921"/>
                      <a:pt x="666798" y="530095"/>
                      <a:pt x="649339" y="550897"/>
                    </a:cubicBezTo>
                    <a:cubicBezTo>
                      <a:pt x="631879" y="571700"/>
                      <a:pt x="614791" y="592503"/>
                      <a:pt x="597332" y="613677"/>
                    </a:cubicBezTo>
                    <a:cubicBezTo>
                      <a:pt x="458772" y="781212"/>
                      <a:pt x="323184" y="951719"/>
                      <a:pt x="210998" y="1069848"/>
                    </a:cubicBezTo>
                    <a:cubicBezTo>
                      <a:pt x="182766" y="1099195"/>
                      <a:pt x="156763" y="1125941"/>
                      <a:pt x="132246" y="1148229"/>
                    </a:cubicBezTo>
                    <a:cubicBezTo>
                      <a:pt x="126302" y="1153801"/>
                      <a:pt x="120358" y="1159374"/>
                      <a:pt x="114414" y="1164574"/>
                    </a:cubicBezTo>
                    <a:cubicBezTo>
                      <a:pt x="108471" y="1169403"/>
                      <a:pt x="102527" y="1174233"/>
                      <a:pt x="97327" y="1178690"/>
                    </a:cubicBezTo>
                    <a:cubicBezTo>
                      <a:pt x="86554" y="1187977"/>
                      <a:pt x="75781" y="1195778"/>
                      <a:pt x="66123" y="1202465"/>
                    </a:cubicBezTo>
                    <a:cubicBezTo>
                      <a:pt x="61294" y="1205808"/>
                      <a:pt x="56836" y="1209151"/>
                      <a:pt x="52378" y="1212123"/>
                    </a:cubicBezTo>
                    <a:cubicBezTo>
                      <a:pt x="47921" y="1214723"/>
                      <a:pt x="43463" y="1217324"/>
                      <a:pt x="39377" y="1219552"/>
                    </a:cubicBezTo>
                    <a:cubicBezTo>
                      <a:pt x="31576" y="1224010"/>
                      <a:pt x="24517" y="1228096"/>
                      <a:pt x="18574" y="1230325"/>
                    </a:cubicBezTo>
                    <a:cubicBezTo>
                      <a:pt x="6687" y="1235154"/>
                      <a:pt x="372" y="1237383"/>
                      <a:pt x="372" y="1237383"/>
                    </a:cubicBezTo>
                    <a:lnTo>
                      <a:pt x="372" y="1237383"/>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1" name="Freeform: Shape 1280">
                <a:extLst>
                  <a:ext uri="{FF2B5EF4-FFF2-40B4-BE49-F238E27FC236}">
                    <a16:creationId xmlns:a16="http://schemas.microsoft.com/office/drawing/2014/main" id="{4EAF0515-F746-AF9F-61F3-7F0CD3E313AA}"/>
                  </a:ext>
                </a:extLst>
              </p:cNvPr>
              <p:cNvSpPr/>
              <p:nvPr/>
            </p:nvSpPr>
            <p:spPr>
              <a:xfrm>
                <a:off x="7555858" y="1921887"/>
                <a:ext cx="55426" cy="55427"/>
              </a:xfrm>
              <a:custGeom>
                <a:avLst/>
                <a:gdLst>
                  <a:gd name="connsiteX0" fmla="*/ 23070 w 55426"/>
                  <a:gd name="connsiteY0" fmla="*/ 410 h 55427"/>
                  <a:gd name="connsiteX1" fmla="*/ 410 w 55426"/>
                  <a:gd name="connsiteY1" fmla="*/ 32357 h 55427"/>
                  <a:gd name="connsiteX2" fmla="*/ 32357 w 55426"/>
                  <a:gd name="connsiteY2" fmla="*/ 55017 h 55427"/>
                  <a:gd name="connsiteX3" fmla="*/ 55017 w 55426"/>
                  <a:gd name="connsiteY3" fmla="*/ 23070 h 55427"/>
                  <a:gd name="connsiteX4" fmla="*/ 23070 w 55426"/>
                  <a:gd name="connsiteY4" fmla="*/ 410 h 55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26" h="55427">
                    <a:moveTo>
                      <a:pt x="23070" y="410"/>
                    </a:moveTo>
                    <a:cubicBezTo>
                      <a:pt x="7839" y="3010"/>
                      <a:pt x="-2190" y="17126"/>
                      <a:pt x="410" y="32357"/>
                    </a:cubicBezTo>
                    <a:cubicBezTo>
                      <a:pt x="3011" y="47587"/>
                      <a:pt x="17126" y="57617"/>
                      <a:pt x="32357" y="55017"/>
                    </a:cubicBezTo>
                    <a:cubicBezTo>
                      <a:pt x="47587" y="52416"/>
                      <a:pt x="57617" y="38300"/>
                      <a:pt x="55017" y="23070"/>
                    </a:cubicBezTo>
                    <a:cubicBezTo>
                      <a:pt x="52417" y="7840"/>
                      <a:pt x="38301" y="-2190"/>
                      <a:pt x="23070" y="41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2" name="Freeform: Shape 1281">
                <a:extLst>
                  <a:ext uri="{FF2B5EF4-FFF2-40B4-BE49-F238E27FC236}">
                    <a16:creationId xmlns:a16="http://schemas.microsoft.com/office/drawing/2014/main" id="{476BE3B4-9BA2-510D-4D5C-414B09BE6FA9}"/>
                  </a:ext>
                </a:extLst>
              </p:cNvPr>
              <p:cNvSpPr/>
              <p:nvPr/>
            </p:nvSpPr>
            <p:spPr>
              <a:xfrm>
                <a:off x="8765830" y="686068"/>
                <a:ext cx="55641" cy="55641"/>
              </a:xfrm>
              <a:custGeom>
                <a:avLst/>
                <a:gdLst>
                  <a:gd name="connsiteX0" fmla="*/ 9990 w 55641"/>
                  <a:gd name="connsiteY0" fmla="*/ 6647 h 55641"/>
                  <a:gd name="connsiteX1" fmla="*/ 48995 w 55641"/>
                  <a:gd name="connsiteY1" fmla="*/ 9990 h 55641"/>
                  <a:gd name="connsiteX2" fmla="*/ 45652 w 55641"/>
                  <a:gd name="connsiteY2" fmla="*/ 48995 h 55641"/>
                  <a:gd name="connsiteX3" fmla="*/ 6647 w 55641"/>
                  <a:gd name="connsiteY3" fmla="*/ 45652 h 55641"/>
                  <a:gd name="connsiteX4" fmla="*/ 9990 w 55641"/>
                  <a:gd name="connsiteY4" fmla="*/ 6647 h 55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1" h="55641">
                    <a:moveTo>
                      <a:pt x="9990" y="6647"/>
                    </a:moveTo>
                    <a:cubicBezTo>
                      <a:pt x="21877" y="-3383"/>
                      <a:pt x="39336" y="-1897"/>
                      <a:pt x="48995" y="9990"/>
                    </a:cubicBezTo>
                    <a:cubicBezTo>
                      <a:pt x="59025" y="21877"/>
                      <a:pt x="57539" y="39337"/>
                      <a:pt x="45652" y="48995"/>
                    </a:cubicBezTo>
                    <a:cubicBezTo>
                      <a:pt x="33764" y="59025"/>
                      <a:pt x="16305" y="57539"/>
                      <a:pt x="6647" y="45652"/>
                    </a:cubicBezTo>
                    <a:cubicBezTo>
                      <a:pt x="-3383" y="33764"/>
                      <a:pt x="-1897" y="16305"/>
                      <a:pt x="9990" y="664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36" name="Graphic 619">
              <a:extLst>
                <a:ext uri="{FF2B5EF4-FFF2-40B4-BE49-F238E27FC236}">
                  <a16:creationId xmlns:a16="http://schemas.microsoft.com/office/drawing/2014/main" id="{58BBEE5F-A2B4-2DAD-F00A-C62DAA981EB5}"/>
                </a:ext>
                <a:ext uri="{C183D7F6-B498-43B3-948B-1728B52AA6E4}">
                  <adec:decorative xmlns:adec="http://schemas.microsoft.com/office/drawing/2017/decorative" val="1"/>
                </a:ext>
              </a:extLst>
            </p:cNvPr>
            <p:cNvGrpSpPr/>
            <p:nvPr/>
          </p:nvGrpSpPr>
          <p:grpSpPr>
            <a:xfrm>
              <a:off x="5017353" y="2902088"/>
              <a:ext cx="1059952" cy="1390746"/>
              <a:chOff x="6948431" y="419284"/>
              <a:chExt cx="1576297" cy="1957326"/>
            </a:xfrm>
            <a:solidFill>
              <a:srgbClr val="454142"/>
            </a:solidFill>
          </p:grpSpPr>
          <p:sp>
            <p:nvSpPr>
              <p:cNvPr id="1277" name="Freeform: Shape 1276">
                <a:extLst>
                  <a:ext uri="{FF2B5EF4-FFF2-40B4-BE49-F238E27FC236}">
                    <a16:creationId xmlns:a16="http://schemas.microsoft.com/office/drawing/2014/main" id="{D1C5C571-7204-1ED2-59E9-54FC442BA788}"/>
                  </a:ext>
                </a:extLst>
              </p:cNvPr>
              <p:cNvSpPr/>
              <p:nvPr/>
            </p:nvSpPr>
            <p:spPr>
              <a:xfrm>
                <a:off x="6948431" y="446427"/>
                <a:ext cx="1549154" cy="1903437"/>
              </a:xfrm>
              <a:custGeom>
                <a:avLst/>
                <a:gdLst>
                  <a:gd name="connsiteX0" fmla="*/ 35766 w 1549154"/>
                  <a:gd name="connsiteY0" fmla="*/ 1902324 h 1903437"/>
                  <a:gd name="connsiteX1" fmla="*/ 25736 w 1549154"/>
                  <a:gd name="connsiteY1" fmla="*/ 1901209 h 1903437"/>
                  <a:gd name="connsiteX2" fmla="*/ 7905 w 1549154"/>
                  <a:gd name="connsiteY2" fmla="*/ 1900466 h 1903437"/>
                  <a:gd name="connsiteX3" fmla="*/ 2333 w 1549154"/>
                  <a:gd name="connsiteY3" fmla="*/ 1884864 h 1903437"/>
                  <a:gd name="connsiteX4" fmla="*/ 9391 w 1549154"/>
                  <a:gd name="connsiteY4" fmla="*/ 1849574 h 1903437"/>
                  <a:gd name="connsiteX5" fmla="*/ 46538 w 1549154"/>
                  <a:gd name="connsiteY5" fmla="*/ 1787166 h 1903437"/>
                  <a:gd name="connsiteX6" fmla="*/ 151666 w 1549154"/>
                  <a:gd name="connsiteY6" fmla="*/ 1686125 h 1903437"/>
                  <a:gd name="connsiteX7" fmla="*/ 272766 w 1549154"/>
                  <a:gd name="connsiteY7" fmla="*/ 1603658 h 1903437"/>
                  <a:gd name="connsiteX8" fmla="*/ 273138 w 1549154"/>
                  <a:gd name="connsiteY8" fmla="*/ 1603658 h 1903437"/>
                  <a:gd name="connsiteX9" fmla="*/ 273138 w 1549154"/>
                  <a:gd name="connsiteY9" fmla="*/ 1603286 h 1903437"/>
                  <a:gd name="connsiteX10" fmla="*/ 305456 w 1549154"/>
                  <a:gd name="connsiteY10" fmla="*/ 1560938 h 1903437"/>
                  <a:gd name="connsiteX11" fmla="*/ 335175 w 1549154"/>
                  <a:gd name="connsiteY11" fmla="*/ 1517104 h 1903437"/>
                  <a:gd name="connsiteX12" fmla="*/ 389410 w 1549154"/>
                  <a:gd name="connsiteY12" fmla="*/ 1426093 h 1903437"/>
                  <a:gd name="connsiteX13" fmla="*/ 441788 w 1549154"/>
                  <a:gd name="connsiteY13" fmla="*/ 1334338 h 1903437"/>
                  <a:gd name="connsiteX14" fmla="*/ 469277 w 1549154"/>
                  <a:gd name="connsiteY14" fmla="*/ 1289018 h 1903437"/>
                  <a:gd name="connsiteX15" fmla="*/ 497881 w 1549154"/>
                  <a:gd name="connsiteY15" fmla="*/ 1244813 h 1903437"/>
                  <a:gd name="connsiteX16" fmla="*/ 528341 w 1549154"/>
                  <a:gd name="connsiteY16" fmla="*/ 1201722 h 1903437"/>
                  <a:gd name="connsiteX17" fmla="*/ 560660 w 1549154"/>
                  <a:gd name="connsiteY17" fmla="*/ 1160116 h 1903437"/>
                  <a:gd name="connsiteX18" fmla="*/ 594836 w 1549154"/>
                  <a:gd name="connsiteY18" fmla="*/ 1119997 h 1903437"/>
                  <a:gd name="connsiteX19" fmla="*/ 630868 w 1549154"/>
                  <a:gd name="connsiteY19" fmla="*/ 1081364 h 1903437"/>
                  <a:gd name="connsiteX20" fmla="*/ 668759 w 1549154"/>
                  <a:gd name="connsiteY20" fmla="*/ 1044588 h 1903437"/>
                  <a:gd name="connsiteX21" fmla="*/ 708135 w 1549154"/>
                  <a:gd name="connsiteY21" fmla="*/ 1009669 h 1903437"/>
                  <a:gd name="connsiteX22" fmla="*/ 748626 w 1549154"/>
                  <a:gd name="connsiteY22" fmla="*/ 975865 h 1903437"/>
                  <a:gd name="connsiteX23" fmla="*/ 790231 w 1549154"/>
                  <a:gd name="connsiteY23" fmla="*/ 943547 h 1903437"/>
                  <a:gd name="connsiteX24" fmla="*/ 790231 w 1549154"/>
                  <a:gd name="connsiteY24" fmla="*/ 943547 h 1903437"/>
                  <a:gd name="connsiteX25" fmla="*/ 790231 w 1549154"/>
                  <a:gd name="connsiteY25" fmla="*/ 943547 h 1903437"/>
                  <a:gd name="connsiteX26" fmla="*/ 843352 w 1549154"/>
                  <a:gd name="connsiteY26" fmla="*/ 889311 h 1903437"/>
                  <a:gd name="connsiteX27" fmla="*/ 895359 w 1549154"/>
                  <a:gd name="connsiteY27" fmla="*/ 834333 h 1903437"/>
                  <a:gd name="connsiteX28" fmla="*/ 945508 w 1549154"/>
                  <a:gd name="connsiteY28" fmla="*/ 777497 h 1903437"/>
                  <a:gd name="connsiteX29" fmla="*/ 993428 w 1549154"/>
                  <a:gd name="connsiteY29" fmla="*/ 718804 h 1903437"/>
                  <a:gd name="connsiteX30" fmla="*/ 1040234 w 1549154"/>
                  <a:gd name="connsiteY30" fmla="*/ 659368 h 1903437"/>
                  <a:gd name="connsiteX31" fmla="*/ 1085554 w 1549154"/>
                  <a:gd name="connsiteY31" fmla="*/ 598818 h 1903437"/>
                  <a:gd name="connsiteX32" fmla="*/ 1129760 w 1549154"/>
                  <a:gd name="connsiteY32" fmla="*/ 537153 h 1903437"/>
                  <a:gd name="connsiteX33" fmla="*/ 1173593 w 1549154"/>
                  <a:gd name="connsiteY33" fmla="*/ 475488 h 1903437"/>
                  <a:gd name="connsiteX34" fmla="*/ 1262005 w 1549154"/>
                  <a:gd name="connsiteY34" fmla="*/ 352530 h 1903437"/>
                  <a:gd name="connsiteX35" fmla="*/ 1308439 w 1549154"/>
                  <a:gd name="connsiteY35" fmla="*/ 292722 h 1903437"/>
                  <a:gd name="connsiteX36" fmla="*/ 1356360 w 1549154"/>
                  <a:gd name="connsiteY36" fmla="*/ 234029 h 1903437"/>
                  <a:gd name="connsiteX37" fmla="*/ 1549155 w 1549154"/>
                  <a:gd name="connsiteY37" fmla="*/ 0 h 1903437"/>
                  <a:gd name="connsiteX38" fmla="*/ 1549155 w 1549154"/>
                  <a:gd name="connsiteY38" fmla="*/ 0 h 1903437"/>
                  <a:gd name="connsiteX39" fmla="*/ 1354130 w 1549154"/>
                  <a:gd name="connsiteY39" fmla="*/ 231429 h 1903437"/>
                  <a:gd name="connsiteX40" fmla="*/ 1305839 w 1549154"/>
                  <a:gd name="connsiteY40" fmla="*/ 289751 h 1903437"/>
                  <a:gd name="connsiteX41" fmla="*/ 1259033 w 1549154"/>
                  <a:gd name="connsiteY41" fmla="*/ 349558 h 1903437"/>
                  <a:gd name="connsiteX42" fmla="*/ 1170250 w 1549154"/>
                  <a:gd name="connsiteY42" fmla="*/ 472145 h 1903437"/>
                  <a:gd name="connsiteX43" fmla="*/ 1126045 w 1549154"/>
                  <a:gd name="connsiteY43" fmla="*/ 533810 h 1903437"/>
                  <a:gd name="connsiteX44" fmla="*/ 1081468 w 1549154"/>
                  <a:gd name="connsiteY44" fmla="*/ 595103 h 1903437"/>
                  <a:gd name="connsiteX45" fmla="*/ 1035776 w 1549154"/>
                  <a:gd name="connsiteY45" fmla="*/ 655653 h 1903437"/>
                  <a:gd name="connsiteX46" fmla="*/ 988599 w 1549154"/>
                  <a:gd name="connsiteY46" fmla="*/ 715089 h 1903437"/>
                  <a:gd name="connsiteX47" fmla="*/ 940307 w 1549154"/>
                  <a:gd name="connsiteY47" fmla="*/ 773411 h 1903437"/>
                  <a:gd name="connsiteX48" fmla="*/ 890158 w 1549154"/>
                  <a:gd name="connsiteY48" fmla="*/ 829875 h 1903437"/>
                  <a:gd name="connsiteX49" fmla="*/ 838151 w 1549154"/>
                  <a:gd name="connsiteY49" fmla="*/ 884853 h 1903437"/>
                  <a:gd name="connsiteX50" fmla="*/ 785031 w 1549154"/>
                  <a:gd name="connsiteY50" fmla="*/ 938717 h 1903437"/>
                  <a:gd name="connsiteX51" fmla="*/ 785031 w 1549154"/>
                  <a:gd name="connsiteY51" fmla="*/ 938717 h 1903437"/>
                  <a:gd name="connsiteX52" fmla="*/ 743054 w 1549154"/>
                  <a:gd name="connsiteY52" fmla="*/ 970664 h 1903437"/>
                  <a:gd name="connsiteX53" fmla="*/ 702192 w 1549154"/>
                  <a:gd name="connsiteY53" fmla="*/ 1004468 h 1903437"/>
                  <a:gd name="connsiteX54" fmla="*/ 662815 w 1549154"/>
                  <a:gd name="connsiteY54" fmla="*/ 1039759 h 1903437"/>
                  <a:gd name="connsiteX55" fmla="*/ 624925 w 1549154"/>
                  <a:gd name="connsiteY55" fmla="*/ 1076906 h 1903437"/>
                  <a:gd name="connsiteX56" fmla="*/ 588892 w 1549154"/>
                  <a:gd name="connsiteY56" fmla="*/ 1115911 h 1903437"/>
                  <a:gd name="connsiteX57" fmla="*/ 554716 w 1549154"/>
                  <a:gd name="connsiteY57" fmla="*/ 1156402 h 1903437"/>
                  <a:gd name="connsiteX58" fmla="*/ 522398 w 1549154"/>
                  <a:gd name="connsiteY58" fmla="*/ 1198378 h 1903437"/>
                  <a:gd name="connsiteX59" fmla="*/ 491937 w 1549154"/>
                  <a:gd name="connsiteY59" fmla="*/ 1241841 h 1903437"/>
                  <a:gd name="connsiteX60" fmla="*/ 463333 w 1549154"/>
                  <a:gd name="connsiteY60" fmla="*/ 1286418 h 1903437"/>
                  <a:gd name="connsiteX61" fmla="*/ 435844 w 1549154"/>
                  <a:gd name="connsiteY61" fmla="*/ 1331738 h 1903437"/>
                  <a:gd name="connsiteX62" fmla="*/ 383838 w 1549154"/>
                  <a:gd name="connsiteY62" fmla="*/ 1423864 h 1903437"/>
                  <a:gd name="connsiteX63" fmla="*/ 330345 w 1549154"/>
                  <a:gd name="connsiteY63" fmla="*/ 1514875 h 1903437"/>
                  <a:gd name="connsiteX64" fmla="*/ 300999 w 1549154"/>
                  <a:gd name="connsiteY64" fmla="*/ 1558709 h 1903437"/>
                  <a:gd name="connsiteX65" fmla="*/ 269052 w 1549154"/>
                  <a:gd name="connsiteY65" fmla="*/ 1600686 h 1903437"/>
                  <a:gd name="connsiteX66" fmla="*/ 269795 w 1549154"/>
                  <a:gd name="connsiteY66" fmla="*/ 1600686 h 1903437"/>
                  <a:gd name="connsiteX67" fmla="*/ 148694 w 1549154"/>
                  <a:gd name="connsiteY67" fmla="*/ 1683153 h 1903437"/>
                  <a:gd name="connsiteX68" fmla="*/ 43566 w 1549154"/>
                  <a:gd name="connsiteY68" fmla="*/ 1785309 h 1903437"/>
                  <a:gd name="connsiteX69" fmla="*/ 6791 w 1549154"/>
                  <a:gd name="connsiteY69" fmla="*/ 1848831 h 1903437"/>
                  <a:gd name="connsiteX70" fmla="*/ 104 w 1549154"/>
                  <a:gd name="connsiteY70" fmla="*/ 1885236 h 1903437"/>
                  <a:gd name="connsiteX71" fmla="*/ 7162 w 1549154"/>
                  <a:gd name="connsiteY71" fmla="*/ 1902695 h 1903437"/>
                  <a:gd name="connsiteX72" fmla="*/ 25736 w 1549154"/>
                  <a:gd name="connsiteY72" fmla="*/ 1903438 h 1903437"/>
                  <a:gd name="connsiteX73" fmla="*/ 35766 w 1549154"/>
                  <a:gd name="connsiteY73" fmla="*/ 1902695 h 1903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549154" h="1903437">
                    <a:moveTo>
                      <a:pt x="35766" y="1902324"/>
                    </a:moveTo>
                    <a:lnTo>
                      <a:pt x="25736" y="1901209"/>
                    </a:lnTo>
                    <a:cubicBezTo>
                      <a:pt x="19792" y="1901209"/>
                      <a:pt x="13106" y="1901581"/>
                      <a:pt x="7905" y="1900466"/>
                    </a:cubicBezTo>
                    <a:cubicBezTo>
                      <a:pt x="3819" y="1897494"/>
                      <a:pt x="2704" y="1890436"/>
                      <a:pt x="2333" y="1884864"/>
                    </a:cubicBezTo>
                    <a:cubicBezTo>
                      <a:pt x="2333" y="1872977"/>
                      <a:pt x="5305" y="1861090"/>
                      <a:pt x="9391" y="1849574"/>
                    </a:cubicBezTo>
                    <a:cubicBezTo>
                      <a:pt x="17935" y="1826914"/>
                      <a:pt x="31308" y="1806112"/>
                      <a:pt x="46538" y="1787166"/>
                    </a:cubicBezTo>
                    <a:cubicBezTo>
                      <a:pt x="77000" y="1748904"/>
                      <a:pt x="113404" y="1716215"/>
                      <a:pt x="151666" y="1686125"/>
                    </a:cubicBezTo>
                    <a:cubicBezTo>
                      <a:pt x="190300" y="1656036"/>
                      <a:pt x="230790" y="1629289"/>
                      <a:pt x="272766" y="1603658"/>
                    </a:cubicBezTo>
                    <a:lnTo>
                      <a:pt x="273138" y="1603658"/>
                    </a:lnTo>
                    <a:cubicBezTo>
                      <a:pt x="273138" y="1603658"/>
                      <a:pt x="273138" y="1603286"/>
                      <a:pt x="273138" y="1603286"/>
                    </a:cubicBezTo>
                    <a:cubicBezTo>
                      <a:pt x="283911" y="1589170"/>
                      <a:pt x="295426" y="1575797"/>
                      <a:pt x="305456" y="1560938"/>
                    </a:cubicBezTo>
                    <a:cubicBezTo>
                      <a:pt x="315486" y="1546450"/>
                      <a:pt x="325888" y="1531963"/>
                      <a:pt x="335175" y="1517104"/>
                    </a:cubicBezTo>
                    <a:cubicBezTo>
                      <a:pt x="354491" y="1487386"/>
                      <a:pt x="371579" y="1456554"/>
                      <a:pt x="389410" y="1426093"/>
                    </a:cubicBezTo>
                    <a:cubicBezTo>
                      <a:pt x="406869" y="1395260"/>
                      <a:pt x="423957" y="1364799"/>
                      <a:pt x="441788" y="1334338"/>
                    </a:cubicBezTo>
                    <a:cubicBezTo>
                      <a:pt x="451075" y="1319479"/>
                      <a:pt x="459619" y="1303877"/>
                      <a:pt x="469277" y="1289018"/>
                    </a:cubicBezTo>
                    <a:cubicBezTo>
                      <a:pt x="478935" y="1274159"/>
                      <a:pt x="487851" y="1259300"/>
                      <a:pt x="497881" y="1244813"/>
                    </a:cubicBezTo>
                    <a:cubicBezTo>
                      <a:pt x="507910" y="1230325"/>
                      <a:pt x="517569" y="1215838"/>
                      <a:pt x="528341" y="1201722"/>
                    </a:cubicBezTo>
                    <a:cubicBezTo>
                      <a:pt x="539115" y="1187977"/>
                      <a:pt x="549144" y="1173490"/>
                      <a:pt x="560660" y="1160116"/>
                    </a:cubicBezTo>
                    <a:cubicBezTo>
                      <a:pt x="572176" y="1146743"/>
                      <a:pt x="583320" y="1132999"/>
                      <a:pt x="594836" y="1119997"/>
                    </a:cubicBezTo>
                    <a:lnTo>
                      <a:pt x="630868" y="1081364"/>
                    </a:lnTo>
                    <a:cubicBezTo>
                      <a:pt x="643127" y="1068734"/>
                      <a:pt x="656129" y="1056846"/>
                      <a:pt x="668759" y="1044588"/>
                    </a:cubicBezTo>
                    <a:cubicBezTo>
                      <a:pt x="681018" y="1031958"/>
                      <a:pt x="695134" y="1021185"/>
                      <a:pt x="708135" y="1009669"/>
                    </a:cubicBezTo>
                    <a:cubicBezTo>
                      <a:pt x="721508" y="998153"/>
                      <a:pt x="734510" y="986638"/>
                      <a:pt x="748626" y="975865"/>
                    </a:cubicBezTo>
                    <a:lnTo>
                      <a:pt x="790231" y="943547"/>
                    </a:lnTo>
                    <a:lnTo>
                      <a:pt x="790231" y="943547"/>
                    </a:lnTo>
                    <a:cubicBezTo>
                      <a:pt x="790231" y="943547"/>
                      <a:pt x="790231" y="943547"/>
                      <a:pt x="790231" y="943547"/>
                    </a:cubicBezTo>
                    <a:lnTo>
                      <a:pt x="843352" y="889311"/>
                    </a:lnTo>
                    <a:cubicBezTo>
                      <a:pt x="860811" y="871109"/>
                      <a:pt x="879014" y="853650"/>
                      <a:pt x="895359" y="834333"/>
                    </a:cubicBezTo>
                    <a:lnTo>
                      <a:pt x="945508" y="777497"/>
                    </a:lnTo>
                    <a:cubicBezTo>
                      <a:pt x="962596" y="758923"/>
                      <a:pt x="977455" y="738492"/>
                      <a:pt x="993428" y="718804"/>
                    </a:cubicBezTo>
                    <a:cubicBezTo>
                      <a:pt x="1009030" y="699116"/>
                      <a:pt x="1025375" y="679799"/>
                      <a:pt x="1040234" y="659368"/>
                    </a:cubicBezTo>
                    <a:lnTo>
                      <a:pt x="1085554" y="598818"/>
                    </a:lnTo>
                    <a:cubicBezTo>
                      <a:pt x="1100785" y="578387"/>
                      <a:pt x="1114901" y="557955"/>
                      <a:pt x="1129760" y="537153"/>
                    </a:cubicBezTo>
                    <a:lnTo>
                      <a:pt x="1173593" y="475488"/>
                    </a:lnTo>
                    <a:cubicBezTo>
                      <a:pt x="1202569" y="434254"/>
                      <a:pt x="1232287" y="393392"/>
                      <a:pt x="1262005" y="352530"/>
                    </a:cubicBezTo>
                    <a:lnTo>
                      <a:pt x="1308439" y="292722"/>
                    </a:lnTo>
                    <a:cubicBezTo>
                      <a:pt x="1323670" y="272663"/>
                      <a:pt x="1340386" y="253718"/>
                      <a:pt x="1356360" y="234029"/>
                    </a:cubicBezTo>
                    <a:lnTo>
                      <a:pt x="1549155" y="0"/>
                    </a:lnTo>
                    <a:lnTo>
                      <a:pt x="1549155" y="0"/>
                    </a:lnTo>
                    <a:cubicBezTo>
                      <a:pt x="1549155" y="0"/>
                      <a:pt x="1354130" y="231429"/>
                      <a:pt x="1354130" y="231429"/>
                    </a:cubicBezTo>
                    <a:cubicBezTo>
                      <a:pt x="1338157" y="250746"/>
                      <a:pt x="1321441" y="269691"/>
                      <a:pt x="1305839" y="289751"/>
                    </a:cubicBezTo>
                    <a:lnTo>
                      <a:pt x="1259033" y="349558"/>
                    </a:lnTo>
                    <a:cubicBezTo>
                      <a:pt x="1229315" y="390420"/>
                      <a:pt x="1199225" y="430911"/>
                      <a:pt x="1170250" y="472145"/>
                    </a:cubicBezTo>
                    <a:lnTo>
                      <a:pt x="1126045" y="533810"/>
                    </a:lnTo>
                    <a:cubicBezTo>
                      <a:pt x="1111186" y="554241"/>
                      <a:pt x="1096698" y="575043"/>
                      <a:pt x="1081468" y="595103"/>
                    </a:cubicBezTo>
                    <a:lnTo>
                      <a:pt x="1035776" y="655653"/>
                    </a:lnTo>
                    <a:cubicBezTo>
                      <a:pt x="1020917" y="676085"/>
                      <a:pt x="1004573" y="695030"/>
                      <a:pt x="988599" y="715089"/>
                    </a:cubicBezTo>
                    <a:cubicBezTo>
                      <a:pt x="972626" y="734406"/>
                      <a:pt x="957395" y="754837"/>
                      <a:pt x="940307" y="773411"/>
                    </a:cubicBezTo>
                    <a:lnTo>
                      <a:pt x="890158" y="829875"/>
                    </a:lnTo>
                    <a:cubicBezTo>
                      <a:pt x="873813" y="849192"/>
                      <a:pt x="855611" y="866651"/>
                      <a:pt x="838151" y="884853"/>
                    </a:cubicBezTo>
                    <a:lnTo>
                      <a:pt x="785031" y="938717"/>
                    </a:lnTo>
                    <a:lnTo>
                      <a:pt x="785031" y="938717"/>
                    </a:lnTo>
                    <a:cubicBezTo>
                      <a:pt x="785031" y="938717"/>
                      <a:pt x="743054" y="970664"/>
                      <a:pt x="743054" y="970664"/>
                    </a:cubicBezTo>
                    <a:cubicBezTo>
                      <a:pt x="728938" y="981066"/>
                      <a:pt x="715565" y="992953"/>
                      <a:pt x="702192" y="1004468"/>
                    </a:cubicBezTo>
                    <a:cubicBezTo>
                      <a:pt x="688819" y="1016356"/>
                      <a:pt x="675074" y="1027128"/>
                      <a:pt x="662815" y="1039759"/>
                    </a:cubicBezTo>
                    <a:cubicBezTo>
                      <a:pt x="650185" y="1052017"/>
                      <a:pt x="637184" y="1064276"/>
                      <a:pt x="624925" y="1076906"/>
                    </a:cubicBezTo>
                    <a:lnTo>
                      <a:pt x="588892" y="1115911"/>
                    </a:lnTo>
                    <a:cubicBezTo>
                      <a:pt x="577376" y="1129284"/>
                      <a:pt x="566232" y="1143029"/>
                      <a:pt x="554716" y="1156402"/>
                    </a:cubicBezTo>
                    <a:cubicBezTo>
                      <a:pt x="543572" y="1170146"/>
                      <a:pt x="533171" y="1184634"/>
                      <a:pt x="522398" y="1198378"/>
                    </a:cubicBezTo>
                    <a:cubicBezTo>
                      <a:pt x="511625" y="1212494"/>
                      <a:pt x="501967" y="1227353"/>
                      <a:pt x="491937" y="1241841"/>
                    </a:cubicBezTo>
                    <a:cubicBezTo>
                      <a:pt x="481907" y="1256329"/>
                      <a:pt x="472620" y="1271559"/>
                      <a:pt x="463333" y="1286418"/>
                    </a:cubicBezTo>
                    <a:cubicBezTo>
                      <a:pt x="454046" y="1301277"/>
                      <a:pt x="445131" y="1316508"/>
                      <a:pt x="435844" y="1331738"/>
                    </a:cubicBezTo>
                    <a:cubicBezTo>
                      <a:pt x="418013" y="1362199"/>
                      <a:pt x="400926" y="1393031"/>
                      <a:pt x="383838" y="1423864"/>
                    </a:cubicBezTo>
                    <a:cubicBezTo>
                      <a:pt x="366378" y="1454325"/>
                      <a:pt x="349291" y="1485157"/>
                      <a:pt x="330345" y="1514875"/>
                    </a:cubicBezTo>
                    <a:cubicBezTo>
                      <a:pt x="321430" y="1530106"/>
                      <a:pt x="311029" y="1544222"/>
                      <a:pt x="300999" y="1558709"/>
                    </a:cubicBezTo>
                    <a:cubicBezTo>
                      <a:pt x="290969" y="1573197"/>
                      <a:pt x="279825" y="1586570"/>
                      <a:pt x="269052" y="1600686"/>
                    </a:cubicBezTo>
                    <a:lnTo>
                      <a:pt x="269795" y="1600686"/>
                    </a:lnTo>
                    <a:cubicBezTo>
                      <a:pt x="228190" y="1625575"/>
                      <a:pt x="187328" y="1653064"/>
                      <a:pt x="148694" y="1683153"/>
                    </a:cubicBezTo>
                    <a:cubicBezTo>
                      <a:pt x="110432" y="1713614"/>
                      <a:pt x="73656" y="1746676"/>
                      <a:pt x="43566" y="1785309"/>
                    </a:cubicBezTo>
                    <a:cubicBezTo>
                      <a:pt x="28708" y="1804626"/>
                      <a:pt x="15335" y="1825800"/>
                      <a:pt x="6791" y="1848831"/>
                    </a:cubicBezTo>
                    <a:cubicBezTo>
                      <a:pt x="2704" y="1860347"/>
                      <a:pt x="-639" y="1872606"/>
                      <a:pt x="104" y="1885236"/>
                    </a:cubicBezTo>
                    <a:cubicBezTo>
                      <a:pt x="847" y="1891179"/>
                      <a:pt x="847" y="1898237"/>
                      <a:pt x="7162" y="1902695"/>
                    </a:cubicBezTo>
                    <a:cubicBezTo>
                      <a:pt x="13849" y="1904181"/>
                      <a:pt x="19421" y="1902695"/>
                      <a:pt x="25736" y="1903438"/>
                    </a:cubicBezTo>
                    <a:lnTo>
                      <a:pt x="35766" y="1902695"/>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8" name="Freeform: Shape 1277">
                <a:extLst>
                  <a:ext uri="{FF2B5EF4-FFF2-40B4-BE49-F238E27FC236}">
                    <a16:creationId xmlns:a16="http://schemas.microsoft.com/office/drawing/2014/main" id="{F2AA4E29-EE39-03E4-DAE3-755687899AF3}"/>
                  </a:ext>
                </a:extLst>
              </p:cNvPr>
              <p:cNvSpPr/>
              <p:nvPr/>
            </p:nvSpPr>
            <p:spPr>
              <a:xfrm>
                <a:off x="6957821" y="2320890"/>
                <a:ext cx="55721" cy="55721"/>
              </a:xfrm>
              <a:custGeom>
                <a:avLst/>
                <a:gdLst>
                  <a:gd name="connsiteX0" fmla="*/ 27861 w 55721"/>
                  <a:gd name="connsiteY0" fmla="*/ 0 h 55721"/>
                  <a:gd name="connsiteX1" fmla="*/ 0 w 55721"/>
                  <a:gd name="connsiteY1" fmla="*/ 27861 h 55721"/>
                  <a:gd name="connsiteX2" fmla="*/ 27861 w 55721"/>
                  <a:gd name="connsiteY2" fmla="*/ 55721 h 55721"/>
                  <a:gd name="connsiteX3" fmla="*/ 55721 w 55721"/>
                  <a:gd name="connsiteY3" fmla="*/ 27861 h 55721"/>
                  <a:gd name="connsiteX4" fmla="*/ 27861 w 55721"/>
                  <a:gd name="connsiteY4" fmla="*/ 0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0"/>
                    </a:moveTo>
                    <a:cubicBezTo>
                      <a:pt x="12630" y="0"/>
                      <a:pt x="0" y="12630"/>
                      <a:pt x="0" y="27861"/>
                    </a:cubicBezTo>
                    <a:cubicBezTo>
                      <a:pt x="0" y="43091"/>
                      <a:pt x="12259" y="55721"/>
                      <a:pt x="27861" y="55721"/>
                    </a:cubicBezTo>
                    <a:cubicBezTo>
                      <a:pt x="43463" y="55721"/>
                      <a:pt x="55721" y="43091"/>
                      <a:pt x="55721" y="27861"/>
                    </a:cubicBezTo>
                    <a:cubicBezTo>
                      <a:pt x="55721" y="12630"/>
                      <a:pt x="43091" y="0"/>
                      <a:pt x="27861"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9" name="Freeform: Shape 1278">
                <a:extLst>
                  <a:ext uri="{FF2B5EF4-FFF2-40B4-BE49-F238E27FC236}">
                    <a16:creationId xmlns:a16="http://schemas.microsoft.com/office/drawing/2014/main" id="{A1B4805A-3E31-7DDE-FFD1-5ECF54F34621}"/>
                  </a:ext>
                </a:extLst>
              </p:cNvPr>
              <p:cNvSpPr/>
              <p:nvPr/>
            </p:nvSpPr>
            <p:spPr>
              <a:xfrm>
                <a:off x="8469329" y="419284"/>
                <a:ext cx="55399" cy="55399"/>
              </a:xfrm>
              <a:custGeom>
                <a:avLst/>
                <a:gdLst>
                  <a:gd name="connsiteX0" fmla="*/ 6340 w 55399"/>
                  <a:gd name="connsiteY0" fmla="*/ 10054 h 55399"/>
                  <a:gd name="connsiteX1" fmla="*/ 45345 w 55399"/>
                  <a:gd name="connsiteY1" fmla="*/ 6340 h 55399"/>
                  <a:gd name="connsiteX2" fmla="*/ 49060 w 55399"/>
                  <a:gd name="connsiteY2" fmla="*/ 45345 h 55399"/>
                  <a:gd name="connsiteX3" fmla="*/ 10055 w 55399"/>
                  <a:gd name="connsiteY3" fmla="*/ 49059 h 55399"/>
                  <a:gd name="connsiteX4" fmla="*/ 6340 w 55399"/>
                  <a:gd name="connsiteY4" fmla="*/ 10054 h 55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9" h="55399">
                    <a:moveTo>
                      <a:pt x="6340" y="10054"/>
                    </a:moveTo>
                    <a:cubicBezTo>
                      <a:pt x="15998" y="-1833"/>
                      <a:pt x="33829" y="-3319"/>
                      <a:pt x="45345" y="6340"/>
                    </a:cubicBezTo>
                    <a:cubicBezTo>
                      <a:pt x="57232" y="15998"/>
                      <a:pt x="58718" y="33829"/>
                      <a:pt x="49060" y="45345"/>
                    </a:cubicBezTo>
                    <a:cubicBezTo>
                      <a:pt x="39401" y="57232"/>
                      <a:pt x="21570" y="58718"/>
                      <a:pt x="10055" y="49059"/>
                    </a:cubicBezTo>
                    <a:cubicBezTo>
                      <a:pt x="-1833" y="39401"/>
                      <a:pt x="-3319" y="21570"/>
                      <a:pt x="6340" y="1005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37" name="Graphic 619">
              <a:extLst>
                <a:ext uri="{FF2B5EF4-FFF2-40B4-BE49-F238E27FC236}">
                  <a16:creationId xmlns:a16="http://schemas.microsoft.com/office/drawing/2014/main" id="{048E04FC-28C6-86E5-DE90-A36EA18359DA}"/>
                </a:ext>
                <a:ext uri="{C183D7F6-B498-43B3-948B-1728B52AA6E4}">
                  <adec:decorative xmlns:adec="http://schemas.microsoft.com/office/drawing/2017/decorative" val="1"/>
                </a:ext>
              </a:extLst>
            </p:cNvPr>
            <p:cNvGrpSpPr/>
            <p:nvPr/>
          </p:nvGrpSpPr>
          <p:grpSpPr>
            <a:xfrm>
              <a:off x="5154551" y="2734133"/>
              <a:ext cx="704018" cy="1129269"/>
              <a:chOff x="7152464" y="182905"/>
              <a:chExt cx="1046973" cy="1589326"/>
            </a:xfrm>
            <a:solidFill>
              <a:srgbClr val="454142"/>
            </a:solidFill>
          </p:grpSpPr>
          <p:sp>
            <p:nvSpPr>
              <p:cNvPr id="1274" name="Freeform: Shape 1273">
                <a:extLst>
                  <a:ext uri="{FF2B5EF4-FFF2-40B4-BE49-F238E27FC236}">
                    <a16:creationId xmlns:a16="http://schemas.microsoft.com/office/drawing/2014/main" id="{240FAE53-0B3A-1EB9-B763-F5AD2CCB7F96}"/>
                  </a:ext>
                </a:extLst>
              </p:cNvPr>
              <p:cNvSpPr/>
              <p:nvPr/>
            </p:nvSpPr>
            <p:spPr>
              <a:xfrm>
                <a:off x="7179221" y="210540"/>
                <a:ext cx="992581" cy="1536420"/>
              </a:xfrm>
              <a:custGeom>
                <a:avLst/>
                <a:gdLst>
                  <a:gd name="connsiteX0" fmla="*/ 371 w 992581"/>
                  <a:gd name="connsiteY0" fmla="*/ 1535306 h 1536420"/>
                  <a:gd name="connsiteX1" fmla="*/ 28975 w 992581"/>
                  <a:gd name="connsiteY1" fmla="*/ 1484786 h 1536420"/>
                  <a:gd name="connsiteX2" fmla="*/ 61665 w 992581"/>
                  <a:gd name="connsiteY2" fmla="*/ 1436865 h 1536420"/>
                  <a:gd name="connsiteX3" fmla="*/ 98069 w 992581"/>
                  <a:gd name="connsiteY3" fmla="*/ 1391545 h 1536420"/>
                  <a:gd name="connsiteX4" fmla="*/ 137074 w 992581"/>
                  <a:gd name="connsiteY4" fmla="*/ 1348826 h 1536420"/>
                  <a:gd name="connsiteX5" fmla="*/ 296437 w 992581"/>
                  <a:gd name="connsiteY5" fmla="*/ 1179433 h 1536420"/>
                  <a:gd name="connsiteX6" fmla="*/ 368132 w 992581"/>
                  <a:gd name="connsiteY6" fmla="*/ 1087679 h 1536420"/>
                  <a:gd name="connsiteX7" fmla="*/ 400450 w 992581"/>
                  <a:gd name="connsiteY7" fmla="*/ 1039387 h 1536420"/>
                  <a:gd name="connsiteX8" fmla="*/ 430168 w 992581"/>
                  <a:gd name="connsiteY8" fmla="*/ 989238 h 1536420"/>
                  <a:gd name="connsiteX9" fmla="*/ 455799 w 992581"/>
                  <a:gd name="connsiteY9" fmla="*/ 936860 h 1536420"/>
                  <a:gd name="connsiteX10" fmla="*/ 476974 w 992581"/>
                  <a:gd name="connsiteY10" fmla="*/ 882625 h 1536420"/>
                  <a:gd name="connsiteX11" fmla="*/ 491833 w 992581"/>
                  <a:gd name="connsiteY11" fmla="*/ 826160 h 1536420"/>
                  <a:gd name="connsiteX12" fmla="*/ 500005 w 992581"/>
                  <a:gd name="connsiteY12" fmla="*/ 768210 h 1536420"/>
                  <a:gd name="connsiteX13" fmla="*/ 500005 w 992581"/>
                  <a:gd name="connsiteY13" fmla="*/ 769696 h 1536420"/>
                  <a:gd name="connsiteX14" fmla="*/ 569843 w 992581"/>
                  <a:gd name="connsiteY14" fmla="*/ 626307 h 1536420"/>
                  <a:gd name="connsiteX15" fmla="*/ 606619 w 992581"/>
                  <a:gd name="connsiteY15" fmla="*/ 555727 h 1536420"/>
                  <a:gd name="connsiteX16" fmla="*/ 645252 w 992581"/>
                  <a:gd name="connsiteY16" fmla="*/ 485889 h 1536420"/>
                  <a:gd name="connsiteX17" fmla="*/ 665683 w 992581"/>
                  <a:gd name="connsiteY17" fmla="*/ 451714 h 1536420"/>
                  <a:gd name="connsiteX18" fmla="*/ 686486 w 992581"/>
                  <a:gd name="connsiteY18" fmla="*/ 417538 h 1536420"/>
                  <a:gd name="connsiteX19" fmla="*/ 708403 w 992581"/>
                  <a:gd name="connsiteY19" fmla="*/ 384105 h 1536420"/>
                  <a:gd name="connsiteX20" fmla="*/ 730691 w 992581"/>
                  <a:gd name="connsiteY20" fmla="*/ 351044 h 1536420"/>
                  <a:gd name="connsiteX21" fmla="*/ 754466 w 992581"/>
                  <a:gd name="connsiteY21" fmla="*/ 319097 h 1536420"/>
                  <a:gd name="connsiteX22" fmla="*/ 778611 w 992581"/>
                  <a:gd name="connsiteY22" fmla="*/ 287150 h 1536420"/>
                  <a:gd name="connsiteX23" fmla="*/ 830618 w 992581"/>
                  <a:gd name="connsiteY23" fmla="*/ 226600 h 1536420"/>
                  <a:gd name="connsiteX24" fmla="*/ 830618 w 992581"/>
                  <a:gd name="connsiteY24" fmla="*/ 226600 h 1536420"/>
                  <a:gd name="connsiteX25" fmla="*/ 830618 w 992581"/>
                  <a:gd name="connsiteY25" fmla="*/ 226600 h 1536420"/>
                  <a:gd name="connsiteX26" fmla="*/ 992581 w 992581"/>
                  <a:gd name="connsiteY26" fmla="*/ 0 h 1536420"/>
                  <a:gd name="connsiteX27" fmla="*/ 992581 w 992581"/>
                  <a:gd name="connsiteY27" fmla="*/ 0 h 1536420"/>
                  <a:gd name="connsiteX28" fmla="*/ 827646 w 992581"/>
                  <a:gd name="connsiteY28" fmla="*/ 224371 h 1536420"/>
                  <a:gd name="connsiteX29" fmla="*/ 827646 w 992581"/>
                  <a:gd name="connsiteY29" fmla="*/ 224371 h 1536420"/>
                  <a:gd name="connsiteX30" fmla="*/ 775268 w 992581"/>
                  <a:gd name="connsiteY30" fmla="*/ 284550 h 1536420"/>
                  <a:gd name="connsiteX31" fmla="*/ 751123 w 992581"/>
                  <a:gd name="connsiteY31" fmla="*/ 316497 h 1536420"/>
                  <a:gd name="connsiteX32" fmla="*/ 726976 w 992581"/>
                  <a:gd name="connsiteY32" fmla="*/ 348444 h 1536420"/>
                  <a:gd name="connsiteX33" fmla="*/ 704316 w 992581"/>
                  <a:gd name="connsiteY33" fmla="*/ 381505 h 1536420"/>
                  <a:gd name="connsiteX34" fmla="*/ 682028 w 992581"/>
                  <a:gd name="connsiteY34" fmla="*/ 414938 h 1536420"/>
                  <a:gd name="connsiteX35" fmla="*/ 661226 w 992581"/>
                  <a:gd name="connsiteY35" fmla="*/ 449113 h 1536420"/>
                  <a:gd name="connsiteX36" fmla="*/ 640423 w 992581"/>
                  <a:gd name="connsiteY36" fmla="*/ 483289 h 1536420"/>
                  <a:gd name="connsiteX37" fmla="*/ 601418 w 992581"/>
                  <a:gd name="connsiteY37" fmla="*/ 553126 h 1536420"/>
                  <a:gd name="connsiteX38" fmla="*/ 564271 w 992581"/>
                  <a:gd name="connsiteY38" fmla="*/ 623707 h 1536420"/>
                  <a:gd name="connsiteX39" fmla="*/ 493319 w 992581"/>
                  <a:gd name="connsiteY39" fmla="*/ 766724 h 1536420"/>
                  <a:gd name="connsiteX40" fmla="*/ 493319 w 992581"/>
                  <a:gd name="connsiteY40" fmla="*/ 766724 h 1536420"/>
                  <a:gd name="connsiteX41" fmla="*/ 493319 w 992581"/>
                  <a:gd name="connsiteY41" fmla="*/ 768210 h 1536420"/>
                  <a:gd name="connsiteX42" fmla="*/ 485518 w 992581"/>
                  <a:gd name="connsiteY42" fmla="*/ 825418 h 1536420"/>
                  <a:gd name="connsiteX43" fmla="*/ 471030 w 992581"/>
                  <a:gd name="connsiteY43" fmla="*/ 881139 h 1536420"/>
                  <a:gd name="connsiteX44" fmla="*/ 450228 w 992581"/>
                  <a:gd name="connsiteY44" fmla="*/ 935003 h 1536420"/>
                  <a:gd name="connsiteX45" fmla="*/ 424968 w 992581"/>
                  <a:gd name="connsiteY45" fmla="*/ 987009 h 1536420"/>
                  <a:gd name="connsiteX46" fmla="*/ 395621 w 992581"/>
                  <a:gd name="connsiteY46" fmla="*/ 1037158 h 1536420"/>
                  <a:gd name="connsiteX47" fmla="*/ 363674 w 992581"/>
                  <a:gd name="connsiteY47" fmla="*/ 1085450 h 1536420"/>
                  <a:gd name="connsiteX48" fmla="*/ 292722 w 992581"/>
                  <a:gd name="connsiteY48" fmla="*/ 1177204 h 1536420"/>
                  <a:gd name="connsiteX49" fmla="*/ 134474 w 992581"/>
                  <a:gd name="connsiteY49" fmla="*/ 1347340 h 1536420"/>
                  <a:gd name="connsiteX50" fmla="*/ 95841 w 992581"/>
                  <a:gd name="connsiteY50" fmla="*/ 1390802 h 1536420"/>
                  <a:gd name="connsiteX51" fmla="*/ 60179 w 992581"/>
                  <a:gd name="connsiteY51" fmla="*/ 1436865 h 1536420"/>
                  <a:gd name="connsiteX52" fmla="*/ 28232 w 992581"/>
                  <a:gd name="connsiteY52" fmla="*/ 1485529 h 1536420"/>
                  <a:gd name="connsiteX53" fmla="*/ 0 w 992581"/>
                  <a:gd name="connsiteY53" fmla="*/ 1536421 h 1536420"/>
                  <a:gd name="connsiteX54" fmla="*/ 0 w 992581"/>
                  <a:gd name="connsiteY54" fmla="*/ 1536421 h 153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92581" h="1536420">
                    <a:moveTo>
                      <a:pt x="371" y="1535306"/>
                    </a:moveTo>
                    <a:cubicBezTo>
                      <a:pt x="9658" y="1518218"/>
                      <a:pt x="18945" y="1501131"/>
                      <a:pt x="28975" y="1484786"/>
                    </a:cubicBezTo>
                    <a:cubicBezTo>
                      <a:pt x="39376" y="1468441"/>
                      <a:pt x="49778" y="1452096"/>
                      <a:pt x="61665" y="1436865"/>
                    </a:cubicBezTo>
                    <a:cubicBezTo>
                      <a:pt x="72809" y="1421263"/>
                      <a:pt x="85439" y="1406404"/>
                      <a:pt x="98069" y="1391545"/>
                    </a:cubicBezTo>
                    <a:cubicBezTo>
                      <a:pt x="110699" y="1376686"/>
                      <a:pt x="124073" y="1362942"/>
                      <a:pt x="137074" y="1348826"/>
                    </a:cubicBezTo>
                    <a:cubicBezTo>
                      <a:pt x="192796" y="1294962"/>
                      <a:pt x="246659" y="1238869"/>
                      <a:pt x="296437" y="1179433"/>
                    </a:cubicBezTo>
                    <a:cubicBezTo>
                      <a:pt x="321698" y="1150087"/>
                      <a:pt x="345100" y="1118883"/>
                      <a:pt x="368132" y="1087679"/>
                    </a:cubicBezTo>
                    <a:cubicBezTo>
                      <a:pt x="379276" y="1071705"/>
                      <a:pt x="390420" y="1055732"/>
                      <a:pt x="400450" y="1039387"/>
                    </a:cubicBezTo>
                    <a:cubicBezTo>
                      <a:pt x="411223" y="1023042"/>
                      <a:pt x="420509" y="1005954"/>
                      <a:pt x="430168" y="989238"/>
                    </a:cubicBezTo>
                    <a:cubicBezTo>
                      <a:pt x="438712" y="971779"/>
                      <a:pt x="448370" y="954691"/>
                      <a:pt x="455799" y="936860"/>
                    </a:cubicBezTo>
                    <a:cubicBezTo>
                      <a:pt x="463972" y="919029"/>
                      <a:pt x="470659" y="900827"/>
                      <a:pt x="476974" y="882625"/>
                    </a:cubicBezTo>
                    <a:cubicBezTo>
                      <a:pt x="482546" y="864051"/>
                      <a:pt x="488861" y="845477"/>
                      <a:pt x="491833" y="826160"/>
                    </a:cubicBezTo>
                    <a:cubicBezTo>
                      <a:pt x="496291" y="807215"/>
                      <a:pt x="497776" y="787527"/>
                      <a:pt x="500005" y="768210"/>
                    </a:cubicBezTo>
                    <a:lnTo>
                      <a:pt x="500005" y="769696"/>
                    </a:lnTo>
                    <a:cubicBezTo>
                      <a:pt x="522665" y="721776"/>
                      <a:pt x="546068" y="673856"/>
                      <a:pt x="569843" y="626307"/>
                    </a:cubicBezTo>
                    <a:lnTo>
                      <a:pt x="606619" y="555727"/>
                    </a:lnTo>
                    <a:cubicBezTo>
                      <a:pt x="619249" y="532324"/>
                      <a:pt x="632622" y="509292"/>
                      <a:pt x="645252" y="485889"/>
                    </a:cubicBezTo>
                    <a:cubicBezTo>
                      <a:pt x="651567" y="474374"/>
                      <a:pt x="658996" y="463229"/>
                      <a:pt x="665683" y="451714"/>
                    </a:cubicBezTo>
                    <a:lnTo>
                      <a:pt x="686486" y="417538"/>
                    </a:lnTo>
                    <a:cubicBezTo>
                      <a:pt x="693544" y="406022"/>
                      <a:pt x="701344" y="395249"/>
                      <a:pt x="708403" y="384105"/>
                    </a:cubicBezTo>
                    <a:lnTo>
                      <a:pt x="730691" y="351044"/>
                    </a:lnTo>
                    <a:cubicBezTo>
                      <a:pt x="738121" y="339900"/>
                      <a:pt x="746664" y="329870"/>
                      <a:pt x="754466" y="319097"/>
                    </a:cubicBezTo>
                    <a:lnTo>
                      <a:pt x="778611" y="287150"/>
                    </a:lnTo>
                    <a:cubicBezTo>
                      <a:pt x="795699" y="266719"/>
                      <a:pt x="813159" y="247031"/>
                      <a:pt x="830618" y="226600"/>
                    </a:cubicBezTo>
                    <a:lnTo>
                      <a:pt x="830618" y="226600"/>
                    </a:lnTo>
                    <a:cubicBezTo>
                      <a:pt x="830618" y="226600"/>
                      <a:pt x="830618" y="226600"/>
                      <a:pt x="830618" y="226600"/>
                    </a:cubicBezTo>
                    <a:lnTo>
                      <a:pt x="992581" y="0"/>
                    </a:lnTo>
                    <a:lnTo>
                      <a:pt x="992581" y="0"/>
                    </a:lnTo>
                    <a:cubicBezTo>
                      <a:pt x="992581" y="0"/>
                      <a:pt x="827646" y="224371"/>
                      <a:pt x="827646" y="224371"/>
                    </a:cubicBezTo>
                    <a:lnTo>
                      <a:pt x="827646" y="224371"/>
                    </a:lnTo>
                    <a:cubicBezTo>
                      <a:pt x="810187" y="244431"/>
                      <a:pt x="792356" y="264119"/>
                      <a:pt x="775268" y="284550"/>
                    </a:cubicBezTo>
                    <a:lnTo>
                      <a:pt x="751123" y="316497"/>
                    </a:lnTo>
                    <a:cubicBezTo>
                      <a:pt x="743321" y="327269"/>
                      <a:pt x="734778" y="337671"/>
                      <a:pt x="726976" y="348444"/>
                    </a:cubicBezTo>
                    <a:lnTo>
                      <a:pt x="704316" y="381505"/>
                    </a:lnTo>
                    <a:cubicBezTo>
                      <a:pt x="696887" y="392649"/>
                      <a:pt x="689086" y="403422"/>
                      <a:pt x="682028" y="414938"/>
                    </a:cubicBezTo>
                    <a:lnTo>
                      <a:pt x="661226" y="449113"/>
                    </a:lnTo>
                    <a:cubicBezTo>
                      <a:pt x="654168" y="460629"/>
                      <a:pt x="647109" y="471773"/>
                      <a:pt x="640423" y="483289"/>
                    </a:cubicBezTo>
                    <a:cubicBezTo>
                      <a:pt x="627421" y="506692"/>
                      <a:pt x="614048" y="529723"/>
                      <a:pt x="601418" y="553126"/>
                    </a:cubicBezTo>
                    <a:lnTo>
                      <a:pt x="564271" y="623707"/>
                    </a:lnTo>
                    <a:cubicBezTo>
                      <a:pt x="540124" y="671255"/>
                      <a:pt x="516350" y="718804"/>
                      <a:pt x="493319" y="766724"/>
                    </a:cubicBezTo>
                    <a:lnTo>
                      <a:pt x="493319" y="766724"/>
                    </a:lnTo>
                    <a:cubicBezTo>
                      <a:pt x="493319" y="766724"/>
                      <a:pt x="493319" y="768210"/>
                      <a:pt x="493319" y="768210"/>
                    </a:cubicBezTo>
                    <a:cubicBezTo>
                      <a:pt x="491090" y="787156"/>
                      <a:pt x="489976" y="806472"/>
                      <a:pt x="485518" y="825418"/>
                    </a:cubicBezTo>
                    <a:cubicBezTo>
                      <a:pt x="482546" y="844363"/>
                      <a:pt x="476231" y="862936"/>
                      <a:pt x="471030" y="881139"/>
                    </a:cubicBezTo>
                    <a:cubicBezTo>
                      <a:pt x="464715" y="899341"/>
                      <a:pt x="458400" y="917543"/>
                      <a:pt x="450228" y="935003"/>
                    </a:cubicBezTo>
                    <a:cubicBezTo>
                      <a:pt x="443169" y="952833"/>
                      <a:pt x="433511" y="969921"/>
                      <a:pt x="424968" y="987009"/>
                    </a:cubicBezTo>
                    <a:cubicBezTo>
                      <a:pt x="415309" y="1003725"/>
                      <a:pt x="406394" y="1020813"/>
                      <a:pt x="395621" y="1037158"/>
                    </a:cubicBezTo>
                    <a:cubicBezTo>
                      <a:pt x="385591" y="1053875"/>
                      <a:pt x="374447" y="1069477"/>
                      <a:pt x="363674" y="1085450"/>
                    </a:cubicBezTo>
                    <a:cubicBezTo>
                      <a:pt x="341386" y="1117025"/>
                      <a:pt x="317983" y="1147858"/>
                      <a:pt x="292722" y="1177204"/>
                    </a:cubicBezTo>
                    <a:cubicBezTo>
                      <a:pt x="243316" y="1236640"/>
                      <a:pt x="189824" y="1292733"/>
                      <a:pt x="134474" y="1347340"/>
                    </a:cubicBezTo>
                    <a:cubicBezTo>
                      <a:pt x="121472" y="1361827"/>
                      <a:pt x="108099" y="1375943"/>
                      <a:pt x="95841" y="1390802"/>
                    </a:cubicBezTo>
                    <a:cubicBezTo>
                      <a:pt x="83582" y="1406033"/>
                      <a:pt x="71323" y="1420892"/>
                      <a:pt x="60179" y="1436865"/>
                    </a:cubicBezTo>
                    <a:cubicBezTo>
                      <a:pt x="48663" y="1452467"/>
                      <a:pt x="38262" y="1468812"/>
                      <a:pt x="28232" y="1485529"/>
                    </a:cubicBezTo>
                    <a:cubicBezTo>
                      <a:pt x="18202" y="1502245"/>
                      <a:pt x="9287" y="1519333"/>
                      <a:pt x="0" y="1536421"/>
                    </a:cubicBezTo>
                    <a:lnTo>
                      <a:pt x="0" y="153642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5" name="Freeform: Shape 1274">
                <a:extLst>
                  <a:ext uri="{FF2B5EF4-FFF2-40B4-BE49-F238E27FC236}">
                    <a16:creationId xmlns:a16="http://schemas.microsoft.com/office/drawing/2014/main" id="{B8FD0AB7-2643-209B-8C0D-A2A6020E4CC5}"/>
                  </a:ext>
                </a:extLst>
              </p:cNvPr>
              <p:cNvSpPr/>
              <p:nvPr/>
            </p:nvSpPr>
            <p:spPr>
              <a:xfrm>
                <a:off x="7152464" y="1716490"/>
                <a:ext cx="55741" cy="55741"/>
              </a:xfrm>
              <a:custGeom>
                <a:avLst/>
                <a:gdLst>
                  <a:gd name="connsiteX0" fmla="*/ 5582 w 55741"/>
                  <a:gd name="connsiteY0" fmla="*/ 11154 h 55741"/>
                  <a:gd name="connsiteX1" fmla="*/ 11155 w 55741"/>
                  <a:gd name="connsiteY1" fmla="*/ 50159 h 55741"/>
                  <a:gd name="connsiteX2" fmla="*/ 50159 w 55741"/>
                  <a:gd name="connsiteY2" fmla="*/ 44587 h 55741"/>
                  <a:gd name="connsiteX3" fmla="*/ 44587 w 55741"/>
                  <a:gd name="connsiteY3" fmla="*/ 5582 h 55741"/>
                  <a:gd name="connsiteX4" fmla="*/ 5582 w 55741"/>
                  <a:gd name="connsiteY4" fmla="*/ 11154 h 5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1" h="55741">
                    <a:moveTo>
                      <a:pt x="5582" y="11154"/>
                    </a:moveTo>
                    <a:cubicBezTo>
                      <a:pt x="-3705" y="23413"/>
                      <a:pt x="-1104" y="40872"/>
                      <a:pt x="11155" y="50159"/>
                    </a:cubicBezTo>
                    <a:cubicBezTo>
                      <a:pt x="23413" y="59446"/>
                      <a:pt x="40872" y="56846"/>
                      <a:pt x="50159" y="44587"/>
                    </a:cubicBezTo>
                    <a:cubicBezTo>
                      <a:pt x="59446" y="32329"/>
                      <a:pt x="56846" y="14869"/>
                      <a:pt x="44587" y="5582"/>
                    </a:cubicBezTo>
                    <a:cubicBezTo>
                      <a:pt x="32328" y="-3705"/>
                      <a:pt x="14869" y="-1104"/>
                      <a:pt x="5582" y="1115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6" name="Freeform: Shape 1275">
                <a:extLst>
                  <a:ext uri="{FF2B5EF4-FFF2-40B4-BE49-F238E27FC236}">
                    <a16:creationId xmlns:a16="http://schemas.microsoft.com/office/drawing/2014/main" id="{609EB39C-ED98-399F-BA24-B94393400894}"/>
                  </a:ext>
                </a:extLst>
              </p:cNvPr>
              <p:cNvSpPr/>
              <p:nvPr/>
            </p:nvSpPr>
            <p:spPr>
              <a:xfrm>
                <a:off x="8143795" y="182905"/>
                <a:ext cx="55642" cy="55642"/>
              </a:xfrm>
              <a:custGeom>
                <a:avLst/>
                <a:gdLst>
                  <a:gd name="connsiteX0" fmla="*/ 5719 w 55642"/>
                  <a:gd name="connsiteY0" fmla="*/ 10919 h 55642"/>
                  <a:gd name="connsiteX1" fmla="*/ 44724 w 55642"/>
                  <a:gd name="connsiteY1" fmla="*/ 5718 h 55642"/>
                  <a:gd name="connsiteX2" fmla="*/ 49924 w 55642"/>
                  <a:gd name="connsiteY2" fmla="*/ 44723 h 55642"/>
                  <a:gd name="connsiteX3" fmla="*/ 10919 w 55642"/>
                  <a:gd name="connsiteY3" fmla="*/ 49924 h 55642"/>
                  <a:gd name="connsiteX4" fmla="*/ 5719 w 55642"/>
                  <a:gd name="connsiteY4" fmla="*/ 10919 h 5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2" h="55642">
                    <a:moveTo>
                      <a:pt x="5719" y="10919"/>
                    </a:moveTo>
                    <a:cubicBezTo>
                      <a:pt x="15005" y="-1340"/>
                      <a:pt x="32465" y="-3568"/>
                      <a:pt x="44724" y="5718"/>
                    </a:cubicBezTo>
                    <a:cubicBezTo>
                      <a:pt x="56982" y="15005"/>
                      <a:pt x="59211" y="32465"/>
                      <a:pt x="49924" y="44723"/>
                    </a:cubicBezTo>
                    <a:cubicBezTo>
                      <a:pt x="40637" y="56982"/>
                      <a:pt x="23178" y="59211"/>
                      <a:pt x="10919" y="49924"/>
                    </a:cubicBezTo>
                    <a:cubicBezTo>
                      <a:pt x="-1340" y="40637"/>
                      <a:pt x="-3568" y="23178"/>
                      <a:pt x="5719" y="1091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38" name="Graphic 619">
              <a:extLst>
                <a:ext uri="{FF2B5EF4-FFF2-40B4-BE49-F238E27FC236}">
                  <a16:creationId xmlns:a16="http://schemas.microsoft.com/office/drawing/2014/main" id="{C397FC73-45AA-ED70-FDD9-9E4BB023D191}"/>
                </a:ext>
                <a:ext uri="{C183D7F6-B498-43B3-948B-1728B52AA6E4}">
                  <adec:decorative xmlns:adec="http://schemas.microsoft.com/office/drawing/2017/decorative" val="1"/>
                </a:ext>
              </a:extLst>
            </p:cNvPr>
            <p:cNvGrpSpPr/>
            <p:nvPr/>
          </p:nvGrpSpPr>
          <p:grpSpPr>
            <a:xfrm>
              <a:off x="4907167" y="2592131"/>
              <a:ext cx="718594" cy="1452653"/>
              <a:chOff x="6784570" y="-16947"/>
              <a:chExt cx="1068650" cy="2044454"/>
            </a:xfrm>
            <a:solidFill>
              <a:srgbClr val="454142"/>
            </a:solidFill>
          </p:grpSpPr>
          <p:sp>
            <p:nvSpPr>
              <p:cNvPr id="1271" name="Freeform: Shape 1270">
                <a:extLst>
                  <a:ext uri="{FF2B5EF4-FFF2-40B4-BE49-F238E27FC236}">
                    <a16:creationId xmlns:a16="http://schemas.microsoft.com/office/drawing/2014/main" id="{84747985-E9D8-2EDB-94B8-44E4F9A0C3E8}"/>
                  </a:ext>
                </a:extLst>
              </p:cNvPr>
              <p:cNvSpPr/>
              <p:nvPr/>
            </p:nvSpPr>
            <p:spPr>
              <a:xfrm>
                <a:off x="6811216" y="8829"/>
                <a:ext cx="1013999" cy="1992220"/>
              </a:xfrm>
              <a:custGeom>
                <a:avLst/>
                <a:gdLst>
                  <a:gd name="connsiteX0" fmla="*/ 1358 w 1013999"/>
                  <a:gd name="connsiteY0" fmla="*/ 1992220 h 1992220"/>
                  <a:gd name="connsiteX1" fmla="*/ 2473 w 1013999"/>
                  <a:gd name="connsiteY1" fmla="*/ 1949129 h 1992220"/>
                  <a:gd name="connsiteX2" fmla="*/ 5445 w 1013999"/>
                  <a:gd name="connsiteY2" fmla="*/ 1927584 h 1992220"/>
                  <a:gd name="connsiteX3" fmla="*/ 6931 w 1013999"/>
                  <a:gd name="connsiteY3" fmla="*/ 1916811 h 1992220"/>
                  <a:gd name="connsiteX4" fmla="*/ 9902 w 1013999"/>
                  <a:gd name="connsiteY4" fmla="*/ 1906410 h 1992220"/>
                  <a:gd name="connsiteX5" fmla="*/ 15846 w 1013999"/>
                  <a:gd name="connsiteY5" fmla="*/ 1885607 h 1992220"/>
                  <a:gd name="connsiteX6" fmla="*/ 24018 w 1013999"/>
                  <a:gd name="connsiteY6" fmla="*/ 1865548 h 1992220"/>
                  <a:gd name="connsiteX7" fmla="*/ 32934 w 1013999"/>
                  <a:gd name="connsiteY7" fmla="*/ 1845859 h 1992220"/>
                  <a:gd name="connsiteX8" fmla="*/ 44078 w 1013999"/>
                  <a:gd name="connsiteY8" fmla="*/ 1827286 h 1992220"/>
                  <a:gd name="connsiteX9" fmla="*/ 55594 w 1013999"/>
                  <a:gd name="connsiteY9" fmla="*/ 1809083 h 1992220"/>
                  <a:gd name="connsiteX10" fmla="*/ 67853 w 1013999"/>
                  <a:gd name="connsiteY10" fmla="*/ 1791624 h 1992220"/>
                  <a:gd name="connsiteX11" fmla="*/ 95713 w 1013999"/>
                  <a:gd name="connsiteY11" fmla="*/ 1758563 h 1992220"/>
                  <a:gd name="connsiteX12" fmla="*/ 110572 w 1013999"/>
                  <a:gd name="connsiteY12" fmla="*/ 1742961 h 1992220"/>
                  <a:gd name="connsiteX13" fmla="*/ 126174 w 1013999"/>
                  <a:gd name="connsiteY13" fmla="*/ 1728102 h 1992220"/>
                  <a:gd name="connsiteX14" fmla="*/ 157378 w 1013999"/>
                  <a:gd name="connsiteY14" fmla="*/ 1698384 h 1992220"/>
                  <a:gd name="connsiteX15" fmla="*/ 157378 w 1013999"/>
                  <a:gd name="connsiteY15" fmla="*/ 1698384 h 1992220"/>
                  <a:gd name="connsiteX16" fmla="*/ 157378 w 1013999"/>
                  <a:gd name="connsiteY16" fmla="*/ 1697641 h 1992220"/>
                  <a:gd name="connsiteX17" fmla="*/ 511765 w 1013999"/>
                  <a:gd name="connsiteY17" fmla="*/ 997782 h 1992220"/>
                  <a:gd name="connsiteX18" fmla="*/ 511765 w 1013999"/>
                  <a:gd name="connsiteY18" fmla="*/ 997782 h 1992220"/>
                  <a:gd name="connsiteX19" fmla="*/ 511765 w 1013999"/>
                  <a:gd name="connsiteY19" fmla="*/ 997410 h 1992220"/>
                  <a:gd name="connsiteX20" fmla="*/ 535168 w 1013999"/>
                  <a:gd name="connsiteY20" fmla="*/ 931659 h 1992220"/>
                  <a:gd name="connsiteX21" fmla="*/ 560057 w 1013999"/>
                  <a:gd name="connsiteY21" fmla="*/ 866280 h 1992220"/>
                  <a:gd name="connsiteX22" fmla="*/ 586431 w 1013999"/>
                  <a:gd name="connsiteY22" fmla="*/ 801643 h 1992220"/>
                  <a:gd name="connsiteX23" fmla="*/ 615035 w 1013999"/>
                  <a:gd name="connsiteY23" fmla="*/ 737749 h 1992220"/>
                  <a:gd name="connsiteX24" fmla="*/ 644753 w 1013999"/>
                  <a:gd name="connsiteY24" fmla="*/ 674599 h 1992220"/>
                  <a:gd name="connsiteX25" fmla="*/ 675586 w 1013999"/>
                  <a:gd name="connsiteY25" fmla="*/ 611819 h 1992220"/>
                  <a:gd name="connsiteX26" fmla="*/ 707904 w 1013999"/>
                  <a:gd name="connsiteY26" fmla="*/ 549783 h 1992220"/>
                  <a:gd name="connsiteX27" fmla="*/ 740965 w 1013999"/>
                  <a:gd name="connsiteY27" fmla="*/ 488118 h 1992220"/>
                  <a:gd name="connsiteX28" fmla="*/ 809688 w 1013999"/>
                  <a:gd name="connsiteY28" fmla="*/ 366274 h 1992220"/>
                  <a:gd name="connsiteX29" fmla="*/ 844978 w 1013999"/>
                  <a:gd name="connsiteY29" fmla="*/ 306095 h 1992220"/>
                  <a:gd name="connsiteX30" fmla="*/ 879154 w 1013999"/>
                  <a:gd name="connsiteY30" fmla="*/ 245174 h 1992220"/>
                  <a:gd name="connsiteX31" fmla="*/ 1013999 w 1013999"/>
                  <a:gd name="connsiteY31" fmla="*/ 0 h 1992220"/>
                  <a:gd name="connsiteX32" fmla="*/ 1013999 w 1013999"/>
                  <a:gd name="connsiteY32" fmla="*/ 0 h 1992220"/>
                  <a:gd name="connsiteX33" fmla="*/ 876182 w 1013999"/>
                  <a:gd name="connsiteY33" fmla="*/ 243316 h 1992220"/>
                  <a:gd name="connsiteX34" fmla="*/ 841635 w 1013999"/>
                  <a:gd name="connsiteY34" fmla="*/ 304238 h 1992220"/>
                  <a:gd name="connsiteX35" fmla="*/ 805973 w 1013999"/>
                  <a:gd name="connsiteY35" fmla="*/ 364417 h 1992220"/>
                  <a:gd name="connsiteX36" fmla="*/ 736879 w 1013999"/>
                  <a:gd name="connsiteY36" fmla="*/ 485889 h 1992220"/>
                  <a:gd name="connsiteX37" fmla="*/ 703446 w 1013999"/>
                  <a:gd name="connsiteY37" fmla="*/ 547183 h 1992220"/>
                  <a:gd name="connsiteX38" fmla="*/ 670756 w 1013999"/>
                  <a:gd name="connsiteY38" fmla="*/ 609219 h 1992220"/>
                  <a:gd name="connsiteX39" fmla="*/ 639553 w 1013999"/>
                  <a:gd name="connsiteY39" fmla="*/ 671998 h 1992220"/>
                  <a:gd name="connsiteX40" fmla="*/ 609463 w 1013999"/>
                  <a:gd name="connsiteY40" fmla="*/ 735149 h 1992220"/>
                  <a:gd name="connsiteX41" fmla="*/ 580488 w 1013999"/>
                  <a:gd name="connsiteY41" fmla="*/ 799043 h 1992220"/>
                  <a:gd name="connsiteX42" fmla="*/ 553742 w 1013999"/>
                  <a:gd name="connsiteY42" fmla="*/ 863679 h 1992220"/>
                  <a:gd name="connsiteX43" fmla="*/ 528481 w 1013999"/>
                  <a:gd name="connsiteY43" fmla="*/ 929059 h 1992220"/>
                  <a:gd name="connsiteX44" fmla="*/ 504707 w 1013999"/>
                  <a:gd name="connsiteY44" fmla="*/ 995182 h 1992220"/>
                  <a:gd name="connsiteX45" fmla="*/ 504707 w 1013999"/>
                  <a:gd name="connsiteY45" fmla="*/ 995182 h 1992220"/>
                  <a:gd name="connsiteX46" fmla="*/ 153292 w 1013999"/>
                  <a:gd name="connsiteY46" fmla="*/ 1696155 h 1992220"/>
                  <a:gd name="connsiteX47" fmla="*/ 153292 w 1013999"/>
                  <a:gd name="connsiteY47" fmla="*/ 1695412 h 1992220"/>
                  <a:gd name="connsiteX48" fmla="*/ 122459 w 1013999"/>
                  <a:gd name="connsiteY48" fmla="*/ 1725501 h 1992220"/>
                  <a:gd name="connsiteX49" fmla="*/ 106857 w 1013999"/>
                  <a:gd name="connsiteY49" fmla="*/ 1740360 h 1992220"/>
                  <a:gd name="connsiteX50" fmla="*/ 91998 w 1013999"/>
                  <a:gd name="connsiteY50" fmla="*/ 1756334 h 1992220"/>
                  <a:gd name="connsiteX51" fmla="*/ 64509 w 1013999"/>
                  <a:gd name="connsiteY51" fmla="*/ 1789767 h 1992220"/>
                  <a:gd name="connsiteX52" fmla="*/ 52251 w 1013999"/>
                  <a:gd name="connsiteY52" fmla="*/ 1807597 h 1992220"/>
                  <a:gd name="connsiteX53" fmla="*/ 40735 w 1013999"/>
                  <a:gd name="connsiteY53" fmla="*/ 1826171 h 1992220"/>
                  <a:gd name="connsiteX54" fmla="*/ 29962 w 1013999"/>
                  <a:gd name="connsiteY54" fmla="*/ 1845116 h 1992220"/>
                  <a:gd name="connsiteX55" fmla="*/ 21418 w 1013999"/>
                  <a:gd name="connsiteY55" fmla="*/ 1865176 h 1992220"/>
                  <a:gd name="connsiteX56" fmla="*/ 13246 w 1013999"/>
                  <a:gd name="connsiteY56" fmla="*/ 1885236 h 1992220"/>
                  <a:gd name="connsiteX57" fmla="*/ 7673 w 1013999"/>
                  <a:gd name="connsiteY57" fmla="*/ 1906038 h 1992220"/>
                  <a:gd name="connsiteX58" fmla="*/ 4702 w 1013999"/>
                  <a:gd name="connsiteY58" fmla="*/ 1916440 h 1992220"/>
                  <a:gd name="connsiteX59" fmla="*/ 3216 w 1013999"/>
                  <a:gd name="connsiteY59" fmla="*/ 1927212 h 1992220"/>
                  <a:gd name="connsiteX60" fmla="*/ 615 w 1013999"/>
                  <a:gd name="connsiteY60" fmla="*/ 1948758 h 1992220"/>
                  <a:gd name="connsiteX61" fmla="*/ 244 w 1013999"/>
                  <a:gd name="connsiteY61" fmla="*/ 1991849 h 1992220"/>
                  <a:gd name="connsiteX62" fmla="*/ 244 w 1013999"/>
                  <a:gd name="connsiteY62" fmla="*/ 1991849 h 199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13999" h="1992220">
                    <a:moveTo>
                      <a:pt x="1358" y="1992220"/>
                    </a:moveTo>
                    <a:cubicBezTo>
                      <a:pt x="1358" y="1977733"/>
                      <a:pt x="1358" y="1963245"/>
                      <a:pt x="2473" y="1949129"/>
                    </a:cubicBezTo>
                    <a:cubicBezTo>
                      <a:pt x="3216" y="1942071"/>
                      <a:pt x="4330" y="1935013"/>
                      <a:pt x="5445" y="1927584"/>
                    </a:cubicBezTo>
                    <a:lnTo>
                      <a:pt x="6931" y="1916811"/>
                    </a:lnTo>
                    <a:lnTo>
                      <a:pt x="9902" y="1906410"/>
                    </a:lnTo>
                    <a:lnTo>
                      <a:pt x="15846" y="1885607"/>
                    </a:lnTo>
                    <a:cubicBezTo>
                      <a:pt x="17703" y="1878549"/>
                      <a:pt x="21418" y="1872234"/>
                      <a:pt x="24018" y="1865548"/>
                    </a:cubicBezTo>
                    <a:lnTo>
                      <a:pt x="32934" y="1845859"/>
                    </a:lnTo>
                    <a:cubicBezTo>
                      <a:pt x="35534" y="1839173"/>
                      <a:pt x="40363" y="1833601"/>
                      <a:pt x="44078" y="1827286"/>
                    </a:cubicBezTo>
                    <a:lnTo>
                      <a:pt x="55594" y="1809083"/>
                    </a:lnTo>
                    <a:cubicBezTo>
                      <a:pt x="59308" y="1803140"/>
                      <a:pt x="63023" y="1796825"/>
                      <a:pt x="67853" y="1791624"/>
                    </a:cubicBezTo>
                    <a:lnTo>
                      <a:pt x="95713" y="1758563"/>
                    </a:lnTo>
                    <a:cubicBezTo>
                      <a:pt x="100171" y="1752991"/>
                      <a:pt x="105000" y="1747418"/>
                      <a:pt x="110572" y="1742961"/>
                    </a:cubicBezTo>
                    <a:lnTo>
                      <a:pt x="126174" y="1728102"/>
                    </a:lnTo>
                    <a:lnTo>
                      <a:pt x="157378" y="1698384"/>
                    </a:lnTo>
                    <a:lnTo>
                      <a:pt x="157378" y="1698384"/>
                    </a:lnTo>
                    <a:cubicBezTo>
                      <a:pt x="157378" y="1698384"/>
                      <a:pt x="157378" y="1697641"/>
                      <a:pt x="157378" y="1697641"/>
                    </a:cubicBezTo>
                    <a:lnTo>
                      <a:pt x="511765" y="997782"/>
                    </a:lnTo>
                    <a:lnTo>
                      <a:pt x="511765" y="997782"/>
                    </a:lnTo>
                    <a:cubicBezTo>
                      <a:pt x="511765" y="997782"/>
                      <a:pt x="511765" y="997410"/>
                      <a:pt x="511765" y="997410"/>
                    </a:cubicBezTo>
                    <a:lnTo>
                      <a:pt x="535168" y="931659"/>
                    </a:lnTo>
                    <a:cubicBezTo>
                      <a:pt x="542598" y="909742"/>
                      <a:pt x="551141" y="887825"/>
                      <a:pt x="560057" y="866280"/>
                    </a:cubicBezTo>
                    <a:cubicBezTo>
                      <a:pt x="568973" y="844734"/>
                      <a:pt x="577144" y="823189"/>
                      <a:pt x="586431" y="801643"/>
                    </a:cubicBezTo>
                    <a:lnTo>
                      <a:pt x="615035" y="737749"/>
                    </a:lnTo>
                    <a:cubicBezTo>
                      <a:pt x="624322" y="716204"/>
                      <a:pt x="634723" y="695401"/>
                      <a:pt x="644753" y="674599"/>
                    </a:cubicBezTo>
                    <a:cubicBezTo>
                      <a:pt x="655154" y="653796"/>
                      <a:pt x="664813" y="632622"/>
                      <a:pt x="675586" y="611819"/>
                    </a:cubicBezTo>
                    <a:lnTo>
                      <a:pt x="707904" y="549783"/>
                    </a:lnTo>
                    <a:cubicBezTo>
                      <a:pt x="718305" y="528980"/>
                      <a:pt x="730193" y="508921"/>
                      <a:pt x="740965" y="488118"/>
                    </a:cubicBezTo>
                    <a:cubicBezTo>
                      <a:pt x="762882" y="446884"/>
                      <a:pt x="786656" y="406765"/>
                      <a:pt x="809688" y="366274"/>
                    </a:cubicBezTo>
                    <a:lnTo>
                      <a:pt x="844978" y="306095"/>
                    </a:lnTo>
                    <a:cubicBezTo>
                      <a:pt x="856866" y="286036"/>
                      <a:pt x="867638" y="265233"/>
                      <a:pt x="879154" y="245174"/>
                    </a:cubicBezTo>
                    <a:lnTo>
                      <a:pt x="1013999" y="0"/>
                    </a:lnTo>
                    <a:lnTo>
                      <a:pt x="1013999" y="0"/>
                    </a:lnTo>
                    <a:cubicBezTo>
                      <a:pt x="1013999" y="0"/>
                      <a:pt x="876182" y="243316"/>
                      <a:pt x="876182" y="243316"/>
                    </a:cubicBezTo>
                    <a:cubicBezTo>
                      <a:pt x="864666" y="263747"/>
                      <a:pt x="853522" y="284178"/>
                      <a:pt x="841635" y="304238"/>
                    </a:cubicBezTo>
                    <a:lnTo>
                      <a:pt x="805973" y="364417"/>
                    </a:lnTo>
                    <a:cubicBezTo>
                      <a:pt x="782571" y="404908"/>
                      <a:pt x="759168" y="445027"/>
                      <a:pt x="736879" y="485889"/>
                    </a:cubicBezTo>
                    <a:cubicBezTo>
                      <a:pt x="725734" y="506320"/>
                      <a:pt x="713848" y="526752"/>
                      <a:pt x="703446" y="547183"/>
                    </a:cubicBezTo>
                    <a:lnTo>
                      <a:pt x="670756" y="609219"/>
                    </a:lnTo>
                    <a:cubicBezTo>
                      <a:pt x="659984" y="630022"/>
                      <a:pt x="649954" y="650824"/>
                      <a:pt x="639553" y="671998"/>
                    </a:cubicBezTo>
                    <a:cubicBezTo>
                      <a:pt x="629151" y="692801"/>
                      <a:pt x="618750" y="713603"/>
                      <a:pt x="609463" y="735149"/>
                    </a:cubicBezTo>
                    <a:lnTo>
                      <a:pt x="580488" y="799043"/>
                    </a:lnTo>
                    <a:cubicBezTo>
                      <a:pt x="571201" y="820588"/>
                      <a:pt x="562657" y="842134"/>
                      <a:pt x="553742" y="863679"/>
                    </a:cubicBezTo>
                    <a:cubicBezTo>
                      <a:pt x="544826" y="885225"/>
                      <a:pt x="535911" y="906771"/>
                      <a:pt x="528481" y="929059"/>
                    </a:cubicBezTo>
                    <a:lnTo>
                      <a:pt x="504707" y="995182"/>
                    </a:lnTo>
                    <a:lnTo>
                      <a:pt x="504707" y="995182"/>
                    </a:lnTo>
                    <a:cubicBezTo>
                      <a:pt x="504707" y="995182"/>
                      <a:pt x="153292" y="1696155"/>
                      <a:pt x="153292" y="1696155"/>
                    </a:cubicBezTo>
                    <a:lnTo>
                      <a:pt x="153292" y="1695412"/>
                    </a:lnTo>
                    <a:cubicBezTo>
                      <a:pt x="153292" y="1695412"/>
                      <a:pt x="122459" y="1725501"/>
                      <a:pt x="122459" y="1725501"/>
                    </a:cubicBezTo>
                    <a:lnTo>
                      <a:pt x="106857" y="1740360"/>
                    </a:lnTo>
                    <a:cubicBezTo>
                      <a:pt x="101285" y="1745190"/>
                      <a:pt x="96456" y="1750390"/>
                      <a:pt x="91998" y="1756334"/>
                    </a:cubicBezTo>
                    <a:lnTo>
                      <a:pt x="64509" y="1789767"/>
                    </a:lnTo>
                    <a:cubicBezTo>
                      <a:pt x="59680" y="1794967"/>
                      <a:pt x="55965" y="1801654"/>
                      <a:pt x="52251" y="1807597"/>
                    </a:cubicBezTo>
                    <a:lnTo>
                      <a:pt x="40735" y="1826171"/>
                    </a:lnTo>
                    <a:cubicBezTo>
                      <a:pt x="37020" y="1832486"/>
                      <a:pt x="32562" y="1838058"/>
                      <a:pt x="29962" y="1845116"/>
                    </a:cubicBezTo>
                    <a:lnTo>
                      <a:pt x="21418" y="1865176"/>
                    </a:lnTo>
                    <a:cubicBezTo>
                      <a:pt x="18818" y="1871863"/>
                      <a:pt x="15103" y="1878178"/>
                      <a:pt x="13246" y="1885236"/>
                    </a:cubicBezTo>
                    <a:lnTo>
                      <a:pt x="7673" y="1906038"/>
                    </a:lnTo>
                    <a:lnTo>
                      <a:pt x="4702" y="1916440"/>
                    </a:lnTo>
                    <a:lnTo>
                      <a:pt x="3216" y="1927212"/>
                    </a:lnTo>
                    <a:cubicBezTo>
                      <a:pt x="2473" y="1934270"/>
                      <a:pt x="987" y="1941700"/>
                      <a:pt x="615" y="1948758"/>
                    </a:cubicBezTo>
                    <a:cubicBezTo>
                      <a:pt x="-127" y="1963245"/>
                      <a:pt x="-127" y="1977733"/>
                      <a:pt x="244" y="1991849"/>
                    </a:cubicBezTo>
                    <a:lnTo>
                      <a:pt x="244" y="199184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2" name="Freeform: Shape 1271">
                <a:extLst>
                  <a:ext uri="{FF2B5EF4-FFF2-40B4-BE49-F238E27FC236}">
                    <a16:creationId xmlns:a16="http://schemas.microsoft.com/office/drawing/2014/main" id="{77C7C56E-6020-98E6-7569-6020D703233F}"/>
                  </a:ext>
                </a:extLst>
              </p:cNvPr>
              <p:cNvSpPr/>
              <p:nvPr/>
            </p:nvSpPr>
            <p:spPr>
              <a:xfrm>
                <a:off x="6784570" y="1971621"/>
                <a:ext cx="55947" cy="55885"/>
              </a:xfrm>
              <a:custGeom>
                <a:avLst/>
                <a:gdLst>
                  <a:gd name="connsiteX0" fmla="*/ 2744 w 55947"/>
                  <a:gd name="connsiteY0" fmla="*/ 16056 h 55885"/>
                  <a:gd name="connsiteX1" fmla="*/ 16117 w 55947"/>
                  <a:gd name="connsiteY1" fmla="*/ 53203 h 55885"/>
                  <a:gd name="connsiteX2" fmla="*/ 53265 w 55947"/>
                  <a:gd name="connsiteY2" fmla="*/ 39830 h 55885"/>
                  <a:gd name="connsiteX3" fmla="*/ 39892 w 55947"/>
                  <a:gd name="connsiteY3" fmla="*/ 2683 h 55885"/>
                  <a:gd name="connsiteX4" fmla="*/ 2744 w 55947"/>
                  <a:gd name="connsiteY4" fmla="*/ 16056 h 55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47" h="55885">
                    <a:moveTo>
                      <a:pt x="2744" y="16056"/>
                    </a:moveTo>
                    <a:cubicBezTo>
                      <a:pt x="-3942" y="29800"/>
                      <a:pt x="2001" y="46517"/>
                      <a:pt x="16117" y="53203"/>
                    </a:cubicBezTo>
                    <a:cubicBezTo>
                      <a:pt x="29862" y="59890"/>
                      <a:pt x="46578" y="53575"/>
                      <a:pt x="53265" y="39830"/>
                    </a:cubicBezTo>
                    <a:cubicBezTo>
                      <a:pt x="59951" y="26086"/>
                      <a:pt x="53636" y="9369"/>
                      <a:pt x="39892" y="2683"/>
                    </a:cubicBezTo>
                    <a:cubicBezTo>
                      <a:pt x="26147" y="-4004"/>
                      <a:pt x="9431" y="2311"/>
                      <a:pt x="2744" y="1605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3" name="Freeform: Shape 1272">
                <a:extLst>
                  <a:ext uri="{FF2B5EF4-FFF2-40B4-BE49-F238E27FC236}">
                    <a16:creationId xmlns:a16="http://schemas.microsoft.com/office/drawing/2014/main" id="{827212F6-4F59-024C-1ED0-06F3CB5088E4}"/>
                  </a:ext>
                </a:extLst>
              </p:cNvPr>
              <p:cNvSpPr/>
              <p:nvPr/>
            </p:nvSpPr>
            <p:spPr>
              <a:xfrm>
                <a:off x="7797581" y="-16947"/>
                <a:ext cx="55639" cy="55639"/>
              </a:xfrm>
              <a:custGeom>
                <a:avLst/>
                <a:gdLst>
                  <a:gd name="connsiteX0" fmla="*/ 3488 w 55639"/>
                  <a:gd name="connsiteY0" fmla="*/ 14261 h 55639"/>
                  <a:gd name="connsiteX1" fmla="*/ 41379 w 55639"/>
                  <a:gd name="connsiteY1" fmla="*/ 3488 h 55639"/>
                  <a:gd name="connsiteX2" fmla="*/ 52152 w 55639"/>
                  <a:gd name="connsiteY2" fmla="*/ 41379 h 55639"/>
                  <a:gd name="connsiteX3" fmla="*/ 14261 w 55639"/>
                  <a:gd name="connsiteY3" fmla="*/ 52152 h 55639"/>
                  <a:gd name="connsiteX4" fmla="*/ 3488 w 55639"/>
                  <a:gd name="connsiteY4" fmla="*/ 14261 h 55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39" h="55639">
                    <a:moveTo>
                      <a:pt x="3488" y="14261"/>
                    </a:moveTo>
                    <a:cubicBezTo>
                      <a:pt x="10918" y="888"/>
                      <a:pt x="28006" y="-3941"/>
                      <a:pt x="41379" y="3488"/>
                    </a:cubicBezTo>
                    <a:cubicBezTo>
                      <a:pt x="54752" y="10918"/>
                      <a:pt x="59581" y="28006"/>
                      <a:pt x="52152" y="41379"/>
                    </a:cubicBezTo>
                    <a:cubicBezTo>
                      <a:pt x="44722" y="54752"/>
                      <a:pt x="27634" y="59581"/>
                      <a:pt x="14261" y="52152"/>
                    </a:cubicBezTo>
                    <a:cubicBezTo>
                      <a:pt x="888" y="44722"/>
                      <a:pt x="-3941" y="27634"/>
                      <a:pt x="3488" y="1426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39" name="Graphic 619">
              <a:extLst>
                <a:ext uri="{FF2B5EF4-FFF2-40B4-BE49-F238E27FC236}">
                  <a16:creationId xmlns:a16="http://schemas.microsoft.com/office/drawing/2014/main" id="{A2207EAF-39F6-3940-E512-C5C22CE07AAF}"/>
                </a:ext>
                <a:ext uri="{C183D7F6-B498-43B3-948B-1728B52AA6E4}">
                  <adec:decorative xmlns:adec="http://schemas.microsoft.com/office/drawing/2017/decorative" val="1"/>
                </a:ext>
              </a:extLst>
            </p:cNvPr>
            <p:cNvGrpSpPr/>
            <p:nvPr/>
          </p:nvGrpSpPr>
          <p:grpSpPr>
            <a:xfrm>
              <a:off x="4850958" y="2475550"/>
              <a:ext cx="526683" cy="1342556"/>
              <a:chOff x="6700979" y="-181023"/>
              <a:chExt cx="783251" cy="1889504"/>
            </a:xfrm>
            <a:solidFill>
              <a:srgbClr val="454142"/>
            </a:solidFill>
          </p:grpSpPr>
          <p:sp>
            <p:nvSpPr>
              <p:cNvPr id="1268" name="Freeform: Shape 1267">
                <a:extLst>
                  <a:ext uri="{FF2B5EF4-FFF2-40B4-BE49-F238E27FC236}">
                    <a16:creationId xmlns:a16="http://schemas.microsoft.com/office/drawing/2014/main" id="{F47B5971-6AF5-08BD-FA41-60DC86602059}"/>
                  </a:ext>
                </a:extLst>
              </p:cNvPr>
              <p:cNvSpPr/>
              <p:nvPr/>
            </p:nvSpPr>
            <p:spPr>
              <a:xfrm>
                <a:off x="6727456" y="-154990"/>
                <a:ext cx="729998" cy="1837686"/>
              </a:xfrm>
              <a:custGeom>
                <a:avLst/>
                <a:gdLst>
                  <a:gd name="connsiteX0" fmla="*/ 1908 w 729998"/>
                  <a:gd name="connsiteY0" fmla="*/ 1837687 h 1837686"/>
                  <a:gd name="connsiteX1" fmla="*/ 3022 w 729998"/>
                  <a:gd name="connsiteY1" fmla="*/ 1797568 h 1837686"/>
                  <a:gd name="connsiteX2" fmla="*/ 15652 w 729998"/>
                  <a:gd name="connsiteY2" fmla="*/ 1759306 h 1837686"/>
                  <a:gd name="connsiteX3" fmla="*/ 33483 w 729998"/>
                  <a:gd name="connsiteY3" fmla="*/ 1722901 h 1837686"/>
                  <a:gd name="connsiteX4" fmla="*/ 43513 w 729998"/>
                  <a:gd name="connsiteY4" fmla="*/ 1705442 h 1837686"/>
                  <a:gd name="connsiteX5" fmla="*/ 54286 w 729998"/>
                  <a:gd name="connsiteY5" fmla="*/ 1688354 h 1837686"/>
                  <a:gd name="connsiteX6" fmla="*/ 102206 w 729998"/>
                  <a:gd name="connsiteY6" fmla="*/ 1623346 h 1837686"/>
                  <a:gd name="connsiteX7" fmla="*/ 128209 w 729998"/>
                  <a:gd name="connsiteY7" fmla="*/ 1592513 h 1837686"/>
                  <a:gd name="connsiteX8" fmla="*/ 155327 w 729998"/>
                  <a:gd name="connsiteY8" fmla="*/ 1562424 h 1837686"/>
                  <a:gd name="connsiteX9" fmla="*/ 156442 w 729998"/>
                  <a:gd name="connsiteY9" fmla="*/ 1561309 h 1837686"/>
                  <a:gd name="connsiteX10" fmla="*/ 155699 w 729998"/>
                  <a:gd name="connsiteY10" fmla="*/ 1559824 h 1837686"/>
                  <a:gd name="connsiteX11" fmla="*/ 137496 w 729998"/>
                  <a:gd name="connsiteY11" fmla="*/ 1520076 h 1837686"/>
                  <a:gd name="connsiteX12" fmla="*/ 130438 w 729998"/>
                  <a:gd name="connsiteY12" fmla="*/ 1476985 h 1837686"/>
                  <a:gd name="connsiteX13" fmla="*/ 134153 w 729998"/>
                  <a:gd name="connsiteY13" fmla="*/ 1433151 h 1837686"/>
                  <a:gd name="connsiteX14" fmla="*/ 145297 w 729998"/>
                  <a:gd name="connsiteY14" fmla="*/ 1390431 h 1837686"/>
                  <a:gd name="connsiteX15" fmla="*/ 161642 w 729998"/>
                  <a:gd name="connsiteY15" fmla="*/ 1349197 h 1837686"/>
                  <a:gd name="connsiteX16" fmla="*/ 180959 w 729998"/>
                  <a:gd name="connsiteY16" fmla="*/ 1309449 h 1837686"/>
                  <a:gd name="connsiteX17" fmla="*/ 225164 w 729998"/>
                  <a:gd name="connsiteY17" fmla="*/ 1232554 h 1837686"/>
                  <a:gd name="connsiteX18" fmla="*/ 317290 w 729998"/>
                  <a:gd name="connsiteY18" fmla="*/ 1080621 h 1837686"/>
                  <a:gd name="connsiteX19" fmla="*/ 386384 w 729998"/>
                  <a:gd name="connsiteY19" fmla="*/ 916429 h 1837686"/>
                  <a:gd name="connsiteX20" fmla="*/ 386384 w 729998"/>
                  <a:gd name="connsiteY20" fmla="*/ 917172 h 1837686"/>
                  <a:gd name="connsiteX21" fmla="*/ 460679 w 729998"/>
                  <a:gd name="connsiteY21" fmla="*/ 762638 h 1837686"/>
                  <a:gd name="connsiteX22" fmla="*/ 527545 w 729998"/>
                  <a:gd name="connsiteY22" fmla="*/ 604761 h 1837686"/>
                  <a:gd name="connsiteX23" fmla="*/ 555777 w 729998"/>
                  <a:gd name="connsiteY23" fmla="*/ 523780 h 1837686"/>
                  <a:gd name="connsiteX24" fmla="*/ 568036 w 729998"/>
                  <a:gd name="connsiteY24" fmla="*/ 482546 h 1837686"/>
                  <a:gd name="connsiteX25" fmla="*/ 578437 w 729998"/>
                  <a:gd name="connsiteY25" fmla="*/ 440941 h 1837686"/>
                  <a:gd name="connsiteX26" fmla="*/ 586609 w 729998"/>
                  <a:gd name="connsiteY26" fmla="*/ 398964 h 1837686"/>
                  <a:gd name="connsiteX27" fmla="*/ 592182 w 729998"/>
                  <a:gd name="connsiteY27" fmla="*/ 356245 h 1837686"/>
                  <a:gd name="connsiteX28" fmla="*/ 594782 w 729998"/>
                  <a:gd name="connsiteY28" fmla="*/ 313153 h 1837686"/>
                  <a:gd name="connsiteX29" fmla="*/ 593296 w 729998"/>
                  <a:gd name="connsiteY29" fmla="*/ 270062 h 1837686"/>
                  <a:gd name="connsiteX30" fmla="*/ 593296 w 729998"/>
                  <a:gd name="connsiteY30" fmla="*/ 271177 h 1837686"/>
                  <a:gd name="connsiteX31" fmla="*/ 659419 w 729998"/>
                  <a:gd name="connsiteY31" fmla="*/ 134474 h 1837686"/>
                  <a:gd name="connsiteX32" fmla="*/ 676135 w 729998"/>
                  <a:gd name="connsiteY32" fmla="*/ 100298 h 1837686"/>
                  <a:gd name="connsiteX33" fmla="*/ 693966 w 729998"/>
                  <a:gd name="connsiteY33" fmla="*/ 66865 h 1837686"/>
                  <a:gd name="connsiteX34" fmla="*/ 729999 w 729998"/>
                  <a:gd name="connsiteY34" fmla="*/ 0 h 1837686"/>
                  <a:gd name="connsiteX35" fmla="*/ 729999 w 729998"/>
                  <a:gd name="connsiteY35" fmla="*/ 0 h 1837686"/>
                  <a:gd name="connsiteX36" fmla="*/ 693223 w 729998"/>
                  <a:gd name="connsiteY36" fmla="*/ 66123 h 1837686"/>
                  <a:gd name="connsiteX37" fmla="*/ 674649 w 729998"/>
                  <a:gd name="connsiteY37" fmla="*/ 99184 h 1837686"/>
                  <a:gd name="connsiteX38" fmla="*/ 657561 w 729998"/>
                  <a:gd name="connsiteY38" fmla="*/ 132988 h 1837686"/>
                  <a:gd name="connsiteX39" fmla="*/ 589953 w 729998"/>
                  <a:gd name="connsiteY39" fmla="*/ 269319 h 1837686"/>
                  <a:gd name="connsiteX40" fmla="*/ 589953 w 729998"/>
                  <a:gd name="connsiteY40" fmla="*/ 269319 h 1837686"/>
                  <a:gd name="connsiteX41" fmla="*/ 589953 w 729998"/>
                  <a:gd name="connsiteY41" fmla="*/ 270434 h 1837686"/>
                  <a:gd name="connsiteX42" fmla="*/ 591067 w 729998"/>
                  <a:gd name="connsiteY42" fmla="*/ 313153 h 1837686"/>
                  <a:gd name="connsiteX43" fmla="*/ 588467 w 729998"/>
                  <a:gd name="connsiteY43" fmla="*/ 355873 h 1837686"/>
                  <a:gd name="connsiteX44" fmla="*/ 582523 w 729998"/>
                  <a:gd name="connsiteY44" fmla="*/ 398221 h 1837686"/>
                  <a:gd name="connsiteX45" fmla="*/ 573979 w 729998"/>
                  <a:gd name="connsiteY45" fmla="*/ 440198 h 1837686"/>
                  <a:gd name="connsiteX46" fmla="*/ 563578 w 729998"/>
                  <a:gd name="connsiteY46" fmla="*/ 481432 h 1837686"/>
                  <a:gd name="connsiteX47" fmla="*/ 551319 w 729998"/>
                  <a:gd name="connsiteY47" fmla="*/ 522294 h 1837686"/>
                  <a:gd name="connsiteX48" fmla="*/ 522716 w 729998"/>
                  <a:gd name="connsiteY48" fmla="*/ 602904 h 1837686"/>
                  <a:gd name="connsiteX49" fmla="*/ 455107 w 729998"/>
                  <a:gd name="connsiteY49" fmla="*/ 760038 h 1837686"/>
                  <a:gd name="connsiteX50" fmla="*/ 380069 w 729998"/>
                  <a:gd name="connsiteY50" fmla="*/ 913828 h 1837686"/>
                  <a:gd name="connsiteX51" fmla="*/ 380069 w 729998"/>
                  <a:gd name="connsiteY51" fmla="*/ 913828 h 1837686"/>
                  <a:gd name="connsiteX52" fmla="*/ 380069 w 729998"/>
                  <a:gd name="connsiteY52" fmla="*/ 914571 h 1837686"/>
                  <a:gd name="connsiteX53" fmla="*/ 367811 w 729998"/>
                  <a:gd name="connsiteY53" fmla="*/ 956920 h 1837686"/>
                  <a:gd name="connsiteX54" fmla="*/ 351837 w 729998"/>
                  <a:gd name="connsiteY54" fmla="*/ 998153 h 1837686"/>
                  <a:gd name="connsiteX55" fmla="*/ 312461 w 729998"/>
                  <a:gd name="connsiteY55" fmla="*/ 1077278 h 1837686"/>
                  <a:gd name="connsiteX56" fmla="*/ 221078 w 729998"/>
                  <a:gd name="connsiteY56" fmla="*/ 1229582 h 1837686"/>
                  <a:gd name="connsiteX57" fmla="*/ 177244 w 729998"/>
                  <a:gd name="connsiteY57" fmla="*/ 1306849 h 1837686"/>
                  <a:gd name="connsiteX58" fmla="*/ 157927 w 729998"/>
                  <a:gd name="connsiteY58" fmla="*/ 1346968 h 1837686"/>
                  <a:gd name="connsiteX59" fmla="*/ 141582 w 729998"/>
                  <a:gd name="connsiteY59" fmla="*/ 1388574 h 1837686"/>
                  <a:gd name="connsiteX60" fmla="*/ 130438 w 729998"/>
                  <a:gd name="connsiteY60" fmla="*/ 1432036 h 1837686"/>
                  <a:gd name="connsiteX61" fmla="*/ 127095 w 729998"/>
                  <a:gd name="connsiteY61" fmla="*/ 1476613 h 1837686"/>
                  <a:gd name="connsiteX62" fmla="*/ 134525 w 729998"/>
                  <a:gd name="connsiteY62" fmla="*/ 1520819 h 1837686"/>
                  <a:gd name="connsiteX63" fmla="*/ 153470 w 729998"/>
                  <a:gd name="connsiteY63" fmla="*/ 1561309 h 1837686"/>
                  <a:gd name="connsiteX64" fmla="*/ 153470 w 729998"/>
                  <a:gd name="connsiteY64" fmla="*/ 1558709 h 1837686"/>
                  <a:gd name="connsiteX65" fmla="*/ 53171 w 729998"/>
                  <a:gd name="connsiteY65" fmla="*/ 1686125 h 1837686"/>
                  <a:gd name="connsiteX66" fmla="*/ 42770 w 729998"/>
                  <a:gd name="connsiteY66" fmla="*/ 1703584 h 1837686"/>
                  <a:gd name="connsiteX67" fmla="*/ 32740 w 729998"/>
                  <a:gd name="connsiteY67" fmla="*/ 1721415 h 1837686"/>
                  <a:gd name="connsiteX68" fmla="*/ 15281 w 729998"/>
                  <a:gd name="connsiteY68" fmla="*/ 1758191 h 1837686"/>
                  <a:gd name="connsiteX69" fmla="*/ 3022 w 729998"/>
                  <a:gd name="connsiteY69" fmla="*/ 1796825 h 1837686"/>
                  <a:gd name="connsiteX70" fmla="*/ 2651 w 729998"/>
                  <a:gd name="connsiteY70" fmla="*/ 1836944 h 1837686"/>
                  <a:gd name="connsiteX71" fmla="*/ 3022 w 729998"/>
                  <a:gd name="connsiteY71" fmla="*/ 1836944 h 183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29998" h="1837686">
                    <a:moveTo>
                      <a:pt x="1908" y="1837687"/>
                    </a:moveTo>
                    <a:cubicBezTo>
                      <a:pt x="-1435" y="1824685"/>
                      <a:pt x="51" y="1810941"/>
                      <a:pt x="3022" y="1797568"/>
                    </a:cubicBezTo>
                    <a:cubicBezTo>
                      <a:pt x="6366" y="1784566"/>
                      <a:pt x="10452" y="1771564"/>
                      <a:pt x="15652" y="1759306"/>
                    </a:cubicBezTo>
                    <a:cubicBezTo>
                      <a:pt x="20853" y="1747047"/>
                      <a:pt x="26797" y="1734788"/>
                      <a:pt x="33483" y="1722901"/>
                    </a:cubicBezTo>
                    <a:cubicBezTo>
                      <a:pt x="36455" y="1716958"/>
                      <a:pt x="40170" y="1711385"/>
                      <a:pt x="43513" y="1705442"/>
                    </a:cubicBezTo>
                    <a:cubicBezTo>
                      <a:pt x="46856" y="1699498"/>
                      <a:pt x="50571" y="1693926"/>
                      <a:pt x="54286" y="1688354"/>
                    </a:cubicBezTo>
                    <a:cubicBezTo>
                      <a:pt x="69145" y="1665694"/>
                      <a:pt x="85118" y="1644148"/>
                      <a:pt x="102206" y="1623346"/>
                    </a:cubicBezTo>
                    <a:cubicBezTo>
                      <a:pt x="110379" y="1612573"/>
                      <a:pt x="119294" y="1602543"/>
                      <a:pt x="128209" y="1592513"/>
                    </a:cubicBezTo>
                    <a:cubicBezTo>
                      <a:pt x="137125" y="1582484"/>
                      <a:pt x="146412" y="1572454"/>
                      <a:pt x="155327" y="1562424"/>
                    </a:cubicBezTo>
                    <a:lnTo>
                      <a:pt x="156442" y="1561309"/>
                    </a:lnTo>
                    <a:lnTo>
                      <a:pt x="155699" y="1559824"/>
                    </a:lnTo>
                    <a:cubicBezTo>
                      <a:pt x="148269" y="1547193"/>
                      <a:pt x="141582" y="1534192"/>
                      <a:pt x="137496" y="1520076"/>
                    </a:cubicBezTo>
                    <a:cubicBezTo>
                      <a:pt x="132667" y="1506331"/>
                      <a:pt x="131181" y="1491472"/>
                      <a:pt x="130438" y="1476985"/>
                    </a:cubicBezTo>
                    <a:cubicBezTo>
                      <a:pt x="130438" y="1462497"/>
                      <a:pt x="131181" y="1447638"/>
                      <a:pt x="134153" y="1433151"/>
                    </a:cubicBezTo>
                    <a:cubicBezTo>
                      <a:pt x="136753" y="1418663"/>
                      <a:pt x="140468" y="1404547"/>
                      <a:pt x="145297" y="1390431"/>
                    </a:cubicBezTo>
                    <a:cubicBezTo>
                      <a:pt x="149755" y="1376315"/>
                      <a:pt x="155327" y="1362942"/>
                      <a:pt x="161642" y="1349197"/>
                    </a:cubicBezTo>
                    <a:cubicBezTo>
                      <a:pt x="167586" y="1335824"/>
                      <a:pt x="174272" y="1322451"/>
                      <a:pt x="180959" y="1309449"/>
                    </a:cubicBezTo>
                    <a:cubicBezTo>
                      <a:pt x="194703" y="1283446"/>
                      <a:pt x="209934" y="1257814"/>
                      <a:pt x="225164" y="1232554"/>
                    </a:cubicBezTo>
                    <a:cubicBezTo>
                      <a:pt x="255997" y="1182034"/>
                      <a:pt x="288315" y="1132256"/>
                      <a:pt x="317290" y="1080621"/>
                    </a:cubicBezTo>
                    <a:cubicBezTo>
                      <a:pt x="345894" y="1028986"/>
                      <a:pt x="372640" y="974750"/>
                      <a:pt x="386384" y="916429"/>
                    </a:cubicBezTo>
                    <a:lnTo>
                      <a:pt x="386384" y="917172"/>
                    </a:lnTo>
                    <a:cubicBezTo>
                      <a:pt x="411645" y="865908"/>
                      <a:pt x="436534" y="814645"/>
                      <a:pt x="460679" y="762638"/>
                    </a:cubicBezTo>
                    <a:cubicBezTo>
                      <a:pt x="484454" y="710632"/>
                      <a:pt x="507486" y="658254"/>
                      <a:pt x="527545" y="604761"/>
                    </a:cubicBezTo>
                    <a:cubicBezTo>
                      <a:pt x="537575" y="578015"/>
                      <a:pt x="547233" y="550897"/>
                      <a:pt x="555777" y="523780"/>
                    </a:cubicBezTo>
                    <a:cubicBezTo>
                      <a:pt x="559864" y="510035"/>
                      <a:pt x="564321" y="496662"/>
                      <a:pt x="568036" y="482546"/>
                    </a:cubicBezTo>
                    <a:cubicBezTo>
                      <a:pt x="571379" y="468801"/>
                      <a:pt x="575837" y="455057"/>
                      <a:pt x="578437" y="440941"/>
                    </a:cubicBezTo>
                    <a:cubicBezTo>
                      <a:pt x="581409" y="426825"/>
                      <a:pt x="584752" y="413080"/>
                      <a:pt x="586609" y="398964"/>
                    </a:cubicBezTo>
                    <a:cubicBezTo>
                      <a:pt x="589210" y="384848"/>
                      <a:pt x="591067" y="370732"/>
                      <a:pt x="592182" y="356245"/>
                    </a:cubicBezTo>
                    <a:cubicBezTo>
                      <a:pt x="594039" y="342128"/>
                      <a:pt x="594411" y="327641"/>
                      <a:pt x="594782" y="313153"/>
                    </a:cubicBezTo>
                    <a:cubicBezTo>
                      <a:pt x="595525" y="298666"/>
                      <a:pt x="593667" y="284550"/>
                      <a:pt x="593296" y="270062"/>
                    </a:cubicBezTo>
                    <a:lnTo>
                      <a:pt x="593296" y="271177"/>
                    </a:lnTo>
                    <a:cubicBezTo>
                      <a:pt x="593296" y="271177"/>
                      <a:pt x="659419" y="134474"/>
                      <a:pt x="659419" y="134474"/>
                    </a:cubicBezTo>
                    <a:cubicBezTo>
                      <a:pt x="664991" y="122958"/>
                      <a:pt x="670191" y="111443"/>
                      <a:pt x="676135" y="100298"/>
                    </a:cubicBezTo>
                    <a:lnTo>
                      <a:pt x="693966" y="66865"/>
                    </a:lnTo>
                    <a:lnTo>
                      <a:pt x="729999" y="0"/>
                    </a:lnTo>
                    <a:lnTo>
                      <a:pt x="729999" y="0"/>
                    </a:lnTo>
                    <a:cubicBezTo>
                      <a:pt x="729999" y="0"/>
                      <a:pt x="693223" y="66123"/>
                      <a:pt x="693223" y="66123"/>
                    </a:cubicBezTo>
                    <a:lnTo>
                      <a:pt x="674649" y="99184"/>
                    </a:lnTo>
                    <a:cubicBezTo>
                      <a:pt x="668706" y="110328"/>
                      <a:pt x="663134" y="121844"/>
                      <a:pt x="657561" y="132988"/>
                    </a:cubicBezTo>
                    <a:lnTo>
                      <a:pt x="589953" y="269319"/>
                    </a:lnTo>
                    <a:lnTo>
                      <a:pt x="589953" y="269319"/>
                    </a:lnTo>
                    <a:cubicBezTo>
                      <a:pt x="589953" y="269319"/>
                      <a:pt x="589953" y="270434"/>
                      <a:pt x="589953" y="270434"/>
                    </a:cubicBezTo>
                    <a:cubicBezTo>
                      <a:pt x="589953" y="284550"/>
                      <a:pt x="591810" y="298666"/>
                      <a:pt x="591067" y="313153"/>
                    </a:cubicBezTo>
                    <a:cubicBezTo>
                      <a:pt x="590696" y="327269"/>
                      <a:pt x="590324" y="341757"/>
                      <a:pt x="588467" y="355873"/>
                    </a:cubicBezTo>
                    <a:cubicBezTo>
                      <a:pt x="587352" y="369989"/>
                      <a:pt x="585124" y="384105"/>
                      <a:pt x="582523" y="398221"/>
                    </a:cubicBezTo>
                    <a:cubicBezTo>
                      <a:pt x="580666" y="412337"/>
                      <a:pt x="576951" y="426082"/>
                      <a:pt x="573979" y="440198"/>
                    </a:cubicBezTo>
                    <a:cubicBezTo>
                      <a:pt x="571379" y="454314"/>
                      <a:pt x="566921" y="467687"/>
                      <a:pt x="563578" y="481432"/>
                    </a:cubicBezTo>
                    <a:cubicBezTo>
                      <a:pt x="559864" y="495176"/>
                      <a:pt x="555406" y="508549"/>
                      <a:pt x="551319" y="522294"/>
                    </a:cubicBezTo>
                    <a:cubicBezTo>
                      <a:pt x="542404" y="549412"/>
                      <a:pt x="533117" y="576158"/>
                      <a:pt x="522716" y="602904"/>
                    </a:cubicBezTo>
                    <a:cubicBezTo>
                      <a:pt x="502285" y="656025"/>
                      <a:pt x="479253" y="708403"/>
                      <a:pt x="455107" y="760038"/>
                    </a:cubicBezTo>
                    <a:cubicBezTo>
                      <a:pt x="430962" y="811673"/>
                      <a:pt x="405701" y="862936"/>
                      <a:pt x="380069" y="913828"/>
                    </a:cubicBezTo>
                    <a:lnTo>
                      <a:pt x="380069" y="913828"/>
                    </a:lnTo>
                    <a:cubicBezTo>
                      <a:pt x="380069" y="913828"/>
                      <a:pt x="380069" y="914571"/>
                      <a:pt x="380069" y="914571"/>
                    </a:cubicBezTo>
                    <a:cubicBezTo>
                      <a:pt x="376355" y="928688"/>
                      <a:pt x="372269" y="942804"/>
                      <a:pt x="367811" y="956920"/>
                    </a:cubicBezTo>
                    <a:cubicBezTo>
                      <a:pt x="362982" y="970664"/>
                      <a:pt x="357781" y="984409"/>
                      <a:pt x="351837" y="998153"/>
                    </a:cubicBezTo>
                    <a:cubicBezTo>
                      <a:pt x="340322" y="1025271"/>
                      <a:pt x="326577" y="1051646"/>
                      <a:pt x="312461" y="1077278"/>
                    </a:cubicBezTo>
                    <a:cubicBezTo>
                      <a:pt x="283857" y="1128913"/>
                      <a:pt x="251911" y="1178690"/>
                      <a:pt x="221078" y="1229582"/>
                    </a:cubicBezTo>
                    <a:cubicBezTo>
                      <a:pt x="205848" y="1254843"/>
                      <a:pt x="190989" y="1280474"/>
                      <a:pt x="177244" y="1306849"/>
                    </a:cubicBezTo>
                    <a:cubicBezTo>
                      <a:pt x="170186" y="1319851"/>
                      <a:pt x="163871" y="1333224"/>
                      <a:pt x="157927" y="1346968"/>
                    </a:cubicBezTo>
                    <a:cubicBezTo>
                      <a:pt x="151984" y="1360713"/>
                      <a:pt x="146412" y="1374458"/>
                      <a:pt x="141582" y="1388574"/>
                    </a:cubicBezTo>
                    <a:cubicBezTo>
                      <a:pt x="136753" y="1402690"/>
                      <a:pt x="133039" y="1417177"/>
                      <a:pt x="130438" y="1432036"/>
                    </a:cubicBezTo>
                    <a:cubicBezTo>
                      <a:pt x="127838" y="1446895"/>
                      <a:pt x="126724" y="1461754"/>
                      <a:pt x="127095" y="1476613"/>
                    </a:cubicBezTo>
                    <a:cubicBezTo>
                      <a:pt x="127838" y="1491472"/>
                      <a:pt x="129695" y="1506703"/>
                      <a:pt x="134525" y="1520819"/>
                    </a:cubicBezTo>
                    <a:cubicBezTo>
                      <a:pt x="138611" y="1535306"/>
                      <a:pt x="145669" y="1548679"/>
                      <a:pt x="153470" y="1561309"/>
                    </a:cubicBezTo>
                    <a:lnTo>
                      <a:pt x="153470" y="1558709"/>
                    </a:lnTo>
                    <a:cubicBezTo>
                      <a:pt x="117065" y="1598457"/>
                      <a:pt x="82146" y="1640062"/>
                      <a:pt x="53171" y="1686125"/>
                    </a:cubicBezTo>
                    <a:cubicBezTo>
                      <a:pt x="49457" y="1691697"/>
                      <a:pt x="45742" y="1697641"/>
                      <a:pt x="42770" y="1703584"/>
                    </a:cubicBezTo>
                    <a:cubicBezTo>
                      <a:pt x="39427" y="1709528"/>
                      <a:pt x="35712" y="1715100"/>
                      <a:pt x="32740" y="1721415"/>
                    </a:cubicBezTo>
                    <a:cubicBezTo>
                      <a:pt x="26425" y="1733302"/>
                      <a:pt x="20482" y="1745561"/>
                      <a:pt x="15281" y="1758191"/>
                    </a:cubicBezTo>
                    <a:cubicBezTo>
                      <a:pt x="10080" y="1770821"/>
                      <a:pt x="5994" y="1783823"/>
                      <a:pt x="3022" y="1796825"/>
                    </a:cubicBezTo>
                    <a:cubicBezTo>
                      <a:pt x="422" y="1809826"/>
                      <a:pt x="-1064" y="1823942"/>
                      <a:pt x="2651" y="1836944"/>
                    </a:cubicBezTo>
                    <a:lnTo>
                      <a:pt x="3022" y="183694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9" name="Freeform: Shape 1268">
                <a:extLst>
                  <a:ext uri="{FF2B5EF4-FFF2-40B4-BE49-F238E27FC236}">
                    <a16:creationId xmlns:a16="http://schemas.microsoft.com/office/drawing/2014/main" id="{7FA87609-CD22-3DC6-B4C4-1922F61F0804}"/>
                  </a:ext>
                </a:extLst>
              </p:cNvPr>
              <p:cNvSpPr/>
              <p:nvPr/>
            </p:nvSpPr>
            <p:spPr>
              <a:xfrm>
                <a:off x="6700979" y="1652825"/>
                <a:ext cx="55655" cy="55655"/>
              </a:xfrm>
              <a:custGeom>
                <a:avLst/>
                <a:gdLst>
                  <a:gd name="connsiteX0" fmla="*/ 9440 w 55655"/>
                  <a:gd name="connsiteY0" fmla="*/ 48816 h 55655"/>
                  <a:gd name="connsiteX1" fmla="*/ 48816 w 55655"/>
                  <a:gd name="connsiteY1" fmla="*/ 46216 h 55655"/>
                  <a:gd name="connsiteX2" fmla="*/ 46216 w 55655"/>
                  <a:gd name="connsiteY2" fmla="*/ 6839 h 55655"/>
                  <a:gd name="connsiteX3" fmla="*/ 6839 w 55655"/>
                  <a:gd name="connsiteY3" fmla="*/ 9440 h 55655"/>
                  <a:gd name="connsiteX4" fmla="*/ 9440 w 55655"/>
                  <a:gd name="connsiteY4" fmla="*/ 48816 h 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5" h="55655">
                    <a:moveTo>
                      <a:pt x="9440" y="48816"/>
                    </a:moveTo>
                    <a:cubicBezTo>
                      <a:pt x="20955" y="58846"/>
                      <a:pt x="38415" y="57732"/>
                      <a:pt x="48816" y="46216"/>
                    </a:cubicBezTo>
                    <a:cubicBezTo>
                      <a:pt x="58846" y="34700"/>
                      <a:pt x="57731" y="17241"/>
                      <a:pt x="46216" y="6839"/>
                    </a:cubicBezTo>
                    <a:cubicBezTo>
                      <a:pt x="34700" y="-3190"/>
                      <a:pt x="17241" y="-2076"/>
                      <a:pt x="6839" y="9440"/>
                    </a:cubicBezTo>
                    <a:cubicBezTo>
                      <a:pt x="-3191" y="20955"/>
                      <a:pt x="-2076" y="38415"/>
                      <a:pt x="9440" y="4881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0" name="Freeform: Shape 1269">
                <a:extLst>
                  <a:ext uri="{FF2B5EF4-FFF2-40B4-BE49-F238E27FC236}">
                    <a16:creationId xmlns:a16="http://schemas.microsoft.com/office/drawing/2014/main" id="{2D40D3A2-ED95-1163-DDAD-9FF80AFA2093}"/>
                  </a:ext>
                </a:extLst>
              </p:cNvPr>
              <p:cNvSpPr/>
              <p:nvPr/>
            </p:nvSpPr>
            <p:spPr>
              <a:xfrm>
                <a:off x="7428451" y="-181023"/>
                <a:ext cx="55780" cy="55779"/>
              </a:xfrm>
              <a:custGeom>
                <a:avLst/>
                <a:gdLst>
                  <a:gd name="connsiteX0" fmla="*/ 3744 w 55780"/>
                  <a:gd name="connsiteY0" fmla="*/ 14145 h 55779"/>
                  <a:gd name="connsiteX1" fmla="*/ 41635 w 55780"/>
                  <a:gd name="connsiteY1" fmla="*/ 3744 h 55779"/>
                  <a:gd name="connsiteX2" fmla="*/ 52036 w 55780"/>
                  <a:gd name="connsiteY2" fmla="*/ 41635 h 55779"/>
                  <a:gd name="connsiteX3" fmla="*/ 14145 w 55780"/>
                  <a:gd name="connsiteY3" fmla="*/ 52036 h 55779"/>
                  <a:gd name="connsiteX4" fmla="*/ 3744 w 55780"/>
                  <a:gd name="connsiteY4" fmla="*/ 14145 h 55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0" h="55779">
                    <a:moveTo>
                      <a:pt x="3744" y="14145"/>
                    </a:moveTo>
                    <a:cubicBezTo>
                      <a:pt x="11174" y="772"/>
                      <a:pt x="28262" y="-4057"/>
                      <a:pt x="41635" y="3744"/>
                    </a:cubicBezTo>
                    <a:cubicBezTo>
                      <a:pt x="55008" y="11174"/>
                      <a:pt x="59837" y="28261"/>
                      <a:pt x="52036" y="41635"/>
                    </a:cubicBezTo>
                    <a:cubicBezTo>
                      <a:pt x="44235" y="55008"/>
                      <a:pt x="27519" y="59837"/>
                      <a:pt x="14145" y="52036"/>
                    </a:cubicBezTo>
                    <a:cubicBezTo>
                      <a:pt x="772" y="44235"/>
                      <a:pt x="-4057" y="27518"/>
                      <a:pt x="3744" y="1414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0" name="Graphic 619">
              <a:extLst>
                <a:ext uri="{FF2B5EF4-FFF2-40B4-BE49-F238E27FC236}">
                  <a16:creationId xmlns:a16="http://schemas.microsoft.com/office/drawing/2014/main" id="{6E056BBA-59B4-7EE3-8EBD-B13C0552380F}"/>
                </a:ext>
                <a:ext uri="{C183D7F6-B498-43B3-948B-1728B52AA6E4}">
                  <adec:decorative xmlns:adec="http://schemas.microsoft.com/office/drawing/2017/decorative" val="1"/>
                </a:ext>
              </a:extLst>
            </p:cNvPr>
            <p:cNvGrpSpPr/>
            <p:nvPr/>
          </p:nvGrpSpPr>
          <p:grpSpPr>
            <a:xfrm>
              <a:off x="4734763" y="2388480"/>
              <a:ext cx="387688" cy="1357085"/>
              <a:chOff x="6528180" y="-303564"/>
              <a:chExt cx="576546" cy="1909952"/>
            </a:xfrm>
            <a:solidFill>
              <a:srgbClr val="454142"/>
            </a:solidFill>
          </p:grpSpPr>
          <p:sp>
            <p:nvSpPr>
              <p:cNvPr id="1265" name="Freeform: Shape 1264">
                <a:extLst>
                  <a:ext uri="{FF2B5EF4-FFF2-40B4-BE49-F238E27FC236}">
                    <a16:creationId xmlns:a16="http://schemas.microsoft.com/office/drawing/2014/main" id="{D9C504B7-D277-46F4-AB35-B5F9FDA4CF8F}"/>
                  </a:ext>
                </a:extLst>
              </p:cNvPr>
              <p:cNvSpPr/>
              <p:nvPr/>
            </p:nvSpPr>
            <p:spPr>
              <a:xfrm>
                <a:off x="6545319" y="-277206"/>
                <a:ext cx="532488" cy="1857003"/>
              </a:xfrm>
              <a:custGeom>
                <a:avLst/>
                <a:gdLst>
                  <a:gd name="connsiteX0" fmla="*/ 11681 w 532488"/>
                  <a:gd name="connsiteY0" fmla="*/ 1857004 h 1857003"/>
                  <a:gd name="connsiteX1" fmla="*/ 5366 w 532488"/>
                  <a:gd name="connsiteY1" fmla="*/ 1839916 h 1857003"/>
                  <a:gd name="connsiteX2" fmla="*/ 2765 w 532488"/>
                  <a:gd name="connsiteY2" fmla="*/ 1822085 h 1857003"/>
                  <a:gd name="connsiteX3" fmla="*/ 2023 w 532488"/>
                  <a:gd name="connsiteY3" fmla="*/ 1803883 h 1857003"/>
                  <a:gd name="connsiteX4" fmla="*/ 2023 w 532488"/>
                  <a:gd name="connsiteY4" fmla="*/ 1785680 h 1857003"/>
                  <a:gd name="connsiteX5" fmla="*/ 3880 w 532488"/>
                  <a:gd name="connsiteY5" fmla="*/ 1767478 h 1857003"/>
                  <a:gd name="connsiteX6" fmla="*/ 6109 w 532488"/>
                  <a:gd name="connsiteY6" fmla="*/ 1749276 h 1857003"/>
                  <a:gd name="connsiteX7" fmla="*/ 9824 w 532488"/>
                  <a:gd name="connsiteY7" fmla="*/ 1731445 h 1857003"/>
                  <a:gd name="connsiteX8" fmla="*/ 13538 w 532488"/>
                  <a:gd name="connsiteY8" fmla="*/ 1713614 h 1857003"/>
                  <a:gd name="connsiteX9" fmla="*/ 23568 w 532488"/>
                  <a:gd name="connsiteY9" fmla="*/ 1678696 h 1857003"/>
                  <a:gd name="connsiteX10" fmla="*/ 29512 w 532488"/>
                  <a:gd name="connsiteY10" fmla="*/ 1661608 h 1857003"/>
                  <a:gd name="connsiteX11" fmla="*/ 35827 w 532488"/>
                  <a:gd name="connsiteY11" fmla="*/ 1644520 h 1857003"/>
                  <a:gd name="connsiteX12" fmla="*/ 42142 w 532488"/>
                  <a:gd name="connsiteY12" fmla="*/ 1627432 h 1857003"/>
                  <a:gd name="connsiteX13" fmla="*/ 49571 w 532488"/>
                  <a:gd name="connsiteY13" fmla="*/ 1610716 h 1857003"/>
                  <a:gd name="connsiteX14" fmla="*/ 64430 w 532488"/>
                  <a:gd name="connsiteY14" fmla="*/ 1577283 h 1857003"/>
                  <a:gd name="connsiteX15" fmla="*/ 64430 w 532488"/>
                  <a:gd name="connsiteY15" fmla="*/ 1577283 h 1857003"/>
                  <a:gd name="connsiteX16" fmla="*/ 64430 w 532488"/>
                  <a:gd name="connsiteY16" fmla="*/ 1576168 h 1857003"/>
                  <a:gd name="connsiteX17" fmla="*/ 72974 w 532488"/>
                  <a:gd name="connsiteY17" fmla="*/ 1474384 h 1857003"/>
                  <a:gd name="connsiteX18" fmla="*/ 102692 w 532488"/>
                  <a:gd name="connsiteY18" fmla="*/ 1375943 h 1857003"/>
                  <a:gd name="connsiteX19" fmla="*/ 142069 w 532488"/>
                  <a:gd name="connsiteY19" fmla="*/ 1280474 h 1857003"/>
                  <a:gd name="connsiteX20" fmla="*/ 184788 w 532488"/>
                  <a:gd name="connsiteY20" fmla="*/ 1186491 h 1857003"/>
                  <a:gd name="connsiteX21" fmla="*/ 266141 w 532488"/>
                  <a:gd name="connsiteY21" fmla="*/ 996667 h 1857003"/>
                  <a:gd name="connsiteX22" fmla="*/ 283229 w 532488"/>
                  <a:gd name="connsiteY22" fmla="*/ 947633 h 1857003"/>
                  <a:gd name="connsiteX23" fmla="*/ 291030 w 532488"/>
                  <a:gd name="connsiteY23" fmla="*/ 922744 h 1857003"/>
                  <a:gd name="connsiteX24" fmla="*/ 297345 w 532488"/>
                  <a:gd name="connsiteY24" fmla="*/ 897855 h 1857003"/>
                  <a:gd name="connsiteX25" fmla="*/ 321863 w 532488"/>
                  <a:gd name="connsiteY25" fmla="*/ 797557 h 1857003"/>
                  <a:gd name="connsiteX26" fmla="*/ 365325 w 532488"/>
                  <a:gd name="connsiteY26" fmla="*/ 595474 h 1857003"/>
                  <a:gd name="connsiteX27" fmla="*/ 386499 w 532488"/>
                  <a:gd name="connsiteY27" fmla="*/ 494433 h 1857003"/>
                  <a:gd name="connsiteX28" fmla="*/ 409902 w 532488"/>
                  <a:gd name="connsiteY28" fmla="*/ 394135 h 1857003"/>
                  <a:gd name="connsiteX29" fmla="*/ 422904 w 532488"/>
                  <a:gd name="connsiteY29" fmla="*/ 344357 h 1857003"/>
                  <a:gd name="connsiteX30" fmla="*/ 437763 w 532488"/>
                  <a:gd name="connsiteY30" fmla="*/ 294951 h 1857003"/>
                  <a:gd name="connsiteX31" fmla="*/ 469338 w 532488"/>
                  <a:gd name="connsiteY31" fmla="*/ 196510 h 1857003"/>
                  <a:gd name="connsiteX32" fmla="*/ 532489 w 532488"/>
                  <a:gd name="connsiteY32" fmla="*/ 0 h 1857003"/>
                  <a:gd name="connsiteX33" fmla="*/ 532489 w 532488"/>
                  <a:gd name="connsiteY33" fmla="*/ 0 h 1857003"/>
                  <a:gd name="connsiteX34" fmla="*/ 466738 w 532488"/>
                  <a:gd name="connsiteY34" fmla="*/ 195396 h 1857003"/>
                  <a:gd name="connsiteX35" fmla="*/ 434420 w 532488"/>
                  <a:gd name="connsiteY35" fmla="*/ 293465 h 1857003"/>
                  <a:gd name="connsiteX36" fmla="*/ 419189 w 532488"/>
                  <a:gd name="connsiteY36" fmla="*/ 342871 h 1857003"/>
                  <a:gd name="connsiteX37" fmla="*/ 406187 w 532488"/>
                  <a:gd name="connsiteY37" fmla="*/ 393021 h 1857003"/>
                  <a:gd name="connsiteX38" fmla="*/ 382041 w 532488"/>
                  <a:gd name="connsiteY38" fmla="*/ 493690 h 1857003"/>
                  <a:gd name="connsiteX39" fmla="*/ 360125 w 532488"/>
                  <a:gd name="connsiteY39" fmla="*/ 594731 h 1857003"/>
                  <a:gd name="connsiteX40" fmla="*/ 315547 w 532488"/>
                  <a:gd name="connsiteY40" fmla="*/ 796442 h 1857003"/>
                  <a:gd name="connsiteX41" fmla="*/ 290287 w 532488"/>
                  <a:gd name="connsiteY41" fmla="*/ 896369 h 1857003"/>
                  <a:gd name="connsiteX42" fmla="*/ 283601 w 532488"/>
                  <a:gd name="connsiteY42" fmla="*/ 921258 h 1857003"/>
                  <a:gd name="connsiteX43" fmla="*/ 275800 w 532488"/>
                  <a:gd name="connsiteY43" fmla="*/ 945775 h 1857003"/>
                  <a:gd name="connsiteX44" fmla="*/ 259083 w 532488"/>
                  <a:gd name="connsiteY44" fmla="*/ 994439 h 1857003"/>
                  <a:gd name="connsiteX45" fmla="*/ 178845 w 532488"/>
                  <a:gd name="connsiteY45" fmla="*/ 1184262 h 1857003"/>
                  <a:gd name="connsiteX46" fmla="*/ 136496 w 532488"/>
                  <a:gd name="connsiteY46" fmla="*/ 1278617 h 1857003"/>
                  <a:gd name="connsiteX47" fmla="*/ 97492 w 532488"/>
                  <a:gd name="connsiteY47" fmla="*/ 1374458 h 1857003"/>
                  <a:gd name="connsiteX48" fmla="*/ 67774 w 532488"/>
                  <a:gd name="connsiteY48" fmla="*/ 1473641 h 1857003"/>
                  <a:gd name="connsiteX49" fmla="*/ 59973 w 532488"/>
                  <a:gd name="connsiteY49" fmla="*/ 1576911 h 1857003"/>
                  <a:gd name="connsiteX50" fmla="*/ 59973 w 532488"/>
                  <a:gd name="connsiteY50" fmla="*/ 1575797 h 1857003"/>
                  <a:gd name="connsiteX51" fmla="*/ 45485 w 532488"/>
                  <a:gd name="connsiteY51" fmla="*/ 1609230 h 1857003"/>
                  <a:gd name="connsiteX52" fmla="*/ 38056 w 532488"/>
                  <a:gd name="connsiteY52" fmla="*/ 1625946 h 1857003"/>
                  <a:gd name="connsiteX53" fmla="*/ 32112 w 532488"/>
                  <a:gd name="connsiteY53" fmla="*/ 1643034 h 1857003"/>
                  <a:gd name="connsiteX54" fmla="*/ 26169 w 532488"/>
                  <a:gd name="connsiteY54" fmla="*/ 1660493 h 1857003"/>
                  <a:gd name="connsiteX55" fmla="*/ 20596 w 532488"/>
                  <a:gd name="connsiteY55" fmla="*/ 1677953 h 1857003"/>
                  <a:gd name="connsiteX56" fmla="*/ 10938 w 532488"/>
                  <a:gd name="connsiteY56" fmla="*/ 1713243 h 1857003"/>
                  <a:gd name="connsiteX57" fmla="*/ 7223 w 532488"/>
                  <a:gd name="connsiteY57" fmla="*/ 1731074 h 1857003"/>
                  <a:gd name="connsiteX58" fmla="*/ 3880 w 532488"/>
                  <a:gd name="connsiteY58" fmla="*/ 1748904 h 1857003"/>
                  <a:gd name="connsiteX59" fmla="*/ 1651 w 532488"/>
                  <a:gd name="connsiteY59" fmla="*/ 1767107 h 1857003"/>
                  <a:gd name="connsiteX60" fmla="*/ 165 w 532488"/>
                  <a:gd name="connsiteY60" fmla="*/ 1785309 h 1857003"/>
                  <a:gd name="connsiteX61" fmla="*/ 165 w 532488"/>
                  <a:gd name="connsiteY61" fmla="*/ 1803511 h 1857003"/>
                  <a:gd name="connsiteX62" fmla="*/ 1280 w 532488"/>
                  <a:gd name="connsiteY62" fmla="*/ 1821713 h 1857003"/>
                  <a:gd name="connsiteX63" fmla="*/ 4251 w 532488"/>
                  <a:gd name="connsiteY63" fmla="*/ 1839916 h 1857003"/>
                  <a:gd name="connsiteX64" fmla="*/ 10566 w 532488"/>
                  <a:gd name="connsiteY64" fmla="*/ 1857004 h 1857003"/>
                  <a:gd name="connsiteX65" fmla="*/ 10938 w 532488"/>
                  <a:gd name="connsiteY65" fmla="*/ 1857004 h 185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32488" h="1857003">
                    <a:moveTo>
                      <a:pt x="11681" y="1857004"/>
                    </a:moveTo>
                    <a:lnTo>
                      <a:pt x="5366" y="1839916"/>
                    </a:lnTo>
                    <a:lnTo>
                      <a:pt x="2765" y="1822085"/>
                    </a:lnTo>
                    <a:cubicBezTo>
                      <a:pt x="1651" y="1816141"/>
                      <a:pt x="2023" y="1809826"/>
                      <a:pt x="2023" y="1803883"/>
                    </a:cubicBezTo>
                    <a:cubicBezTo>
                      <a:pt x="2023" y="1797939"/>
                      <a:pt x="1651" y="1791624"/>
                      <a:pt x="2023" y="1785680"/>
                    </a:cubicBezTo>
                    <a:lnTo>
                      <a:pt x="3880" y="1767478"/>
                    </a:lnTo>
                    <a:cubicBezTo>
                      <a:pt x="4623" y="1761535"/>
                      <a:pt x="4994" y="1755219"/>
                      <a:pt x="6109" y="1749276"/>
                    </a:cubicBezTo>
                    <a:lnTo>
                      <a:pt x="9824" y="1731445"/>
                    </a:lnTo>
                    <a:cubicBezTo>
                      <a:pt x="10938" y="1725501"/>
                      <a:pt x="12052" y="1719558"/>
                      <a:pt x="13538" y="1713614"/>
                    </a:cubicBezTo>
                    <a:lnTo>
                      <a:pt x="23568" y="1678696"/>
                    </a:lnTo>
                    <a:cubicBezTo>
                      <a:pt x="25054" y="1672752"/>
                      <a:pt x="27654" y="1667180"/>
                      <a:pt x="29512" y="1661608"/>
                    </a:cubicBezTo>
                    <a:lnTo>
                      <a:pt x="35827" y="1644520"/>
                    </a:lnTo>
                    <a:lnTo>
                      <a:pt x="42142" y="1627432"/>
                    </a:lnTo>
                    <a:lnTo>
                      <a:pt x="49571" y="1610716"/>
                    </a:lnTo>
                    <a:lnTo>
                      <a:pt x="64430" y="1577283"/>
                    </a:lnTo>
                    <a:lnTo>
                      <a:pt x="64430" y="1577283"/>
                    </a:lnTo>
                    <a:cubicBezTo>
                      <a:pt x="64430" y="1577283"/>
                      <a:pt x="64430" y="1576168"/>
                      <a:pt x="64430" y="1576168"/>
                    </a:cubicBezTo>
                    <a:cubicBezTo>
                      <a:pt x="62201" y="1541993"/>
                      <a:pt x="65545" y="1507817"/>
                      <a:pt x="72974" y="1474384"/>
                    </a:cubicBezTo>
                    <a:cubicBezTo>
                      <a:pt x="80775" y="1440952"/>
                      <a:pt x="90434" y="1408262"/>
                      <a:pt x="102692" y="1375943"/>
                    </a:cubicBezTo>
                    <a:cubicBezTo>
                      <a:pt x="114580" y="1343625"/>
                      <a:pt x="127953" y="1312050"/>
                      <a:pt x="142069" y="1280474"/>
                    </a:cubicBezTo>
                    <a:lnTo>
                      <a:pt x="184788" y="1186491"/>
                    </a:lnTo>
                    <a:cubicBezTo>
                      <a:pt x="213763" y="1124083"/>
                      <a:pt x="242367" y="1061304"/>
                      <a:pt x="266141" y="996667"/>
                    </a:cubicBezTo>
                    <a:cubicBezTo>
                      <a:pt x="272085" y="980694"/>
                      <a:pt x="278029" y="964349"/>
                      <a:pt x="283229" y="947633"/>
                    </a:cubicBezTo>
                    <a:cubicBezTo>
                      <a:pt x="285830" y="939460"/>
                      <a:pt x="288430" y="931288"/>
                      <a:pt x="291030" y="922744"/>
                    </a:cubicBezTo>
                    <a:lnTo>
                      <a:pt x="297345" y="897855"/>
                    </a:lnTo>
                    <a:cubicBezTo>
                      <a:pt x="305889" y="864422"/>
                      <a:pt x="314805" y="831361"/>
                      <a:pt x="321863" y="797557"/>
                    </a:cubicBezTo>
                    <a:cubicBezTo>
                      <a:pt x="337836" y="730320"/>
                      <a:pt x="351209" y="663083"/>
                      <a:pt x="365325" y="595474"/>
                    </a:cubicBezTo>
                    <a:lnTo>
                      <a:pt x="386499" y="494433"/>
                    </a:lnTo>
                    <a:cubicBezTo>
                      <a:pt x="394300" y="461000"/>
                      <a:pt x="400987" y="427196"/>
                      <a:pt x="409902" y="394135"/>
                    </a:cubicBezTo>
                    <a:lnTo>
                      <a:pt x="422904" y="344357"/>
                    </a:lnTo>
                    <a:lnTo>
                      <a:pt x="437763" y="294951"/>
                    </a:lnTo>
                    <a:cubicBezTo>
                      <a:pt x="447421" y="261890"/>
                      <a:pt x="458937" y="229572"/>
                      <a:pt x="469338" y="196510"/>
                    </a:cubicBezTo>
                    <a:lnTo>
                      <a:pt x="532489" y="0"/>
                    </a:lnTo>
                    <a:lnTo>
                      <a:pt x="532489" y="0"/>
                    </a:lnTo>
                    <a:cubicBezTo>
                      <a:pt x="532489" y="0"/>
                      <a:pt x="466738" y="195396"/>
                      <a:pt x="466738" y="195396"/>
                    </a:cubicBezTo>
                    <a:cubicBezTo>
                      <a:pt x="455965" y="228086"/>
                      <a:pt x="444449" y="260404"/>
                      <a:pt x="434420" y="293465"/>
                    </a:cubicBezTo>
                    <a:lnTo>
                      <a:pt x="419189" y="342871"/>
                    </a:lnTo>
                    <a:lnTo>
                      <a:pt x="406187" y="393021"/>
                    </a:lnTo>
                    <a:cubicBezTo>
                      <a:pt x="397272" y="426453"/>
                      <a:pt x="390214" y="459886"/>
                      <a:pt x="382041" y="493690"/>
                    </a:cubicBezTo>
                    <a:lnTo>
                      <a:pt x="360125" y="594731"/>
                    </a:lnTo>
                    <a:cubicBezTo>
                      <a:pt x="345637" y="661968"/>
                      <a:pt x="331892" y="729577"/>
                      <a:pt x="315547" y="796442"/>
                    </a:cubicBezTo>
                    <a:cubicBezTo>
                      <a:pt x="308118" y="829875"/>
                      <a:pt x="299203" y="863308"/>
                      <a:pt x="290287" y="896369"/>
                    </a:cubicBezTo>
                    <a:lnTo>
                      <a:pt x="283601" y="921258"/>
                    </a:lnTo>
                    <a:lnTo>
                      <a:pt x="275800" y="945775"/>
                    </a:lnTo>
                    <a:cubicBezTo>
                      <a:pt x="270970" y="962120"/>
                      <a:pt x="265027" y="978465"/>
                      <a:pt x="259083" y="994439"/>
                    </a:cubicBezTo>
                    <a:cubicBezTo>
                      <a:pt x="235680" y="1059075"/>
                      <a:pt x="207448" y="1121855"/>
                      <a:pt x="178845" y="1184262"/>
                    </a:cubicBezTo>
                    <a:lnTo>
                      <a:pt x="136496" y="1278617"/>
                    </a:lnTo>
                    <a:cubicBezTo>
                      <a:pt x="122752" y="1310192"/>
                      <a:pt x="109379" y="1341768"/>
                      <a:pt x="97492" y="1374458"/>
                    </a:cubicBezTo>
                    <a:cubicBezTo>
                      <a:pt x="85233" y="1406776"/>
                      <a:pt x="75575" y="1439837"/>
                      <a:pt x="67774" y="1473641"/>
                    </a:cubicBezTo>
                    <a:cubicBezTo>
                      <a:pt x="60716" y="1507446"/>
                      <a:pt x="57372" y="1542364"/>
                      <a:pt x="59973" y="1576911"/>
                    </a:cubicBezTo>
                    <a:lnTo>
                      <a:pt x="59973" y="1575797"/>
                    </a:lnTo>
                    <a:cubicBezTo>
                      <a:pt x="59973" y="1575797"/>
                      <a:pt x="45485" y="1609230"/>
                      <a:pt x="45485" y="1609230"/>
                    </a:cubicBezTo>
                    <a:lnTo>
                      <a:pt x="38056" y="1625946"/>
                    </a:lnTo>
                    <a:lnTo>
                      <a:pt x="32112" y="1643034"/>
                    </a:lnTo>
                    <a:lnTo>
                      <a:pt x="26169" y="1660493"/>
                    </a:lnTo>
                    <a:cubicBezTo>
                      <a:pt x="24311" y="1666437"/>
                      <a:pt x="21711" y="1672009"/>
                      <a:pt x="20596" y="1677953"/>
                    </a:cubicBezTo>
                    <a:lnTo>
                      <a:pt x="10938" y="1713243"/>
                    </a:lnTo>
                    <a:cubicBezTo>
                      <a:pt x="9452" y="1719186"/>
                      <a:pt x="8709" y="1725130"/>
                      <a:pt x="7223" y="1731074"/>
                    </a:cubicBezTo>
                    <a:lnTo>
                      <a:pt x="3880" y="1748904"/>
                    </a:lnTo>
                    <a:cubicBezTo>
                      <a:pt x="2394" y="1754848"/>
                      <a:pt x="2394" y="1761163"/>
                      <a:pt x="1651" y="1767107"/>
                    </a:cubicBezTo>
                    <a:lnTo>
                      <a:pt x="165" y="1785309"/>
                    </a:lnTo>
                    <a:cubicBezTo>
                      <a:pt x="-206" y="1791253"/>
                      <a:pt x="165" y="1797568"/>
                      <a:pt x="165" y="1803511"/>
                    </a:cubicBezTo>
                    <a:cubicBezTo>
                      <a:pt x="165" y="1809455"/>
                      <a:pt x="165" y="1815770"/>
                      <a:pt x="1280" y="1821713"/>
                    </a:cubicBezTo>
                    <a:lnTo>
                      <a:pt x="4251" y="1839916"/>
                    </a:lnTo>
                    <a:lnTo>
                      <a:pt x="10566" y="1857004"/>
                    </a:lnTo>
                    <a:lnTo>
                      <a:pt x="10938" y="185700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6" name="Freeform: Shape 1265">
                <a:extLst>
                  <a:ext uri="{FF2B5EF4-FFF2-40B4-BE49-F238E27FC236}">
                    <a16:creationId xmlns:a16="http://schemas.microsoft.com/office/drawing/2014/main" id="{B11A32EF-7B42-A5BC-A216-AEEB2DE0339C}"/>
                  </a:ext>
                </a:extLst>
              </p:cNvPr>
              <p:cNvSpPr/>
              <p:nvPr/>
            </p:nvSpPr>
            <p:spPr>
              <a:xfrm>
                <a:off x="6528180" y="1550605"/>
                <a:ext cx="55783" cy="55782"/>
              </a:xfrm>
              <a:custGeom>
                <a:avLst/>
                <a:gdLst>
                  <a:gd name="connsiteX0" fmla="*/ 10618 w 55783"/>
                  <a:gd name="connsiteY0" fmla="*/ 49623 h 55782"/>
                  <a:gd name="connsiteX1" fmla="*/ 49623 w 55783"/>
                  <a:gd name="connsiteY1" fmla="*/ 45165 h 55782"/>
                  <a:gd name="connsiteX2" fmla="*/ 45165 w 55783"/>
                  <a:gd name="connsiteY2" fmla="*/ 6160 h 55782"/>
                  <a:gd name="connsiteX3" fmla="*/ 6160 w 55783"/>
                  <a:gd name="connsiteY3" fmla="*/ 10618 h 55782"/>
                  <a:gd name="connsiteX4" fmla="*/ 10618 w 55783"/>
                  <a:gd name="connsiteY4" fmla="*/ 49623 h 55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3" h="55782">
                    <a:moveTo>
                      <a:pt x="10618" y="49623"/>
                    </a:moveTo>
                    <a:cubicBezTo>
                      <a:pt x="22505" y="59281"/>
                      <a:pt x="39964" y="57424"/>
                      <a:pt x="49623" y="45165"/>
                    </a:cubicBezTo>
                    <a:cubicBezTo>
                      <a:pt x="59281" y="33278"/>
                      <a:pt x="57424" y="15819"/>
                      <a:pt x="45165" y="6160"/>
                    </a:cubicBezTo>
                    <a:cubicBezTo>
                      <a:pt x="33278" y="-3498"/>
                      <a:pt x="15818" y="-1641"/>
                      <a:pt x="6160" y="10618"/>
                    </a:cubicBezTo>
                    <a:cubicBezTo>
                      <a:pt x="-3498" y="22505"/>
                      <a:pt x="-1641" y="39964"/>
                      <a:pt x="10618" y="4962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7" name="Freeform: Shape 1266">
                <a:extLst>
                  <a:ext uri="{FF2B5EF4-FFF2-40B4-BE49-F238E27FC236}">
                    <a16:creationId xmlns:a16="http://schemas.microsoft.com/office/drawing/2014/main" id="{6D260903-0F17-9F10-E71F-03BA4F58AF99}"/>
                  </a:ext>
                </a:extLst>
              </p:cNvPr>
              <p:cNvSpPr/>
              <p:nvPr/>
            </p:nvSpPr>
            <p:spPr>
              <a:xfrm>
                <a:off x="7049032" y="-303564"/>
                <a:ext cx="55694" cy="55687"/>
              </a:xfrm>
              <a:custGeom>
                <a:avLst/>
                <a:gdLst>
                  <a:gd name="connsiteX0" fmla="*/ 1658 w 55694"/>
                  <a:gd name="connsiteY0" fmla="*/ 18557 h 55687"/>
                  <a:gd name="connsiteX1" fmla="*/ 37320 w 55694"/>
                  <a:gd name="connsiteY1" fmla="*/ 1469 h 55687"/>
                  <a:gd name="connsiteX2" fmla="*/ 54036 w 55694"/>
                  <a:gd name="connsiteY2" fmla="*/ 37131 h 55687"/>
                  <a:gd name="connsiteX3" fmla="*/ 18375 w 55694"/>
                  <a:gd name="connsiteY3" fmla="*/ 54219 h 55687"/>
                  <a:gd name="connsiteX4" fmla="*/ 1658 w 55694"/>
                  <a:gd name="connsiteY4" fmla="*/ 18557 h 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94" h="55687">
                    <a:moveTo>
                      <a:pt x="1658" y="18557"/>
                    </a:moveTo>
                    <a:cubicBezTo>
                      <a:pt x="6859" y="4070"/>
                      <a:pt x="22833" y="-3360"/>
                      <a:pt x="37320" y="1469"/>
                    </a:cubicBezTo>
                    <a:cubicBezTo>
                      <a:pt x="51808" y="6670"/>
                      <a:pt x="59237" y="22643"/>
                      <a:pt x="54036" y="37131"/>
                    </a:cubicBezTo>
                    <a:cubicBezTo>
                      <a:pt x="48836" y="51618"/>
                      <a:pt x="32862" y="59048"/>
                      <a:pt x="18375" y="54219"/>
                    </a:cubicBezTo>
                    <a:cubicBezTo>
                      <a:pt x="3887" y="49018"/>
                      <a:pt x="-3542" y="33045"/>
                      <a:pt x="1658" y="1855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1" name="Graphic 619">
              <a:extLst>
                <a:ext uri="{FF2B5EF4-FFF2-40B4-BE49-F238E27FC236}">
                  <a16:creationId xmlns:a16="http://schemas.microsoft.com/office/drawing/2014/main" id="{73E2833D-558C-473B-B500-A8FE5156875E}"/>
                </a:ext>
                <a:ext uri="{C183D7F6-B498-43B3-948B-1728B52AA6E4}">
                  <adec:decorative xmlns:adec="http://schemas.microsoft.com/office/drawing/2017/decorative" val="1"/>
                </a:ext>
              </a:extLst>
            </p:cNvPr>
            <p:cNvGrpSpPr/>
            <p:nvPr/>
          </p:nvGrpSpPr>
          <p:grpSpPr>
            <a:xfrm>
              <a:off x="4607948" y="2329923"/>
              <a:ext cx="252557" cy="1484712"/>
              <a:chOff x="6339589" y="-385977"/>
              <a:chExt cx="375588" cy="2089573"/>
            </a:xfrm>
            <a:solidFill>
              <a:srgbClr val="454142"/>
            </a:solidFill>
          </p:grpSpPr>
          <p:sp>
            <p:nvSpPr>
              <p:cNvPr id="1262" name="Freeform: Shape 1261">
                <a:extLst>
                  <a:ext uri="{FF2B5EF4-FFF2-40B4-BE49-F238E27FC236}">
                    <a16:creationId xmlns:a16="http://schemas.microsoft.com/office/drawing/2014/main" id="{1850A109-F7F2-7EA8-2164-CB4BE954C4D6}"/>
                  </a:ext>
                </a:extLst>
              </p:cNvPr>
              <p:cNvSpPr/>
              <p:nvPr/>
            </p:nvSpPr>
            <p:spPr>
              <a:xfrm>
                <a:off x="6346231" y="-359673"/>
                <a:ext cx="341899" cy="2037168"/>
              </a:xfrm>
              <a:custGeom>
                <a:avLst/>
                <a:gdLst>
                  <a:gd name="connsiteX0" fmla="*/ 22059 w 341899"/>
                  <a:gd name="connsiteY0" fmla="*/ 2036797 h 2037168"/>
                  <a:gd name="connsiteX1" fmla="*/ 6829 w 341899"/>
                  <a:gd name="connsiteY1" fmla="*/ 1972904 h 2037168"/>
                  <a:gd name="connsiteX2" fmla="*/ 2371 w 341899"/>
                  <a:gd name="connsiteY2" fmla="*/ 1907896 h 2037168"/>
                  <a:gd name="connsiteX3" fmla="*/ 12030 w 341899"/>
                  <a:gd name="connsiteY3" fmla="*/ 1843630 h 2037168"/>
                  <a:gd name="connsiteX4" fmla="*/ 21688 w 341899"/>
                  <a:gd name="connsiteY4" fmla="*/ 1812427 h 2037168"/>
                  <a:gd name="connsiteX5" fmla="*/ 34690 w 341899"/>
                  <a:gd name="connsiteY5" fmla="*/ 1782337 h 2037168"/>
                  <a:gd name="connsiteX6" fmla="*/ 66265 w 341899"/>
                  <a:gd name="connsiteY6" fmla="*/ 1725130 h 2037168"/>
                  <a:gd name="connsiteX7" fmla="*/ 81867 w 341899"/>
                  <a:gd name="connsiteY7" fmla="*/ 1696155 h 2037168"/>
                  <a:gd name="connsiteX8" fmla="*/ 95240 w 341899"/>
                  <a:gd name="connsiteY8" fmla="*/ 1666065 h 2037168"/>
                  <a:gd name="connsiteX9" fmla="*/ 107127 w 341899"/>
                  <a:gd name="connsiteY9" fmla="*/ 1635233 h 2037168"/>
                  <a:gd name="connsiteX10" fmla="*/ 117529 w 341899"/>
                  <a:gd name="connsiteY10" fmla="*/ 1604029 h 2037168"/>
                  <a:gd name="connsiteX11" fmla="*/ 133873 w 341899"/>
                  <a:gd name="connsiteY11" fmla="*/ 1540507 h 2037168"/>
                  <a:gd name="connsiteX12" fmla="*/ 163591 w 341899"/>
                  <a:gd name="connsiteY12" fmla="*/ 1279731 h 2037168"/>
                  <a:gd name="connsiteX13" fmla="*/ 171392 w 341899"/>
                  <a:gd name="connsiteY13" fmla="*/ 1148972 h 2037168"/>
                  <a:gd name="connsiteX14" fmla="*/ 176593 w 341899"/>
                  <a:gd name="connsiteY14" fmla="*/ 1083593 h 2037168"/>
                  <a:gd name="connsiteX15" fmla="*/ 183280 w 341899"/>
                  <a:gd name="connsiteY15" fmla="*/ 1018584 h 2037168"/>
                  <a:gd name="connsiteX16" fmla="*/ 183280 w 341899"/>
                  <a:gd name="connsiteY16" fmla="*/ 1020070 h 2037168"/>
                  <a:gd name="connsiteX17" fmla="*/ 223027 w 341899"/>
                  <a:gd name="connsiteY17" fmla="*/ 936488 h 2037168"/>
                  <a:gd name="connsiteX18" fmla="*/ 240487 w 341899"/>
                  <a:gd name="connsiteY18" fmla="*/ 893397 h 2037168"/>
                  <a:gd name="connsiteX19" fmla="*/ 256460 w 341899"/>
                  <a:gd name="connsiteY19" fmla="*/ 849935 h 2037168"/>
                  <a:gd name="connsiteX20" fmla="*/ 264261 w 341899"/>
                  <a:gd name="connsiteY20" fmla="*/ 828018 h 2037168"/>
                  <a:gd name="connsiteX21" fmla="*/ 270576 w 341899"/>
                  <a:gd name="connsiteY21" fmla="*/ 805729 h 2037168"/>
                  <a:gd name="connsiteX22" fmla="*/ 282092 w 341899"/>
                  <a:gd name="connsiteY22" fmla="*/ 760781 h 2037168"/>
                  <a:gd name="connsiteX23" fmla="*/ 292493 w 341899"/>
                  <a:gd name="connsiteY23" fmla="*/ 715461 h 2037168"/>
                  <a:gd name="connsiteX24" fmla="*/ 300294 w 341899"/>
                  <a:gd name="connsiteY24" fmla="*/ 669769 h 2037168"/>
                  <a:gd name="connsiteX25" fmla="*/ 306981 w 341899"/>
                  <a:gd name="connsiteY25" fmla="*/ 623707 h 2037168"/>
                  <a:gd name="connsiteX26" fmla="*/ 310695 w 341899"/>
                  <a:gd name="connsiteY26" fmla="*/ 577644 h 2037168"/>
                  <a:gd name="connsiteX27" fmla="*/ 313667 w 341899"/>
                  <a:gd name="connsiteY27" fmla="*/ 531209 h 2037168"/>
                  <a:gd name="connsiteX28" fmla="*/ 313667 w 341899"/>
                  <a:gd name="connsiteY28" fmla="*/ 484775 h 2037168"/>
                  <a:gd name="connsiteX29" fmla="*/ 312924 w 341899"/>
                  <a:gd name="connsiteY29" fmla="*/ 438341 h 2037168"/>
                  <a:gd name="connsiteX30" fmla="*/ 309953 w 341899"/>
                  <a:gd name="connsiteY30" fmla="*/ 391906 h 2037168"/>
                  <a:gd name="connsiteX31" fmla="*/ 305123 w 341899"/>
                  <a:gd name="connsiteY31" fmla="*/ 345843 h 2037168"/>
                  <a:gd name="connsiteX32" fmla="*/ 299551 w 341899"/>
                  <a:gd name="connsiteY32" fmla="*/ 299780 h 2037168"/>
                  <a:gd name="connsiteX33" fmla="*/ 299551 w 341899"/>
                  <a:gd name="connsiteY33" fmla="*/ 300523 h 2037168"/>
                  <a:gd name="connsiteX34" fmla="*/ 341899 w 341899"/>
                  <a:gd name="connsiteY34" fmla="*/ 0 h 2037168"/>
                  <a:gd name="connsiteX35" fmla="*/ 341899 w 341899"/>
                  <a:gd name="connsiteY35" fmla="*/ 0 h 2037168"/>
                  <a:gd name="connsiteX36" fmla="*/ 296208 w 341899"/>
                  <a:gd name="connsiteY36" fmla="*/ 299780 h 2037168"/>
                  <a:gd name="connsiteX37" fmla="*/ 296208 w 341899"/>
                  <a:gd name="connsiteY37" fmla="*/ 299780 h 2037168"/>
                  <a:gd name="connsiteX38" fmla="*/ 296208 w 341899"/>
                  <a:gd name="connsiteY38" fmla="*/ 300523 h 2037168"/>
                  <a:gd name="connsiteX39" fmla="*/ 301780 w 341899"/>
                  <a:gd name="connsiteY39" fmla="*/ 346586 h 2037168"/>
                  <a:gd name="connsiteX40" fmla="*/ 306238 w 341899"/>
                  <a:gd name="connsiteY40" fmla="*/ 392649 h 2037168"/>
                  <a:gd name="connsiteX41" fmla="*/ 308838 w 341899"/>
                  <a:gd name="connsiteY41" fmla="*/ 438712 h 2037168"/>
                  <a:gd name="connsiteX42" fmla="*/ 309581 w 341899"/>
                  <a:gd name="connsiteY42" fmla="*/ 484775 h 2037168"/>
                  <a:gd name="connsiteX43" fmla="*/ 309581 w 341899"/>
                  <a:gd name="connsiteY43" fmla="*/ 530838 h 2037168"/>
                  <a:gd name="connsiteX44" fmla="*/ 305866 w 341899"/>
                  <a:gd name="connsiteY44" fmla="*/ 576901 h 2037168"/>
                  <a:gd name="connsiteX45" fmla="*/ 301780 w 341899"/>
                  <a:gd name="connsiteY45" fmla="*/ 622964 h 2037168"/>
                  <a:gd name="connsiteX46" fmla="*/ 295094 w 341899"/>
                  <a:gd name="connsiteY46" fmla="*/ 668655 h 2037168"/>
                  <a:gd name="connsiteX47" fmla="*/ 287293 w 341899"/>
                  <a:gd name="connsiteY47" fmla="*/ 713975 h 2037168"/>
                  <a:gd name="connsiteX48" fmla="*/ 276520 w 341899"/>
                  <a:gd name="connsiteY48" fmla="*/ 758923 h 2037168"/>
                  <a:gd name="connsiteX49" fmla="*/ 264633 w 341899"/>
                  <a:gd name="connsiteY49" fmla="*/ 803500 h 2037168"/>
                  <a:gd name="connsiteX50" fmla="*/ 258318 w 341899"/>
                  <a:gd name="connsiteY50" fmla="*/ 825789 h 2037168"/>
                  <a:gd name="connsiteX51" fmla="*/ 250145 w 341899"/>
                  <a:gd name="connsiteY51" fmla="*/ 847334 h 2037168"/>
                  <a:gd name="connsiteX52" fmla="*/ 234172 w 341899"/>
                  <a:gd name="connsiteY52" fmla="*/ 890797 h 2037168"/>
                  <a:gd name="connsiteX53" fmla="*/ 216712 w 341899"/>
                  <a:gd name="connsiteY53" fmla="*/ 933517 h 2037168"/>
                  <a:gd name="connsiteX54" fmla="*/ 176593 w 341899"/>
                  <a:gd name="connsiteY54" fmla="*/ 1016356 h 2037168"/>
                  <a:gd name="connsiteX55" fmla="*/ 176593 w 341899"/>
                  <a:gd name="connsiteY55" fmla="*/ 1017099 h 2037168"/>
                  <a:gd name="connsiteX56" fmla="*/ 176222 w 341899"/>
                  <a:gd name="connsiteY56" fmla="*/ 1017842 h 2037168"/>
                  <a:gd name="connsiteX57" fmla="*/ 169906 w 341899"/>
                  <a:gd name="connsiteY57" fmla="*/ 1083221 h 2037168"/>
                  <a:gd name="connsiteX58" fmla="*/ 165077 w 341899"/>
                  <a:gd name="connsiteY58" fmla="*/ 1148601 h 2037168"/>
                  <a:gd name="connsiteX59" fmla="*/ 157648 w 341899"/>
                  <a:gd name="connsiteY59" fmla="*/ 1279731 h 2037168"/>
                  <a:gd name="connsiteX60" fmla="*/ 129044 w 341899"/>
                  <a:gd name="connsiteY60" fmla="*/ 1539764 h 2037168"/>
                  <a:gd name="connsiteX61" fmla="*/ 113071 w 341899"/>
                  <a:gd name="connsiteY61" fmla="*/ 1603286 h 2037168"/>
                  <a:gd name="connsiteX62" fmla="*/ 103041 w 341899"/>
                  <a:gd name="connsiteY62" fmla="*/ 1634490 h 2037168"/>
                  <a:gd name="connsiteX63" fmla="*/ 91525 w 341899"/>
                  <a:gd name="connsiteY63" fmla="*/ 1664951 h 2037168"/>
                  <a:gd name="connsiteX64" fmla="*/ 78152 w 341899"/>
                  <a:gd name="connsiteY64" fmla="*/ 1694669 h 2037168"/>
                  <a:gd name="connsiteX65" fmla="*/ 62922 w 341899"/>
                  <a:gd name="connsiteY65" fmla="*/ 1723644 h 2037168"/>
                  <a:gd name="connsiteX66" fmla="*/ 31346 w 341899"/>
                  <a:gd name="connsiteY66" fmla="*/ 1781223 h 2037168"/>
                  <a:gd name="connsiteX67" fmla="*/ 9058 w 341899"/>
                  <a:gd name="connsiteY67" fmla="*/ 1843259 h 2037168"/>
                  <a:gd name="connsiteX68" fmla="*/ 142 w 341899"/>
                  <a:gd name="connsiteY68" fmla="*/ 1908267 h 2037168"/>
                  <a:gd name="connsiteX69" fmla="*/ 5343 w 341899"/>
                  <a:gd name="connsiteY69" fmla="*/ 1973647 h 2037168"/>
                  <a:gd name="connsiteX70" fmla="*/ 21316 w 341899"/>
                  <a:gd name="connsiteY70" fmla="*/ 2037169 h 2037168"/>
                  <a:gd name="connsiteX71" fmla="*/ 21688 w 341899"/>
                  <a:gd name="connsiteY71" fmla="*/ 2037169 h 20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1899" h="2037168">
                    <a:moveTo>
                      <a:pt x="22059" y="2036797"/>
                    </a:moveTo>
                    <a:cubicBezTo>
                      <a:pt x="16487" y="2015623"/>
                      <a:pt x="10544" y="1994449"/>
                      <a:pt x="6829" y="1972904"/>
                    </a:cubicBezTo>
                    <a:cubicBezTo>
                      <a:pt x="3114" y="1951358"/>
                      <a:pt x="1257" y="1929441"/>
                      <a:pt x="2371" y="1907896"/>
                    </a:cubicBezTo>
                    <a:cubicBezTo>
                      <a:pt x="3486" y="1886350"/>
                      <a:pt x="6458" y="1864433"/>
                      <a:pt x="12030" y="1843630"/>
                    </a:cubicBezTo>
                    <a:cubicBezTo>
                      <a:pt x="14630" y="1833229"/>
                      <a:pt x="18345" y="1822828"/>
                      <a:pt x="21688" y="1812427"/>
                    </a:cubicBezTo>
                    <a:cubicBezTo>
                      <a:pt x="26146" y="1802397"/>
                      <a:pt x="29489" y="1791995"/>
                      <a:pt x="34690" y="1782337"/>
                    </a:cubicBezTo>
                    <a:cubicBezTo>
                      <a:pt x="43605" y="1762277"/>
                      <a:pt x="55864" y="1744447"/>
                      <a:pt x="66265" y="1725130"/>
                    </a:cubicBezTo>
                    <a:cubicBezTo>
                      <a:pt x="71466" y="1715472"/>
                      <a:pt x="77038" y="1706185"/>
                      <a:pt x="81867" y="1696155"/>
                    </a:cubicBezTo>
                    <a:lnTo>
                      <a:pt x="95240" y="1666065"/>
                    </a:lnTo>
                    <a:cubicBezTo>
                      <a:pt x="99698" y="1656036"/>
                      <a:pt x="103041" y="1645634"/>
                      <a:pt x="107127" y="1635233"/>
                    </a:cubicBezTo>
                    <a:cubicBezTo>
                      <a:pt x="111214" y="1624832"/>
                      <a:pt x="114557" y="1614430"/>
                      <a:pt x="117529" y="1604029"/>
                    </a:cubicBezTo>
                    <a:cubicBezTo>
                      <a:pt x="124215" y="1583227"/>
                      <a:pt x="129044" y="1561681"/>
                      <a:pt x="133873" y="1540507"/>
                    </a:cubicBezTo>
                    <a:cubicBezTo>
                      <a:pt x="151704" y="1454696"/>
                      <a:pt x="158391" y="1367028"/>
                      <a:pt x="163591" y="1279731"/>
                    </a:cubicBezTo>
                    <a:lnTo>
                      <a:pt x="171392" y="1148972"/>
                    </a:lnTo>
                    <a:cubicBezTo>
                      <a:pt x="172878" y="1127055"/>
                      <a:pt x="174364" y="1105510"/>
                      <a:pt x="176593" y="1083593"/>
                    </a:cubicBezTo>
                    <a:cubicBezTo>
                      <a:pt x="178079" y="1061676"/>
                      <a:pt x="181051" y="1040130"/>
                      <a:pt x="183280" y="1018584"/>
                    </a:cubicBezTo>
                    <a:lnTo>
                      <a:pt x="183280" y="1020070"/>
                    </a:lnTo>
                    <a:cubicBezTo>
                      <a:pt x="183280" y="1020070"/>
                      <a:pt x="223027" y="936488"/>
                      <a:pt x="223027" y="936488"/>
                    </a:cubicBezTo>
                    <a:cubicBezTo>
                      <a:pt x="230457" y="922744"/>
                      <a:pt x="234915" y="907885"/>
                      <a:pt x="240487" y="893397"/>
                    </a:cubicBezTo>
                    <a:lnTo>
                      <a:pt x="256460" y="849935"/>
                    </a:lnTo>
                    <a:lnTo>
                      <a:pt x="264261" y="828018"/>
                    </a:lnTo>
                    <a:cubicBezTo>
                      <a:pt x="266861" y="820588"/>
                      <a:pt x="268347" y="813159"/>
                      <a:pt x="270576" y="805729"/>
                    </a:cubicBezTo>
                    <a:lnTo>
                      <a:pt x="282092" y="760781"/>
                    </a:lnTo>
                    <a:cubicBezTo>
                      <a:pt x="285807" y="745550"/>
                      <a:pt x="290636" y="731063"/>
                      <a:pt x="292493" y="715461"/>
                    </a:cubicBezTo>
                    <a:lnTo>
                      <a:pt x="300294" y="669769"/>
                    </a:lnTo>
                    <a:cubicBezTo>
                      <a:pt x="302523" y="654539"/>
                      <a:pt x="306238" y="639308"/>
                      <a:pt x="306981" y="623707"/>
                    </a:cubicBezTo>
                    <a:lnTo>
                      <a:pt x="310695" y="577644"/>
                    </a:lnTo>
                    <a:cubicBezTo>
                      <a:pt x="311810" y="562413"/>
                      <a:pt x="314039" y="546811"/>
                      <a:pt x="313667" y="531209"/>
                    </a:cubicBezTo>
                    <a:lnTo>
                      <a:pt x="313667" y="484775"/>
                    </a:lnTo>
                    <a:cubicBezTo>
                      <a:pt x="314410" y="469173"/>
                      <a:pt x="314410" y="453942"/>
                      <a:pt x="312924" y="438341"/>
                    </a:cubicBezTo>
                    <a:lnTo>
                      <a:pt x="309953" y="391906"/>
                    </a:lnTo>
                    <a:cubicBezTo>
                      <a:pt x="309581" y="376304"/>
                      <a:pt x="306981" y="361074"/>
                      <a:pt x="305123" y="345843"/>
                    </a:cubicBezTo>
                    <a:lnTo>
                      <a:pt x="299551" y="299780"/>
                    </a:lnTo>
                    <a:lnTo>
                      <a:pt x="299551" y="300523"/>
                    </a:lnTo>
                    <a:lnTo>
                      <a:pt x="341899" y="0"/>
                    </a:lnTo>
                    <a:lnTo>
                      <a:pt x="341899" y="0"/>
                    </a:lnTo>
                    <a:cubicBezTo>
                      <a:pt x="341899" y="0"/>
                      <a:pt x="296208" y="299780"/>
                      <a:pt x="296208" y="299780"/>
                    </a:cubicBezTo>
                    <a:lnTo>
                      <a:pt x="296208" y="299780"/>
                    </a:lnTo>
                    <a:cubicBezTo>
                      <a:pt x="296208" y="299780"/>
                      <a:pt x="296208" y="300523"/>
                      <a:pt x="296208" y="300523"/>
                    </a:cubicBezTo>
                    <a:lnTo>
                      <a:pt x="301780" y="346586"/>
                    </a:lnTo>
                    <a:cubicBezTo>
                      <a:pt x="303638" y="361817"/>
                      <a:pt x="305866" y="377047"/>
                      <a:pt x="306238" y="392649"/>
                    </a:cubicBezTo>
                    <a:lnTo>
                      <a:pt x="308838" y="438712"/>
                    </a:lnTo>
                    <a:cubicBezTo>
                      <a:pt x="309953" y="453942"/>
                      <a:pt x="309953" y="469544"/>
                      <a:pt x="309581" y="484775"/>
                    </a:cubicBezTo>
                    <a:lnTo>
                      <a:pt x="309581" y="530838"/>
                    </a:lnTo>
                    <a:cubicBezTo>
                      <a:pt x="309581" y="546440"/>
                      <a:pt x="306981" y="561670"/>
                      <a:pt x="305866" y="576901"/>
                    </a:cubicBezTo>
                    <a:lnTo>
                      <a:pt x="301780" y="622964"/>
                    </a:lnTo>
                    <a:cubicBezTo>
                      <a:pt x="301037" y="638194"/>
                      <a:pt x="296951" y="653425"/>
                      <a:pt x="295094" y="668655"/>
                    </a:cubicBezTo>
                    <a:lnTo>
                      <a:pt x="287293" y="713975"/>
                    </a:lnTo>
                    <a:cubicBezTo>
                      <a:pt x="285435" y="729205"/>
                      <a:pt x="280235" y="744064"/>
                      <a:pt x="276520" y="758923"/>
                    </a:cubicBezTo>
                    <a:lnTo>
                      <a:pt x="264633" y="803500"/>
                    </a:lnTo>
                    <a:cubicBezTo>
                      <a:pt x="262404" y="810930"/>
                      <a:pt x="260918" y="818359"/>
                      <a:pt x="258318" y="825789"/>
                    </a:cubicBezTo>
                    <a:lnTo>
                      <a:pt x="250145" y="847334"/>
                    </a:lnTo>
                    <a:lnTo>
                      <a:pt x="234172" y="890797"/>
                    </a:lnTo>
                    <a:cubicBezTo>
                      <a:pt x="228600" y="905285"/>
                      <a:pt x="224142" y="919772"/>
                      <a:pt x="216712" y="933517"/>
                    </a:cubicBezTo>
                    <a:lnTo>
                      <a:pt x="176593" y="1016356"/>
                    </a:lnTo>
                    <a:lnTo>
                      <a:pt x="176593" y="1017099"/>
                    </a:lnTo>
                    <a:cubicBezTo>
                      <a:pt x="176593" y="1017099"/>
                      <a:pt x="176222" y="1017842"/>
                      <a:pt x="176222" y="1017842"/>
                    </a:cubicBezTo>
                    <a:cubicBezTo>
                      <a:pt x="173993" y="1039759"/>
                      <a:pt x="171392" y="1061304"/>
                      <a:pt x="169906" y="1083221"/>
                    </a:cubicBezTo>
                    <a:cubicBezTo>
                      <a:pt x="168049" y="1105138"/>
                      <a:pt x="166563" y="1126684"/>
                      <a:pt x="165077" y="1148601"/>
                    </a:cubicBezTo>
                    <a:lnTo>
                      <a:pt x="157648" y="1279731"/>
                    </a:lnTo>
                    <a:cubicBezTo>
                      <a:pt x="152819" y="1367028"/>
                      <a:pt x="146504" y="1454325"/>
                      <a:pt x="129044" y="1539764"/>
                    </a:cubicBezTo>
                    <a:cubicBezTo>
                      <a:pt x="124215" y="1560938"/>
                      <a:pt x="119386" y="1582484"/>
                      <a:pt x="113071" y="1603286"/>
                    </a:cubicBezTo>
                    <a:cubicBezTo>
                      <a:pt x="110099" y="1613687"/>
                      <a:pt x="106756" y="1624089"/>
                      <a:pt x="103041" y="1634490"/>
                    </a:cubicBezTo>
                    <a:cubicBezTo>
                      <a:pt x="99326" y="1644520"/>
                      <a:pt x="95983" y="1655293"/>
                      <a:pt x="91525" y="1664951"/>
                    </a:cubicBezTo>
                    <a:lnTo>
                      <a:pt x="78152" y="1694669"/>
                    </a:lnTo>
                    <a:cubicBezTo>
                      <a:pt x="73323" y="1704327"/>
                      <a:pt x="67751" y="1713986"/>
                      <a:pt x="62922" y="1723644"/>
                    </a:cubicBezTo>
                    <a:cubicBezTo>
                      <a:pt x="52892" y="1742961"/>
                      <a:pt x="40262" y="1761163"/>
                      <a:pt x="31346" y="1781223"/>
                    </a:cubicBezTo>
                    <a:cubicBezTo>
                      <a:pt x="21688" y="1800911"/>
                      <a:pt x="14630" y="1821713"/>
                      <a:pt x="9058" y="1843259"/>
                    </a:cubicBezTo>
                    <a:cubicBezTo>
                      <a:pt x="3486" y="1864433"/>
                      <a:pt x="885" y="1886350"/>
                      <a:pt x="142" y="1908267"/>
                    </a:cubicBezTo>
                    <a:cubicBezTo>
                      <a:pt x="-601" y="1930184"/>
                      <a:pt x="1628" y="1952101"/>
                      <a:pt x="5343" y="1973647"/>
                    </a:cubicBezTo>
                    <a:cubicBezTo>
                      <a:pt x="9058" y="1995192"/>
                      <a:pt x="15744" y="2015995"/>
                      <a:pt x="21316" y="2037169"/>
                    </a:cubicBezTo>
                    <a:lnTo>
                      <a:pt x="21688" y="203716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3" name="Freeform: Shape 1262">
                <a:extLst>
                  <a:ext uri="{FF2B5EF4-FFF2-40B4-BE49-F238E27FC236}">
                    <a16:creationId xmlns:a16="http://schemas.microsoft.com/office/drawing/2014/main" id="{E6ED6B3A-CCF3-39FC-1C19-27990CA39059}"/>
                  </a:ext>
                </a:extLst>
              </p:cNvPr>
              <p:cNvSpPr/>
              <p:nvPr/>
            </p:nvSpPr>
            <p:spPr>
              <a:xfrm>
                <a:off x="6339589" y="1647678"/>
                <a:ext cx="55916" cy="55918"/>
              </a:xfrm>
              <a:custGeom>
                <a:avLst/>
                <a:gdLst>
                  <a:gd name="connsiteX0" fmla="*/ 841 w 55916"/>
                  <a:gd name="connsiteY0" fmla="*/ 21273 h 55918"/>
                  <a:gd name="connsiteX1" fmla="*/ 21272 w 55916"/>
                  <a:gd name="connsiteY1" fmla="*/ 55077 h 55918"/>
                  <a:gd name="connsiteX2" fmla="*/ 55076 w 55916"/>
                  <a:gd name="connsiteY2" fmla="*/ 34646 h 55918"/>
                  <a:gd name="connsiteX3" fmla="*/ 34645 w 55916"/>
                  <a:gd name="connsiteY3" fmla="*/ 842 h 55918"/>
                  <a:gd name="connsiteX4" fmla="*/ 841 w 55916"/>
                  <a:gd name="connsiteY4" fmla="*/ 20902 h 55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16" h="55918">
                    <a:moveTo>
                      <a:pt x="841" y="21273"/>
                    </a:moveTo>
                    <a:cubicBezTo>
                      <a:pt x="-2874" y="36132"/>
                      <a:pt x="6041" y="51363"/>
                      <a:pt x="21272" y="55077"/>
                    </a:cubicBezTo>
                    <a:cubicBezTo>
                      <a:pt x="36131" y="58792"/>
                      <a:pt x="51361" y="49877"/>
                      <a:pt x="55076" y="34646"/>
                    </a:cubicBezTo>
                    <a:cubicBezTo>
                      <a:pt x="58791" y="19787"/>
                      <a:pt x="49875" y="4557"/>
                      <a:pt x="34645" y="842"/>
                    </a:cubicBezTo>
                    <a:cubicBezTo>
                      <a:pt x="19786" y="-2873"/>
                      <a:pt x="4555" y="6043"/>
                      <a:pt x="841" y="2090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4" name="Freeform: Shape 1263">
                <a:extLst>
                  <a:ext uri="{FF2B5EF4-FFF2-40B4-BE49-F238E27FC236}">
                    <a16:creationId xmlns:a16="http://schemas.microsoft.com/office/drawing/2014/main" id="{64B8AB57-948B-26B6-9F19-4F4B045AF81B}"/>
                  </a:ext>
                </a:extLst>
              </p:cNvPr>
              <p:cNvSpPr/>
              <p:nvPr/>
            </p:nvSpPr>
            <p:spPr>
              <a:xfrm>
                <a:off x="6659598" y="-385977"/>
                <a:ext cx="55579" cy="55579"/>
              </a:xfrm>
              <a:custGeom>
                <a:avLst/>
                <a:gdLst>
                  <a:gd name="connsiteX0" fmla="*/ 301 w 55579"/>
                  <a:gd name="connsiteY0" fmla="*/ 23704 h 55579"/>
                  <a:gd name="connsiteX1" fmla="*/ 31876 w 55579"/>
                  <a:gd name="connsiteY1" fmla="*/ 301 h 55579"/>
                  <a:gd name="connsiteX2" fmla="*/ 55279 w 55579"/>
                  <a:gd name="connsiteY2" fmla="*/ 31876 h 55579"/>
                  <a:gd name="connsiteX3" fmla="*/ 23703 w 55579"/>
                  <a:gd name="connsiteY3" fmla="*/ 55279 h 55579"/>
                  <a:gd name="connsiteX4" fmla="*/ 301 w 55579"/>
                  <a:gd name="connsiteY4" fmla="*/ 23704 h 5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79" h="55579">
                    <a:moveTo>
                      <a:pt x="301" y="23704"/>
                    </a:moveTo>
                    <a:cubicBezTo>
                      <a:pt x="2529" y="8473"/>
                      <a:pt x="16646" y="-1928"/>
                      <a:pt x="31876" y="301"/>
                    </a:cubicBezTo>
                    <a:cubicBezTo>
                      <a:pt x="47106" y="2529"/>
                      <a:pt x="57508" y="16645"/>
                      <a:pt x="55279" y="31876"/>
                    </a:cubicBezTo>
                    <a:cubicBezTo>
                      <a:pt x="53050" y="47106"/>
                      <a:pt x="38934" y="57508"/>
                      <a:pt x="23703" y="55279"/>
                    </a:cubicBezTo>
                    <a:cubicBezTo>
                      <a:pt x="8473" y="53050"/>
                      <a:pt x="-1928" y="38934"/>
                      <a:pt x="301" y="2370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2" name="Graphic 619">
              <a:extLst>
                <a:ext uri="{FF2B5EF4-FFF2-40B4-BE49-F238E27FC236}">
                  <a16:creationId xmlns:a16="http://schemas.microsoft.com/office/drawing/2014/main" id="{5D31B4F1-B9DC-8C28-EE3D-15C3F22999F2}"/>
                </a:ext>
                <a:ext uri="{C183D7F6-B498-43B3-948B-1728B52AA6E4}">
                  <adec:decorative xmlns:adec="http://schemas.microsoft.com/office/drawing/2017/decorative" val="1"/>
                </a:ext>
              </a:extLst>
            </p:cNvPr>
            <p:cNvGrpSpPr/>
            <p:nvPr/>
          </p:nvGrpSpPr>
          <p:grpSpPr>
            <a:xfrm>
              <a:off x="4455326" y="2299955"/>
              <a:ext cx="136539" cy="1693371"/>
              <a:chOff x="6112618" y="-428154"/>
              <a:chExt cx="203052" cy="2383239"/>
            </a:xfrm>
            <a:solidFill>
              <a:srgbClr val="454142"/>
            </a:solidFill>
          </p:grpSpPr>
          <p:sp>
            <p:nvSpPr>
              <p:cNvPr id="1259" name="Freeform: Shape 1258">
                <a:extLst>
                  <a:ext uri="{FF2B5EF4-FFF2-40B4-BE49-F238E27FC236}">
                    <a16:creationId xmlns:a16="http://schemas.microsoft.com/office/drawing/2014/main" id="{245E6201-7633-C228-A063-B53873E22FCB}"/>
                  </a:ext>
                </a:extLst>
              </p:cNvPr>
              <p:cNvSpPr/>
              <p:nvPr/>
            </p:nvSpPr>
            <p:spPr>
              <a:xfrm>
                <a:off x="6129804" y="-401278"/>
                <a:ext cx="170506" cy="2331005"/>
              </a:xfrm>
              <a:custGeom>
                <a:avLst/>
                <a:gdLst>
                  <a:gd name="connsiteX0" fmla="*/ 11887 w 170506"/>
                  <a:gd name="connsiteY0" fmla="*/ 2329891 h 2331005"/>
                  <a:gd name="connsiteX1" fmla="*/ 2600 w 170506"/>
                  <a:gd name="connsiteY1" fmla="*/ 2308717 h 2331005"/>
                  <a:gd name="connsiteX2" fmla="*/ 1114 w 170506"/>
                  <a:gd name="connsiteY2" fmla="*/ 2285686 h 2331005"/>
                  <a:gd name="connsiteX3" fmla="*/ 3343 w 170506"/>
                  <a:gd name="connsiteY3" fmla="*/ 2262654 h 2331005"/>
                  <a:gd name="connsiteX4" fmla="*/ 7429 w 170506"/>
                  <a:gd name="connsiteY4" fmla="*/ 2239623 h 2331005"/>
                  <a:gd name="connsiteX5" fmla="*/ 30089 w 170506"/>
                  <a:gd name="connsiteY5" fmla="*/ 2149354 h 2331005"/>
                  <a:gd name="connsiteX6" fmla="*/ 82096 w 170506"/>
                  <a:gd name="connsiteY6" fmla="*/ 1969932 h 2331005"/>
                  <a:gd name="connsiteX7" fmla="*/ 82096 w 170506"/>
                  <a:gd name="connsiteY7" fmla="*/ 1969932 h 2331005"/>
                  <a:gd name="connsiteX8" fmla="*/ 82096 w 170506"/>
                  <a:gd name="connsiteY8" fmla="*/ 1969932 h 2331005"/>
                  <a:gd name="connsiteX9" fmla="*/ 90640 w 170506"/>
                  <a:gd name="connsiteY9" fmla="*/ 1919411 h 2331005"/>
                  <a:gd name="connsiteX10" fmla="*/ 98441 w 170506"/>
                  <a:gd name="connsiteY10" fmla="*/ 1868891 h 2331005"/>
                  <a:gd name="connsiteX11" fmla="*/ 108842 w 170506"/>
                  <a:gd name="connsiteY11" fmla="*/ 1767478 h 2331005"/>
                  <a:gd name="connsiteX12" fmla="*/ 114786 w 170506"/>
                  <a:gd name="connsiteY12" fmla="*/ 1665694 h 2331005"/>
                  <a:gd name="connsiteX13" fmla="*/ 117014 w 170506"/>
                  <a:gd name="connsiteY13" fmla="*/ 1563538 h 2331005"/>
                  <a:gd name="connsiteX14" fmla="*/ 116643 w 170506"/>
                  <a:gd name="connsiteY14" fmla="*/ 1461383 h 2331005"/>
                  <a:gd name="connsiteX15" fmla="*/ 113671 w 170506"/>
                  <a:gd name="connsiteY15" fmla="*/ 1359227 h 2331005"/>
                  <a:gd name="connsiteX16" fmla="*/ 108842 w 170506"/>
                  <a:gd name="connsiteY16" fmla="*/ 1257443 h 2331005"/>
                  <a:gd name="connsiteX17" fmla="*/ 102527 w 170506"/>
                  <a:gd name="connsiteY17" fmla="*/ 1155659 h 2331005"/>
                  <a:gd name="connsiteX18" fmla="*/ 102527 w 170506"/>
                  <a:gd name="connsiteY18" fmla="*/ 1155659 h 2331005"/>
                  <a:gd name="connsiteX19" fmla="*/ 105499 w 170506"/>
                  <a:gd name="connsiteY19" fmla="*/ 1104767 h 2331005"/>
                  <a:gd name="connsiteX20" fmla="*/ 109957 w 170506"/>
                  <a:gd name="connsiteY20" fmla="*/ 1053503 h 2331005"/>
                  <a:gd name="connsiteX21" fmla="*/ 115900 w 170506"/>
                  <a:gd name="connsiteY21" fmla="*/ 1002611 h 2331005"/>
                  <a:gd name="connsiteX22" fmla="*/ 122958 w 170506"/>
                  <a:gd name="connsiteY22" fmla="*/ 951719 h 2331005"/>
                  <a:gd name="connsiteX23" fmla="*/ 154162 w 170506"/>
                  <a:gd name="connsiteY23" fmla="*/ 748522 h 2331005"/>
                  <a:gd name="connsiteX24" fmla="*/ 160848 w 170506"/>
                  <a:gd name="connsiteY24" fmla="*/ 697630 h 2331005"/>
                  <a:gd name="connsiteX25" fmla="*/ 166049 w 170506"/>
                  <a:gd name="connsiteY25" fmla="*/ 646367 h 2331005"/>
                  <a:gd name="connsiteX26" fmla="*/ 169393 w 170506"/>
                  <a:gd name="connsiteY26" fmla="*/ 595103 h 2331005"/>
                  <a:gd name="connsiteX27" fmla="*/ 170507 w 170506"/>
                  <a:gd name="connsiteY27" fmla="*/ 569471 h 2331005"/>
                  <a:gd name="connsiteX28" fmla="*/ 170507 w 170506"/>
                  <a:gd name="connsiteY28" fmla="*/ 543839 h 2331005"/>
                  <a:gd name="connsiteX29" fmla="*/ 167535 w 170506"/>
                  <a:gd name="connsiteY29" fmla="*/ 492204 h 2331005"/>
                  <a:gd name="connsiteX30" fmla="*/ 160477 w 170506"/>
                  <a:gd name="connsiteY30" fmla="*/ 440941 h 2331005"/>
                  <a:gd name="connsiteX31" fmla="*/ 154905 w 170506"/>
                  <a:gd name="connsiteY31" fmla="*/ 415681 h 2331005"/>
                  <a:gd name="connsiteX32" fmla="*/ 148218 w 170506"/>
                  <a:gd name="connsiteY32" fmla="*/ 390792 h 2331005"/>
                  <a:gd name="connsiteX33" fmla="*/ 130388 w 170506"/>
                  <a:gd name="connsiteY33" fmla="*/ 342500 h 2331005"/>
                  <a:gd name="connsiteX34" fmla="*/ 130388 w 170506"/>
                  <a:gd name="connsiteY34" fmla="*/ 343614 h 2331005"/>
                  <a:gd name="connsiteX35" fmla="*/ 158248 w 170506"/>
                  <a:gd name="connsiteY35" fmla="*/ 0 h 2331005"/>
                  <a:gd name="connsiteX36" fmla="*/ 158248 w 170506"/>
                  <a:gd name="connsiteY36" fmla="*/ 0 h 2331005"/>
                  <a:gd name="connsiteX37" fmla="*/ 127044 w 170506"/>
                  <a:gd name="connsiteY37" fmla="*/ 343243 h 2331005"/>
                  <a:gd name="connsiteX38" fmla="*/ 127044 w 170506"/>
                  <a:gd name="connsiteY38" fmla="*/ 343243 h 2331005"/>
                  <a:gd name="connsiteX39" fmla="*/ 127044 w 170506"/>
                  <a:gd name="connsiteY39" fmla="*/ 344357 h 2331005"/>
                  <a:gd name="connsiteX40" fmla="*/ 144504 w 170506"/>
                  <a:gd name="connsiteY40" fmla="*/ 392278 h 2331005"/>
                  <a:gd name="connsiteX41" fmla="*/ 150819 w 170506"/>
                  <a:gd name="connsiteY41" fmla="*/ 417166 h 2331005"/>
                  <a:gd name="connsiteX42" fmla="*/ 156019 w 170506"/>
                  <a:gd name="connsiteY42" fmla="*/ 442055 h 2331005"/>
                  <a:gd name="connsiteX43" fmla="*/ 162706 w 170506"/>
                  <a:gd name="connsiteY43" fmla="*/ 492947 h 2331005"/>
                  <a:gd name="connsiteX44" fmla="*/ 165306 w 170506"/>
                  <a:gd name="connsiteY44" fmla="*/ 544211 h 2331005"/>
                  <a:gd name="connsiteX45" fmla="*/ 165306 w 170506"/>
                  <a:gd name="connsiteY45" fmla="*/ 569843 h 2331005"/>
                  <a:gd name="connsiteX46" fmla="*/ 164563 w 170506"/>
                  <a:gd name="connsiteY46" fmla="*/ 595474 h 2331005"/>
                  <a:gd name="connsiteX47" fmla="*/ 160848 w 170506"/>
                  <a:gd name="connsiteY47" fmla="*/ 646738 h 2331005"/>
                  <a:gd name="connsiteX48" fmla="*/ 155276 w 170506"/>
                  <a:gd name="connsiteY48" fmla="*/ 697630 h 2331005"/>
                  <a:gd name="connsiteX49" fmla="*/ 148218 w 170506"/>
                  <a:gd name="connsiteY49" fmla="*/ 748522 h 2331005"/>
                  <a:gd name="connsiteX50" fmla="*/ 115900 w 170506"/>
                  <a:gd name="connsiteY50" fmla="*/ 951719 h 2331005"/>
                  <a:gd name="connsiteX51" fmla="*/ 108471 w 170506"/>
                  <a:gd name="connsiteY51" fmla="*/ 1002611 h 2331005"/>
                  <a:gd name="connsiteX52" fmla="*/ 102156 w 170506"/>
                  <a:gd name="connsiteY52" fmla="*/ 1053875 h 2331005"/>
                  <a:gd name="connsiteX53" fmla="*/ 97326 w 170506"/>
                  <a:gd name="connsiteY53" fmla="*/ 1105138 h 2331005"/>
                  <a:gd name="connsiteX54" fmla="*/ 94354 w 170506"/>
                  <a:gd name="connsiteY54" fmla="*/ 1156773 h 2331005"/>
                  <a:gd name="connsiteX55" fmla="*/ 94354 w 170506"/>
                  <a:gd name="connsiteY55" fmla="*/ 1156773 h 2331005"/>
                  <a:gd name="connsiteX56" fmla="*/ 94354 w 170506"/>
                  <a:gd name="connsiteY56" fmla="*/ 1157145 h 2331005"/>
                  <a:gd name="connsiteX57" fmla="*/ 101041 w 170506"/>
                  <a:gd name="connsiteY57" fmla="*/ 1258929 h 2331005"/>
                  <a:gd name="connsiteX58" fmla="*/ 106242 w 170506"/>
                  <a:gd name="connsiteY58" fmla="*/ 1360713 h 2331005"/>
                  <a:gd name="connsiteX59" fmla="*/ 109585 w 170506"/>
                  <a:gd name="connsiteY59" fmla="*/ 1462497 h 2331005"/>
                  <a:gd name="connsiteX60" fmla="*/ 110699 w 170506"/>
                  <a:gd name="connsiteY60" fmla="*/ 1564281 h 2331005"/>
                  <a:gd name="connsiteX61" fmla="*/ 108842 w 170506"/>
                  <a:gd name="connsiteY61" fmla="*/ 1666066 h 2331005"/>
                  <a:gd name="connsiteX62" fmla="*/ 103641 w 170506"/>
                  <a:gd name="connsiteY62" fmla="*/ 1767850 h 2331005"/>
                  <a:gd name="connsiteX63" fmla="*/ 93983 w 170506"/>
                  <a:gd name="connsiteY63" fmla="*/ 1869262 h 2331005"/>
                  <a:gd name="connsiteX64" fmla="*/ 86553 w 170506"/>
                  <a:gd name="connsiteY64" fmla="*/ 1919783 h 2331005"/>
                  <a:gd name="connsiteX65" fmla="*/ 78381 w 170506"/>
                  <a:gd name="connsiteY65" fmla="*/ 1969932 h 2331005"/>
                  <a:gd name="connsiteX66" fmla="*/ 78381 w 170506"/>
                  <a:gd name="connsiteY66" fmla="*/ 1969932 h 2331005"/>
                  <a:gd name="connsiteX67" fmla="*/ 27861 w 170506"/>
                  <a:gd name="connsiteY67" fmla="*/ 2149354 h 2331005"/>
                  <a:gd name="connsiteX68" fmla="*/ 5943 w 170506"/>
                  <a:gd name="connsiteY68" fmla="*/ 2239994 h 2331005"/>
                  <a:gd name="connsiteX69" fmla="*/ 2229 w 170506"/>
                  <a:gd name="connsiteY69" fmla="*/ 2263026 h 2331005"/>
                  <a:gd name="connsiteX70" fmla="*/ 0 w 170506"/>
                  <a:gd name="connsiteY70" fmla="*/ 2286429 h 2331005"/>
                  <a:gd name="connsiteX71" fmla="*/ 1486 w 170506"/>
                  <a:gd name="connsiteY71" fmla="*/ 2309832 h 2331005"/>
                  <a:gd name="connsiteX72" fmla="*/ 11144 w 170506"/>
                  <a:gd name="connsiteY72" fmla="*/ 2331006 h 2331005"/>
                  <a:gd name="connsiteX73" fmla="*/ 11144 w 170506"/>
                  <a:gd name="connsiteY73" fmla="*/ 2331006 h 233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170506" h="2331005">
                    <a:moveTo>
                      <a:pt x="11887" y="2329891"/>
                    </a:moveTo>
                    <a:cubicBezTo>
                      <a:pt x="7058" y="2323576"/>
                      <a:pt x="3715" y="2316518"/>
                      <a:pt x="2600" y="2308717"/>
                    </a:cubicBezTo>
                    <a:cubicBezTo>
                      <a:pt x="1114" y="2300916"/>
                      <a:pt x="1114" y="2293487"/>
                      <a:pt x="1114" y="2285686"/>
                    </a:cubicBezTo>
                    <a:cubicBezTo>
                      <a:pt x="1857" y="2277885"/>
                      <a:pt x="2229" y="2270084"/>
                      <a:pt x="3343" y="2262654"/>
                    </a:cubicBezTo>
                    <a:cubicBezTo>
                      <a:pt x="4458" y="2254853"/>
                      <a:pt x="5572" y="2247424"/>
                      <a:pt x="7429" y="2239623"/>
                    </a:cubicBezTo>
                    <a:cubicBezTo>
                      <a:pt x="13373" y="2209162"/>
                      <a:pt x="21917" y="2179072"/>
                      <a:pt x="30089" y="2149354"/>
                    </a:cubicBezTo>
                    <a:cubicBezTo>
                      <a:pt x="47177" y="2089547"/>
                      <a:pt x="65379" y="2030111"/>
                      <a:pt x="82096" y="1969932"/>
                    </a:cubicBezTo>
                    <a:lnTo>
                      <a:pt x="82096" y="1969932"/>
                    </a:lnTo>
                    <a:cubicBezTo>
                      <a:pt x="82096" y="1969932"/>
                      <a:pt x="82096" y="1969932"/>
                      <a:pt x="82096" y="1969932"/>
                    </a:cubicBezTo>
                    <a:lnTo>
                      <a:pt x="90640" y="1919411"/>
                    </a:lnTo>
                    <a:cubicBezTo>
                      <a:pt x="93240" y="1902695"/>
                      <a:pt x="96955" y="1885979"/>
                      <a:pt x="98441" y="1868891"/>
                    </a:cubicBezTo>
                    <a:cubicBezTo>
                      <a:pt x="101784" y="1835087"/>
                      <a:pt x="106985" y="1801282"/>
                      <a:pt x="108842" y="1767478"/>
                    </a:cubicBezTo>
                    <a:cubicBezTo>
                      <a:pt x="110699" y="1733674"/>
                      <a:pt x="114043" y="1699498"/>
                      <a:pt x="114786" y="1665694"/>
                    </a:cubicBezTo>
                    <a:cubicBezTo>
                      <a:pt x="115528" y="1631890"/>
                      <a:pt x="117386" y="1597714"/>
                      <a:pt x="117014" y="1563538"/>
                    </a:cubicBezTo>
                    <a:cubicBezTo>
                      <a:pt x="117014" y="1529363"/>
                      <a:pt x="117758" y="1495558"/>
                      <a:pt x="116643" y="1461383"/>
                    </a:cubicBezTo>
                    <a:cubicBezTo>
                      <a:pt x="115528" y="1427207"/>
                      <a:pt x="115157" y="1393403"/>
                      <a:pt x="113671" y="1359227"/>
                    </a:cubicBezTo>
                    <a:lnTo>
                      <a:pt x="108842" y="1257443"/>
                    </a:lnTo>
                    <a:lnTo>
                      <a:pt x="102527" y="1155659"/>
                    </a:lnTo>
                    <a:lnTo>
                      <a:pt x="102527" y="1155659"/>
                    </a:lnTo>
                    <a:cubicBezTo>
                      <a:pt x="102527" y="1155659"/>
                      <a:pt x="105499" y="1104767"/>
                      <a:pt x="105499" y="1104767"/>
                    </a:cubicBezTo>
                    <a:lnTo>
                      <a:pt x="109957" y="1053503"/>
                    </a:lnTo>
                    <a:cubicBezTo>
                      <a:pt x="111443" y="1036415"/>
                      <a:pt x="114043" y="1019327"/>
                      <a:pt x="115900" y="1002611"/>
                    </a:cubicBezTo>
                    <a:cubicBezTo>
                      <a:pt x="117758" y="985523"/>
                      <a:pt x="120729" y="968807"/>
                      <a:pt x="122958" y="951719"/>
                    </a:cubicBezTo>
                    <a:cubicBezTo>
                      <a:pt x="132988" y="883739"/>
                      <a:pt x="144504" y="816502"/>
                      <a:pt x="154162" y="748522"/>
                    </a:cubicBezTo>
                    <a:cubicBezTo>
                      <a:pt x="156762" y="731434"/>
                      <a:pt x="158991" y="714346"/>
                      <a:pt x="160848" y="697630"/>
                    </a:cubicBezTo>
                    <a:cubicBezTo>
                      <a:pt x="163078" y="680542"/>
                      <a:pt x="164935" y="663454"/>
                      <a:pt x="166049" y="646367"/>
                    </a:cubicBezTo>
                    <a:cubicBezTo>
                      <a:pt x="167907" y="629279"/>
                      <a:pt x="169021" y="612191"/>
                      <a:pt x="169393" y="595103"/>
                    </a:cubicBezTo>
                    <a:lnTo>
                      <a:pt x="170507" y="569471"/>
                    </a:lnTo>
                    <a:lnTo>
                      <a:pt x="170507" y="543839"/>
                    </a:lnTo>
                    <a:cubicBezTo>
                      <a:pt x="170507" y="526752"/>
                      <a:pt x="169021" y="509292"/>
                      <a:pt x="167535" y="492204"/>
                    </a:cubicBezTo>
                    <a:cubicBezTo>
                      <a:pt x="166792" y="475117"/>
                      <a:pt x="163078" y="458029"/>
                      <a:pt x="160477" y="440941"/>
                    </a:cubicBezTo>
                    <a:cubicBezTo>
                      <a:pt x="159363" y="432397"/>
                      <a:pt x="157505" y="423853"/>
                      <a:pt x="154905" y="415681"/>
                    </a:cubicBezTo>
                    <a:lnTo>
                      <a:pt x="148218" y="390792"/>
                    </a:lnTo>
                    <a:cubicBezTo>
                      <a:pt x="143389" y="374447"/>
                      <a:pt x="136331" y="358473"/>
                      <a:pt x="130388" y="342500"/>
                    </a:cubicBezTo>
                    <a:lnTo>
                      <a:pt x="130388" y="343614"/>
                    </a:lnTo>
                    <a:cubicBezTo>
                      <a:pt x="130388" y="343614"/>
                      <a:pt x="158248" y="0"/>
                      <a:pt x="158248" y="0"/>
                    </a:cubicBezTo>
                    <a:lnTo>
                      <a:pt x="158248" y="0"/>
                    </a:lnTo>
                    <a:cubicBezTo>
                      <a:pt x="158248" y="0"/>
                      <a:pt x="127044" y="343243"/>
                      <a:pt x="127044" y="343243"/>
                    </a:cubicBezTo>
                    <a:lnTo>
                      <a:pt x="127044" y="343243"/>
                    </a:lnTo>
                    <a:cubicBezTo>
                      <a:pt x="127044" y="343243"/>
                      <a:pt x="127044" y="344357"/>
                      <a:pt x="127044" y="344357"/>
                    </a:cubicBezTo>
                    <a:cubicBezTo>
                      <a:pt x="132988" y="360331"/>
                      <a:pt x="139674" y="375933"/>
                      <a:pt x="144504" y="392278"/>
                    </a:cubicBezTo>
                    <a:lnTo>
                      <a:pt x="150819" y="417166"/>
                    </a:lnTo>
                    <a:cubicBezTo>
                      <a:pt x="153048" y="425339"/>
                      <a:pt x="155276" y="433511"/>
                      <a:pt x="156019" y="442055"/>
                    </a:cubicBezTo>
                    <a:cubicBezTo>
                      <a:pt x="158620" y="458772"/>
                      <a:pt x="161963" y="475859"/>
                      <a:pt x="162706" y="492947"/>
                    </a:cubicBezTo>
                    <a:cubicBezTo>
                      <a:pt x="164192" y="510035"/>
                      <a:pt x="165678" y="527123"/>
                      <a:pt x="165306" y="544211"/>
                    </a:cubicBezTo>
                    <a:lnTo>
                      <a:pt x="165306" y="569843"/>
                    </a:lnTo>
                    <a:cubicBezTo>
                      <a:pt x="165306" y="569843"/>
                      <a:pt x="164563" y="595474"/>
                      <a:pt x="164563" y="595474"/>
                    </a:cubicBezTo>
                    <a:cubicBezTo>
                      <a:pt x="164192" y="612562"/>
                      <a:pt x="162706" y="629650"/>
                      <a:pt x="160848" y="646738"/>
                    </a:cubicBezTo>
                    <a:cubicBezTo>
                      <a:pt x="159363" y="663826"/>
                      <a:pt x="157505" y="680914"/>
                      <a:pt x="155276" y="697630"/>
                    </a:cubicBezTo>
                    <a:cubicBezTo>
                      <a:pt x="153419" y="714718"/>
                      <a:pt x="150819" y="731434"/>
                      <a:pt x="148218" y="748522"/>
                    </a:cubicBezTo>
                    <a:cubicBezTo>
                      <a:pt x="138188" y="816502"/>
                      <a:pt x="126301" y="883739"/>
                      <a:pt x="115900" y="951719"/>
                    </a:cubicBezTo>
                    <a:cubicBezTo>
                      <a:pt x="113671" y="968807"/>
                      <a:pt x="110699" y="985523"/>
                      <a:pt x="108471" y="1002611"/>
                    </a:cubicBezTo>
                    <a:cubicBezTo>
                      <a:pt x="106242" y="1019699"/>
                      <a:pt x="104013" y="1036787"/>
                      <a:pt x="102156" y="1053875"/>
                    </a:cubicBezTo>
                    <a:lnTo>
                      <a:pt x="97326" y="1105138"/>
                    </a:lnTo>
                    <a:lnTo>
                      <a:pt x="94354" y="1156773"/>
                    </a:lnTo>
                    <a:lnTo>
                      <a:pt x="94354" y="1156773"/>
                    </a:lnTo>
                    <a:cubicBezTo>
                      <a:pt x="94354" y="1156773"/>
                      <a:pt x="94354" y="1157145"/>
                      <a:pt x="94354" y="1157145"/>
                    </a:cubicBezTo>
                    <a:lnTo>
                      <a:pt x="101041" y="1258929"/>
                    </a:lnTo>
                    <a:lnTo>
                      <a:pt x="106242" y="1360713"/>
                    </a:lnTo>
                    <a:cubicBezTo>
                      <a:pt x="108099" y="1394517"/>
                      <a:pt x="108471" y="1428693"/>
                      <a:pt x="109585" y="1462497"/>
                    </a:cubicBezTo>
                    <a:cubicBezTo>
                      <a:pt x="110699" y="1496301"/>
                      <a:pt x="110328" y="1530477"/>
                      <a:pt x="110699" y="1564281"/>
                    </a:cubicBezTo>
                    <a:cubicBezTo>
                      <a:pt x="111443" y="1598086"/>
                      <a:pt x="109585" y="1632261"/>
                      <a:pt x="108842" y="1666066"/>
                    </a:cubicBezTo>
                    <a:cubicBezTo>
                      <a:pt x="108842" y="1699870"/>
                      <a:pt x="105127" y="1733674"/>
                      <a:pt x="103641" y="1767850"/>
                    </a:cubicBezTo>
                    <a:cubicBezTo>
                      <a:pt x="102156" y="1801654"/>
                      <a:pt x="96955" y="1835458"/>
                      <a:pt x="93983" y="1869262"/>
                    </a:cubicBezTo>
                    <a:cubicBezTo>
                      <a:pt x="92497" y="1886350"/>
                      <a:pt x="89154" y="1902695"/>
                      <a:pt x="86553" y="1919783"/>
                    </a:cubicBezTo>
                    <a:lnTo>
                      <a:pt x="78381" y="1969932"/>
                    </a:lnTo>
                    <a:lnTo>
                      <a:pt x="78381" y="1969932"/>
                    </a:lnTo>
                    <a:cubicBezTo>
                      <a:pt x="78381" y="1969932"/>
                      <a:pt x="27861" y="2149354"/>
                      <a:pt x="27861" y="2149354"/>
                    </a:cubicBezTo>
                    <a:cubicBezTo>
                      <a:pt x="19688" y="2179444"/>
                      <a:pt x="11887" y="2209533"/>
                      <a:pt x="5943" y="2239994"/>
                    </a:cubicBezTo>
                    <a:cubicBezTo>
                      <a:pt x="4458" y="2247795"/>
                      <a:pt x="3343" y="2255225"/>
                      <a:pt x="2229" y="2263026"/>
                    </a:cubicBezTo>
                    <a:cubicBezTo>
                      <a:pt x="1114" y="2270827"/>
                      <a:pt x="743" y="2278628"/>
                      <a:pt x="0" y="2286429"/>
                    </a:cubicBezTo>
                    <a:cubicBezTo>
                      <a:pt x="0" y="2294230"/>
                      <a:pt x="0" y="2302031"/>
                      <a:pt x="1486" y="2309832"/>
                    </a:cubicBezTo>
                    <a:cubicBezTo>
                      <a:pt x="2600" y="2317633"/>
                      <a:pt x="5943" y="2324691"/>
                      <a:pt x="11144" y="2331006"/>
                    </a:cubicBezTo>
                    <a:lnTo>
                      <a:pt x="11144" y="233100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0" name="Freeform: Shape 1259">
                <a:extLst>
                  <a:ext uri="{FF2B5EF4-FFF2-40B4-BE49-F238E27FC236}">
                    <a16:creationId xmlns:a16="http://schemas.microsoft.com/office/drawing/2014/main" id="{40ED22EA-7762-AA6D-658E-7E0B60CE7526}"/>
                  </a:ext>
                </a:extLst>
              </p:cNvPr>
              <p:cNvSpPr/>
              <p:nvPr/>
            </p:nvSpPr>
            <p:spPr>
              <a:xfrm>
                <a:off x="6112618" y="1899539"/>
                <a:ext cx="55545" cy="55545"/>
              </a:xfrm>
              <a:custGeom>
                <a:avLst/>
                <a:gdLst>
                  <a:gd name="connsiteX0" fmla="*/ 17557 w 55545"/>
                  <a:gd name="connsiteY0" fmla="*/ 53590 h 55545"/>
                  <a:gd name="connsiteX1" fmla="*/ 53590 w 55545"/>
                  <a:gd name="connsiteY1" fmla="*/ 37988 h 55545"/>
                  <a:gd name="connsiteX2" fmla="*/ 37989 w 55545"/>
                  <a:gd name="connsiteY2" fmla="*/ 1955 h 55545"/>
                  <a:gd name="connsiteX3" fmla="*/ 1955 w 55545"/>
                  <a:gd name="connsiteY3" fmla="*/ 17557 h 55545"/>
                  <a:gd name="connsiteX4" fmla="*/ 17557 w 55545"/>
                  <a:gd name="connsiteY4" fmla="*/ 53590 h 55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45" h="55545">
                    <a:moveTo>
                      <a:pt x="17557" y="53590"/>
                    </a:moveTo>
                    <a:cubicBezTo>
                      <a:pt x="31674" y="59163"/>
                      <a:pt x="48018" y="52476"/>
                      <a:pt x="53590" y="37988"/>
                    </a:cubicBezTo>
                    <a:cubicBezTo>
                      <a:pt x="59163" y="23873"/>
                      <a:pt x="52476" y="7528"/>
                      <a:pt x="37989" y="1955"/>
                    </a:cubicBezTo>
                    <a:cubicBezTo>
                      <a:pt x="23872" y="-3617"/>
                      <a:pt x="7528" y="3070"/>
                      <a:pt x="1955" y="17557"/>
                    </a:cubicBezTo>
                    <a:cubicBezTo>
                      <a:pt x="-3617" y="31673"/>
                      <a:pt x="3070" y="48018"/>
                      <a:pt x="17557" y="5359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1" name="Freeform: Shape 1260">
                <a:extLst>
                  <a:ext uri="{FF2B5EF4-FFF2-40B4-BE49-F238E27FC236}">
                    <a16:creationId xmlns:a16="http://schemas.microsoft.com/office/drawing/2014/main" id="{14CACC8B-17A5-E1FF-204F-9A9F4F318014}"/>
                  </a:ext>
                </a:extLst>
              </p:cNvPr>
              <p:cNvSpPr/>
              <p:nvPr/>
            </p:nvSpPr>
            <p:spPr>
              <a:xfrm>
                <a:off x="6260062" y="-428154"/>
                <a:ext cx="55608" cy="55608"/>
              </a:xfrm>
              <a:custGeom>
                <a:avLst/>
                <a:gdLst>
                  <a:gd name="connsiteX0" fmla="*/ 129 w 55608"/>
                  <a:gd name="connsiteY0" fmla="*/ 25389 h 55608"/>
                  <a:gd name="connsiteX1" fmla="*/ 30219 w 55608"/>
                  <a:gd name="connsiteY1" fmla="*/ 129 h 55608"/>
                  <a:gd name="connsiteX2" fmla="*/ 55479 w 55608"/>
                  <a:gd name="connsiteY2" fmla="*/ 30219 h 55608"/>
                  <a:gd name="connsiteX3" fmla="*/ 25389 w 55608"/>
                  <a:gd name="connsiteY3" fmla="*/ 55479 h 55608"/>
                  <a:gd name="connsiteX4" fmla="*/ 129 w 55608"/>
                  <a:gd name="connsiteY4" fmla="*/ 25389 h 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8" h="55608">
                    <a:moveTo>
                      <a:pt x="129" y="25389"/>
                    </a:moveTo>
                    <a:cubicBezTo>
                      <a:pt x="1615" y="10159"/>
                      <a:pt x="14988" y="-1357"/>
                      <a:pt x="30219" y="129"/>
                    </a:cubicBezTo>
                    <a:cubicBezTo>
                      <a:pt x="45449" y="1615"/>
                      <a:pt x="56965" y="14988"/>
                      <a:pt x="55479" y="30219"/>
                    </a:cubicBezTo>
                    <a:cubicBezTo>
                      <a:pt x="53993" y="45449"/>
                      <a:pt x="40620" y="56965"/>
                      <a:pt x="25389" y="55479"/>
                    </a:cubicBezTo>
                    <a:cubicBezTo>
                      <a:pt x="10159" y="53993"/>
                      <a:pt x="-1357" y="40620"/>
                      <a:pt x="129" y="2538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3" name="Graphic 619">
              <a:extLst>
                <a:ext uri="{FF2B5EF4-FFF2-40B4-BE49-F238E27FC236}">
                  <a16:creationId xmlns:a16="http://schemas.microsoft.com/office/drawing/2014/main" id="{17257DA7-564F-76C5-2E3F-B89966D4022B}"/>
                </a:ext>
                <a:ext uri="{C183D7F6-B498-43B3-948B-1728B52AA6E4}">
                  <adec:decorative xmlns:adec="http://schemas.microsoft.com/office/drawing/2017/decorative" val="1"/>
                </a:ext>
              </a:extLst>
            </p:cNvPr>
            <p:cNvGrpSpPr/>
            <p:nvPr/>
          </p:nvGrpSpPr>
          <p:grpSpPr>
            <a:xfrm>
              <a:off x="4285511" y="2300024"/>
              <a:ext cx="141794" cy="1765966"/>
              <a:chOff x="5860080" y="-428057"/>
              <a:chExt cx="210867" cy="2485409"/>
            </a:xfrm>
            <a:solidFill>
              <a:srgbClr val="454142"/>
            </a:solidFill>
          </p:grpSpPr>
          <p:sp>
            <p:nvSpPr>
              <p:cNvPr id="1256" name="Freeform: Shape 1255">
                <a:extLst>
                  <a:ext uri="{FF2B5EF4-FFF2-40B4-BE49-F238E27FC236}">
                    <a16:creationId xmlns:a16="http://schemas.microsoft.com/office/drawing/2014/main" id="{8D099A05-E0EA-1824-C4F4-23AB1359F381}"/>
                  </a:ext>
                </a:extLst>
              </p:cNvPr>
              <p:cNvSpPr/>
              <p:nvPr/>
            </p:nvSpPr>
            <p:spPr>
              <a:xfrm>
                <a:off x="5887602" y="-401278"/>
                <a:ext cx="170612" cy="2431303"/>
              </a:xfrm>
              <a:custGeom>
                <a:avLst/>
                <a:gdLst>
                  <a:gd name="connsiteX0" fmla="*/ 154162 w 170612"/>
                  <a:gd name="connsiteY0" fmla="*/ 2431304 h 2431303"/>
                  <a:gd name="connsiteX1" fmla="*/ 170507 w 170612"/>
                  <a:gd name="connsiteY1" fmla="*/ 2413473 h 2431303"/>
                  <a:gd name="connsiteX2" fmla="*/ 164935 w 170612"/>
                  <a:gd name="connsiteY2" fmla="*/ 2388584 h 2431303"/>
                  <a:gd name="connsiteX3" fmla="*/ 141903 w 170612"/>
                  <a:gd name="connsiteY3" fmla="*/ 2342522 h 2431303"/>
                  <a:gd name="connsiteX4" fmla="*/ 97327 w 170612"/>
                  <a:gd name="connsiteY4" fmla="*/ 2250396 h 2431303"/>
                  <a:gd name="connsiteX5" fmla="*/ 72066 w 170612"/>
                  <a:gd name="connsiteY5" fmla="*/ 2151583 h 2431303"/>
                  <a:gd name="connsiteX6" fmla="*/ 70580 w 170612"/>
                  <a:gd name="connsiteY6" fmla="*/ 2100691 h 2431303"/>
                  <a:gd name="connsiteX7" fmla="*/ 73181 w 170612"/>
                  <a:gd name="connsiteY7" fmla="*/ 2075431 h 2431303"/>
                  <a:gd name="connsiteX8" fmla="*/ 77638 w 170612"/>
                  <a:gd name="connsiteY8" fmla="*/ 2050171 h 2431303"/>
                  <a:gd name="connsiteX9" fmla="*/ 77638 w 170612"/>
                  <a:gd name="connsiteY9" fmla="*/ 2050171 h 2431303"/>
                  <a:gd name="connsiteX10" fmla="*/ 77638 w 170612"/>
                  <a:gd name="connsiteY10" fmla="*/ 2049799 h 2431303"/>
                  <a:gd name="connsiteX11" fmla="*/ 85068 w 170612"/>
                  <a:gd name="connsiteY11" fmla="*/ 1943557 h 2431303"/>
                  <a:gd name="connsiteX12" fmla="*/ 95841 w 170612"/>
                  <a:gd name="connsiteY12" fmla="*/ 1837687 h 2431303"/>
                  <a:gd name="connsiteX13" fmla="*/ 106242 w 170612"/>
                  <a:gd name="connsiteY13" fmla="*/ 1731445 h 2431303"/>
                  <a:gd name="connsiteX14" fmla="*/ 113671 w 170612"/>
                  <a:gd name="connsiteY14" fmla="*/ 1625203 h 2431303"/>
                  <a:gd name="connsiteX15" fmla="*/ 115529 w 170612"/>
                  <a:gd name="connsiteY15" fmla="*/ 1571711 h 2431303"/>
                  <a:gd name="connsiteX16" fmla="*/ 115529 w 170612"/>
                  <a:gd name="connsiteY16" fmla="*/ 1518218 h 2431303"/>
                  <a:gd name="connsiteX17" fmla="*/ 113671 w 170612"/>
                  <a:gd name="connsiteY17" fmla="*/ 1464726 h 2431303"/>
                  <a:gd name="connsiteX18" fmla="*/ 109585 w 170612"/>
                  <a:gd name="connsiteY18" fmla="*/ 1411605 h 2431303"/>
                  <a:gd name="connsiteX19" fmla="*/ 102899 w 170612"/>
                  <a:gd name="connsiteY19" fmla="*/ 1358484 h 2431303"/>
                  <a:gd name="connsiteX20" fmla="*/ 93612 w 170612"/>
                  <a:gd name="connsiteY20" fmla="*/ 1305735 h 2431303"/>
                  <a:gd name="connsiteX21" fmla="*/ 81724 w 170612"/>
                  <a:gd name="connsiteY21" fmla="*/ 1253728 h 2431303"/>
                  <a:gd name="connsiteX22" fmla="*/ 66866 w 170612"/>
                  <a:gd name="connsiteY22" fmla="*/ 1202465 h 2431303"/>
                  <a:gd name="connsiteX23" fmla="*/ 66866 w 170612"/>
                  <a:gd name="connsiteY23" fmla="*/ 1202465 h 2431303"/>
                  <a:gd name="connsiteX24" fmla="*/ 56836 w 170612"/>
                  <a:gd name="connsiteY24" fmla="*/ 1150830 h 2431303"/>
                  <a:gd name="connsiteX25" fmla="*/ 49406 w 170612"/>
                  <a:gd name="connsiteY25" fmla="*/ 1098452 h 2431303"/>
                  <a:gd name="connsiteX26" fmla="*/ 44577 w 170612"/>
                  <a:gd name="connsiteY26" fmla="*/ 1045702 h 2431303"/>
                  <a:gd name="connsiteX27" fmla="*/ 41605 w 170612"/>
                  <a:gd name="connsiteY27" fmla="*/ 992581 h 2431303"/>
                  <a:gd name="connsiteX28" fmla="*/ 40491 w 170612"/>
                  <a:gd name="connsiteY28" fmla="*/ 939460 h 2431303"/>
                  <a:gd name="connsiteX29" fmla="*/ 40491 w 170612"/>
                  <a:gd name="connsiteY29" fmla="*/ 886339 h 2431303"/>
                  <a:gd name="connsiteX30" fmla="*/ 43834 w 170612"/>
                  <a:gd name="connsiteY30" fmla="*/ 780098 h 2431303"/>
                  <a:gd name="connsiteX31" fmla="*/ 47920 w 170612"/>
                  <a:gd name="connsiteY31" fmla="*/ 673856 h 2431303"/>
                  <a:gd name="connsiteX32" fmla="*/ 49035 w 170612"/>
                  <a:gd name="connsiteY32" fmla="*/ 620735 h 2431303"/>
                  <a:gd name="connsiteX33" fmla="*/ 49035 w 170612"/>
                  <a:gd name="connsiteY33" fmla="*/ 567614 h 2431303"/>
                  <a:gd name="connsiteX34" fmla="*/ 46434 w 170612"/>
                  <a:gd name="connsiteY34" fmla="*/ 514493 h 2431303"/>
                  <a:gd name="connsiteX35" fmla="*/ 40862 w 170612"/>
                  <a:gd name="connsiteY35" fmla="*/ 461372 h 2431303"/>
                  <a:gd name="connsiteX36" fmla="*/ 31575 w 170612"/>
                  <a:gd name="connsiteY36" fmla="*/ 408994 h 2431303"/>
                  <a:gd name="connsiteX37" fmla="*/ 17459 w 170612"/>
                  <a:gd name="connsiteY37" fmla="*/ 357359 h 2431303"/>
                  <a:gd name="connsiteX38" fmla="*/ 17459 w 170612"/>
                  <a:gd name="connsiteY38" fmla="*/ 357359 h 2431303"/>
                  <a:gd name="connsiteX39" fmla="*/ 0 w 170612"/>
                  <a:gd name="connsiteY39" fmla="*/ 0 h 2431303"/>
                  <a:gd name="connsiteX40" fmla="*/ 0 w 170612"/>
                  <a:gd name="connsiteY40" fmla="*/ 0 h 2431303"/>
                  <a:gd name="connsiteX41" fmla="*/ 13745 w 170612"/>
                  <a:gd name="connsiteY41" fmla="*/ 358102 h 2431303"/>
                  <a:gd name="connsiteX42" fmla="*/ 13745 w 170612"/>
                  <a:gd name="connsiteY42" fmla="*/ 358102 h 2431303"/>
                  <a:gd name="connsiteX43" fmla="*/ 13745 w 170612"/>
                  <a:gd name="connsiteY43" fmla="*/ 358473 h 2431303"/>
                  <a:gd name="connsiteX44" fmla="*/ 27489 w 170612"/>
                  <a:gd name="connsiteY44" fmla="*/ 409737 h 2431303"/>
                  <a:gd name="connsiteX45" fmla="*/ 36405 w 170612"/>
                  <a:gd name="connsiteY45" fmla="*/ 462115 h 2431303"/>
                  <a:gd name="connsiteX46" fmla="*/ 41605 w 170612"/>
                  <a:gd name="connsiteY46" fmla="*/ 514864 h 2431303"/>
                  <a:gd name="connsiteX47" fmla="*/ 43834 w 170612"/>
                  <a:gd name="connsiteY47" fmla="*/ 567985 h 2431303"/>
                  <a:gd name="connsiteX48" fmla="*/ 43834 w 170612"/>
                  <a:gd name="connsiteY48" fmla="*/ 621106 h 2431303"/>
                  <a:gd name="connsiteX49" fmla="*/ 42720 w 170612"/>
                  <a:gd name="connsiteY49" fmla="*/ 674227 h 2431303"/>
                  <a:gd name="connsiteX50" fmla="*/ 38262 w 170612"/>
                  <a:gd name="connsiteY50" fmla="*/ 780469 h 2431303"/>
                  <a:gd name="connsiteX51" fmla="*/ 34547 w 170612"/>
                  <a:gd name="connsiteY51" fmla="*/ 886711 h 2431303"/>
                  <a:gd name="connsiteX52" fmla="*/ 34176 w 170612"/>
                  <a:gd name="connsiteY52" fmla="*/ 939832 h 2431303"/>
                  <a:gd name="connsiteX53" fmla="*/ 34919 w 170612"/>
                  <a:gd name="connsiteY53" fmla="*/ 992953 h 2431303"/>
                  <a:gd name="connsiteX54" fmla="*/ 37519 w 170612"/>
                  <a:gd name="connsiteY54" fmla="*/ 1046074 h 2431303"/>
                  <a:gd name="connsiteX55" fmla="*/ 42348 w 170612"/>
                  <a:gd name="connsiteY55" fmla="*/ 1099195 h 2431303"/>
                  <a:gd name="connsiteX56" fmla="*/ 49406 w 170612"/>
                  <a:gd name="connsiteY56" fmla="*/ 1151944 h 2431303"/>
                  <a:gd name="connsiteX57" fmla="*/ 59436 w 170612"/>
                  <a:gd name="connsiteY57" fmla="*/ 1204322 h 2431303"/>
                  <a:gd name="connsiteX58" fmla="*/ 59436 w 170612"/>
                  <a:gd name="connsiteY58" fmla="*/ 1204322 h 2431303"/>
                  <a:gd name="connsiteX59" fmla="*/ 59436 w 170612"/>
                  <a:gd name="connsiteY59" fmla="*/ 1204322 h 2431303"/>
                  <a:gd name="connsiteX60" fmla="*/ 73923 w 170612"/>
                  <a:gd name="connsiteY60" fmla="*/ 1255214 h 2431303"/>
                  <a:gd name="connsiteX61" fmla="*/ 85811 w 170612"/>
                  <a:gd name="connsiteY61" fmla="*/ 1306849 h 2431303"/>
                  <a:gd name="connsiteX62" fmla="*/ 95098 w 170612"/>
                  <a:gd name="connsiteY62" fmla="*/ 1359227 h 2431303"/>
                  <a:gd name="connsiteX63" fmla="*/ 101784 w 170612"/>
                  <a:gd name="connsiteY63" fmla="*/ 1411977 h 2431303"/>
                  <a:gd name="connsiteX64" fmla="*/ 106242 w 170612"/>
                  <a:gd name="connsiteY64" fmla="*/ 1465098 h 2431303"/>
                  <a:gd name="connsiteX65" fmla="*/ 108471 w 170612"/>
                  <a:gd name="connsiteY65" fmla="*/ 1518218 h 2431303"/>
                  <a:gd name="connsiteX66" fmla="*/ 108471 w 170612"/>
                  <a:gd name="connsiteY66" fmla="*/ 1571339 h 2431303"/>
                  <a:gd name="connsiteX67" fmla="*/ 106985 w 170612"/>
                  <a:gd name="connsiteY67" fmla="*/ 1624460 h 2431303"/>
                  <a:gd name="connsiteX68" fmla="*/ 99927 w 170612"/>
                  <a:gd name="connsiteY68" fmla="*/ 1730702 h 2431303"/>
                  <a:gd name="connsiteX69" fmla="*/ 89897 w 170612"/>
                  <a:gd name="connsiteY69" fmla="*/ 1836573 h 2431303"/>
                  <a:gd name="connsiteX70" fmla="*/ 79496 w 170612"/>
                  <a:gd name="connsiteY70" fmla="*/ 1942814 h 2431303"/>
                  <a:gd name="connsiteX71" fmla="*/ 72809 w 170612"/>
                  <a:gd name="connsiteY71" fmla="*/ 2049428 h 2431303"/>
                  <a:gd name="connsiteX72" fmla="*/ 72809 w 170612"/>
                  <a:gd name="connsiteY72" fmla="*/ 2049428 h 2431303"/>
                  <a:gd name="connsiteX73" fmla="*/ 68352 w 170612"/>
                  <a:gd name="connsiteY73" fmla="*/ 2074316 h 2431303"/>
                  <a:gd name="connsiteX74" fmla="*/ 66123 w 170612"/>
                  <a:gd name="connsiteY74" fmla="*/ 2099948 h 2431303"/>
                  <a:gd name="connsiteX75" fmla="*/ 67980 w 170612"/>
                  <a:gd name="connsiteY75" fmla="*/ 2151583 h 2431303"/>
                  <a:gd name="connsiteX76" fmla="*/ 94355 w 170612"/>
                  <a:gd name="connsiteY76" fmla="*/ 2250767 h 2431303"/>
                  <a:gd name="connsiteX77" fmla="*/ 140046 w 170612"/>
                  <a:gd name="connsiteY77" fmla="*/ 2342522 h 2431303"/>
                  <a:gd name="connsiteX78" fmla="*/ 163449 w 170612"/>
                  <a:gd name="connsiteY78" fmla="*/ 2388213 h 2431303"/>
                  <a:gd name="connsiteX79" fmla="*/ 169021 w 170612"/>
                  <a:gd name="connsiteY79" fmla="*/ 2412730 h 2431303"/>
                  <a:gd name="connsiteX80" fmla="*/ 153419 w 170612"/>
                  <a:gd name="connsiteY80" fmla="*/ 2430561 h 2431303"/>
                  <a:gd name="connsiteX81" fmla="*/ 153419 w 170612"/>
                  <a:gd name="connsiteY81" fmla="*/ 2430561 h 2431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70612" h="2431303">
                    <a:moveTo>
                      <a:pt x="154162" y="2431304"/>
                    </a:moveTo>
                    <a:cubicBezTo>
                      <a:pt x="162335" y="2429447"/>
                      <a:pt x="170136" y="2422389"/>
                      <a:pt x="170507" y="2413473"/>
                    </a:cubicBezTo>
                    <a:cubicBezTo>
                      <a:pt x="171250" y="2404929"/>
                      <a:pt x="167907" y="2396385"/>
                      <a:pt x="164935" y="2388584"/>
                    </a:cubicBezTo>
                    <a:cubicBezTo>
                      <a:pt x="158620" y="2372611"/>
                      <a:pt x="150076" y="2357752"/>
                      <a:pt x="141903" y="2342522"/>
                    </a:cubicBezTo>
                    <a:cubicBezTo>
                      <a:pt x="125558" y="2312432"/>
                      <a:pt x="109585" y="2282343"/>
                      <a:pt x="97327" y="2250396"/>
                    </a:cubicBezTo>
                    <a:cubicBezTo>
                      <a:pt x="84696" y="2218820"/>
                      <a:pt x="75781" y="2185388"/>
                      <a:pt x="72066" y="2151583"/>
                    </a:cubicBezTo>
                    <a:cubicBezTo>
                      <a:pt x="70209" y="2134867"/>
                      <a:pt x="69466" y="2117779"/>
                      <a:pt x="70580" y="2100691"/>
                    </a:cubicBezTo>
                    <a:cubicBezTo>
                      <a:pt x="70580" y="2092147"/>
                      <a:pt x="71695" y="2083603"/>
                      <a:pt x="73181" y="2075431"/>
                    </a:cubicBezTo>
                    <a:cubicBezTo>
                      <a:pt x="73923" y="2066887"/>
                      <a:pt x="76152" y="2058715"/>
                      <a:pt x="77638" y="2050171"/>
                    </a:cubicBezTo>
                    <a:lnTo>
                      <a:pt x="77638" y="2050171"/>
                    </a:lnTo>
                    <a:cubicBezTo>
                      <a:pt x="77638" y="2050171"/>
                      <a:pt x="77638" y="2049799"/>
                      <a:pt x="77638" y="2049799"/>
                    </a:cubicBezTo>
                    <a:cubicBezTo>
                      <a:pt x="79124" y="2014509"/>
                      <a:pt x="81353" y="1978847"/>
                      <a:pt x="85068" y="1943557"/>
                    </a:cubicBezTo>
                    <a:lnTo>
                      <a:pt x="95841" y="1837687"/>
                    </a:lnTo>
                    <a:cubicBezTo>
                      <a:pt x="99555" y="1802397"/>
                      <a:pt x="103270" y="1767107"/>
                      <a:pt x="106242" y="1731445"/>
                    </a:cubicBezTo>
                    <a:cubicBezTo>
                      <a:pt x="109214" y="1696155"/>
                      <a:pt x="112186" y="1660493"/>
                      <a:pt x="113671" y="1625203"/>
                    </a:cubicBezTo>
                    <a:cubicBezTo>
                      <a:pt x="114786" y="1607372"/>
                      <a:pt x="115157" y="1589542"/>
                      <a:pt x="115529" y="1571711"/>
                    </a:cubicBezTo>
                    <a:cubicBezTo>
                      <a:pt x="115900" y="1553880"/>
                      <a:pt x="115900" y="1536049"/>
                      <a:pt x="115529" y="1518218"/>
                    </a:cubicBezTo>
                    <a:cubicBezTo>
                      <a:pt x="115529" y="1500388"/>
                      <a:pt x="114786" y="1482557"/>
                      <a:pt x="113671" y="1464726"/>
                    </a:cubicBezTo>
                    <a:cubicBezTo>
                      <a:pt x="112557" y="1446895"/>
                      <a:pt x="111814" y="1429064"/>
                      <a:pt x="109585" y="1411605"/>
                    </a:cubicBezTo>
                    <a:cubicBezTo>
                      <a:pt x="107728" y="1393774"/>
                      <a:pt x="106242" y="1375943"/>
                      <a:pt x="102899" y="1358484"/>
                    </a:cubicBezTo>
                    <a:cubicBezTo>
                      <a:pt x="99927" y="1341025"/>
                      <a:pt x="98069" y="1323194"/>
                      <a:pt x="93612" y="1305735"/>
                    </a:cubicBezTo>
                    <a:cubicBezTo>
                      <a:pt x="89526" y="1288275"/>
                      <a:pt x="86554" y="1270816"/>
                      <a:pt x="81724" y="1253728"/>
                    </a:cubicBezTo>
                    <a:lnTo>
                      <a:pt x="66866" y="1202465"/>
                    </a:lnTo>
                    <a:lnTo>
                      <a:pt x="66866" y="1202465"/>
                    </a:lnTo>
                    <a:cubicBezTo>
                      <a:pt x="66866" y="1202465"/>
                      <a:pt x="56836" y="1150830"/>
                      <a:pt x="56836" y="1150830"/>
                    </a:cubicBezTo>
                    <a:cubicBezTo>
                      <a:pt x="53864" y="1133370"/>
                      <a:pt x="52007" y="1115911"/>
                      <a:pt x="49406" y="1098452"/>
                    </a:cubicBezTo>
                    <a:cubicBezTo>
                      <a:pt x="46806" y="1080992"/>
                      <a:pt x="46063" y="1063162"/>
                      <a:pt x="44577" y="1045702"/>
                    </a:cubicBezTo>
                    <a:cubicBezTo>
                      <a:pt x="42720" y="1028243"/>
                      <a:pt x="42720" y="1010412"/>
                      <a:pt x="41605" y="992581"/>
                    </a:cubicBezTo>
                    <a:cubicBezTo>
                      <a:pt x="40491" y="974750"/>
                      <a:pt x="40862" y="957291"/>
                      <a:pt x="40491" y="939460"/>
                    </a:cubicBezTo>
                    <a:cubicBezTo>
                      <a:pt x="40491" y="921630"/>
                      <a:pt x="40491" y="904170"/>
                      <a:pt x="40491" y="886339"/>
                    </a:cubicBezTo>
                    <a:cubicBezTo>
                      <a:pt x="40862" y="851049"/>
                      <a:pt x="42348" y="815388"/>
                      <a:pt x="43834" y="780098"/>
                    </a:cubicBezTo>
                    <a:cubicBezTo>
                      <a:pt x="45320" y="744807"/>
                      <a:pt x="46806" y="709146"/>
                      <a:pt x="47920" y="673856"/>
                    </a:cubicBezTo>
                    <a:cubicBezTo>
                      <a:pt x="48663" y="656025"/>
                      <a:pt x="49035" y="638566"/>
                      <a:pt x="49035" y="620735"/>
                    </a:cubicBezTo>
                    <a:cubicBezTo>
                      <a:pt x="49035" y="602904"/>
                      <a:pt x="49035" y="585073"/>
                      <a:pt x="49035" y="567614"/>
                    </a:cubicBezTo>
                    <a:cubicBezTo>
                      <a:pt x="49035" y="549783"/>
                      <a:pt x="47920" y="531952"/>
                      <a:pt x="46434" y="514493"/>
                    </a:cubicBezTo>
                    <a:cubicBezTo>
                      <a:pt x="45692" y="496662"/>
                      <a:pt x="43091" y="479203"/>
                      <a:pt x="40862" y="461372"/>
                    </a:cubicBezTo>
                    <a:cubicBezTo>
                      <a:pt x="39376" y="443541"/>
                      <a:pt x="34547" y="426453"/>
                      <a:pt x="31575" y="408994"/>
                    </a:cubicBezTo>
                    <a:cubicBezTo>
                      <a:pt x="27861" y="391535"/>
                      <a:pt x="22288" y="374818"/>
                      <a:pt x="17459" y="357359"/>
                    </a:cubicBezTo>
                    <a:lnTo>
                      <a:pt x="17459" y="357359"/>
                    </a:lnTo>
                    <a:cubicBezTo>
                      <a:pt x="17459" y="357359"/>
                      <a:pt x="0" y="0"/>
                      <a:pt x="0" y="0"/>
                    </a:cubicBezTo>
                    <a:lnTo>
                      <a:pt x="0" y="0"/>
                    </a:lnTo>
                    <a:cubicBezTo>
                      <a:pt x="0" y="0"/>
                      <a:pt x="13745" y="358102"/>
                      <a:pt x="13745" y="358102"/>
                    </a:cubicBezTo>
                    <a:lnTo>
                      <a:pt x="13745" y="358102"/>
                    </a:lnTo>
                    <a:cubicBezTo>
                      <a:pt x="13745" y="358102"/>
                      <a:pt x="13745" y="358473"/>
                      <a:pt x="13745" y="358473"/>
                    </a:cubicBezTo>
                    <a:cubicBezTo>
                      <a:pt x="18202" y="375561"/>
                      <a:pt x="23774" y="392278"/>
                      <a:pt x="27489" y="409737"/>
                    </a:cubicBezTo>
                    <a:cubicBezTo>
                      <a:pt x="30461" y="427196"/>
                      <a:pt x="34919" y="444284"/>
                      <a:pt x="36405" y="462115"/>
                    </a:cubicBezTo>
                    <a:cubicBezTo>
                      <a:pt x="38633" y="479574"/>
                      <a:pt x="40862" y="497034"/>
                      <a:pt x="41605" y="514864"/>
                    </a:cubicBezTo>
                    <a:cubicBezTo>
                      <a:pt x="42720" y="532324"/>
                      <a:pt x="43834" y="550154"/>
                      <a:pt x="43834" y="567985"/>
                    </a:cubicBezTo>
                    <a:cubicBezTo>
                      <a:pt x="44206" y="585816"/>
                      <a:pt x="44577" y="603275"/>
                      <a:pt x="43834" y="621106"/>
                    </a:cubicBezTo>
                    <a:cubicBezTo>
                      <a:pt x="43834" y="638937"/>
                      <a:pt x="43091" y="656396"/>
                      <a:pt x="42720" y="674227"/>
                    </a:cubicBezTo>
                    <a:cubicBezTo>
                      <a:pt x="41605" y="709517"/>
                      <a:pt x="39748" y="745179"/>
                      <a:pt x="38262" y="780469"/>
                    </a:cubicBezTo>
                    <a:cubicBezTo>
                      <a:pt x="36776" y="815759"/>
                      <a:pt x="34919" y="851421"/>
                      <a:pt x="34547" y="886711"/>
                    </a:cubicBezTo>
                    <a:cubicBezTo>
                      <a:pt x="34176" y="904542"/>
                      <a:pt x="33804" y="922372"/>
                      <a:pt x="34176" y="939832"/>
                    </a:cubicBezTo>
                    <a:cubicBezTo>
                      <a:pt x="34176" y="957663"/>
                      <a:pt x="34176" y="975493"/>
                      <a:pt x="34919" y="992953"/>
                    </a:cubicBezTo>
                    <a:cubicBezTo>
                      <a:pt x="35662" y="1010784"/>
                      <a:pt x="35662" y="1028614"/>
                      <a:pt x="37519" y="1046074"/>
                    </a:cubicBezTo>
                    <a:cubicBezTo>
                      <a:pt x="39005" y="1063904"/>
                      <a:pt x="39748" y="1081735"/>
                      <a:pt x="42348" y="1099195"/>
                    </a:cubicBezTo>
                    <a:cubicBezTo>
                      <a:pt x="44948" y="1116654"/>
                      <a:pt x="46806" y="1134485"/>
                      <a:pt x="49406" y="1151944"/>
                    </a:cubicBezTo>
                    <a:lnTo>
                      <a:pt x="59436" y="1204322"/>
                    </a:lnTo>
                    <a:lnTo>
                      <a:pt x="59436" y="1204322"/>
                    </a:lnTo>
                    <a:cubicBezTo>
                      <a:pt x="59436" y="1204322"/>
                      <a:pt x="59436" y="1204322"/>
                      <a:pt x="59436" y="1204322"/>
                    </a:cubicBezTo>
                    <a:lnTo>
                      <a:pt x="73923" y="1255214"/>
                    </a:lnTo>
                    <a:cubicBezTo>
                      <a:pt x="78753" y="1272302"/>
                      <a:pt x="81724" y="1289761"/>
                      <a:pt x="85811" y="1306849"/>
                    </a:cubicBezTo>
                    <a:cubicBezTo>
                      <a:pt x="89897" y="1323937"/>
                      <a:pt x="91754" y="1341768"/>
                      <a:pt x="95098" y="1359227"/>
                    </a:cubicBezTo>
                    <a:cubicBezTo>
                      <a:pt x="98441" y="1376686"/>
                      <a:pt x="99555" y="1394146"/>
                      <a:pt x="101784" y="1411977"/>
                    </a:cubicBezTo>
                    <a:cubicBezTo>
                      <a:pt x="104013" y="1429436"/>
                      <a:pt x="105127" y="1447267"/>
                      <a:pt x="106242" y="1465098"/>
                    </a:cubicBezTo>
                    <a:cubicBezTo>
                      <a:pt x="107728" y="1482928"/>
                      <a:pt x="108099" y="1500388"/>
                      <a:pt x="108471" y="1518218"/>
                    </a:cubicBezTo>
                    <a:cubicBezTo>
                      <a:pt x="109214" y="1536049"/>
                      <a:pt x="109214" y="1553508"/>
                      <a:pt x="108471" y="1571339"/>
                    </a:cubicBezTo>
                    <a:cubicBezTo>
                      <a:pt x="108471" y="1589170"/>
                      <a:pt x="108099" y="1606629"/>
                      <a:pt x="106985" y="1624460"/>
                    </a:cubicBezTo>
                    <a:cubicBezTo>
                      <a:pt x="105499" y="1659750"/>
                      <a:pt x="103270" y="1695412"/>
                      <a:pt x="99927" y="1730702"/>
                    </a:cubicBezTo>
                    <a:cubicBezTo>
                      <a:pt x="96955" y="1765992"/>
                      <a:pt x="93240" y="1801282"/>
                      <a:pt x="89897" y="1836573"/>
                    </a:cubicBezTo>
                    <a:lnTo>
                      <a:pt x="79496" y="1942814"/>
                    </a:lnTo>
                    <a:cubicBezTo>
                      <a:pt x="76152" y="1978104"/>
                      <a:pt x="73923" y="2013766"/>
                      <a:pt x="72809" y="2049428"/>
                    </a:cubicBezTo>
                    <a:lnTo>
                      <a:pt x="72809" y="2049428"/>
                    </a:lnTo>
                    <a:cubicBezTo>
                      <a:pt x="71323" y="2057600"/>
                      <a:pt x="69094" y="2065773"/>
                      <a:pt x="68352" y="2074316"/>
                    </a:cubicBezTo>
                    <a:cubicBezTo>
                      <a:pt x="67237" y="2082860"/>
                      <a:pt x="66123" y="2091404"/>
                      <a:pt x="66123" y="2099948"/>
                    </a:cubicBezTo>
                    <a:cubicBezTo>
                      <a:pt x="65008" y="2117036"/>
                      <a:pt x="65751" y="2134495"/>
                      <a:pt x="67980" y="2151583"/>
                    </a:cubicBezTo>
                    <a:cubicBezTo>
                      <a:pt x="71695" y="2185759"/>
                      <a:pt x="81353" y="2219192"/>
                      <a:pt x="94355" y="2250767"/>
                    </a:cubicBezTo>
                    <a:cubicBezTo>
                      <a:pt x="106985" y="2282714"/>
                      <a:pt x="123330" y="2312804"/>
                      <a:pt x="140046" y="2342522"/>
                    </a:cubicBezTo>
                    <a:cubicBezTo>
                      <a:pt x="148218" y="2357380"/>
                      <a:pt x="156763" y="2372239"/>
                      <a:pt x="163449" y="2388213"/>
                    </a:cubicBezTo>
                    <a:cubicBezTo>
                      <a:pt x="166421" y="2396014"/>
                      <a:pt x="169764" y="2404186"/>
                      <a:pt x="169021" y="2412730"/>
                    </a:cubicBezTo>
                    <a:cubicBezTo>
                      <a:pt x="169021" y="2421646"/>
                      <a:pt x="161592" y="2428332"/>
                      <a:pt x="153419" y="2430561"/>
                    </a:cubicBezTo>
                    <a:lnTo>
                      <a:pt x="153419" y="243056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7" name="Freeform: Shape 1256">
                <a:extLst>
                  <a:ext uri="{FF2B5EF4-FFF2-40B4-BE49-F238E27FC236}">
                    <a16:creationId xmlns:a16="http://schemas.microsoft.com/office/drawing/2014/main" id="{3FA46572-2E03-BDB9-D71D-B52A6A08FFF0}"/>
                  </a:ext>
                </a:extLst>
              </p:cNvPr>
              <p:cNvSpPr/>
              <p:nvPr/>
            </p:nvSpPr>
            <p:spPr>
              <a:xfrm>
                <a:off x="6015181" y="2001584"/>
                <a:ext cx="55766" cy="55766"/>
              </a:xfrm>
              <a:custGeom>
                <a:avLst/>
                <a:gdLst>
                  <a:gd name="connsiteX0" fmla="*/ 24354 w 55766"/>
                  <a:gd name="connsiteY0" fmla="*/ 208 h 55766"/>
                  <a:gd name="connsiteX1" fmla="*/ 208 w 55766"/>
                  <a:gd name="connsiteY1" fmla="*/ 31412 h 55766"/>
                  <a:gd name="connsiteX2" fmla="*/ 31412 w 55766"/>
                  <a:gd name="connsiteY2" fmla="*/ 55558 h 55766"/>
                  <a:gd name="connsiteX3" fmla="*/ 55558 w 55766"/>
                  <a:gd name="connsiteY3" fmla="*/ 24354 h 55766"/>
                  <a:gd name="connsiteX4" fmla="*/ 24354 w 55766"/>
                  <a:gd name="connsiteY4" fmla="*/ 208 h 5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66" h="55766">
                    <a:moveTo>
                      <a:pt x="24354" y="208"/>
                    </a:moveTo>
                    <a:cubicBezTo>
                      <a:pt x="9124" y="2065"/>
                      <a:pt x="-1649" y="16182"/>
                      <a:pt x="208" y="31412"/>
                    </a:cubicBezTo>
                    <a:cubicBezTo>
                      <a:pt x="2065" y="46643"/>
                      <a:pt x="16182" y="57415"/>
                      <a:pt x="31412" y="55558"/>
                    </a:cubicBezTo>
                    <a:cubicBezTo>
                      <a:pt x="46643" y="53700"/>
                      <a:pt x="57415" y="39585"/>
                      <a:pt x="55558" y="24354"/>
                    </a:cubicBezTo>
                    <a:cubicBezTo>
                      <a:pt x="53700" y="9124"/>
                      <a:pt x="39585" y="-1649"/>
                      <a:pt x="24354" y="20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8" name="Freeform: Shape 1257">
                <a:extLst>
                  <a:ext uri="{FF2B5EF4-FFF2-40B4-BE49-F238E27FC236}">
                    <a16:creationId xmlns:a16="http://schemas.microsoft.com/office/drawing/2014/main" id="{07CE6A57-BF87-677A-BAB1-F0B5A57E14A0}"/>
                  </a:ext>
                </a:extLst>
              </p:cNvPr>
              <p:cNvSpPr/>
              <p:nvPr/>
            </p:nvSpPr>
            <p:spPr>
              <a:xfrm>
                <a:off x="5860080" y="-428057"/>
                <a:ext cx="55415" cy="55415"/>
              </a:xfrm>
              <a:custGeom>
                <a:avLst/>
                <a:gdLst>
                  <a:gd name="connsiteX0" fmla="*/ 33 w 55415"/>
                  <a:gd name="connsiteY0" fmla="*/ 29008 h 55415"/>
                  <a:gd name="connsiteX1" fmla="*/ 26408 w 55415"/>
                  <a:gd name="connsiteY1" fmla="*/ 33 h 55415"/>
                  <a:gd name="connsiteX2" fmla="*/ 55383 w 55415"/>
                  <a:gd name="connsiteY2" fmla="*/ 26408 h 55415"/>
                  <a:gd name="connsiteX3" fmla="*/ 29008 w 55415"/>
                  <a:gd name="connsiteY3" fmla="*/ 55383 h 55415"/>
                  <a:gd name="connsiteX4" fmla="*/ 33 w 55415"/>
                  <a:gd name="connsiteY4" fmla="*/ 29008 h 5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5" h="55415">
                    <a:moveTo>
                      <a:pt x="33" y="29008"/>
                    </a:moveTo>
                    <a:cubicBezTo>
                      <a:pt x="-710" y="13778"/>
                      <a:pt x="11177" y="776"/>
                      <a:pt x="26408" y="33"/>
                    </a:cubicBezTo>
                    <a:cubicBezTo>
                      <a:pt x="41638" y="-710"/>
                      <a:pt x="54640" y="11177"/>
                      <a:pt x="55383" y="26408"/>
                    </a:cubicBezTo>
                    <a:cubicBezTo>
                      <a:pt x="56126" y="41638"/>
                      <a:pt x="44238" y="54640"/>
                      <a:pt x="29008" y="55383"/>
                    </a:cubicBezTo>
                    <a:cubicBezTo>
                      <a:pt x="13777" y="56126"/>
                      <a:pt x="776" y="44239"/>
                      <a:pt x="33" y="2900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4" name="Graphic 619">
              <a:extLst>
                <a:ext uri="{FF2B5EF4-FFF2-40B4-BE49-F238E27FC236}">
                  <a16:creationId xmlns:a16="http://schemas.microsoft.com/office/drawing/2014/main" id="{464D9B49-8D21-1D46-43CB-538A080A5AC3}"/>
                </a:ext>
                <a:ext uri="{C183D7F6-B498-43B3-948B-1728B52AA6E4}">
                  <adec:decorative xmlns:adec="http://schemas.microsoft.com/office/drawing/2017/decorative" val="1"/>
                </a:ext>
              </a:extLst>
            </p:cNvPr>
            <p:cNvGrpSpPr/>
            <p:nvPr/>
          </p:nvGrpSpPr>
          <p:grpSpPr>
            <a:xfrm>
              <a:off x="4016668" y="2329778"/>
              <a:ext cx="273950" cy="1604713"/>
              <a:chOff x="5460273" y="-386181"/>
              <a:chExt cx="407402" cy="2258462"/>
            </a:xfrm>
            <a:solidFill>
              <a:srgbClr val="454142"/>
            </a:solidFill>
          </p:grpSpPr>
          <p:sp>
            <p:nvSpPr>
              <p:cNvPr id="1253" name="Freeform: Shape 1252">
                <a:extLst>
                  <a:ext uri="{FF2B5EF4-FFF2-40B4-BE49-F238E27FC236}">
                    <a16:creationId xmlns:a16="http://schemas.microsoft.com/office/drawing/2014/main" id="{2E1D0934-B53E-1175-C569-14F5FEA9F377}"/>
                  </a:ext>
                </a:extLst>
              </p:cNvPr>
              <p:cNvSpPr/>
              <p:nvPr/>
            </p:nvSpPr>
            <p:spPr>
              <a:xfrm>
                <a:off x="5487895" y="-360787"/>
                <a:ext cx="354015" cy="2206561"/>
              </a:xfrm>
              <a:custGeom>
                <a:avLst/>
                <a:gdLst>
                  <a:gd name="connsiteX0" fmla="*/ 352901 w 354015"/>
                  <a:gd name="connsiteY0" fmla="*/ 2206562 h 2206561"/>
                  <a:gd name="connsiteX1" fmla="*/ 319097 w 354015"/>
                  <a:gd name="connsiteY1" fmla="*/ 2128552 h 2206561"/>
                  <a:gd name="connsiteX2" fmla="*/ 300895 w 354015"/>
                  <a:gd name="connsiteY2" fmla="*/ 2046084 h 2206561"/>
                  <a:gd name="connsiteX3" fmla="*/ 299780 w 354015"/>
                  <a:gd name="connsiteY3" fmla="*/ 2024910 h 2206561"/>
                  <a:gd name="connsiteX4" fmla="*/ 299780 w 354015"/>
                  <a:gd name="connsiteY4" fmla="*/ 2003736 h 2206561"/>
                  <a:gd name="connsiteX5" fmla="*/ 301266 w 354015"/>
                  <a:gd name="connsiteY5" fmla="*/ 1982562 h 2206561"/>
                  <a:gd name="connsiteX6" fmla="*/ 303867 w 354015"/>
                  <a:gd name="connsiteY6" fmla="*/ 1961760 h 2206561"/>
                  <a:gd name="connsiteX7" fmla="*/ 307953 w 354015"/>
                  <a:gd name="connsiteY7" fmla="*/ 1940957 h 2206561"/>
                  <a:gd name="connsiteX8" fmla="*/ 313153 w 354015"/>
                  <a:gd name="connsiteY8" fmla="*/ 1920526 h 2206561"/>
                  <a:gd name="connsiteX9" fmla="*/ 326898 w 354015"/>
                  <a:gd name="connsiteY9" fmla="*/ 1880406 h 2206561"/>
                  <a:gd name="connsiteX10" fmla="*/ 326898 w 354015"/>
                  <a:gd name="connsiteY10" fmla="*/ 1880406 h 2206561"/>
                  <a:gd name="connsiteX11" fmla="*/ 326898 w 354015"/>
                  <a:gd name="connsiteY11" fmla="*/ 1879664 h 2206561"/>
                  <a:gd name="connsiteX12" fmla="*/ 326527 w 354015"/>
                  <a:gd name="connsiteY12" fmla="*/ 1829514 h 2206561"/>
                  <a:gd name="connsiteX13" fmla="*/ 320583 w 354015"/>
                  <a:gd name="connsiteY13" fmla="*/ 1780108 h 2206561"/>
                  <a:gd name="connsiteX14" fmla="*/ 310925 w 354015"/>
                  <a:gd name="connsiteY14" fmla="*/ 1731074 h 2206561"/>
                  <a:gd name="connsiteX15" fmla="*/ 298666 w 354015"/>
                  <a:gd name="connsiteY15" fmla="*/ 1682782 h 2206561"/>
                  <a:gd name="connsiteX16" fmla="*/ 269691 w 354015"/>
                  <a:gd name="connsiteY16" fmla="*/ 1587313 h 2206561"/>
                  <a:gd name="connsiteX17" fmla="*/ 239230 w 354015"/>
                  <a:gd name="connsiteY17" fmla="*/ 1492587 h 2206561"/>
                  <a:gd name="connsiteX18" fmla="*/ 211369 w 354015"/>
                  <a:gd name="connsiteY18" fmla="*/ 1397118 h 2206561"/>
                  <a:gd name="connsiteX19" fmla="*/ 199482 w 354015"/>
                  <a:gd name="connsiteY19" fmla="*/ 1348826 h 2206561"/>
                  <a:gd name="connsiteX20" fmla="*/ 189452 w 354015"/>
                  <a:gd name="connsiteY20" fmla="*/ 1300163 h 2206561"/>
                  <a:gd name="connsiteX21" fmla="*/ 182023 w 354015"/>
                  <a:gd name="connsiteY21" fmla="*/ 1251128 h 2206561"/>
                  <a:gd name="connsiteX22" fmla="*/ 177565 w 354015"/>
                  <a:gd name="connsiteY22" fmla="*/ 1201722 h 2206561"/>
                  <a:gd name="connsiteX23" fmla="*/ 176822 w 354015"/>
                  <a:gd name="connsiteY23" fmla="*/ 1152316 h 2206561"/>
                  <a:gd name="connsiteX24" fmla="*/ 179794 w 354015"/>
                  <a:gd name="connsiteY24" fmla="*/ 1102909 h 2206561"/>
                  <a:gd name="connsiteX25" fmla="*/ 179794 w 354015"/>
                  <a:gd name="connsiteY25" fmla="*/ 1102166 h 2206561"/>
                  <a:gd name="connsiteX26" fmla="*/ 179794 w 354015"/>
                  <a:gd name="connsiteY26" fmla="*/ 1101423 h 2206561"/>
                  <a:gd name="connsiteX27" fmla="*/ 147104 w 354015"/>
                  <a:gd name="connsiteY27" fmla="*/ 1007812 h 2206561"/>
                  <a:gd name="connsiteX28" fmla="*/ 132245 w 354015"/>
                  <a:gd name="connsiteY28" fmla="*/ 960634 h 2206561"/>
                  <a:gd name="connsiteX29" fmla="*/ 117758 w 354015"/>
                  <a:gd name="connsiteY29" fmla="*/ 913086 h 2206561"/>
                  <a:gd name="connsiteX30" fmla="*/ 91754 w 354015"/>
                  <a:gd name="connsiteY30" fmla="*/ 817245 h 2206561"/>
                  <a:gd name="connsiteX31" fmla="*/ 80239 w 354015"/>
                  <a:gd name="connsiteY31" fmla="*/ 768953 h 2206561"/>
                  <a:gd name="connsiteX32" fmla="*/ 69837 w 354015"/>
                  <a:gd name="connsiteY32" fmla="*/ 720290 h 2206561"/>
                  <a:gd name="connsiteX33" fmla="*/ 60179 w 354015"/>
                  <a:gd name="connsiteY33" fmla="*/ 671627 h 2206561"/>
                  <a:gd name="connsiteX34" fmla="*/ 52378 w 354015"/>
                  <a:gd name="connsiteY34" fmla="*/ 622592 h 2206561"/>
                  <a:gd name="connsiteX35" fmla="*/ 45692 w 354015"/>
                  <a:gd name="connsiteY35" fmla="*/ 573557 h 2206561"/>
                  <a:gd name="connsiteX36" fmla="*/ 40862 w 354015"/>
                  <a:gd name="connsiteY36" fmla="*/ 524151 h 2206561"/>
                  <a:gd name="connsiteX37" fmla="*/ 38262 w 354015"/>
                  <a:gd name="connsiteY37" fmla="*/ 499634 h 2206561"/>
                  <a:gd name="connsiteX38" fmla="*/ 37519 w 354015"/>
                  <a:gd name="connsiteY38" fmla="*/ 474745 h 2206561"/>
                  <a:gd name="connsiteX39" fmla="*/ 36033 w 354015"/>
                  <a:gd name="connsiteY39" fmla="*/ 425339 h 2206561"/>
                  <a:gd name="connsiteX40" fmla="*/ 37148 w 354015"/>
                  <a:gd name="connsiteY40" fmla="*/ 375933 h 2206561"/>
                  <a:gd name="connsiteX41" fmla="*/ 39748 w 354015"/>
                  <a:gd name="connsiteY41" fmla="*/ 326527 h 2206561"/>
                  <a:gd name="connsiteX42" fmla="*/ 39748 w 354015"/>
                  <a:gd name="connsiteY42" fmla="*/ 326527 h 2206561"/>
                  <a:gd name="connsiteX43" fmla="*/ 39748 w 354015"/>
                  <a:gd name="connsiteY43" fmla="*/ 326155 h 2206561"/>
                  <a:gd name="connsiteX44" fmla="*/ 0 w 354015"/>
                  <a:gd name="connsiteY44" fmla="*/ 0 h 2206561"/>
                  <a:gd name="connsiteX45" fmla="*/ 0 w 354015"/>
                  <a:gd name="connsiteY45" fmla="*/ 0 h 2206561"/>
                  <a:gd name="connsiteX46" fmla="*/ 36033 w 354015"/>
                  <a:gd name="connsiteY46" fmla="*/ 326898 h 2206561"/>
                  <a:gd name="connsiteX47" fmla="*/ 36033 w 354015"/>
                  <a:gd name="connsiteY47" fmla="*/ 326898 h 2206561"/>
                  <a:gd name="connsiteX48" fmla="*/ 33061 w 354015"/>
                  <a:gd name="connsiteY48" fmla="*/ 375933 h 2206561"/>
                  <a:gd name="connsiteX49" fmla="*/ 31576 w 354015"/>
                  <a:gd name="connsiteY49" fmla="*/ 425710 h 2206561"/>
                  <a:gd name="connsiteX50" fmla="*/ 32690 w 354015"/>
                  <a:gd name="connsiteY50" fmla="*/ 475488 h 2206561"/>
                  <a:gd name="connsiteX51" fmla="*/ 33433 w 354015"/>
                  <a:gd name="connsiteY51" fmla="*/ 500377 h 2206561"/>
                  <a:gd name="connsiteX52" fmla="*/ 35662 w 354015"/>
                  <a:gd name="connsiteY52" fmla="*/ 525266 h 2206561"/>
                  <a:gd name="connsiteX53" fmla="*/ 40491 w 354015"/>
                  <a:gd name="connsiteY53" fmla="*/ 574672 h 2206561"/>
                  <a:gd name="connsiteX54" fmla="*/ 47177 w 354015"/>
                  <a:gd name="connsiteY54" fmla="*/ 624078 h 2206561"/>
                  <a:gd name="connsiteX55" fmla="*/ 54978 w 354015"/>
                  <a:gd name="connsiteY55" fmla="*/ 673113 h 2206561"/>
                  <a:gd name="connsiteX56" fmla="*/ 64265 w 354015"/>
                  <a:gd name="connsiteY56" fmla="*/ 721776 h 2206561"/>
                  <a:gd name="connsiteX57" fmla="*/ 74295 w 354015"/>
                  <a:gd name="connsiteY57" fmla="*/ 770439 h 2206561"/>
                  <a:gd name="connsiteX58" fmla="*/ 85811 w 354015"/>
                  <a:gd name="connsiteY58" fmla="*/ 818731 h 2206561"/>
                  <a:gd name="connsiteX59" fmla="*/ 111443 w 354015"/>
                  <a:gd name="connsiteY59" fmla="*/ 914943 h 2206561"/>
                  <a:gd name="connsiteX60" fmla="*/ 125930 w 354015"/>
                  <a:gd name="connsiteY60" fmla="*/ 962492 h 2206561"/>
                  <a:gd name="connsiteX61" fmla="*/ 140789 w 354015"/>
                  <a:gd name="connsiteY61" fmla="*/ 1010041 h 2206561"/>
                  <a:gd name="connsiteX62" fmla="*/ 173107 w 354015"/>
                  <a:gd name="connsiteY62" fmla="*/ 1104024 h 2206561"/>
                  <a:gd name="connsiteX63" fmla="*/ 173107 w 354015"/>
                  <a:gd name="connsiteY63" fmla="*/ 1102538 h 2206561"/>
                  <a:gd name="connsiteX64" fmla="*/ 169764 w 354015"/>
                  <a:gd name="connsiteY64" fmla="*/ 1152687 h 2206561"/>
                  <a:gd name="connsiteX65" fmla="*/ 170879 w 354015"/>
                  <a:gd name="connsiteY65" fmla="*/ 1202836 h 2206561"/>
                  <a:gd name="connsiteX66" fmla="*/ 175708 w 354015"/>
                  <a:gd name="connsiteY66" fmla="*/ 1252614 h 2206561"/>
                  <a:gd name="connsiteX67" fmla="*/ 183509 w 354015"/>
                  <a:gd name="connsiteY67" fmla="*/ 1302020 h 2206561"/>
                  <a:gd name="connsiteX68" fmla="*/ 193910 w 354015"/>
                  <a:gd name="connsiteY68" fmla="*/ 1350683 h 2206561"/>
                  <a:gd name="connsiteX69" fmla="*/ 206169 w 354015"/>
                  <a:gd name="connsiteY69" fmla="*/ 1398975 h 2206561"/>
                  <a:gd name="connsiteX70" fmla="*/ 234772 w 354015"/>
                  <a:gd name="connsiteY70" fmla="*/ 1494444 h 2206561"/>
                  <a:gd name="connsiteX71" fmla="*/ 265605 w 354015"/>
                  <a:gd name="connsiteY71" fmla="*/ 1589170 h 2206561"/>
                  <a:gd name="connsiteX72" fmla="*/ 294951 w 354015"/>
                  <a:gd name="connsiteY72" fmla="*/ 1684268 h 2206561"/>
                  <a:gd name="connsiteX73" fmla="*/ 307582 w 354015"/>
                  <a:gd name="connsiteY73" fmla="*/ 1732188 h 2206561"/>
                  <a:gd name="connsiteX74" fmla="*/ 317611 w 354015"/>
                  <a:gd name="connsiteY74" fmla="*/ 1780851 h 2206561"/>
                  <a:gd name="connsiteX75" fmla="*/ 323555 w 354015"/>
                  <a:gd name="connsiteY75" fmla="*/ 1829886 h 2206561"/>
                  <a:gd name="connsiteX76" fmla="*/ 324298 w 354015"/>
                  <a:gd name="connsiteY76" fmla="*/ 1879292 h 2206561"/>
                  <a:gd name="connsiteX77" fmla="*/ 324298 w 354015"/>
                  <a:gd name="connsiteY77" fmla="*/ 1878549 h 2206561"/>
                  <a:gd name="connsiteX78" fmla="*/ 310925 w 354015"/>
                  <a:gd name="connsiteY78" fmla="*/ 1919040 h 2206561"/>
                  <a:gd name="connsiteX79" fmla="*/ 305724 w 354015"/>
                  <a:gd name="connsiteY79" fmla="*/ 1939843 h 2206561"/>
                  <a:gd name="connsiteX80" fmla="*/ 302009 w 354015"/>
                  <a:gd name="connsiteY80" fmla="*/ 1961017 h 2206561"/>
                  <a:gd name="connsiteX81" fmla="*/ 299780 w 354015"/>
                  <a:gd name="connsiteY81" fmla="*/ 1982191 h 2206561"/>
                  <a:gd name="connsiteX82" fmla="*/ 298666 w 354015"/>
                  <a:gd name="connsiteY82" fmla="*/ 2003365 h 2206561"/>
                  <a:gd name="connsiteX83" fmla="*/ 298666 w 354015"/>
                  <a:gd name="connsiteY83" fmla="*/ 2024539 h 2206561"/>
                  <a:gd name="connsiteX84" fmla="*/ 300152 w 354015"/>
                  <a:gd name="connsiteY84" fmla="*/ 2045713 h 2206561"/>
                  <a:gd name="connsiteX85" fmla="*/ 319469 w 354015"/>
                  <a:gd name="connsiteY85" fmla="*/ 2128552 h 2206561"/>
                  <a:gd name="connsiteX86" fmla="*/ 354016 w 354015"/>
                  <a:gd name="connsiteY86" fmla="*/ 2206190 h 2206561"/>
                  <a:gd name="connsiteX87" fmla="*/ 354016 w 354015"/>
                  <a:gd name="connsiteY87" fmla="*/ 2206190 h 220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354015" h="2206561">
                    <a:moveTo>
                      <a:pt x="352901" y="2206562"/>
                    </a:moveTo>
                    <a:cubicBezTo>
                      <a:pt x="340643" y="2181301"/>
                      <a:pt x="328384" y="2155669"/>
                      <a:pt x="319097" y="2128552"/>
                    </a:cubicBezTo>
                    <a:cubicBezTo>
                      <a:pt x="309810" y="2101806"/>
                      <a:pt x="303495" y="2073945"/>
                      <a:pt x="300895" y="2046084"/>
                    </a:cubicBezTo>
                    <a:cubicBezTo>
                      <a:pt x="299780" y="2039026"/>
                      <a:pt x="299780" y="2031968"/>
                      <a:pt x="299780" y="2024910"/>
                    </a:cubicBezTo>
                    <a:cubicBezTo>
                      <a:pt x="299409" y="2017852"/>
                      <a:pt x="299780" y="2010794"/>
                      <a:pt x="299780" y="2003736"/>
                    </a:cubicBezTo>
                    <a:cubicBezTo>
                      <a:pt x="299780" y="1996678"/>
                      <a:pt x="299780" y="1989620"/>
                      <a:pt x="301266" y="1982562"/>
                    </a:cubicBezTo>
                    <a:cubicBezTo>
                      <a:pt x="302009" y="1975504"/>
                      <a:pt x="302752" y="1968446"/>
                      <a:pt x="303867" y="1961760"/>
                    </a:cubicBezTo>
                    <a:lnTo>
                      <a:pt x="307953" y="1940957"/>
                    </a:lnTo>
                    <a:cubicBezTo>
                      <a:pt x="309439" y="1933899"/>
                      <a:pt x="311668" y="1927212"/>
                      <a:pt x="313153" y="1920526"/>
                    </a:cubicBezTo>
                    <a:cubicBezTo>
                      <a:pt x="316497" y="1906781"/>
                      <a:pt x="322440" y="1893780"/>
                      <a:pt x="326898" y="1880406"/>
                    </a:cubicBezTo>
                    <a:lnTo>
                      <a:pt x="326898" y="1880406"/>
                    </a:lnTo>
                    <a:lnTo>
                      <a:pt x="326898" y="1879664"/>
                    </a:lnTo>
                    <a:cubicBezTo>
                      <a:pt x="326898" y="1862947"/>
                      <a:pt x="328013" y="1846231"/>
                      <a:pt x="326527" y="1829514"/>
                    </a:cubicBezTo>
                    <a:cubicBezTo>
                      <a:pt x="325041" y="1812798"/>
                      <a:pt x="323926" y="1796082"/>
                      <a:pt x="320583" y="1780108"/>
                    </a:cubicBezTo>
                    <a:cubicBezTo>
                      <a:pt x="317983" y="1763763"/>
                      <a:pt x="315011" y="1747418"/>
                      <a:pt x="310925" y="1731074"/>
                    </a:cubicBezTo>
                    <a:cubicBezTo>
                      <a:pt x="307582" y="1714729"/>
                      <a:pt x="303124" y="1698755"/>
                      <a:pt x="298666" y="1682782"/>
                    </a:cubicBezTo>
                    <a:cubicBezTo>
                      <a:pt x="290122" y="1650835"/>
                      <a:pt x="279721" y="1619260"/>
                      <a:pt x="269691" y="1587313"/>
                    </a:cubicBezTo>
                    <a:lnTo>
                      <a:pt x="239230" y="1492587"/>
                    </a:lnTo>
                    <a:cubicBezTo>
                      <a:pt x="229200" y="1461011"/>
                      <a:pt x="219542" y="1429436"/>
                      <a:pt x="211369" y="1397118"/>
                    </a:cubicBezTo>
                    <a:cubicBezTo>
                      <a:pt x="207283" y="1381144"/>
                      <a:pt x="202825" y="1365171"/>
                      <a:pt x="199482" y="1348826"/>
                    </a:cubicBezTo>
                    <a:cubicBezTo>
                      <a:pt x="196139" y="1332481"/>
                      <a:pt x="191681" y="1316507"/>
                      <a:pt x="189452" y="1300163"/>
                    </a:cubicBezTo>
                    <a:cubicBezTo>
                      <a:pt x="186852" y="1283818"/>
                      <a:pt x="183509" y="1267473"/>
                      <a:pt x="182023" y="1251128"/>
                    </a:cubicBezTo>
                    <a:cubicBezTo>
                      <a:pt x="180537" y="1234783"/>
                      <a:pt x="178308" y="1218438"/>
                      <a:pt x="177565" y="1201722"/>
                    </a:cubicBezTo>
                    <a:cubicBezTo>
                      <a:pt x="177565" y="1185377"/>
                      <a:pt x="176451" y="1168660"/>
                      <a:pt x="176822" y="1152316"/>
                    </a:cubicBezTo>
                    <a:lnTo>
                      <a:pt x="179794" y="1102909"/>
                    </a:lnTo>
                    <a:lnTo>
                      <a:pt x="179794" y="1102166"/>
                    </a:lnTo>
                    <a:cubicBezTo>
                      <a:pt x="179794" y="1102166"/>
                      <a:pt x="179794" y="1101423"/>
                      <a:pt x="179794" y="1101423"/>
                    </a:cubicBezTo>
                    <a:lnTo>
                      <a:pt x="147104" y="1007812"/>
                    </a:lnTo>
                    <a:cubicBezTo>
                      <a:pt x="141532" y="992210"/>
                      <a:pt x="137074" y="976236"/>
                      <a:pt x="132245" y="960634"/>
                    </a:cubicBezTo>
                    <a:lnTo>
                      <a:pt x="117758" y="913086"/>
                    </a:lnTo>
                    <a:cubicBezTo>
                      <a:pt x="107728" y="881510"/>
                      <a:pt x="100670" y="849192"/>
                      <a:pt x="91754" y="817245"/>
                    </a:cubicBezTo>
                    <a:cubicBezTo>
                      <a:pt x="87668" y="801272"/>
                      <a:pt x="83211" y="785298"/>
                      <a:pt x="80239" y="768953"/>
                    </a:cubicBezTo>
                    <a:lnTo>
                      <a:pt x="69837" y="720290"/>
                    </a:lnTo>
                    <a:cubicBezTo>
                      <a:pt x="66494" y="703945"/>
                      <a:pt x="62408" y="687972"/>
                      <a:pt x="60179" y="671627"/>
                    </a:cubicBezTo>
                    <a:lnTo>
                      <a:pt x="52378" y="622592"/>
                    </a:lnTo>
                    <a:cubicBezTo>
                      <a:pt x="49778" y="606247"/>
                      <a:pt x="46806" y="589902"/>
                      <a:pt x="45692" y="573557"/>
                    </a:cubicBezTo>
                    <a:lnTo>
                      <a:pt x="40862" y="524151"/>
                    </a:lnTo>
                    <a:lnTo>
                      <a:pt x="38262" y="499634"/>
                    </a:lnTo>
                    <a:cubicBezTo>
                      <a:pt x="37519" y="491461"/>
                      <a:pt x="37519" y="483289"/>
                      <a:pt x="37519" y="474745"/>
                    </a:cubicBezTo>
                    <a:lnTo>
                      <a:pt x="36033" y="425339"/>
                    </a:lnTo>
                    <a:cubicBezTo>
                      <a:pt x="34919" y="408994"/>
                      <a:pt x="36405" y="392278"/>
                      <a:pt x="37148" y="375933"/>
                    </a:cubicBezTo>
                    <a:lnTo>
                      <a:pt x="39748" y="326527"/>
                    </a:lnTo>
                    <a:lnTo>
                      <a:pt x="39748" y="326527"/>
                    </a:lnTo>
                    <a:cubicBezTo>
                      <a:pt x="39748" y="326527"/>
                      <a:pt x="39748" y="326155"/>
                      <a:pt x="39748" y="326155"/>
                    </a:cubicBezTo>
                    <a:lnTo>
                      <a:pt x="0" y="0"/>
                    </a:lnTo>
                    <a:lnTo>
                      <a:pt x="0" y="0"/>
                    </a:lnTo>
                    <a:cubicBezTo>
                      <a:pt x="0" y="0"/>
                      <a:pt x="36033" y="326898"/>
                      <a:pt x="36033" y="326898"/>
                    </a:cubicBezTo>
                    <a:lnTo>
                      <a:pt x="36033" y="326898"/>
                    </a:lnTo>
                    <a:cubicBezTo>
                      <a:pt x="36033" y="326898"/>
                      <a:pt x="33061" y="375933"/>
                      <a:pt x="33061" y="375933"/>
                    </a:cubicBezTo>
                    <a:cubicBezTo>
                      <a:pt x="32318" y="392649"/>
                      <a:pt x="30461" y="408994"/>
                      <a:pt x="31576" y="425710"/>
                    </a:cubicBezTo>
                    <a:lnTo>
                      <a:pt x="32690" y="475488"/>
                    </a:lnTo>
                    <a:cubicBezTo>
                      <a:pt x="32690" y="483660"/>
                      <a:pt x="32690" y="492204"/>
                      <a:pt x="33433" y="500377"/>
                    </a:cubicBezTo>
                    <a:lnTo>
                      <a:pt x="35662" y="525266"/>
                    </a:lnTo>
                    <a:lnTo>
                      <a:pt x="40491" y="574672"/>
                    </a:lnTo>
                    <a:cubicBezTo>
                      <a:pt x="41605" y="591388"/>
                      <a:pt x="44577" y="607362"/>
                      <a:pt x="47177" y="624078"/>
                    </a:cubicBezTo>
                    <a:lnTo>
                      <a:pt x="54978" y="673113"/>
                    </a:lnTo>
                    <a:cubicBezTo>
                      <a:pt x="57207" y="689458"/>
                      <a:pt x="60922" y="705803"/>
                      <a:pt x="64265" y="721776"/>
                    </a:cubicBezTo>
                    <a:lnTo>
                      <a:pt x="74295" y="770439"/>
                    </a:lnTo>
                    <a:cubicBezTo>
                      <a:pt x="77267" y="786784"/>
                      <a:pt x="81725" y="802758"/>
                      <a:pt x="85811" y="818731"/>
                    </a:cubicBezTo>
                    <a:cubicBezTo>
                      <a:pt x="94355" y="850678"/>
                      <a:pt x="101413" y="883368"/>
                      <a:pt x="111443" y="914943"/>
                    </a:cubicBezTo>
                    <a:lnTo>
                      <a:pt x="125930" y="962492"/>
                    </a:lnTo>
                    <a:cubicBezTo>
                      <a:pt x="130759" y="978465"/>
                      <a:pt x="135217" y="994439"/>
                      <a:pt x="140789" y="1010041"/>
                    </a:cubicBezTo>
                    <a:lnTo>
                      <a:pt x="173107" y="1104024"/>
                    </a:lnTo>
                    <a:lnTo>
                      <a:pt x="173107" y="1102538"/>
                    </a:lnTo>
                    <a:cubicBezTo>
                      <a:pt x="173107" y="1102538"/>
                      <a:pt x="169764" y="1152687"/>
                      <a:pt x="169764" y="1152687"/>
                    </a:cubicBezTo>
                    <a:cubicBezTo>
                      <a:pt x="169764" y="1169403"/>
                      <a:pt x="170507" y="1186120"/>
                      <a:pt x="170879" y="1202836"/>
                    </a:cubicBezTo>
                    <a:cubicBezTo>
                      <a:pt x="171622" y="1219553"/>
                      <a:pt x="174222" y="1235897"/>
                      <a:pt x="175708" y="1252614"/>
                    </a:cubicBezTo>
                    <a:cubicBezTo>
                      <a:pt x="177194" y="1269330"/>
                      <a:pt x="180908" y="1285304"/>
                      <a:pt x="183509" y="1302020"/>
                    </a:cubicBezTo>
                    <a:cubicBezTo>
                      <a:pt x="185738" y="1318365"/>
                      <a:pt x="190567" y="1334710"/>
                      <a:pt x="193910" y="1350683"/>
                    </a:cubicBezTo>
                    <a:cubicBezTo>
                      <a:pt x="197253" y="1367028"/>
                      <a:pt x="202082" y="1383001"/>
                      <a:pt x="206169" y="1398975"/>
                    </a:cubicBezTo>
                    <a:cubicBezTo>
                      <a:pt x="214713" y="1430922"/>
                      <a:pt x="224371" y="1462869"/>
                      <a:pt x="234772" y="1494444"/>
                    </a:cubicBezTo>
                    <a:lnTo>
                      <a:pt x="265605" y="1589170"/>
                    </a:lnTo>
                    <a:cubicBezTo>
                      <a:pt x="276006" y="1620746"/>
                      <a:pt x="286036" y="1652321"/>
                      <a:pt x="294951" y="1684268"/>
                    </a:cubicBezTo>
                    <a:cubicBezTo>
                      <a:pt x="299780" y="1700241"/>
                      <a:pt x="303867" y="1716215"/>
                      <a:pt x="307582" y="1732188"/>
                    </a:cubicBezTo>
                    <a:cubicBezTo>
                      <a:pt x="311668" y="1748161"/>
                      <a:pt x="314639" y="1764506"/>
                      <a:pt x="317611" y="1780851"/>
                    </a:cubicBezTo>
                    <a:cubicBezTo>
                      <a:pt x="320954" y="1797196"/>
                      <a:pt x="322069" y="1813541"/>
                      <a:pt x="323555" y="1829886"/>
                    </a:cubicBezTo>
                    <a:cubicBezTo>
                      <a:pt x="325412" y="1846231"/>
                      <a:pt x="323555" y="1862947"/>
                      <a:pt x="324298" y="1879292"/>
                    </a:cubicBezTo>
                    <a:lnTo>
                      <a:pt x="324298" y="1878549"/>
                    </a:lnTo>
                    <a:cubicBezTo>
                      <a:pt x="319840" y="1891922"/>
                      <a:pt x="313897" y="1904924"/>
                      <a:pt x="310925" y="1919040"/>
                    </a:cubicBezTo>
                    <a:cubicBezTo>
                      <a:pt x="309067" y="1926098"/>
                      <a:pt x="306838" y="1932784"/>
                      <a:pt x="305724" y="1939843"/>
                    </a:cubicBezTo>
                    <a:lnTo>
                      <a:pt x="302009" y="1961017"/>
                    </a:lnTo>
                    <a:cubicBezTo>
                      <a:pt x="300895" y="1968075"/>
                      <a:pt x="300523" y="1975133"/>
                      <a:pt x="299780" y="1982191"/>
                    </a:cubicBezTo>
                    <a:cubicBezTo>
                      <a:pt x="298666" y="1989249"/>
                      <a:pt x="298666" y="1996307"/>
                      <a:pt x="298666" y="2003365"/>
                    </a:cubicBezTo>
                    <a:cubicBezTo>
                      <a:pt x="298666" y="2010423"/>
                      <a:pt x="298666" y="2017481"/>
                      <a:pt x="298666" y="2024539"/>
                    </a:cubicBezTo>
                    <a:cubicBezTo>
                      <a:pt x="299038" y="2031597"/>
                      <a:pt x="299038" y="2038655"/>
                      <a:pt x="300152" y="2045713"/>
                    </a:cubicBezTo>
                    <a:cubicBezTo>
                      <a:pt x="303124" y="2073945"/>
                      <a:pt x="309810" y="2101806"/>
                      <a:pt x="319469" y="2128552"/>
                    </a:cubicBezTo>
                    <a:cubicBezTo>
                      <a:pt x="328756" y="2155298"/>
                      <a:pt x="341386" y="2180930"/>
                      <a:pt x="354016" y="2206190"/>
                    </a:cubicBezTo>
                    <a:lnTo>
                      <a:pt x="354016" y="2206190"/>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4" name="Freeform: Shape 1253">
                <a:extLst>
                  <a:ext uri="{FF2B5EF4-FFF2-40B4-BE49-F238E27FC236}">
                    <a16:creationId xmlns:a16="http://schemas.microsoft.com/office/drawing/2014/main" id="{D56D4E54-727A-9E84-E3E6-E73393B3E548}"/>
                  </a:ext>
                </a:extLst>
              </p:cNvPr>
              <p:cNvSpPr/>
              <p:nvPr/>
            </p:nvSpPr>
            <p:spPr>
              <a:xfrm>
                <a:off x="5812060" y="1816665"/>
                <a:ext cx="55615" cy="55615"/>
              </a:xfrm>
              <a:custGeom>
                <a:avLst/>
                <a:gdLst>
                  <a:gd name="connsiteX0" fmla="*/ 133 w 55615"/>
                  <a:gd name="connsiteY0" fmla="*/ 30594 h 55615"/>
                  <a:gd name="connsiteX1" fmla="*/ 30594 w 55615"/>
                  <a:gd name="connsiteY1" fmla="*/ 55483 h 55615"/>
                  <a:gd name="connsiteX2" fmla="*/ 55483 w 55615"/>
                  <a:gd name="connsiteY2" fmla="*/ 25022 h 55615"/>
                  <a:gd name="connsiteX3" fmla="*/ 25022 w 55615"/>
                  <a:gd name="connsiteY3" fmla="*/ 133 h 55615"/>
                  <a:gd name="connsiteX4" fmla="*/ 133 w 55615"/>
                  <a:gd name="connsiteY4" fmla="*/ 30594 h 55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5" h="55615">
                    <a:moveTo>
                      <a:pt x="133" y="30594"/>
                    </a:moveTo>
                    <a:cubicBezTo>
                      <a:pt x="1619" y="45824"/>
                      <a:pt x="15363" y="56969"/>
                      <a:pt x="30594" y="55483"/>
                    </a:cubicBezTo>
                    <a:cubicBezTo>
                      <a:pt x="45824" y="53997"/>
                      <a:pt x="56969" y="40252"/>
                      <a:pt x="55483" y="25022"/>
                    </a:cubicBezTo>
                    <a:cubicBezTo>
                      <a:pt x="53997" y="9791"/>
                      <a:pt x="40252" y="-1353"/>
                      <a:pt x="25022" y="133"/>
                    </a:cubicBezTo>
                    <a:cubicBezTo>
                      <a:pt x="9791" y="1619"/>
                      <a:pt x="-1353" y="15363"/>
                      <a:pt x="133" y="3059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5" name="Freeform: Shape 1254">
                <a:extLst>
                  <a:ext uri="{FF2B5EF4-FFF2-40B4-BE49-F238E27FC236}">
                    <a16:creationId xmlns:a16="http://schemas.microsoft.com/office/drawing/2014/main" id="{0DC703A5-5C12-A690-8141-EED56480955E}"/>
                  </a:ext>
                </a:extLst>
              </p:cNvPr>
              <p:cNvSpPr/>
              <p:nvPr/>
            </p:nvSpPr>
            <p:spPr>
              <a:xfrm>
                <a:off x="5460273" y="-386181"/>
                <a:ext cx="55615" cy="55615"/>
              </a:xfrm>
              <a:custGeom>
                <a:avLst/>
                <a:gdLst>
                  <a:gd name="connsiteX0" fmla="*/ 133 w 55615"/>
                  <a:gd name="connsiteY0" fmla="*/ 30594 h 55615"/>
                  <a:gd name="connsiteX1" fmla="*/ 25022 w 55615"/>
                  <a:gd name="connsiteY1" fmla="*/ 133 h 55615"/>
                  <a:gd name="connsiteX2" fmla="*/ 55483 w 55615"/>
                  <a:gd name="connsiteY2" fmla="*/ 25022 h 55615"/>
                  <a:gd name="connsiteX3" fmla="*/ 30594 w 55615"/>
                  <a:gd name="connsiteY3" fmla="*/ 55483 h 55615"/>
                  <a:gd name="connsiteX4" fmla="*/ 133 w 55615"/>
                  <a:gd name="connsiteY4" fmla="*/ 30594 h 55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5" h="55615">
                    <a:moveTo>
                      <a:pt x="133" y="30594"/>
                    </a:moveTo>
                    <a:cubicBezTo>
                      <a:pt x="-1353" y="15363"/>
                      <a:pt x="9791" y="1619"/>
                      <a:pt x="25022" y="133"/>
                    </a:cubicBezTo>
                    <a:cubicBezTo>
                      <a:pt x="40252" y="-1353"/>
                      <a:pt x="53997" y="9791"/>
                      <a:pt x="55483" y="25022"/>
                    </a:cubicBezTo>
                    <a:cubicBezTo>
                      <a:pt x="56969" y="40252"/>
                      <a:pt x="45824" y="53997"/>
                      <a:pt x="30594" y="55483"/>
                    </a:cubicBezTo>
                    <a:cubicBezTo>
                      <a:pt x="15364" y="56969"/>
                      <a:pt x="1619" y="45824"/>
                      <a:pt x="133" y="3059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5" name="Graphic 619">
              <a:extLst>
                <a:ext uri="{FF2B5EF4-FFF2-40B4-BE49-F238E27FC236}">
                  <a16:creationId xmlns:a16="http://schemas.microsoft.com/office/drawing/2014/main" id="{BAA721BC-6D43-D814-A377-4F8F7A4A6D8B}"/>
                </a:ext>
                <a:ext uri="{C183D7F6-B498-43B3-948B-1728B52AA6E4}">
                  <adec:decorative xmlns:adec="http://schemas.microsoft.com/office/drawing/2017/decorative" val="1"/>
                </a:ext>
              </a:extLst>
            </p:cNvPr>
            <p:cNvGrpSpPr/>
            <p:nvPr/>
          </p:nvGrpSpPr>
          <p:grpSpPr>
            <a:xfrm>
              <a:off x="3753676" y="2389206"/>
              <a:ext cx="370581" cy="1404338"/>
              <a:chOff x="5069166" y="-302542"/>
              <a:chExt cx="551106" cy="1976456"/>
            </a:xfrm>
            <a:solidFill>
              <a:srgbClr val="454142"/>
            </a:solidFill>
          </p:grpSpPr>
          <p:sp>
            <p:nvSpPr>
              <p:cNvPr id="1250" name="Freeform: Shape 1249">
                <a:extLst>
                  <a:ext uri="{FF2B5EF4-FFF2-40B4-BE49-F238E27FC236}">
                    <a16:creationId xmlns:a16="http://schemas.microsoft.com/office/drawing/2014/main" id="{F954D90A-6125-006F-8F10-1D4771D8CFC7}"/>
                  </a:ext>
                </a:extLst>
              </p:cNvPr>
              <p:cNvSpPr/>
              <p:nvPr/>
            </p:nvSpPr>
            <p:spPr>
              <a:xfrm>
                <a:off x="5095989" y="-276834"/>
                <a:ext cx="497776" cy="1923868"/>
              </a:xfrm>
              <a:custGeom>
                <a:avLst/>
                <a:gdLst>
                  <a:gd name="connsiteX0" fmla="*/ 497777 w 497776"/>
                  <a:gd name="connsiteY0" fmla="*/ 1923869 h 1923868"/>
                  <a:gd name="connsiteX1" fmla="*/ 446884 w 497776"/>
                  <a:gd name="connsiteY1" fmla="*/ 1862204 h 1923868"/>
                  <a:gd name="connsiteX2" fmla="*/ 429053 w 497776"/>
                  <a:gd name="connsiteY2" fmla="*/ 1826171 h 1923868"/>
                  <a:gd name="connsiteX3" fmla="*/ 417166 w 497776"/>
                  <a:gd name="connsiteY3" fmla="*/ 1787909 h 1923868"/>
                  <a:gd name="connsiteX4" fmla="*/ 413452 w 497776"/>
                  <a:gd name="connsiteY4" fmla="*/ 1768221 h 1923868"/>
                  <a:gd name="connsiteX5" fmla="*/ 411594 w 497776"/>
                  <a:gd name="connsiteY5" fmla="*/ 1748533 h 1923868"/>
                  <a:gd name="connsiteX6" fmla="*/ 411594 w 497776"/>
                  <a:gd name="connsiteY6" fmla="*/ 1728473 h 1923868"/>
                  <a:gd name="connsiteX7" fmla="*/ 412709 w 497776"/>
                  <a:gd name="connsiteY7" fmla="*/ 1708414 h 1923868"/>
                  <a:gd name="connsiteX8" fmla="*/ 415680 w 497776"/>
                  <a:gd name="connsiteY8" fmla="*/ 1688725 h 1923868"/>
                  <a:gd name="connsiteX9" fmla="*/ 420138 w 497776"/>
                  <a:gd name="connsiteY9" fmla="*/ 1669409 h 1923868"/>
                  <a:gd name="connsiteX10" fmla="*/ 425710 w 497776"/>
                  <a:gd name="connsiteY10" fmla="*/ 1650092 h 1923868"/>
                  <a:gd name="connsiteX11" fmla="*/ 432397 w 497776"/>
                  <a:gd name="connsiteY11" fmla="*/ 1631147 h 1923868"/>
                  <a:gd name="connsiteX12" fmla="*/ 432397 w 497776"/>
                  <a:gd name="connsiteY12" fmla="*/ 1630404 h 1923868"/>
                  <a:gd name="connsiteX13" fmla="*/ 432397 w 497776"/>
                  <a:gd name="connsiteY13" fmla="*/ 1629661 h 1923868"/>
                  <a:gd name="connsiteX14" fmla="*/ 411594 w 497776"/>
                  <a:gd name="connsiteY14" fmla="*/ 1543107 h 1923868"/>
                  <a:gd name="connsiteX15" fmla="*/ 401936 w 497776"/>
                  <a:gd name="connsiteY15" fmla="*/ 1454325 h 1923868"/>
                  <a:gd name="connsiteX16" fmla="*/ 395621 w 497776"/>
                  <a:gd name="connsiteY16" fmla="*/ 1365171 h 1923868"/>
                  <a:gd name="connsiteX17" fmla="*/ 386705 w 497776"/>
                  <a:gd name="connsiteY17" fmla="*/ 1276017 h 1923868"/>
                  <a:gd name="connsiteX18" fmla="*/ 379648 w 497776"/>
                  <a:gd name="connsiteY18" fmla="*/ 1231811 h 1923868"/>
                  <a:gd name="connsiteX19" fmla="*/ 370361 w 497776"/>
                  <a:gd name="connsiteY19" fmla="*/ 1187977 h 1923868"/>
                  <a:gd name="connsiteX20" fmla="*/ 358473 w 497776"/>
                  <a:gd name="connsiteY20" fmla="*/ 1144886 h 1923868"/>
                  <a:gd name="connsiteX21" fmla="*/ 343614 w 497776"/>
                  <a:gd name="connsiteY21" fmla="*/ 1102538 h 1923868"/>
                  <a:gd name="connsiteX22" fmla="*/ 325783 w 497776"/>
                  <a:gd name="connsiteY22" fmla="*/ 1061304 h 1923868"/>
                  <a:gd name="connsiteX23" fmla="*/ 304981 w 497776"/>
                  <a:gd name="connsiteY23" fmla="*/ 1021556 h 1923868"/>
                  <a:gd name="connsiteX24" fmla="*/ 293837 w 497776"/>
                  <a:gd name="connsiteY24" fmla="*/ 1001868 h 1923868"/>
                  <a:gd name="connsiteX25" fmla="*/ 281207 w 497776"/>
                  <a:gd name="connsiteY25" fmla="*/ 983294 h 1923868"/>
                  <a:gd name="connsiteX26" fmla="*/ 255946 w 497776"/>
                  <a:gd name="connsiteY26" fmla="*/ 946518 h 1923868"/>
                  <a:gd name="connsiteX27" fmla="*/ 231058 w 497776"/>
                  <a:gd name="connsiteY27" fmla="*/ 909371 h 1923868"/>
                  <a:gd name="connsiteX28" fmla="*/ 207654 w 497776"/>
                  <a:gd name="connsiteY28" fmla="*/ 871480 h 1923868"/>
                  <a:gd name="connsiteX29" fmla="*/ 163820 w 497776"/>
                  <a:gd name="connsiteY29" fmla="*/ 793842 h 1923868"/>
                  <a:gd name="connsiteX30" fmla="*/ 124816 w 497776"/>
                  <a:gd name="connsiteY30" fmla="*/ 713604 h 1923868"/>
                  <a:gd name="connsiteX31" fmla="*/ 92126 w 497776"/>
                  <a:gd name="connsiteY31" fmla="*/ 630765 h 1923868"/>
                  <a:gd name="connsiteX32" fmla="*/ 67608 w 497776"/>
                  <a:gd name="connsiteY32" fmla="*/ 545325 h 1923868"/>
                  <a:gd name="connsiteX33" fmla="*/ 53492 w 497776"/>
                  <a:gd name="connsiteY33" fmla="*/ 457657 h 1923868"/>
                  <a:gd name="connsiteX34" fmla="*/ 51263 w 497776"/>
                  <a:gd name="connsiteY34" fmla="*/ 413080 h 1923868"/>
                  <a:gd name="connsiteX35" fmla="*/ 51263 w 497776"/>
                  <a:gd name="connsiteY35" fmla="*/ 390792 h 1923868"/>
                  <a:gd name="connsiteX36" fmla="*/ 53121 w 497776"/>
                  <a:gd name="connsiteY36" fmla="*/ 368503 h 1923868"/>
                  <a:gd name="connsiteX37" fmla="*/ 69837 w 497776"/>
                  <a:gd name="connsiteY37" fmla="*/ 281578 h 1923868"/>
                  <a:gd name="connsiteX38" fmla="*/ 69837 w 497776"/>
                  <a:gd name="connsiteY38" fmla="*/ 280835 h 1923868"/>
                  <a:gd name="connsiteX39" fmla="*/ 69837 w 497776"/>
                  <a:gd name="connsiteY39" fmla="*/ 280464 h 1923868"/>
                  <a:gd name="connsiteX40" fmla="*/ 0 w 497776"/>
                  <a:gd name="connsiteY40" fmla="*/ 0 h 1923868"/>
                  <a:gd name="connsiteX41" fmla="*/ 0 w 497776"/>
                  <a:gd name="connsiteY41" fmla="*/ 0 h 1923868"/>
                  <a:gd name="connsiteX42" fmla="*/ 66494 w 497776"/>
                  <a:gd name="connsiteY42" fmla="*/ 281578 h 1923868"/>
                  <a:gd name="connsiteX43" fmla="*/ 66494 w 497776"/>
                  <a:gd name="connsiteY43" fmla="*/ 280464 h 1923868"/>
                  <a:gd name="connsiteX44" fmla="*/ 49035 w 497776"/>
                  <a:gd name="connsiteY44" fmla="*/ 368503 h 1923868"/>
                  <a:gd name="connsiteX45" fmla="*/ 47177 w 497776"/>
                  <a:gd name="connsiteY45" fmla="*/ 390792 h 1923868"/>
                  <a:gd name="connsiteX46" fmla="*/ 47177 w 497776"/>
                  <a:gd name="connsiteY46" fmla="*/ 413080 h 1923868"/>
                  <a:gd name="connsiteX47" fmla="*/ 49035 w 497776"/>
                  <a:gd name="connsiteY47" fmla="*/ 458029 h 1923868"/>
                  <a:gd name="connsiteX48" fmla="*/ 62779 w 497776"/>
                  <a:gd name="connsiteY48" fmla="*/ 546440 h 1923868"/>
                  <a:gd name="connsiteX49" fmla="*/ 86925 w 497776"/>
                  <a:gd name="connsiteY49" fmla="*/ 632622 h 1923868"/>
                  <a:gd name="connsiteX50" fmla="*/ 119243 w 497776"/>
                  <a:gd name="connsiteY50" fmla="*/ 716204 h 1923868"/>
                  <a:gd name="connsiteX51" fmla="*/ 157877 w 497776"/>
                  <a:gd name="connsiteY51" fmla="*/ 796814 h 1923868"/>
                  <a:gd name="connsiteX52" fmla="*/ 201711 w 497776"/>
                  <a:gd name="connsiteY52" fmla="*/ 874824 h 1923868"/>
                  <a:gd name="connsiteX53" fmla="*/ 225114 w 497776"/>
                  <a:gd name="connsiteY53" fmla="*/ 913086 h 1923868"/>
                  <a:gd name="connsiteX54" fmla="*/ 249631 w 497776"/>
                  <a:gd name="connsiteY54" fmla="*/ 950605 h 1923868"/>
                  <a:gd name="connsiteX55" fmla="*/ 298294 w 497776"/>
                  <a:gd name="connsiteY55" fmla="*/ 1025271 h 1923868"/>
                  <a:gd name="connsiteX56" fmla="*/ 319097 w 497776"/>
                  <a:gd name="connsiteY56" fmla="*/ 1064647 h 1923868"/>
                  <a:gd name="connsiteX57" fmla="*/ 336928 w 497776"/>
                  <a:gd name="connsiteY57" fmla="*/ 1105138 h 1923868"/>
                  <a:gd name="connsiteX58" fmla="*/ 351787 w 497776"/>
                  <a:gd name="connsiteY58" fmla="*/ 1147115 h 1923868"/>
                  <a:gd name="connsiteX59" fmla="*/ 364045 w 497776"/>
                  <a:gd name="connsiteY59" fmla="*/ 1189835 h 1923868"/>
                  <a:gd name="connsiteX60" fmla="*/ 373332 w 497776"/>
                  <a:gd name="connsiteY60" fmla="*/ 1233297 h 1923868"/>
                  <a:gd name="connsiteX61" fmla="*/ 380390 w 497776"/>
                  <a:gd name="connsiteY61" fmla="*/ 1277131 h 1923868"/>
                  <a:gd name="connsiteX62" fmla="*/ 389677 w 497776"/>
                  <a:gd name="connsiteY62" fmla="*/ 1365914 h 1923868"/>
                  <a:gd name="connsiteX63" fmla="*/ 396364 w 497776"/>
                  <a:gd name="connsiteY63" fmla="*/ 1455068 h 1923868"/>
                  <a:gd name="connsiteX64" fmla="*/ 406393 w 497776"/>
                  <a:gd name="connsiteY64" fmla="*/ 1543850 h 1923868"/>
                  <a:gd name="connsiteX65" fmla="*/ 427568 w 497776"/>
                  <a:gd name="connsiteY65" fmla="*/ 1630775 h 1923868"/>
                  <a:gd name="connsiteX66" fmla="*/ 427568 w 497776"/>
                  <a:gd name="connsiteY66" fmla="*/ 1629289 h 1923868"/>
                  <a:gd name="connsiteX67" fmla="*/ 420881 w 497776"/>
                  <a:gd name="connsiteY67" fmla="*/ 1648606 h 1923868"/>
                  <a:gd name="connsiteX68" fmla="*/ 415309 w 497776"/>
                  <a:gd name="connsiteY68" fmla="*/ 1667923 h 1923868"/>
                  <a:gd name="connsiteX69" fmla="*/ 410851 w 497776"/>
                  <a:gd name="connsiteY69" fmla="*/ 1687611 h 1923868"/>
                  <a:gd name="connsiteX70" fmla="*/ 407879 w 497776"/>
                  <a:gd name="connsiteY70" fmla="*/ 1707671 h 1923868"/>
                  <a:gd name="connsiteX71" fmla="*/ 407137 w 497776"/>
                  <a:gd name="connsiteY71" fmla="*/ 1727730 h 1923868"/>
                  <a:gd name="connsiteX72" fmla="*/ 407879 w 497776"/>
                  <a:gd name="connsiteY72" fmla="*/ 1747790 h 1923868"/>
                  <a:gd name="connsiteX73" fmla="*/ 410108 w 497776"/>
                  <a:gd name="connsiteY73" fmla="*/ 1767850 h 1923868"/>
                  <a:gd name="connsiteX74" fmla="*/ 413823 w 497776"/>
                  <a:gd name="connsiteY74" fmla="*/ 1787538 h 1923868"/>
                  <a:gd name="connsiteX75" fmla="*/ 426453 w 497776"/>
                  <a:gd name="connsiteY75" fmla="*/ 1825800 h 1923868"/>
                  <a:gd name="connsiteX76" fmla="*/ 444656 w 497776"/>
                  <a:gd name="connsiteY76" fmla="*/ 1861833 h 1923868"/>
                  <a:gd name="connsiteX77" fmla="*/ 496662 w 497776"/>
                  <a:gd name="connsiteY77" fmla="*/ 1923126 h 1923868"/>
                  <a:gd name="connsiteX78" fmla="*/ 496662 w 497776"/>
                  <a:gd name="connsiteY78" fmla="*/ 1923126 h 1923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97776" h="1923868">
                    <a:moveTo>
                      <a:pt x="497777" y="1923869"/>
                    </a:moveTo>
                    <a:cubicBezTo>
                      <a:pt x="477345" y="1906410"/>
                      <a:pt x="460629" y="1885236"/>
                      <a:pt x="446884" y="1862204"/>
                    </a:cubicBezTo>
                    <a:cubicBezTo>
                      <a:pt x="439826" y="1850689"/>
                      <a:pt x="434254" y="1838801"/>
                      <a:pt x="429053" y="1826171"/>
                    </a:cubicBezTo>
                    <a:cubicBezTo>
                      <a:pt x="424224" y="1813912"/>
                      <a:pt x="419767" y="1800911"/>
                      <a:pt x="417166" y="1787909"/>
                    </a:cubicBezTo>
                    <a:cubicBezTo>
                      <a:pt x="415309" y="1781594"/>
                      <a:pt x="414195" y="1774908"/>
                      <a:pt x="413452" y="1768221"/>
                    </a:cubicBezTo>
                    <a:cubicBezTo>
                      <a:pt x="412337" y="1761535"/>
                      <a:pt x="411594" y="1754848"/>
                      <a:pt x="411594" y="1748533"/>
                    </a:cubicBezTo>
                    <a:cubicBezTo>
                      <a:pt x="411594" y="1741846"/>
                      <a:pt x="410480" y="1735160"/>
                      <a:pt x="411594" y="1728473"/>
                    </a:cubicBezTo>
                    <a:cubicBezTo>
                      <a:pt x="411966" y="1721787"/>
                      <a:pt x="412337" y="1715100"/>
                      <a:pt x="412709" y="1708414"/>
                    </a:cubicBezTo>
                    <a:lnTo>
                      <a:pt x="415680" y="1688725"/>
                    </a:lnTo>
                    <a:cubicBezTo>
                      <a:pt x="416423" y="1682039"/>
                      <a:pt x="418652" y="1675724"/>
                      <a:pt x="420138" y="1669409"/>
                    </a:cubicBezTo>
                    <a:cubicBezTo>
                      <a:pt x="421624" y="1663094"/>
                      <a:pt x="423110" y="1656407"/>
                      <a:pt x="425710" y="1650092"/>
                    </a:cubicBezTo>
                    <a:lnTo>
                      <a:pt x="432397" y="1631147"/>
                    </a:lnTo>
                    <a:lnTo>
                      <a:pt x="432397" y="1630404"/>
                    </a:lnTo>
                    <a:cubicBezTo>
                      <a:pt x="432397" y="1630404"/>
                      <a:pt x="432397" y="1629661"/>
                      <a:pt x="432397" y="1629661"/>
                    </a:cubicBezTo>
                    <a:cubicBezTo>
                      <a:pt x="423482" y="1601429"/>
                      <a:pt x="416052" y="1572825"/>
                      <a:pt x="411594" y="1543107"/>
                    </a:cubicBezTo>
                    <a:cubicBezTo>
                      <a:pt x="406765" y="1513761"/>
                      <a:pt x="404165" y="1484043"/>
                      <a:pt x="401936" y="1454325"/>
                    </a:cubicBezTo>
                    <a:lnTo>
                      <a:pt x="395621" y="1365171"/>
                    </a:lnTo>
                    <a:cubicBezTo>
                      <a:pt x="393392" y="1335453"/>
                      <a:pt x="390420" y="1305735"/>
                      <a:pt x="386705" y="1276017"/>
                    </a:cubicBezTo>
                    <a:cubicBezTo>
                      <a:pt x="384848" y="1261158"/>
                      <a:pt x="381876" y="1246670"/>
                      <a:pt x="379648" y="1231811"/>
                    </a:cubicBezTo>
                    <a:cubicBezTo>
                      <a:pt x="377047" y="1216952"/>
                      <a:pt x="373332" y="1202465"/>
                      <a:pt x="370361" y="1187977"/>
                    </a:cubicBezTo>
                    <a:cubicBezTo>
                      <a:pt x="367017" y="1173490"/>
                      <a:pt x="362188" y="1159002"/>
                      <a:pt x="358473" y="1144886"/>
                    </a:cubicBezTo>
                    <a:cubicBezTo>
                      <a:pt x="354387" y="1130398"/>
                      <a:pt x="348443" y="1116654"/>
                      <a:pt x="343614" y="1102538"/>
                    </a:cubicBezTo>
                    <a:cubicBezTo>
                      <a:pt x="339157" y="1088422"/>
                      <a:pt x="331727" y="1075049"/>
                      <a:pt x="325783" y="1061304"/>
                    </a:cubicBezTo>
                    <a:cubicBezTo>
                      <a:pt x="319840" y="1047559"/>
                      <a:pt x="312410" y="1034558"/>
                      <a:pt x="304981" y="1021556"/>
                    </a:cubicBezTo>
                    <a:lnTo>
                      <a:pt x="293837" y="1001868"/>
                    </a:lnTo>
                    <a:cubicBezTo>
                      <a:pt x="290122" y="995553"/>
                      <a:pt x="285664" y="989609"/>
                      <a:pt x="281207" y="983294"/>
                    </a:cubicBezTo>
                    <a:lnTo>
                      <a:pt x="255946" y="946518"/>
                    </a:lnTo>
                    <a:lnTo>
                      <a:pt x="231058" y="909371"/>
                    </a:lnTo>
                    <a:lnTo>
                      <a:pt x="207654" y="871480"/>
                    </a:lnTo>
                    <a:cubicBezTo>
                      <a:pt x="192424" y="845849"/>
                      <a:pt x="177193" y="820217"/>
                      <a:pt x="163820" y="793842"/>
                    </a:cubicBezTo>
                    <a:cubicBezTo>
                      <a:pt x="149704" y="767839"/>
                      <a:pt x="137074" y="740721"/>
                      <a:pt x="124816" y="713604"/>
                    </a:cubicBezTo>
                    <a:cubicBezTo>
                      <a:pt x="112557" y="686486"/>
                      <a:pt x="102156" y="658625"/>
                      <a:pt x="92126" y="630765"/>
                    </a:cubicBezTo>
                    <a:cubicBezTo>
                      <a:pt x="82467" y="602532"/>
                      <a:pt x="74295" y="573929"/>
                      <a:pt x="67608" y="545325"/>
                    </a:cubicBezTo>
                    <a:cubicBezTo>
                      <a:pt x="61293" y="516350"/>
                      <a:pt x="56093" y="487004"/>
                      <a:pt x="53492" y="457657"/>
                    </a:cubicBezTo>
                    <a:cubicBezTo>
                      <a:pt x="52378" y="442798"/>
                      <a:pt x="50892" y="427939"/>
                      <a:pt x="51263" y="413080"/>
                    </a:cubicBezTo>
                    <a:lnTo>
                      <a:pt x="51263" y="390792"/>
                    </a:lnTo>
                    <a:cubicBezTo>
                      <a:pt x="51263" y="390792"/>
                      <a:pt x="53121" y="368503"/>
                      <a:pt x="53121" y="368503"/>
                    </a:cubicBezTo>
                    <a:cubicBezTo>
                      <a:pt x="54978" y="338785"/>
                      <a:pt x="62036" y="309810"/>
                      <a:pt x="69837" y="281578"/>
                    </a:cubicBezTo>
                    <a:lnTo>
                      <a:pt x="69837" y="280835"/>
                    </a:lnTo>
                    <a:cubicBezTo>
                      <a:pt x="69837" y="280835"/>
                      <a:pt x="69837" y="280464"/>
                      <a:pt x="69837" y="280464"/>
                    </a:cubicBezTo>
                    <a:lnTo>
                      <a:pt x="0" y="0"/>
                    </a:lnTo>
                    <a:lnTo>
                      <a:pt x="0" y="0"/>
                    </a:lnTo>
                    <a:cubicBezTo>
                      <a:pt x="0" y="0"/>
                      <a:pt x="66494" y="281578"/>
                      <a:pt x="66494" y="281578"/>
                    </a:cubicBezTo>
                    <a:lnTo>
                      <a:pt x="66494" y="280464"/>
                    </a:lnTo>
                    <a:cubicBezTo>
                      <a:pt x="58322" y="309067"/>
                      <a:pt x="51263" y="338414"/>
                      <a:pt x="49035" y="368503"/>
                    </a:cubicBezTo>
                    <a:lnTo>
                      <a:pt x="47177" y="390792"/>
                    </a:lnTo>
                    <a:lnTo>
                      <a:pt x="47177" y="413080"/>
                    </a:lnTo>
                    <a:cubicBezTo>
                      <a:pt x="46434" y="427939"/>
                      <a:pt x="47920" y="442798"/>
                      <a:pt x="49035" y="458029"/>
                    </a:cubicBezTo>
                    <a:cubicBezTo>
                      <a:pt x="51263" y="487747"/>
                      <a:pt x="56464" y="517465"/>
                      <a:pt x="62779" y="546440"/>
                    </a:cubicBezTo>
                    <a:cubicBezTo>
                      <a:pt x="69466" y="575415"/>
                      <a:pt x="77638" y="604390"/>
                      <a:pt x="86925" y="632622"/>
                    </a:cubicBezTo>
                    <a:cubicBezTo>
                      <a:pt x="96583" y="660854"/>
                      <a:pt x="107356" y="688715"/>
                      <a:pt x="119243" y="716204"/>
                    </a:cubicBezTo>
                    <a:cubicBezTo>
                      <a:pt x="131131" y="743693"/>
                      <a:pt x="143761" y="770439"/>
                      <a:pt x="157877" y="796814"/>
                    </a:cubicBezTo>
                    <a:cubicBezTo>
                      <a:pt x="171250" y="823560"/>
                      <a:pt x="186480" y="849192"/>
                      <a:pt x="201711" y="874824"/>
                    </a:cubicBezTo>
                    <a:lnTo>
                      <a:pt x="225114" y="913086"/>
                    </a:lnTo>
                    <a:lnTo>
                      <a:pt x="249631" y="950605"/>
                    </a:lnTo>
                    <a:cubicBezTo>
                      <a:pt x="265976" y="975865"/>
                      <a:pt x="284550" y="998525"/>
                      <a:pt x="298294" y="1025271"/>
                    </a:cubicBezTo>
                    <a:cubicBezTo>
                      <a:pt x="305724" y="1038273"/>
                      <a:pt x="313153" y="1050903"/>
                      <a:pt x="319097" y="1064647"/>
                    </a:cubicBezTo>
                    <a:cubicBezTo>
                      <a:pt x="325041" y="1078392"/>
                      <a:pt x="332470" y="1091022"/>
                      <a:pt x="336928" y="1105138"/>
                    </a:cubicBezTo>
                    <a:cubicBezTo>
                      <a:pt x="341757" y="1119254"/>
                      <a:pt x="347701" y="1132627"/>
                      <a:pt x="351787" y="1147115"/>
                    </a:cubicBezTo>
                    <a:cubicBezTo>
                      <a:pt x="355873" y="1161231"/>
                      <a:pt x="360331" y="1175347"/>
                      <a:pt x="364045" y="1189835"/>
                    </a:cubicBezTo>
                    <a:cubicBezTo>
                      <a:pt x="367017" y="1204322"/>
                      <a:pt x="370732" y="1218810"/>
                      <a:pt x="373332" y="1233297"/>
                    </a:cubicBezTo>
                    <a:cubicBezTo>
                      <a:pt x="375561" y="1247785"/>
                      <a:pt x="378533" y="1262644"/>
                      <a:pt x="380390" y="1277131"/>
                    </a:cubicBezTo>
                    <a:cubicBezTo>
                      <a:pt x="384477" y="1306478"/>
                      <a:pt x="387448" y="1336196"/>
                      <a:pt x="389677" y="1365914"/>
                    </a:cubicBezTo>
                    <a:lnTo>
                      <a:pt x="396364" y="1455068"/>
                    </a:lnTo>
                    <a:cubicBezTo>
                      <a:pt x="398964" y="1484786"/>
                      <a:pt x="401564" y="1514504"/>
                      <a:pt x="406393" y="1543850"/>
                    </a:cubicBezTo>
                    <a:cubicBezTo>
                      <a:pt x="410851" y="1573568"/>
                      <a:pt x="418281" y="1602543"/>
                      <a:pt x="427568" y="1630775"/>
                    </a:cubicBezTo>
                    <a:lnTo>
                      <a:pt x="427568" y="1629289"/>
                    </a:lnTo>
                    <a:cubicBezTo>
                      <a:pt x="427568" y="1629289"/>
                      <a:pt x="420881" y="1648606"/>
                      <a:pt x="420881" y="1648606"/>
                    </a:cubicBezTo>
                    <a:cubicBezTo>
                      <a:pt x="418652" y="1654921"/>
                      <a:pt x="416795" y="1661608"/>
                      <a:pt x="415309" y="1667923"/>
                    </a:cubicBezTo>
                    <a:cubicBezTo>
                      <a:pt x="413823" y="1674609"/>
                      <a:pt x="411594" y="1680925"/>
                      <a:pt x="410851" y="1687611"/>
                    </a:cubicBezTo>
                    <a:lnTo>
                      <a:pt x="407879" y="1707671"/>
                    </a:lnTo>
                    <a:cubicBezTo>
                      <a:pt x="407508" y="1714357"/>
                      <a:pt x="407137" y="1721044"/>
                      <a:pt x="407137" y="1727730"/>
                    </a:cubicBezTo>
                    <a:cubicBezTo>
                      <a:pt x="406393" y="1734417"/>
                      <a:pt x="407508" y="1741103"/>
                      <a:pt x="407879" y="1747790"/>
                    </a:cubicBezTo>
                    <a:cubicBezTo>
                      <a:pt x="407879" y="1754477"/>
                      <a:pt x="408994" y="1761163"/>
                      <a:pt x="410108" y="1767850"/>
                    </a:cubicBezTo>
                    <a:cubicBezTo>
                      <a:pt x="410851" y="1774536"/>
                      <a:pt x="412337" y="1781223"/>
                      <a:pt x="413823" y="1787538"/>
                    </a:cubicBezTo>
                    <a:cubicBezTo>
                      <a:pt x="416795" y="1800539"/>
                      <a:pt x="421253" y="1813541"/>
                      <a:pt x="426453" y="1825800"/>
                    </a:cubicBezTo>
                    <a:cubicBezTo>
                      <a:pt x="431654" y="1838058"/>
                      <a:pt x="437598" y="1850317"/>
                      <a:pt x="444656" y="1861833"/>
                    </a:cubicBezTo>
                    <a:cubicBezTo>
                      <a:pt x="458772" y="1884864"/>
                      <a:pt x="475859" y="1905667"/>
                      <a:pt x="496662" y="1923126"/>
                    </a:cubicBezTo>
                    <a:lnTo>
                      <a:pt x="496662" y="192312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1" name="Freeform: Shape 1250">
                <a:extLst>
                  <a:ext uri="{FF2B5EF4-FFF2-40B4-BE49-F238E27FC236}">
                    <a16:creationId xmlns:a16="http://schemas.microsoft.com/office/drawing/2014/main" id="{71143812-C6E8-E96F-3AFF-D7025029DAE9}"/>
                  </a:ext>
                </a:extLst>
              </p:cNvPr>
              <p:cNvSpPr/>
              <p:nvPr/>
            </p:nvSpPr>
            <p:spPr>
              <a:xfrm>
                <a:off x="5564657" y="1618297"/>
                <a:ext cx="55616" cy="55616"/>
              </a:xfrm>
              <a:custGeom>
                <a:avLst/>
                <a:gdLst>
                  <a:gd name="connsiteX0" fmla="*/ 13135 w 55616"/>
                  <a:gd name="connsiteY0" fmla="*/ 51397 h 55616"/>
                  <a:gd name="connsiteX1" fmla="*/ 51397 w 55616"/>
                  <a:gd name="connsiteY1" fmla="*/ 42481 h 55616"/>
                  <a:gd name="connsiteX2" fmla="*/ 42481 w 55616"/>
                  <a:gd name="connsiteY2" fmla="*/ 4219 h 55616"/>
                  <a:gd name="connsiteX3" fmla="*/ 4219 w 55616"/>
                  <a:gd name="connsiteY3" fmla="*/ 13135 h 55616"/>
                  <a:gd name="connsiteX4" fmla="*/ 13135 w 55616"/>
                  <a:gd name="connsiteY4" fmla="*/ 51397 h 55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6" h="55616">
                    <a:moveTo>
                      <a:pt x="13135" y="51397"/>
                    </a:moveTo>
                    <a:cubicBezTo>
                      <a:pt x="26137" y="59569"/>
                      <a:pt x="43224" y="55483"/>
                      <a:pt x="51397" y="42481"/>
                    </a:cubicBezTo>
                    <a:cubicBezTo>
                      <a:pt x="59569" y="29480"/>
                      <a:pt x="55483" y="12392"/>
                      <a:pt x="42481" y="4219"/>
                    </a:cubicBezTo>
                    <a:cubicBezTo>
                      <a:pt x="29480" y="-3953"/>
                      <a:pt x="12392" y="133"/>
                      <a:pt x="4219" y="13135"/>
                    </a:cubicBezTo>
                    <a:cubicBezTo>
                      <a:pt x="-3953" y="26136"/>
                      <a:pt x="133" y="43224"/>
                      <a:pt x="13135" y="5139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2" name="Freeform: Shape 1251">
                <a:extLst>
                  <a:ext uri="{FF2B5EF4-FFF2-40B4-BE49-F238E27FC236}">
                    <a16:creationId xmlns:a16="http://schemas.microsoft.com/office/drawing/2014/main" id="{3263604D-3144-6B4E-6614-6DDEF6F19702}"/>
                  </a:ext>
                </a:extLst>
              </p:cNvPr>
              <p:cNvSpPr/>
              <p:nvPr/>
            </p:nvSpPr>
            <p:spPr>
              <a:xfrm>
                <a:off x="5069166" y="-302542"/>
                <a:ext cx="55502" cy="55502"/>
              </a:xfrm>
              <a:custGeom>
                <a:avLst/>
                <a:gdLst>
                  <a:gd name="connsiteX0" fmla="*/ 819 w 55502"/>
                  <a:gd name="connsiteY0" fmla="*/ 34252 h 55502"/>
                  <a:gd name="connsiteX1" fmla="*/ 21250 w 55502"/>
                  <a:gd name="connsiteY1" fmla="*/ 819 h 55502"/>
                  <a:gd name="connsiteX2" fmla="*/ 54683 w 55502"/>
                  <a:gd name="connsiteY2" fmla="*/ 21250 h 55502"/>
                  <a:gd name="connsiteX3" fmla="*/ 34252 w 55502"/>
                  <a:gd name="connsiteY3" fmla="*/ 54683 h 55502"/>
                  <a:gd name="connsiteX4" fmla="*/ 819 w 55502"/>
                  <a:gd name="connsiteY4" fmla="*/ 34252 h 55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2" h="55502">
                    <a:moveTo>
                      <a:pt x="819" y="34252"/>
                    </a:moveTo>
                    <a:cubicBezTo>
                      <a:pt x="-2896" y="19393"/>
                      <a:pt x="6391" y="4162"/>
                      <a:pt x="21250" y="819"/>
                    </a:cubicBezTo>
                    <a:cubicBezTo>
                      <a:pt x="36109" y="-2896"/>
                      <a:pt x="51340" y="6391"/>
                      <a:pt x="54683" y="21250"/>
                    </a:cubicBezTo>
                    <a:cubicBezTo>
                      <a:pt x="58398" y="36109"/>
                      <a:pt x="49111" y="51340"/>
                      <a:pt x="34252" y="54683"/>
                    </a:cubicBezTo>
                    <a:cubicBezTo>
                      <a:pt x="19393" y="58398"/>
                      <a:pt x="4163" y="49111"/>
                      <a:pt x="819" y="3425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6" name="Graphic 619">
              <a:extLst>
                <a:ext uri="{FF2B5EF4-FFF2-40B4-BE49-F238E27FC236}">
                  <a16:creationId xmlns:a16="http://schemas.microsoft.com/office/drawing/2014/main" id="{62AED549-2A95-1820-6189-3A166BC71DA3}"/>
                </a:ext>
                <a:ext uri="{C183D7F6-B498-43B3-948B-1728B52AA6E4}">
                  <adec:decorative xmlns:adec="http://schemas.microsoft.com/office/drawing/2017/decorative" val="1"/>
                </a:ext>
              </a:extLst>
            </p:cNvPr>
            <p:cNvGrpSpPr/>
            <p:nvPr/>
          </p:nvGrpSpPr>
          <p:grpSpPr>
            <a:xfrm>
              <a:off x="3494659" y="2477839"/>
              <a:ext cx="602100" cy="1580685"/>
              <a:chOff x="4683972" y="-177801"/>
              <a:chExt cx="895408" cy="2224645"/>
            </a:xfrm>
            <a:solidFill>
              <a:srgbClr val="454142"/>
            </a:solidFill>
          </p:grpSpPr>
          <p:sp>
            <p:nvSpPr>
              <p:cNvPr id="1247" name="Freeform: Shape 1246">
                <a:extLst>
                  <a:ext uri="{FF2B5EF4-FFF2-40B4-BE49-F238E27FC236}">
                    <a16:creationId xmlns:a16="http://schemas.microsoft.com/office/drawing/2014/main" id="{191E8EDB-6A00-5BCE-4D1D-E4018ED8BC1D}"/>
                  </a:ext>
                </a:extLst>
              </p:cNvPr>
              <p:cNvSpPr/>
              <p:nvPr/>
            </p:nvSpPr>
            <p:spPr>
              <a:xfrm>
                <a:off x="4712627" y="-150904"/>
                <a:ext cx="839904" cy="2171271"/>
              </a:xfrm>
              <a:custGeom>
                <a:avLst/>
                <a:gdLst>
                  <a:gd name="connsiteX0" fmla="*/ 839905 w 839904"/>
                  <a:gd name="connsiteY0" fmla="*/ 2171272 h 2171271"/>
                  <a:gd name="connsiteX1" fmla="*/ 752237 w 839904"/>
                  <a:gd name="connsiteY1" fmla="*/ 2010423 h 2171271"/>
                  <a:gd name="connsiteX2" fmla="*/ 667169 w 839904"/>
                  <a:gd name="connsiteY2" fmla="*/ 1848460 h 2171271"/>
                  <a:gd name="connsiteX3" fmla="*/ 667169 w 839904"/>
                  <a:gd name="connsiteY3" fmla="*/ 1848460 h 2171271"/>
                  <a:gd name="connsiteX4" fmla="*/ 667169 w 839904"/>
                  <a:gd name="connsiteY4" fmla="*/ 1848088 h 2171271"/>
                  <a:gd name="connsiteX5" fmla="*/ 635222 w 839904"/>
                  <a:gd name="connsiteY5" fmla="*/ 1808340 h 2171271"/>
                  <a:gd name="connsiteX6" fmla="*/ 607733 w 839904"/>
                  <a:gd name="connsiteY6" fmla="*/ 1765621 h 2171271"/>
                  <a:gd name="connsiteX7" fmla="*/ 584702 w 839904"/>
                  <a:gd name="connsiteY7" fmla="*/ 1720301 h 2171271"/>
                  <a:gd name="connsiteX8" fmla="*/ 565756 w 839904"/>
                  <a:gd name="connsiteY8" fmla="*/ 1673123 h 2171271"/>
                  <a:gd name="connsiteX9" fmla="*/ 519322 w 839904"/>
                  <a:gd name="connsiteY9" fmla="*/ 1474384 h 2171271"/>
                  <a:gd name="connsiteX10" fmla="*/ 502977 w 839904"/>
                  <a:gd name="connsiteY10" fmla="*/ 1373343 h 2171271"/>
                  <a:gd name="connsiteX11" fmla="*/ 483660 w 839904"/>
                  <a:gd name="connsiteY11" fmla="*/ 1272673 h 2171271"/>
                  <a:gd name="connsiteX12" fmla="*/ 457286 w 839904"/>
                  <a:gd name="connsiteY12" fmla="*/ 1173490 h 2171271"/>
                  <a:gd name="connsiteX13" fmla="*/ 421253 w 839904"/>
                  <a:gd name="connsiteY13" fmla="*/ 1077278 h 2171271"/>
                  <a:gd name="connsiteX14" fmla="*/ 244430 w 839904"/>
                  <a:gd name="connsiteY14" fmla="*/ 707660 h 2171271"/>
                  <a:gd name="connsiteX15" fmla="*/ 162706 w 839904"/>
                  <a:gd name="connsiteY15" fmla="*/ 520436 h 2171271"/>
                  <a:gd name="connsiteX16" fmla="*/ 146733 w 839904"/>
                  <a:gd name="connsiteY16" fmla="*/ 472145 h 2171271"/>
                  <a:gd name="connsiteX17" fmla="*/ 139674 w 839904"/>
                  <a:gd name="connsiteY17" fmla="*/ 447627 h 2171271"/>
                  <a:gd name="connsiteX18" fmla="*/ 134103 w 839904"/>
                  <a:gd name="connsiteY18" fmla="*/ 422739 h 2171271"/>
                  <a:gd name="connsiteX19" fmla="*/ 121844 w 839904"/>
                  <a:gd name="connsiteY19" fmla="*/ 321697 h 2171271"/>
                  <a:gd name="connsiteX20" fmla="*/ 121844 w 839904"/>
                  <a:gd name="connsiteY20" fmla="*/ 321697 h 2171271"/>
                  <a:gd name="connsiteX21" fmla="*/ 121844 w 839904"/>
                  <a:gd name="connsiteY21" fmla="*/ 320583 h 2171271"/>
                  <a:gd name="connsiteX22" fmla="*/ 85068 w 839904"/>
                  <a:gd name="connsiteY22" fmla="*/ 242945 h 2171271"/>
                  <a:gd name="connsiteX23" fmla="*/ 67237 w 839904"/>
                  <a:gd name="connsiteY23" fmla="*/ 203940 h 2171271"/>
                  <a:gd name="connsiteX24" fmla="*/ 51635 w 839904"/>
                  <a:gd name="connsiteY24" fmla="*/ 163820 h 2171271"/>
                  <a:gd name="connsiteX25" fmla="*/ 36033 w 839904"/>
                  <a:gd name="connsiteY25" fmla="*/ 123701 h 2171271"/>
                  <a:gd name="connsiteX26" fmla="*/ 23031 w 839904"/>
                  <a:gd name="connsiteY26" fmla="*/ 82839 h 2171271"/>
                  <a:gd name="connsiteX27" fmla="*/ 10401 w 839904"/>
                  <a:gd name="connsiteY27" fmla="*/ 41605 h 2171271"/>
                  <a:gd name="connsiteX28" fmla="*/ 0 w 839904"/>
                  <a:gd name="connsiteY28" fmla="*/ 0 h 2171271"/>
                  <a:gd name="connsiteX29" fmla="*/ 0 w 839904"/>
                  <a:gd name="connsiteY29" fmla="*/ 0 h 2171271"/>
                  <a:gd name="connsiteX30" fmla="*/ 10030 w 839904"/>
                  <a:gd name="connsiteY30" fmla="*/ 41977 h 2171271"/>
                  <a:gd name="connsiteX31" fmla="*/ 21917 w 839904"/>
                  <a:gd name="connsiteY31" fmla="*/ 83210 h 2171271"/>
                  <a:gd name="connsiteX32" fmla="*/ 34547 w 839904"/>
                  <a:gd name="connsiteY32" fmla="*/ 124444 h 2171271"/>
                  <a:gd name="connsiteX33" fmla="*/ 49778 w 839904"/>
                  <a:gd name="connsiteY33" fmla="*/ 164563 h 2171271"/>
                  <a:gd name="connsiteX34" fmla="*/ 65008 w 839904"/>
                  <a:gd name="connsiteY34" fmla="*/ 204683 h 2171271"/>
                  <a:gd name="connsiteX35" fmla="*/ 82467 w 839904"/>
                  <a:gd name="connsiteY35" fmla="*/ 244059 h 2171271"/>
                  <a:gd name="connsiteX36" fmla="*/ 118872 w 839904"/>
                  <a:gd name="connsiteY36" fmla="*/ 322069 h 2171271"/>
                  <a:gd name="connsiteX37" fmla="*/ 118872 w 839904"/>
                  <a:gd name="connsiteY37" fmla="*/ 321326 h 2171271"/>
                  <a:gd name="connsiteX38" fmla="*/ 130388 w 839904"/>
                  <a:gd name="connsiteY38" fmla="*/ 423110 h 2171271"/>
                  <a:gd name="connsiteX39" fmla="*/ 135960 w 839904"/>
                  <a:gd name="connsiteY39" fmla="*/ 447999 h 2171271"/>
                  <a:gd name="connsiteX40" fmla="*/ 143018 w 839904"/>
                  <a:gd name="connsiteY40" fmla="*/ 472516 h 2171271"/>
                  <a:gd name="connsiteX41" fmla="*/ 158991 w 839904"/>
                  <a:gd name="connsiteY41" fmla="*/ 521179 h 2171271"/>
                  <a:gd name="connsiteX42" fmla="*/ 239973 w 839904"/>
                  <a:gd name="connsiteY42" fmla="*/ 709517 h 2171271"/>
                  <a:gd name="connsiteX43" fmla="*/ 414938 w 839904"/>
                  <a:gd name="connsiteY43" fmla="*/ 1079506 h 2171271"/>
                  <a:gd name="connsiteX44" fmla="*/ 450971 w 839904"/>
                  <a:gd name="connsiteY44" fmla="*/ 1174975 h 2171271"/>
                  <a:gd name="connsiteX45" fmla="*/ 477345 w 839904"/>
                  <a:gd name="connsiteY45" fmla="*/ 1273416 h 2171271"/>
                  <a:gd name="connsiteX46" fmla="*/ 496662 w 839904"/>
                  <a:gd name="connsiteY46" fmla="*/ 1373715 h 2171271"/>
                  <a:gd name="connsiteX47" fmla="*/ 513378 w 839904"/>
                  <a:gd name="connsiteY47" fmla="*/ 1474756 h 2171271"/>
                  <a:gd name="connsiteX48" fmla="*/ 560927 w 839904"/>
                  <a:gd name="connsiteY48" fmla="*/ 1674238 h 2171271"/>
                  <a:gd name="connsiteX49" fmla="*/ 580244 w 839904"/>
                  <a:gd name="connsiteY49" fmla="*/ 1721787 h 2171271"/>
                  <a:gd name="connsiteX50" fmla="*/ 603647 w 839904"/>
                  <a:gd name="connsiteY50" fmla="*/ 1767478 h 2171271"/>
                  <a:gd name="connsiteX51" fmla="*/ 631508 w 839904"/>
                  <a:gd name="connsiteY51" fmla="*/ 1810569 h 2171271"/>
                  <a:gd name="connsiteX52" fmla="*/ 663826 w 839904"/>
                  <a:gd name="connsiteY52" fmla="*/ 1850689 h 2171271"/>
                  <a:gd name="connsiteX53" fmla="*/ 663826 w 839904"/>
                  <a:gd name="connsiteY53" fmla="*/ 1850689 h 2171271"/>
                  <a:gd name="connsiteX54" fmla="*/ 750379 w 839904"/>
                  <a:gd name="connsiteY54" fmla="*/ 2011537 h 2171271"/>
                  <a:gd name="connsiteX55" fmla="*/ 839905 w 839904"/>
                  <a:gd name="connsiteY55" fmla="*/ 2171272 h 2171271"/>
                  <a:gd name="connsiteX56" fmla="*/ 839905 w 839904"/>
                  <a:gd name="connsiteY56" fmla="*/ 2171272 h 217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839904" h="2171271">
                    <a:moveTo>
                      <a:pt x="839905" y="2171272"/>
                    </a:moveTo>
                    <a:cubicBezTo>
                      <a:pt x="810930" y="2117779"/>
                      <a:pt x="780098" y="2064658"/>
                      <a:pt x="752237" y="2010423"/>
                    </a:cubicBezTo>
                    <a:lnTo>
                      <a:pt x="667169" y="1848460"/>
                    </a:lnTo>
                    <a:lnTo>
                      <a:pt x="667169" y="1848460"/>
                    </a:lnTo>
                    <a:cubicBezTo>
                      <a:pt x="667169" y="1848460"/>
                      <a:pt x="667169" y="1848088"/>
                      <a:pt x="667169" y="1848088"/>
                    </a:cubicBezTo>
                    <a:lnTo>
                      <a:pt x="635222" y="1808340"/>
                    </a:lnTo>
                    <a:lnTo>
                      <a:pt x="607733" y="1765621"/>
                    </a:lnTo>
                    <a:cubicBezTo>
                      <a:pt x="599932" y="1750390"/>
                      <a:pt x="591760" y="1735531"/>
                      <a:pt x="584702" y="1720301"/>
                    </a:cubicBezTo>
                    <a:cubicBezTo>
                      <a:pt x="578387" y="1704327"/>
                      <a:pt x="571328" y="1689097"/>
                      <a:pt x="565756" y="1673123"/>
                    </a:cubicBezTo>
                    <a:cubicBezTo>
                      <a:pt x="543096" y="1608858"/>
                      <a:pt x="530466" y="1541621"/>
                      <a:pt x="519322" y="1474384"/>
                    </a:cubicBezTo>
                    <a:lnTo>
                      <a:pt x="502977" y="1373343"/>
                    </a:lnTo>
                    <a:cubicBezTo>
                      <a:pt x="497405" y="1339539"/>
                      <a:pt x="491461" y="1306106"/>
                      <a:pt x="483660" y="1272673"/>
                    </a:cubicBezTo>
                    <a:cubicBezTo>
                      <a:pt x="476602" y="1239241"/>
                      <a:pt x="467687" y="1206179"/>
                      <a:pt x="457286" y="1173490"/>
                    </a:cubicBezTo>
                    <a:cubicBezTo>
                      <a:pt x="447256" y="1140800"/>
                      <a:pt x="434254" y="1108853"/>
                      <a:pt x="421253" y="1077278"/>
                    </a:cubicBezTo>
                    <a:cubicBezTo>
                      <a:pt x="368875" y="950976"/>
                      <a:pt x="303867" y="830247"/>
                      <a:pt x="244430" y="707660"/>
                    </a:cubicBezTo>
                    <a:cubicBezTo>
                      <a:pt x="214713" y="646367"/>
                      <a:pt x="186109" y="584330"/>
                      <a:pt x="162706" y="520436"/>
                    </a:cubicBezTo>
                    <a:cubicBezTo>
                      <a:pt x="157134" y="504463"/>
                      <a:pt x="151190" y="488490"/>
                      <a:pt x="146733" y="472145"/>
                    </a:cubicBezTo>
                    <a:lnTo>
                      <a:pt x="139674" y="447627"/>
                    </a:lnTo>
                    <a:cubicBezTo>
                      <a:pt x="137446" y="439455"/>
                      <a:pt x="135960" y="430911"/>
                      <a:pt x="134103" y="422739"/>
                    </a:cubicBezTo>
                    <a:cubicBezTo>
                      <a:pt x="125930" y="389677"/>
                      <a:pt x="122958" y="355873"/>
                      <a:pt x="121844" y="321697"/>
                    </a:cubicBezTo>
                    <a:lnTo>
                      <a:pt x="121844" y="321697"/>
                    </a:lnTo>
                    <a:cubicBezTo>
                      <a:pt x="121844" y="321697"/>
                      <a:pt x="121844" y="320583"/>
                      <a:pt x="121844" y="320583"/>
                    </a:cubicBezTo>
                    <a:lnTo>
                      <a:pt x="85068" y="242945"/>
                    </a:lnTo>
                    <a:cubicBezTo>
                      <a:pt x="79124" y="229943"/>
                      <a:pt x="72066" y="217313"/>
                      <a:pt x="67237" y="203940"/>
                    </a:cubicBezTo>
                    <a:lnTo>
                      <a:pt x="51635" y="163820"/>
                    </a:lnTo>
                    <a:lnTo>
                      <a:pt x="36033" y="123701"/>
                    </a:lnTo>
                    <a:cubicBezTo>
                      <a:pt x="31204" y="110328"/>
                      <a:pt x="27118" y="96583"/>
                      <a:pt x="23031" y="82839"/>
                    </a:cubicBezTo>
                    <a:cubicBezTo>
                      <a:pt x="18945" y="69094"/>
                      <a:pt x="13744" y="55721"/>
                      <a:pt x="10401" y="41605"/>
                    </a:cubicBezTo>
                    <a:lnTo>
                      <a:pt x="0" y="0"/>
                    </a:lnTo>
                    <a:lnTo>
                      <a:pt x="0" y="0"/>
                    </a:lnTo>
                    <a:cubicBezTo>
                      <a:pt x="0" y="0"/>
                      <a:pt x="10030" y="41977"/>
                      <a:pt x="10030" y="41977"/>
                    </a:cubicBezTo>
                    <a:cubicBezTo>
                      <a:pt x="13373" y="56093"/>
                      <a:pt x="18202" y="69466"/>
                      <a:pt x="21917" y="83210"/>
                    </a:cubicBezTo>
                    <a:cubicBezTo>
                      <a:pt x="26003" y="96955"/>
                      <a:pt x="30089" y="110700"/>
                      <a:pt x="34547" y="124444"/>
                    </a:cubicBezTo>
                    <a:lnTo>
                      <a:pt x="49778" y="164563"/>
                    </a:lnTo>
                    <a:lnTo>
                      <a:pt x="65008" y="204683"/>
                    </a:lnTo>
                    <a:cubicBezTo>
                      <a:pt x="69837" y="218056"/>
                      <a:pt x="76895" y="230686"/>
                      <a:pt x="82467" y="244059"/>
                    </a:cubicBezTo>
                    <a:lnTo>
                      <a:pt x="118872" y="322069"/>
                    </a:lnTo>
                    <a:lnTo>
                      <a:pt x="118872" y="321326"/>
                    </a:lnTo>
                    <a:cubicBezTo>
                      <a:pt x="119243" y="355502"/>
                      <a:pt x="122215" y="390049"/>
                      <a:pt x="130388" y="423110"/>
                    </a:cubicBezTo>
                    <a:cubicBezTo>
                      <a:pt x="132245" y="431282"/>
                      <a:pt x="134103" y="439826"/>
                      <a:pt x="135960" y="447999"/>
                    </a:cubicBezTo>
                    <a:lnTo>
                      <a:pt x="143018" y="472516"/>
                    </a:lnTo>
                    <a:cubicBezTo>
                      <a:pt x="147476" y="489233"/>
                      <a:pt x="153419" y="505206"/>
                      <a:pt x="158991" y="521179"/>
                    </a:cubicBezTo>
                    <a:cubicBezTo>
                      <a:pt x="182023" y="585445"/>
                      <a:pt x="210626" y="647852"/>
                      <a:pt x="239973" y="709517"/>
                    </a:cubicBezTo>
                    <a:cubicBezTo>
                      <a:pt x="299037" y="832476"/>
                      <a:pt x="363674" y="953205"/>
                      <a:pt x="414938" y="1079506"/>
                    </a:cubicBezTo>
                    <a:cubicBezTo>
                      <a:pt x="427939" y="1111082"/>
                      <a:pt x="441312" y="1142286"/>
                      <a:pt x="450971" y="1174975"/>
                    </a:cubicBezTo>
                    <a:cubicBezTo>
                      <a:pt x="461372" y="1207294"/>
                      <a:pt x="470287" y="1240355"/>
                      <a:pt x="477345" y="1273416"/>
                    </a:cubicBezTo>
                    <a:cubicBezTo>
                      <a:pt x="485146" y="1306478"/>
                      <a:pt x="491090" y="1340282"/>
                      <a:pt x="496662" y="1373715"/>
                    </a:cubicBezTo>
                    <a:lnTo>
                      <a:pt x="513378" y="1474756"/>
                    </a:lnTo>
                    <a:cubicBezTo>
                      <a:pt x="524894" y="1541993"/>
                      <a:pt x="537896" y="1609601"/>
                      <a:pt x="560927" y="1674238"/>
                    </a:cubicBezTo>
                    <a:cubicBezTo>
                      <a:pt x="566499" y="1690583"/>
                      <a:pt x="573929" y="1705813"/>
                      <a:pt x="580244" y="1721787"/>
                    </a:cubicBezTo>
                    <a:cubicBezTo>
                      <a:pt x="587302" y="1737389"/>
                      <a:pt x="595846" y="1752248"/>
                      <a:pt x="603647" y="1767478"/>
                    </a:cubicBezTo>
                    <a:lnTo>
                      <a:pt x="631508" y="1810569"/>
                    </a:lnTo>
                    <a:lnTo>
                      <a:pt x="663826" y="1850689"/>
                    </a:lnTo>
                    <a:lnTo>
                      <a:pt x="663826" y="1850689"/>
                    </a:lnTo>
                    <a:cubicBezTo>
                      <a:pt x="663826" y="1850689"/>
                      <a:pt x="750379" y="2011537"/>
                      <a:pt x="750379" y="2011537"/>
                    </a:cubicBezTo>
                    <a:cubicBezTo>
                      <a:pt x="778612" y="2065773"/>
                      <a:pt x="810187" y="2118151"/>
                      <a:pt x="839905" y="2171272"/>
                    </a:cubicBezTo>
                    <a:lnTo>
                      <a:pt x="839905" y="2171272"/>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8" name="Freeform: Shape 1247">
                <a:extLst>
                  <a:ext uri="{FF2B5EF4-FFF2-40B4-BE49-F238E27FC236}">
                    <a16:creationId xmlns:a16="http://schemas.microsoft.com/office/drawing/2014/main" id="{5A596192-B6AE-CCE9-0D1E-BD1590C900F1}"/>
                  </a:ext>
                </a:extLst>
              </p:cNvPr>
              <p:cNvSpPr/>
              <p:nvPr/>
            </p:nvSpPr>
            <p:spPr>
              <a:xfrm>
                <a:off x="5523825" y="1991288"/>
                <a:ext cx="55555" cy="55555"/>
              </a:xfrm>
              <a:custGeom>
                <a:avLst/>
                <a:gdLst>
                  <a:gd name="connsiteX0" fmla="*/ 1217 w 55555"/>
                  <a:gd name="connsiteY0" fmla="*/ 36136 h 55555"/>
                  <a:gd name="connsiteX1" fmla="*/ 36136 w 55555"/>
                  <a:gd name="connsiteY1" fmla="*/ 54338 h 55555"/>
                  <a:gd name="connsiteX2" fmla="*/ 54338 w 55555"/>
                  <a:gd name="connsiteY2" fmla="*/ 19419 h 55555"/>
                  <a:gd name="connsiteX3" fmla="*/ 19420 w 55555"/>
                  <a:gd name="connsiteY3" fmla="*/ 1217 h 55555"/>
                  <a:gd name="connsiteX4" fmla="*/ 1217 w 55555"/>
                  <a:gd name="connsiteY4" fmla="*/ 36136 h 5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5" h="55555">
                    <a:moveTo>
                      <a:pt x="1217" y="36136"/>
                    </a:moveTo>
                    <a:cubicBezTo>
                      <a:pt x="5675" y="50623"/>
                      <a:pt x="21277" y="58796"/>
                      <a:pt x="36136" y="54338"/>
                    </a:cubicBezTo>
                    <a:cubicBezTo>
                      <a:pt x="50623" y="49880"/>
                      <a:pt x="58796" y="34279"/>
                      <a:pt x="54338" y="19419"/>
                    </a:cubicBezTo>
                    <a:cubicBezTo>
                      <a:pt x="49881" y="4932"/>
                      <a:pt x="34278" y="-3241"/>
                      <a:pt x="19420" y="1217"/>
                    </a:cubicBezTo>
                    <a:cubicBezTo>
                      <a:pt x="4932" y="5675"/>
                      <a:pt x="-3240" y="21277"/>
                      <a:pt x="1217" y="3613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9" name="Freeform: Shape 1248">
                <a:extLst>
                  <a:ext uri="{FF2B5EF4-FFF2-40B4-BE49-F238E27FC236}">
                    <a16:creationId xmlns:a16="http://schemas.microsoft.com/office/drawing/2014/main" id="{958D4901-553B-677C-EB37-19B8EC13AA69}"/>
                  </a:ext>
                </a:extLst>
              </p:cNvPr>
              <p:cNvSpPr/>
              <p:nvPr/>
            </p:nvSpPr>
            <p:spPr>
              <a:xfrm>
                <a:off x="4683972" y="-177801"/>
                <a:ext cx="55550" cy="55550"/>
              </a:xfrm>
              <a:custGeom>
                <a:avLst/>
                <a:gdLst>
                  <a:gd name="connsiteX0" fmla="*/ 422 w 55550"/>
                  <a:gd name="connsiteY0" fmla="*/ 32840 h 55550"/>
                  <a:gd name="connsiteX1" fmla="*/ 22710 w 55550"/>
                  <a:gd name="connsiteY1" fmla="*/ 522 h 55550"/>
                  <a:gd name="connsiteX2" fmla="*/ 55029 w 55550"/>
                  <a:gd name="connsiteY2" fmla="*/ 22810 h 55550"/>
                  <a:gd name="connsiteX3" fmla="*/ 32740 w 55550"/>
                  <a:gd name="connsiteY3" fmla="*/ 55129 h 55550"/>
                  <a:gd name="connsiteX4" fmla="*/ 422 w 55550"/>
                  <a:gd name="connsiteY4" fmla="*/ 32840 h 5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0" h="55550">
                    <a:moveTo>
                      <a:pt x="422" y="32840"/>
                    </a:moveTo>
                    <a:cubicBezTo>
                      <a:pt x="-2178" y="17610"/>
                      <a:pt x="7480" y="3122"/>
                      <a:pt x="22710" y="522"/>
                    </a:cubicBezTo>
                    <a:cubicBezTo>
                      <a:pt x="37941" y="-2450"/>
                      <a:pt x="52429" y="7580"/>
                      <a:pt x="55029" y="22810"/>
                    </a:cubicBezTo>
                    <a:cubicBezTo>
                      <a:pt x="58001" y="38041"/>
                      <a:pt x="47971" y="52528"/>
                      <a:pt x="32740" y="55129"/>
                    </a:cubicBezTo>
                    <a:cubicBezTo>
                      <a:pt x="17510" y="57729"/>
                      <a:pt x="3022" y="48071"/>
                      <a:pt x="422" y="3284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7" name="Graphic 619">
              <a:extLst>
                <a:ext uri="{FF2B5EF4-FFF2-40B4-BE49-F238E27FC236}">
                  <a16:creationId xmlns:a16="http://schemas.microsoft.com/office/drawing/2014/main" id="{228C1030-680A-EEB7-B35F-2A767387A54D}"/>
                </a:ext>
                <a:ext uri="{C183D7F6-B498-43B3-948B-1728B52AA6E4}">
                  <adec:decorative xmlns:adec="http://schemas.microsoft.com/office/drawing/2017/decorative" val="1"/>
                </a:ext>
              </a:extLst>
            </p:cNvPr>
            <p:cNvGrpSpPr/>
            <p:nvPr/>
          </p:nvGrpSpPr>
          <p:grpSpPr>
            <a:xfrm>
              <a:off x="3251975" y="2592582"/>
              <a:ext cx="638956" cy="1280124"/>
              <a:chOff x="4323067" y="-16312"/>
              <a:chExt cx="950218" cy="1801638"/>
            </a:xfrm>
            <a:solidFill>
              <a:srgbClr val="454142"/>
            </a:solidFill>
          </p:grpSpPr>
          <p:sp>
            <p:nvSpPr>
              <p:cNvPr id="1244" name="Freeform: Shape 1243">
                <a:extLst>
                  <a:ext uri="{FF2B5EF4-FFF2-40B4-BE49-F238E27FC236}">
                    <a16:creationId xmlns:a16="http://schemas.microsoft.com/office/drawing/2014/main" id="{08A2924B-84D7-AF1A-B366-F2DACB23EB25}"/>
                  </a:ext>
                </a:extLst>
              </p:cNvPr>
              <p:cNvSpPr/>
              <p:nvPr/>
            </p:nvSpPr>
            <p:spPr>
              <a:xfrm>
                <a:off x="4350810" y="10315"/>
                <a:ext cx="895997" cy="1748904"/>
              </a:xfrm>
              <a:custGeom>
                <a:avLst/>
                <a:gdLst>
                  <a:gd name="connsiteX0" fmla="*/ 895998 w 895997"/>
                  <a:gd name="connsiteY0" fmla="*/ 1748161 h 1748904"/>
                  <a:gd name="connsiteX1" fmla="*/ 846591 w 895997"/>
                  <a:gd name="connsiteY1" fmla="*/ 1692440 h 1748904"/>
                  <a:gd name="connsiteX2" fmla="*/ 803129 w 895997"/>
                  <a:gd name="connsiteY2" fmla="*/ 1632261 h 1748904"/>
                  <a:gd name="connsiteX3" fmla="*/ 785298 w 895997"/>
                  <a:gd name="connsiteY3" fmla="*/ 1599571 h 1748904"/>
                  <a:gd name="connsiteX4" fmla="*/ 771182 w 895997"/>
                  <a:gd name="connsiteY4" fmla="*/ 1565396 h 1748904"/>
                  <a:gd name="connsiteX5" fmla="*/ 765610 w 895997"/>
                  <a:gd name="connsiteY5" fmla="*/ 1547565 h 1748904"/>
                  <a:gd name="connsiteX6" fmla="*/ 761152 w 895997"/>
                  <a:gd name="connsiteY6" fmla="*/ 1529734 h 1748904"/>
                  <a:gd name="connsiteX7" fmla="*/ 758181 w 895997"/>
                  <a:gd name="connsiteY7" fmla="*/ 1511532 h 1748904"/>
                  <a:gd name="connsiteX8" fmla="*/ 756323 w 895997"/>
                  <a:gd name="connsiteY8" fmla="*/ 1492958 h 1748904"/>
                  <a:gd name="connsiteX9" fmla="*/ 756323 w 895997"/>
                  <a:gd name="connsiteY9" fmla="*/ 1494072 h 1748904"/>
                  <a:gd name="connsiteX10" fmla="*/ 770068 w 895997"/>
                  <a:gd name="connsiteY10" fmla="*/ 1450981 h 1748904"/>
                  <a:gd name="connsiteX11" fmla="*/ 771182 w 895997"/>
                  <a:gd name="connsiteY11" fmla="*/ 1405662 h 1748904"/>
                  <a:gd name="connsiteX12" fmla="*/ 761895 w 895997"/>
                  <a:gd name="connsiteY12" fmla="*/ 1361456 h 1748904"/>
                  <a:gd name="connsiteX13" fmla="*/ 745922 w 895997"/>
                  <a:gd name="connsiteY13" fmla="*/ 1319479 h 1748904"/>
                  <a:gd name="connsiteX14" fmla="*/ 651196 w 895997"/>
                  <a:gd name="connsiteY14" fmla="*/ 1167174 h 1748904"/>
                  <a:gd name="connsiteX15" fmla="*/ 543840 w 895997"/>
                  <a:gd name="connsiteY15" fmla="*/ 1023785 h 1748904"/>
                  <a:gd name="connsiteX16" fmla="*/ 492947 w 895997"/>
                  <a:gd name="connsiteY16" fmla="*/ 950233 h 1748904"/>
                  <a:gd name="connsiteX17" fmla="*/ 469545 w 895997"/>
                  <a:gd name="connsiteY17" fmla="*/ 912343 h 1748904"/>
                  <a:gd name="connsiteX18" fmla="*/ 447999 w 895997"/>
                  <a:gd name="connsiteY18" fmla="*/ 873338 h 1748904"/>
                  <a:gd name="connsiteX19" fmla="*/ 447999 w 895997"/>
                  <a:gd name="connsiteY19" fmla="*/ 873338 h 1748904"/>
                  <a:gd name="connsiteX20" fmla="*/ 447999 w 895997"/>
                  <a:gd name="connsiteY20" fmla="*/ 873338 h 1748904"/>
                  <a:gd name="connsiteX21" fmla="*/ 255946 w 895997"/>
                  <a:gd name="connsiteY21" fmla="*/ 581358 h 1748904"/>
                  <a:gd name="connsiteX22" fmla="*/ 234029 w 895997"/>
                  <a:gd name="connsiteY22" fmla="*/ 543468 h 1748904"/>
                  <a:gd name="connsiteX23" fmla="*/ 213227 w 895997"/>
                  <a:gd name="connsiteY23" fmla="*/ 505206 h 1748904"/>
                  <a:gd name="connsiteX24" fmla="*/ 193538 w 895997"/>
                  <a:gd name="connsiteY24" fmla="*/ 466201 h 1748904"/>
                  <a:gd name="connsiteX25" fmla="*/ 175708 w 895997"/>
                  <a:gd name="connsiteY25" fmla="*/ 426453 h 1748904"/>
                  <a:gd name="connsiteX26" fmla="*/ 160477 w 895997"/>
                  <a:gd name="connsiteY26" fmla="*/ 385591 h 1748904"/>
                  <a:gd name="connsiteX27" fmla="*/ 148590 w 895997"/>
                  <a:gd name="connsiteY27" fmla="*/ 343614 h 1748904"/>
                  <a:gd name="connsiteX28" fmla="*/ 143761 w 895997"/>
                  <a:gd name="connsiteY28" fmla="*/ 322440 h 1748904"/>
                  <a:gd name="connsiteX29" fmla="*/ 140789 w 895997"/>
                  <a:gd name="connsiteY29" fmla="*/ 300895 h 1748904"/>
                  <a:gd name="connsiteX30" fmla="*/ 138932 w 895997"/>
                  <a:gd name="connsiteY30" fmla="*/ 257432 h 1748904"/>
                  <a:gd name="connsiteX31" fmla="*/ 138932 w 895997"/>
                  <a:gd name="connsiteY31" fmla="*/ 256689 h 1748904"/>
                  <a:gd name="connsiteX32" fmla="*/ 138932 w 895997"/>
                  <a:gd name="connsiteY32" fmla="*/ 256689 h 1748904"/>
                  <a:gd name="connsiteX33" fmla="*/ 0 w 895997"/>
                  <a:gd name="connsiteY33" fmla="*/ 0 h 1748904"/>
                  <a:gd name="connsiteX34" fmla="*/ 0 w 895997"/>
                  <a:gd name="connsiteY34" fmla="*/ 0 h 1748904"/>
                  <a:gd name="connsiteX35" fmla="*/ 135960 w 895997"/>
                  <a:gd name="connsiteY35" fmla="*/ 258547 h 1748904"/>
                  <a:gd name="connsiteX36" fmla="*/ 135960 w 895997"/>
                  <a:gd name="connsiteY36" fmla="*/ 257432 h 1748904"/>
                  <a:gd name="connsiteX37" fmla="*/ 137446 w 895997"/>
                  <a:gd name="connsiteY37" fmla="*/ 301266 h 1748904"/>
                  <a:gd name="connsiteX38" fmla="*/ 140046 w 895997"/>
                  <a:gd name="connsiteY38" fmla="*/ 323183 h 1748904"/>
                  <a:gd name="connsiteX39" fmla="*/ 144875 w 895997"/>
                  <a:gd name="connsiteY39" fmla="*/ 344729 h 1748904"/>
                  <a:gd name="connsiteX40" fmla="*/ 156763 w 895997"/>
                  <a:gd name="connsiteY40" fmla="*/ 387077 h 1748904"/>
                  <a:gd name="connsiteX41" fmla="*/ 171993 w 895997"/>
                  <a:gd name="connsiteY41" fmla="*/ 428311 h 1748904"/>
                  <a:gd name="connsiteX42" fmla="*/ 189452 w 895997"/>
                  <a:gd name="connsiteY42" fmla="*/ 468430 h 1748904"/>
                  <a:gd name="connsiteX43" fmla="*/ 208769 w 895997"/>
                  <a:gd name="connsiteY43" fmla="*/ 507806 h 1748904"/>
                  <a:gd name="connsiteX44" fmla="*/ 229572 w 895997"/>
                  <a:gd name="connsiteY44" fmla="*/ 546440 h 1748904"/>
                  <a:gd name="connsiteX45" fmla="*/ 251489 w 895997"/>
                  <a:gd name="connsiteY45" fmla="*/ 584330 h 1748904"/>
                  <a:gd name="connsiteX46" fmla="*/ 442055 w 895997"/>
                  <a:gd name="connsiteY46" fmla="*/ 877795 h 1748904"/>
                  <a:gd name="connsiteX47" fmla="*/ 442055 w 895997"/>
                  <a:gd name="connsiteY47" fmla="*/ 877795 h 1748904"/>
                  <a:gd name="connsiteX48" fmla="*/ 539010 w 895997"/>
                  <a:gd name="connsiteY48" fmla="*/ 1028243 h 1748904"/>
                  <a:gd name="connsiteX49" fmla="*/ 646738 w 895997"/>
                  <a:gd name="connsiteY49" fmla="*/ 1171261 h 1748904"/>
                  <a:gd name="connsiteX50" fmla="*/ 741836 w 895997"/>
                  <a:gd name="connsiteY50" fmla="*/ 1322080 h 1748904"/>
                  <a:gd name="connsiteX51" fmla="*/ 757809 w 895997"/>
                  <a:gd name="connsiteY51" fmla="*/ 1363313 h 1748904"/>
                  <a:gd name="connsiteX52" fmla="*/ 767096 w 895997"/>
                  <a:gd name="connsiteY52" fmla="*/ 1406404 h 1748904"/>
                  <a:gd name="connsiteX53" fmla="*/ 765981 w 895997"/>
                  <a:gd name="connsiteY53" fmla="*/ 1450238 h 1748904"/>
                  <a:gd name="connsiteX54" fmla="*/ 752608 w 895997"/>
                  <a:gd name="connsiteY54" fmla="*/ 1492215 h 1748904"/>
                  <a:gd name="connsiteX55" fmla="*/ 752608 w 895997"/>
                  <a:gd name="connsiteY55" fmla="*/ 1492958 h 1748904"/>
                  <a:gd name="connsiteX56" fmla="*/ 752608 w 895997"/>
                  <a:gd name="connsiteY56" fmla="*/ 1493329 h 1748904"/>
                  <a:gd name="connsiteX57" fmla="*/ 754466 w 895997"/>
                  <a:gd name="connsiteY57" fmla="*/ 1511903 h 1748904"/>
                  <a:gd name="connsiteX58" fmla="*/ 757809 w 895997"/>
                  <a:gd name="connsiteY58" fmla="*/ 1530477 h 1748904"/>
                  <a:gd name="connsiteX59" fmla="*/ 762267 w 895997"/>
                  <a:gd name="connsiteY59" fmla="*/ 1548679 h 1748904"/>
                  <a:gd name="connsiteX60" fmla="*/ 767839 w 895997"/>
                  <a:gd name="connsiteY60" fmla="*/ 1566510 h 1748904"/>
                  <a:gd name="connsiteX61" fmla="*/ 782698 w 895997"/>
                  <a:gd name="connsiteY61" fmla="*/ 1601057 h 1748904"/>
                  <a:gd name="connsiteX62" fmla="*/ 800900 w 895997"/>
                  <a:gd name="connsiteY62" fmla="*/ 1633747 h 1748904"/>
                  <a:gd name="connsiteX63" fmla="*/ 845477 w 895997"/>
                  <a:gd name="connsiteY63" fmla="*/ 1693555 h 1748904"/>
                  <a:gd name="connsiteX64" fmla="*/ 895626 w 895997"/>
                  <a:gd name="connsiteY64" fmla="*/ 1748904 h 1748904"/>
                  <a:gd name="connsiteX65" fmla="*/ 895626 w 895997"/>
                  <a:gd name="connsiteY65" fmla="*/ 1748904 h 174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895997" h="1748904">
                    <a:moveTo>
                      <a:pt x="895998" y="1748161"/>
                    </a:moveTo>
                    <a:cubicBezTo>
                      <a:pt x="879653" y="1729588"/>
                      <a:pt x="862565" y="1711385"/>
                      <a:pt x="846591" y="1692440"/>
                    </a:cubicBezTo>
                    <a:cubicBezTo>
                      <a:pt x="830618" y="1673123"/>
                      <a:pt x="816131" y="1653435"/>
                      <a:pt x="803129" y="1632261"/>
                    </a:cubicBezTo>
                    <a:cubicBezTo>
                      <a:pt x="796814" y="1621488"/>
                      <a:pt x="790870" y="1610716"/>
                      <a:pt x="785298" y="1599571"/>
                    </a:cubicBezTo>
                    <a:cubicBezTo>
                      <a:pt x="780097" y="1588427"/>
                      <a:pt x="774897" y="1576911"/>
                      <a:pt x="771182" y="1565396"/>
                    </a:cubicBezTo>
                    <a:cubicBezTo>
                      <a:pt x="768953" y="1559452"/>
                      <a:pt x="767096" y="1553880"/>
                      <a:pt x="765610" y="1547565"/>
                    </a:cubicBezTo>
                    <a:cubicBezTo>
                      <a:pt x="764124" y="1541621"/>
                      <a:pt x="762267" y="1535678"/>
                      <a:pt x="761152" y="1529734"/>
                    </a:cubicBezTo>
                    <a:cubicBezTo>
                      <a:pt x="760038" y="1523791"/>
                      <a:pt x="758552" y="1517847"/>
                      <a:pt x="758181" y="1511532"/>
                    </a:cubicBezTo>
                    <a:lnTo>
                      <a:pt x="756323" y="1492958"/>
                    </a:lnTo>
                    <a:lnTo>
                      <a:pt x="756323" y="1494072"/>
                    </a:lnTo>
                    <a:cubicBezTo>
                      <a:pt x="762267" y="1480328"/>
                      <a:pt x="768210" y="1466212"/>
                      <a:pt x="770068" y="1450981"/>
                    </a:cubicBezTo>
                    <a:cubicBezTo>
                      <a:pt x="772668" y="1436122"/>
                      <a:pt x="772668" y="1420892"/>
                      <a:pt x="771182" y="1405662"/>
                    </a:cubicBezTo>
                    <a:cubicBezTo>
                      <a:pt x="769696" y="1390802"/>
                      <a:pt x="766353" y="1375943"/>
                      <a:pt x="761895" y="1361456"/>
                    </a:cubicBezTo>
                    <a:cubicBezTo>
                      <a:pt x="757438" y="1346968"/>
                      <a:pt x="751865" y="1333224"/>
                      <a:pt x="745922" y="1319479"/>
                    </a:cubicBezTo>
                    <a:cubicBezTo>
                      <a:pt x="720661" y="1264872"/>
                      <a:pt x="686114" y="1215466"/>
                      <a:pt x="651196" y="1167174"/>
                    </a:cubicBezTo>
                    <a:lnTo>
                      <a:pt x="543840" y="1023785"/>
                    </a:lnTo>
                    <a:cubicBezTo>
                      <a:pt x="526380" y="999639"/>
                      <a:pt x="509292" y="975122"/>
                      <a:pt x="492947" y="950233"/>
                    </a:cubicBezTo>
                    <a:cubicBezTo>
                      <a:pt x="484775" y="937603"/>
                      <a:pt x="476974" y="924973"/>
                      <a:pt x="469545" y="912343"/>
                    </a:cubicBezTo>
                    <a:cubicBezTo>
                      <a:pt x="462115" y="899712"/>
                      <a:pt x="455057" y="886339"/>
                      <a:pt x="447999" y="873338"/>
                    </a:cubicBezTo>
                    <a:lnTo>
                      <a:pt x="447999" y="873338"/>
                    </a:lnTo>
                    <a:cubicBezTo>
                      <a:pt x="447999" y="873338"/>
                      <a:pt x="447999" y="873338"/>
                      <a:pt x="447999" y="873338"/>
                    </a:cubicBezTo>
                    <a:cubicBezTo>
                      <a:pt x="383362" y="776383"/>
                      <a:pt x="316125" y="680914"/>
                      <a:pt x="255946" y="581358"/>
                    </a:cubicBezTo>
                    <a:lnTo>
                      <a:pt x="234029" y="543468"/>
                    </a:lnTo>
                    <a:lnTo>
                      <a:pt x="213227" y="505206"/>
                    </a:lnTo>
                    <a:lnTo>
                      <a:pt x="193538" y="466201"/>
                    </a:lnTo>
                    <a:cubicBezTo>
                      <a:pt x="187595" y="452828"/>
                      <a:pt x="181651" y="439826"/>
                      <a:pt x="175708" y="426453"/>
                    </a:cubicBezTo>
                    <a:cubicBezTo>
                      <a:pt x="170878" y="412709"/>
                      <a:pt x="164935" y="399336"/>
                      <a:pt x="160477" y="385591"/>
                    </a:cubicBezTo>
                    <a:cubicBezTo>
                      <a:pt x="156391" y="371846"/>
                      <a:pt x="151190" y="358102"/>
                      <a:pt x="148590" y="343614"/>
                    </a:cubicBezTo>
                    <a:lnTo>
                      <a:pt x="143761" y="322440"/>
                    </a:lnTo>
                    <a:lnTo>
                      <a:pt x="140789" y="300895"/>
                    </a:lnTo>
                    <a:cubicBezTo>
                      <a:pt x="138189" y="286407"/>
                      <a:pt x="139675" y="271920"/>
                      <a:pt x="138932" y="257432"/>
                    </a:cubicBezTo>
                    <a:lnTo>
                      <a:pt x="138932" y="256689"/>
                    </a:lnTo>
                    <a:cubicBezTo>
                      <a:pt x="138932" y="256689"/>
                      <a:pt x="138932" y="256689"/>
                      <a:pt x="138932" y="256689"/>
                    </a:cubicBezTo>
                    <a:lnTo>
                      <a:pt x="0" y="0"/>
                    </a:lnTo>
                    <a:lnTo>
                      <a:pt x="0" y="0"/>
                    </a:lnTo>
                    <a:cubicBezTo>
                      <a:pt x="0" y="0"/>
                      <a:pt x="135960" y="258547"/>
                      <a:pt x="135960" y="258547"/>
                    </a:cubicBezTo>
                    <a:lnTo>
                      <a:pt x="135960" y="257432"/>
                    </a:lnTo>
                    <a:cubicBezTo>
                      <a:pt x="136331" y="271920"/>
                      <a:pt x="134845" y="286779"/>
                      <a:pt x="137446" y="301266"/>
                    </a:cubicBezTo>
                    <a:lnTo>
                      <a:pt x="140046" y="323183"/>
                    </a:lnTo>
                    <a:lnTo>
                      <a:pt x="144875" y="344729"/>
                    </a:lnTo>
                    <a:cubicBezTo>
                      <a:pt x="147476" y="359216"/>
                      <a:pt x="152676" y="372961"/>
                      <a:pt x="156763" y="387077"/>
                    </a:cubicBezTo>
                    <a:cubicBezTo>
                      <a:pt x="160849" y="401193"/>
                      <a:pt x="166792" y="414566"/>
                      <a:pt x="171993" y="428311"/>
                    </a:cubicBezTo>
                    <a:cubicBezTo>
                      <a:pt x="177565" y="441684"/>
                      <a:pt x="183880" y="455057"/>
                      <a:pt x="189452" y="468430"/>
                    </a:cubicBezTo>
                    <a:lnTo>
                      <a:pt x="208769" y="507806"/>
                    </a:lnTo>
                    <a:lnTo>
                      <a:pt x="229572" y="546440"/>
                    </a:lnTo>
                    <a:lnTo>
                      <a:pt x="251489" y="584330"/>
                    </a:lnTo>
                    <a:cubicBezTo>
                      <a:pt x="311296" y="684628"/>
                      <a:pt x="378161" y="780469"/>
                      <a:pt x="442055" y="877795"/>
                    </a:cubicBezTo>
                    <a:lnTo>
                      <a:pt x="442055" y="877795"/>
                    </a:lnTo>
                    <a:cubicBezTo>
                      <a:pt x="469545" y="930916"/>
                      <a:pt x="503720" y="980323"/>
                      <a:pt x="539010" y="1028243"/>
                    </a:cubicBezTo>
                    <a:lnTo>
                      <a:pt x="646738" y="1171261"/>
                    </a:lnTo>
                    <a:cubicBezTo>
                      <a:pt x="682028" y="1219181"/>
                      <a:pt x="716575" y="1268216"/>
                      <a:pt x="741836" y="1322080"/>
                    </a:cubicBezTo>
                    <a:cubicBezTo>
                      <a:pt x="747779" y="1335453"/>
                      <a:pt x="753723" y="1349197"/>
                      <a:pt x="757809" y="1363313"/>
                    </a:cubicBezTo>
                    <a:cubicBezTo>
                      <a:pt x="762267" y="1377429"/>
                      <a:pt x="765610" y="1391917"/>
                      <a:pt x="767096" y="1406404"/>
                    </a:cubicBezTo>
                    <a:cubicBezTo>
                      <a:pt x="768582" y="1420892"/>
                      <a:pt x="768582" y="1435751"/>
                      <a:pt x="765981" y="1450238"/>
                    </a:cubicBezTo>
                    <a:cubicBezTo>
                      <a:pt x="764124" y="1464726"/>
                      <a:pt x="758552" y="1478842"/>
                      <a:pt x="752608" y="1492215"/>
                    </a:cubicBezTo>
                    <a:lnTo>
                      <a:pt x="752608" y="1492958"/>
                    </a:lnTo>
                    <a:cubicBezTo>
                      <a:pt x="752608" y="1492958"/>
                      <a:pt x="752608" y="1493329"/>
                      <a:pt x="752608" y="1493329"/>
                    </a:cubicBezTo>
                    <a:lnTo>
                      <a:pt x="754466" y="1511903"/>
                    </a:lnTo>
                    <a:cubicBezTo>
                      <a:pt x="754837" y="1518218"/>
                      <a:pt x="756695" y="1524162"/>
                      <a:pt x="757809" y="1530477"/>
                    </a:cubicBezTo>
                    <a:cubicBezTo>
                      <a:pt x="758923" y="1536792"/>
                      <a:pt x="760409" y="1542736"/>
                      <a:pt x="762267" y="1548679"/>
                    </a:cubicBezTo>
                    <a:cubicBezTo>
                      <a:pt x="763753" y="1554623"/>
                      <a:pt x="765610" y="1560567"/>
                      <a:pt x="767839" y="1566510"/>
                    </a:cubicBezTo>
                    <a:cubicBezTo>
                      <a:pt x="771925" y="1578397"/>
                      <a:pt x="777126" y="1589542"/>
                      <a:pt x="782698" y="1601057"/>
                    </a:cubicBezTo>
                    <a:cubicBezTo>
                      <a:pt x="788270" y="1612202"/>
                      <a:pt x="794585" y="1622974"/>
                      <a:pt x="800900" y="1633747"/>
                    </a:cubicBezTo>
                    <a:cubicBezTo>
                      <a:pt x="814273" y="1654921"/>
                      <a:pt x="829504" y="1674609"/>
                      <a:pt x="845477" y="1693555"/>
                    </a:cubicBezTo>
                    <a:cubicBezTo>
                      <a:pt x="861451" y="1712500"/>
                      <a:pt x="878910" y="1730331"/>
                      <a:pt x="895626" y="1748904"/>
                    </a:cubicBezTo>
                    <a:lnTo>
                      <a:pt x="895626" y="174890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5" name="Freeform: Shape 1244">
                <a:extLst>
                  <a:ext uri="{FF2B5EF4-FFF2-40B4-BE49-F238E27FC236}">
                    <a16:creationId xmlns:a16="http://schemas.microsoft.com/office/drawing/2014/main" id="{1010D84E-7924-4E56-1FAB-22E0D44C7E9E}"/>
                  </a:ext>
                </a:extLst>
              </p:cNvPr>
              <p:cNvSpPr/>
              <p:nvPr/>
            </p:nvSpPr>
            <p:spPr>
              <a:xfrm>
                <a:off x="5217730" y="1729770"/>
                <a:ext cx="55555" cy="55555"/>
              </a:xfrm>
              <a:custGeom>
                <a:avLst/>
                <a:gdLst>
                  <a:gd name="connsiteX0" fmla="*/ 1217 w 55555"/>
                  <a:gd name="connsiteY0" fmla="*/ 36136 h 55555"/>
                  <a:gd name="connsiteX1" fmla="*/ 36136 w 55555"/>
                  <a:gd name="connsiteY1" fmla="*/ 54338 h 55555"/>
                  <a:gd name="connsiteX2" fmla="*/ 54338 w 55555"/>
                  <a:gd name="connsiteY2" fmla="*/ 19419 h 55555"/>
                  <a:gd name="connsiteX3" fmla="*/ 19419 w 55555"/>
                  <a:gd name="connsiteY3" fmla="*/ 1217 h 55555"/>
                  <a:gd name="connsiteX4" fmla="*/ 1217 w 55555"/>
                  <a:gd name="connsiteY4" fmla="*/ 36136 h 5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5" h="55555">
                    <a:moveTo>
                      <a:pt x="1217" y="36136"/>
                    </a:moveTo>
                    <a:cubicBezTo>
                      <a:pt x="5675" y="50623"/>
                      <a:pt x="21277" y="58796"/>
                      <a:pt x="36136" y="54338"/>
                    </a:cubicBezTo>
                    <a:cubicBezTo>
                      <a:pt x="50623" y="49880"/>
                      <a:pt x="58796" y="34279"/>
                      <a:pt x="54338" y="19419"/>
                    </a:cubicBezTo>
                    <a:cubicBezTo>
                      <a:pt x="49880" y="4932"/>
                      <a:pt x="34279" y="-3241"/>
                      <a:pt x="19419" y="1217"/>
                    </a:cubicBezTo>
                    <a:cubicBezTo>
                      <a:pt x="4932" y="5675"/>
                      <a:pt x="-3241" y="21277"/>
                      <a:pt x="1217" y="3613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6" name="Freeform: Shape 1245">
                <a:extLst>
                  <a:ext uri="{FF2B5EF4-FFF2-40B4-BE49-F238E27FC236}">
                    <a16:creationId xmlns:a16="http://schemas.microsoft.com/office/drawing/2014/main" id="{1E235000-9C45-033F-4772-7F8CE6BCA0E7}"/>
                  </a:ext>
                </a:extLst>
              </p:cNvPr>
              <p:cNvSpPr/>
              <p:nvPr/>
            </p:nvSpPr>
            <p:spPr>
              <a:xfrm>
                <a:off x="4323067" y="-16312"/>
                <a:ext cx="55485" cy="55485"/>
              </a:xfrm>
              <a:custGeom>
                <a:avLst/>
                <a:gdLst>
                  <a:gd name="connsiteX0" fmla="*/ 3226 w 55485"/>
                  <a:gd name="connsiteY0" fmla="*/ 40744 h 55485"/>
                  <a:gd name="connsiteX1" fmla="*/ 14741 w 55485"/>
                  <a:gd name="connsiteY1" fmla="*/ 3225 h 55485"/>
                  <a:gd name="connsiteX2" fmla="*/ 52260 w 55485"/>
                  <a:gd name="connsiteY2" fmla="*/ 14741 h 55485"/>
                  <a:gd name="connsiteX3" fmla="*/ 40744 w 55485"/>
                  <a:gd name="connsiteY3" fmla="*/ 52260 h 55485"/>
                  <a:gd name="connsiteX4" fmla="*/ 3226 w 55485"/>
                  <a:gd name="connsiteY4" fmla="*/ 40744 h 5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85" h="55485">
                    <a:moveTo>
                      <a:pt x="3226" y="40744"/>
                    </a:moveTo>
                    <a:cubicBezTo>
                      <a:pt x="-3833" y="27371"/>
                      <a:pt x="997" y="10283"/>
                      <a:pt x="14741" y="3225"/>
                    </a:cubicBezTo>
                    <a:cubicBezTo>
                      <a:pt x="28114" y="-3833"/>
                      <a:pt x="45202" y="997"/>
                      <a:pt x="52260" y="14741"/>
                    </a:cubicBezTo>
                    <a:cubicBezTo>
                      <a:pt x="59318" y="28114"/>
                      <a:pt x="54489" y="45202"/>
                      <a:pt x="40744" y="52260"/>
                    </a:cubicBezTo>
                    <a:cubicBezTo>
                      <a:pt x="27371" y="59318"/>
                      <a:pt x="10283" y="54489"/>
                      <a:pt x="3226" y="4074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8" name="Graphic 619">
              <a:extLst>
                <a:ext uri="{FF2B5EF4-FFF2-40B4-BE49-F238E27FC236}">
                  <a16:creationId xmlns:a16="http://schemas.microsoft.com/office/drawing/2014/main" id="{C34D5678-BA72-B8D4-6B47-2C758E346AB3}"/>
                </a:ext>
                <a:ext uri="{C183D7F6-B498-43B3-948B-1728B52AA6E4}">
                  <adec:decorative xmlns:adec="http://schemas.microsoft.com/office/drawing/2017/decorative" val="1"/>
                </a:ext>
              </a:extLst>
            </p:cNvPr>
            <p:cNvGrpSpPr/>
            <p:nvPr/>
          </p:nvGrpSpPr>
          <p:grpSpPr>
            <a:xfrm>
              <a:off x="3015386" y="2736657"/>
              <a:ext cx="884305" cy="1394206"/>
              <a:chOff x="3971226" y="186458"/>
              <a:chExt cx="1315086" cy="1962196"/>
            </a:xfrm>
            <a:solidFill>
              <a:srgbClr val="454142"/>
            </a:solidFill>
          </p:grpSpPr>
          <p:sp>
            <p:nvSpPr>
              <p:cNvPr id="1241" name="Freeform: Shape 1240">
                <a:extLst>
                  <a:ext uri="{FF2B5EF4-FFF2-40B4-BE49-F238E27FC236}">
                    <a16:creationId xmlns:a16="http://schemas.microsoft.com/office/drawing/2014/main" id="{711BFACE-F378-58BC-7318-3BF7D644B6C4}"/>
                  </a:ext>
                </a:extLst>
              </p:cNvPr>
              <p:cNvSpPr/>
              <p:nvPr/>
            </p:nvSpPr>
            <p:spPr>
              <a:xfrm>
                <a:off x="3998280" y="213512"/>
                <a:ext cx="1261529" cy="1908638"/>
              </a:xfrm>
              <a:custGeom>
                <a:avLst/>
                <a:gdLst>
                  <a:gd name="connsiteX0" fmla="*/ 1261529 w 1261529"/>
                  <a:gd name="connsiteY0" fmla="*/ 1908267 h 1908638"/>
                  <a:gd name="connsiteX1" fmla="*/ 1219924 w 1261529"/>
                  <a:gd name="connsiteY1" fmla="*/ 1839173 h 1908638"/>
                  <a:gd name="connsiteX2" fmla="*/ 1177947 w 1261529"/>
                  <a:gd name="connsiteY2" fmla="*/ 1770078 h 1908638"/>
                  <a:gd name="connsiteX3" fmla="*/ 1157516 w 1261529"/>
                  <a:gd name="connsiteY3" fmla="*/ 1735160 h 1908638"/>
                  <a:gd name="connsiteX4" fmla="*/ 1147486 w 1261529"/>
                  <a:gd name="connsiteY4" fmla="*/ 1717700 h 1908638"/>
                  <a:gd name="connsiteX5" fmla="*/ 1138199 w 1261529"/>
                  <a:gd name="connsiteY5" fmla="*/ 1699870 h 1908638"/>
                  <a:gd name="connsiteX6" fmla="*/ 1101052 w 1261529"/>
                  <a:gd name="connsiteY6" fmla="*/ 1628175 h 1908638"/>
                  <a:gd name="connsiteX7" fmla="*/ 1101052 w 1261529"/>
                  <a:gd name="connsiteY7" fmla="*/ 1628175 h 1908638"/>
                  <a:gd name="connsiteX8" fmla="*/ 1101052 w 1261529"/>
                  <a:gd name="connsiteY8" fmla="*/ 1628175 h 1908638"/>
                  <a:gd name="connsiteX9" fmla="*/ 1038273 w 1261529"/>
                  <a:gd name="connsiteY9" fmla="*/ 1547936 h 1908638"/>
                  <a:gd name="connsiteX10" fmla="*/ 972893 w 1261529"/>
                  <a:gd name="connsiteY10" fmla="*/ 1470298 h 1908638"/>
                  <a:gd name="connsiteX11" fmla="*/ 906771 w 1261529"/>
                  <a:gd name="connsiteY11" fmla="*/ 1393031 h 1908638"/>
                  <a:gd name="connsiteX12" fmla="*/ 841763 w 1261529"/>
                  <a:gd name="connsiteY12" fmla="*/ 1315022 h 1908638"/>
                  <a:gd name="connsiteX13" fmla="*/ 779726 w 1261529"/>
                  <a:gd name="connsiteY13" fmla="*/ 1234783 h 1908638"/>
                  <a:gd name="connsiteX14" fmla="*/ 722519 w 1261529"/>
                  <a:gd name="connsiteY14" fmla="*/ 1151201 h 1908638"/>
                  <a:gd name="connsiteX15" fmla="*/ 696516 w 1261529"/>
                  <a:gd name="connsiteY15" fmla="*/ 1107738 h 1908638"/>
                  <a:gd name="connsiteX16" fmla="*/ 672741 w 1261529"/>
                  <a:gd name="connsiteY16" fmla="*/ 1063162 h 1908638"/>
                  <a:gd name="connsiteX17" fmla="*/ 651939 w 1261529"/>
                  <a:gd name="connsiteY17" fmla="*/ 1017099 h 1908638"/>
                  <a:gd name="connsiteX18" fmla="*/ 634851 w 1261529"/>
                  <a:gd name="connsiteY18" fmla="*/ 969550 h 1908638"/>
                  <a:gd name="connsiteX19" fmla="*/ 598446 w 1261529"/>
                  <a:gd name="connsiteY19" fmla="*/ 874452 h 1908638"/>
                  <a:gd name="connsiteX20" fmla="*/ 550155 w 1261529"/>
                  <a:gd name="connsiteY20" fmla="*/ 784555 h 1908638"/>
                  <a:gd name="connsiteX21" fmla="*/ 494433 w 1261529"/>
                  <a:gd name="connsiteY21" fmla="*/ 699116 h 1908638"/>
                  <a:gd name="connsiteX22" fmla="*/ 434626 w 1261529"/>
                  <a:gd name="connsiteY22" fmla="*/ 616649 h 1908638"/>
                  <a:gd name="connsiteX23" fmla="*/ 312410 w 1261529"/>
                  <a:gd name="connsiteY23" fmla="*/ 454314 h 1908638"/>
                  <a:gd name="connsiteX24" fmla="*/ 255203 w 1261529"/>
                  <a:gd name="connsiteY24" fmla="*/ 370732 h 1908638"/>
                  <a:gd name="connsiteX25" fmla="*/ 208026 w 1261529"/>
                  <a:gd name="connsiteY25" fmla="*/ 281207 h 1908638"/>
                  <a:gd name="connsiteX26" fmla="*/ 208026 w 1261529"/>
                  <a:gd name="connsiteY26" fmla="*/ 281207 h 1908638"/>
                  <a:gd name="connsiteX27" fmla="*/ 208026 w 1261529"/>
                  <a:gd name="connsiteY27" fmla="*/ 280464 h 1908638"/>
                  <a:gd name="connsiteX28" fmla="*/ 149333 w 1261529"/>
                  <a:gd name="connsiteY28" fmla="*/ 215455 h 1908638"/>
                  <a:gd name="connsiteX29" fmla="*/ 134474 w 1261529"/>
                  <a:gd name="connsiteY29" fmla="*/ 199111 h 1908638"/>
                  <a:gd name="connsiteX30" fmla="*/ 119986 w 1261529"/>
                  <a:gd name="connsiteY30" fmla="*/ 182766 h 1908638"/>
                  <a:gd name="connsiteX31" fmla="*/ 93612 w 1261529"/>
                  <a:gd name="connsiteY31" fmla="*/ 147847 h 1908638"/>
                  <a:gd name="connsiteX32" fmla="*/ 67237 w 1261529"/>
                  <a:gd name="connsiteY32" fmla="*/ 112928 h 1908638"/>
                  <a:gd name="connsiteX33" fmla="*/ 43091 w 1261529"/>
                  <a:gd name="connsiteY33" fmla="*/ 76152 h 1908638"/>
                  <a:gd name="connsiteX34" fmla="*/ 31204 w 1261529"/>
                  <a:gd name="connsiteY34" fmla="*/ 57579 h 1908638"/>
                  <a:gd name="connsiteX35" fmla="*/ 20060 w 1261529"/>
                  <a:gd name="connsiteY35" fmla="*/ 39005 h 1908638"/>
                  <a:gd name="connsiteX36" fmla="*/ 0 w 1261529"/>
                  <a:gd name="connsiteY36" fmla="*/ 0 h 1908638"/>
                  <a:gd name="connsiteX37" fmla="*/ 0 w 1261529"/>
                  <a:gd name="connsiteY37" fmla="*/ 0 h 1908638"/>
                  <a:gd name="connsiteX38" fmla="*/ 19688 w 1261529"/>
                  <a:gd name="connsiteY38" fmla="*/ 39376 h 1908638"/>
                  <a:gd name="connsiteX39" fmla="*/ 30832 w 1261529"/>
                  <a:gd name="connsiteY39" fmla="*/ 58322 h 1908638"/>
                  <a:gd name="connsiteX40" fmla="*/ 42348 w 1261529"/>
                  <a:gd name="connsiteY40" fmla="*/ 76895 h 1908638"/>
                  <a:gd name="connsiteX41" fmla="*/ 65751 w 1261529"/>
                  <a:gd name="connsiteY41" fmla="*/ 114043 h 1908638"/>
                  <a:gd name="connsiteX42" fmla="*/ 91754 w 1261529"/>
                  <a:gd name="connsiteY42" fmla="*/ 149333 h 1908638"/>
                  <a:gd name="connsiteX43" fmla="*/ 117758 w 1261529"/>
                  <a:gd name="connsiteY43" fmla="*/ 184623 h 1908638"/>
                  <a:gd name="connsiteX44" fmla="*/ 131874 w 1261529"/>
                  <a:gd name="connsiteY44" fmla="*/ 201339 h 1908638"/>
                  <a:gd name="connsiteX45" fmla="*/ 146361 w 1261529"/>
                  <a:gd name="connsiteY45" fmla="*/ 217684 h 1908638"/>
                  <a:gd name="connsiteX46" fmla="*/ 204683 w 1261529"/>
                  <a:gd name="connsiteY46" fmla="*/ 283435 h 1908638"/>
                  <a:gd name="connsiteX47" fmla="*/ 204683 w 1261529"/>
                  <a:gd name="connsiteY47" fmla="*/ 282692 h 1908638"/>
                  <a:gd name="connsiteX48" fmla="*/ 251489 w 1261529"/>
                  <a:gd name="connsiteY48" fmla="*/ 372961 h 1908638"/>
                  <a:gd name="connsiteX49" fmla="*/ 308324 w 1261529"/>
                  <a:gd name="connsiteY49" fmla="*/ 457286 h 1908638"/>
                  <a:gd name="connsiteX50" fmla="*/ 429797 w 1261529"/>
                  <a:gd name="connsiteY50" fmla="*/ 619992 h 1908638"/>
                  <a:gd name="connsiteX51" fmla="*/ 488861 w 1261529"/>
                  <a:gd name="connsiteY51" fmla="*/ 702459 h 1908638"/>
                  <a:gd name="connsiteX52" fmla="*/ 543839 w 1261529"/>
                  <a:gd name="connsiteY52" fmla="*/ 787527 h 1908638"/>
                  <a:gd name="connsiteX53" fmla="*/ 591388 w 1261529"/>
                  <a:gd name="connsiteY53" fmla="*/ 877052 h 1908638"/>
                  <a:gd name="connsiteX54" fmla="*/ 627050 w 1261529"/>
                  <a:gd name="connsiteY54" fmla="*/ 971779 h 1908638"/>
                  <a:gd name="connsiteX55" fmla="*/ 644509 w 1261529"/>
                  <a:gd name="connsiteY55" fmla="*/ 1019699 h 1908638"/>
                  <a:gd name="connsiteX56" fmla="*/ 665683 w 1261529"/>
                  <a:gd name="connsiteY56" fmla="*/ 1066133 h 1908638"/>
                  <a:gd name="connsiteX57" fmla="*/ 689829 w 1261529"/>
                  <a:gd name="connsiteY57" fmla="*/ 1111082 h 1908638"/>
                  <a:gd name="connsiteX58" fmla="*/ 716204 w 1261529"/>
                  <a:gd name="connsiteY58" fmla="*/ 1154544 h 1908638"/>
                  <a:gd name="connsiteX59" fmla="*/ 774154 w 1261529"/>
                  <a:gd name="connsiteY59" fmla="*/ 1238126 h 1908638"/>
                  <a:gd name="connsiteX60" fmla="*/ 836562 w 1261529"/>
                  <a:gd name="connsiteY60" fmla="*/ 1318365 h 1908638"/>
                  <a:gd name="connsiteX61" fmla="*/ 901941 w 1261529"/>
                  <a:gd name="connsiteY61" fmla="*/ 1396375 h 1908638"/>
                  <a:gd name="connsiteX62" fmla="*/ 968435 w 1261529"/>
                  <a:gd name="connsiteY62" fmla="*/ 1473270 h 1908638"/>
                  <a:gd name="connsiteX63" fmla="*/ 1034187 w 1261529"/>
                  <a:gd name="connsiteY63" fmla="*/ 1550537 h 1908638"/>
                  <a:gd name="connsiteX64" fmla="*/ 1096966 w 1261529"/>
                  <a:gd name="connsiteY64" fmla="*/ 1630032 h 1908638"/>
                  <a:gd name="connsiteX65" fmla="*/ 1096966 w 1261529"/>
                  <a:gd name="connsiteY65" fmla="*/ 1630032 h 1908638"/>
                  <a:gd name="connsiteX66" fmla="*/ 1134485 w 1261529"/>
                  <a:gd name="connsiteY66" fmla="*/ 1701356 h 1908638"/>
                  <a:gd name="connsiteX67" fmla="*/ 1143772 w 1261529"/>
                  <a:gd name="connsiteY67" fmla="*/ 1719186 h 1908638"/>
                  <a:gd name="connsiteX68" fmla="*/ 1154173 w 1261529"/>
                  <a:gd name="connsiteY68" fmla="*/ 1736646 h 1908638"/>
                  <a:gd name="connsiteX69" fmla="*/ 1174976 w 1261529"/>
                  <a:gd name="connsiteY69" fmla="*/ 1771193 h 1908638"/>
                  <a:gd name="connsiteX70" fmla="*/ 1217695 w 1261529"/>
                  <a:gd name="connsiteY70" fmla="*/ 1839916 h 1908638"/>
                  <a:gd name="connsiteX71" fmla="*/ 1260415 w 1261529"/>
                  <a:gd name="connsiteY71" fmla="*/ 1908639 h 1908638"/>
                  <a:gd name="connsiteX72" fmla="*/ 1260415 w 1261529"/>
                  <a:gd name="connsiteY72" fmla="*/ 1908639 h 190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261529" h="1908638">
                    <a:moveTo>
                      <a:pt x="1261529" y="1908267"/>
                    </a:moveTo>
                    <a:cubicBezTo>
                      <a:pt x="1247785" y="1885236"/>
                      <a:pt x="1234412" y="1861833"/>
                      <a:pt x="1219924" y="1839173"/>
                    </a:cubicBezTo>
                    <a:cubicBezTo>
                      <a:pt x="1205437" y="1816513"/>
                      <a:pt x="1191320" y="1793481"/>
                      <a:pt x="1177947" y="1770078"/>
                    </a:cubicBezTo>
                    <a:lnTo>
                      <a:pt x="1157516" y="1735160"/>
                    </a:lnTo>
                    <a:cubicBezTo>
                      <a:pt x="1154173" y="1729216"/>
                      <a:pt x="1150458" y="1723644"/>
                      <a:pt x="1147486" y="1717700"/>
                    </a:cubicBezTo>
                    <a:lnTo>
                      <a:pt x="1138199" y="1699870"/>
                    </a:lnTo>
                    <a:lnTo>
                      <a:pt x="1101052" y="1628175"/>
                    </a:lnTo>
                    <a:lnTo>
                      <a:pt x="1101052" y="1628175"/>
                    </a:lnTo>
                    <a:cubicBezTo>
                      <a:pt x="1101052" y="1628175"/>
                      <a:pt x="1101052" y="1628175"/>
                      <a:pt x="1101052" y="1628175"/>
                    </a:cubicBezTo>
                    <a:cubicBezTo>
                      <a:pt x="1080992" y="1601057"/>
                      <a:pt x="1059818" y="1574311"/>
                      <a:pt x="1038273" y="1547936"/>
                    </a:cubicBezTo>
                    <a:cubicBezTo>
                      <a:pt x="1016727" y="1521933"/>
                      <a:pt x="994810" y="1495930"/>
                      <a:pt x="972893" y="1470298"/>
                    </a:cubicBezTo>
                    <a:lnTo>
                      <a:pt x="906771" y="1393031"/>
                    </a:lnTo>
                    <a:cubicBezTo>
                      <a:pt x="884853" y="1367400"/>
                      <a:pt x="863308" y="1341025"/>
                      <a:pt x="841763" y="1315022"/>
                    </a:cubicBezTo>
                    <a:cubicBezTo>
                      <a:pt x="820588" y="1288647"/>
                      <a:pt x="799786" y="1261901"/>
                      <a:pt x="779726" y="1234783"/>
                    </a:cubicBezTo>
                    <a:cubicBezTo>
                      <a:pt x="759667" y="1207294"/>
                      <a:pt x="740350" y="1179805"/>
                      <a:pt x="722519" y="1151201"/>
                    </a:cubicBezTo>
                    <a:cubicBezTo>
                      <a:pt x="713232" y="1137085"/>
                      <a:pt x="705060" y="1122226"/>
                      <a:pt x="696516" y="1107738"/>
                    </a:cubicBezTo>
                    <a:cubicBezTo>
                      <a:pt x="687600" y="1093251"/>
                      <a:pt x="680542" y="1078020"/>
                      <a:pt x="672741" y="1063162"/>
                    </a:cubicBezTo>
                    <a:cubicBezTo>
                      <a:pt x="664569" y="1048302"/>
                      <a:pt x="658625" y="1032701"/>
                      <a:pt x="651939" y="1017099"/>
                    </a:cubicBezTo>
                    <a:cubicBezTo>
                      <a:pt x="644881" y="1001868"/>
                      <a:pt x="640052" y="985523"/>
                      <a:pt x="634851" y="969550"/>
                    </a:cubicBezTo>
                    <a:cubicBezTo>
                      <a:pt x="624078" y="937231"/>
                      <a:pt x="613305" y="905285"/>
                      <a:pt x="598446" y="874452"/>
                    </a:cubicBezTo>
                    <a:cubicBezTo>
                      <a:pt x="583959" y="843620"/>
                      <a:pt x="567985" y="813530"/>
                      <a:pt x="550155" y="784555"/>
                    </a:cubicBezTo>
                    <a:cubicBezTo>
                      <a:pt x="532695" y="755580"/>
                      <a:pt x="514121" y="726977"/>
                      <a:pt x="494433" y="699116"/>
                    </a:cubicBezTo>
                    <a:cubicBezTo>
                      <a:pt x="475117" y="671255"/>
                      <a:pt x="455057" y="643766"/>
                      <a:pt x="434626" y="616649"/>
                    </a:cubicBezTo>
                    <a:cubicBezTo>
                      <a:pt x="394135" y="562413"/>
                      <a:pt x="352158" y="508921"/>
                      <a:pt x="312410" y="454314"/>
                    </a:cubicBezTo>
                    <a:cubicBezTo>
                      <a:pt x="292722" y="426825"/>
                      <a:pt x="273034" y="399336"/>
                      <a:pt x="255203" y="370732"/>
                    </a:cubicBezTo>
                    <a:cubicBezTo>
                      <a:pt x="236630" y="342500"/>
                      <a:pt x="221399" y="312410"/>
                      <a:pt x="208026" y="281207"/>
                    </a:cubicBezTo>
                    <a:lnTo>
                      <a:pt x="208026" y="281207"/>
                    </a:lnTo>
                    <a:cubicBezTo>
                      <a:pt x="208026" y="281207"/>
                      <a:pt x="208026" y="280464"/>
                      <a:pt x="208026" y="280464"/>
                    </a:cubicBezTo>
                    <a:lnTo>
                      <a:pt x="149333" y="215455"/>
                    </a:lnTo>
                    <a:lnTo>
                      <a:pt x="134474" y="199111"/>
                    </a:lnTo>
                    <a:cubicBezTo>
                      <a:pt x="129645" y="193538"/>
                      <a:pt x="124444" y="188709"/>
                      <a:pt x="119986" y="182766"/>
                    </a:cubicBezTo>
                    <a:lnTo>
                      <a:pt x="93612" y="147847"/>
                    </a:lnTo>
                    <a:lnTo>
                      <a:pt x="67237" y="112928"/>
                    </a:lnTo>
                    <a:cubicBezTo>
                      <a:pt x="58322" y="101413"/>
                      <a:pt x="51264" y="88411"/>
                      <a:pt x="43091" y="76152"/>
                    </a:cubicBezTo>
                    <a:lnTo>
                      <a:pt x="31204" y="57579"/>
                    </a:lnTo>
                    <a:cubicBezTo>
                      <a:pt x="27489" y="51264"/>
                      <a:pt x="23032" y="45320"/>
                      <a:pt x="20060" y="39005"/>
                    </a:cubicBezTo>
                    <a:lnTo>
                      <a:pt x="0" y="0"/>
                    </a:lnTo>
                    <a:lnTo>
                      <a:pt x="0" y="0"/>
                    </a:lnTo>
                    <a:cubicBezTo>
                      <a:pt x="0" y="0"/>
                      <a:pt x="19688" y="39376"/>
                      <a:pt x="19688" y="39376"/>
                    </a:cubicBezTo>
                    <a:cubicBezTo>
                      <a:pt x="22660" y="46063"/>
                      <a:pt x="27118" y="52006"/>
                      <a:pt x="30832" y="58322"/>
                    </a:cubicBezTo>
                    <a:lnTo>
                      <a:pt x="42348" y="76895"/>
                    </a:lnTo>
                    <a:cubicBezTo>
                      <a:pt x="50149" y="89154"/>
                      <a:pt x="57207" y="102156"/>
                      <a:pt x="65751" y="114043"/>
                    </a:cubicBezTo>
                    <a:lnTo>
                      <a:pt x="91754" y="149333"/>
                    </a:lnTo>
                    <a:lnTo>
                      <a:pt x="117758" y="184623"/>
                    </a:lnTo>
                    <a:cubicBezTo>
                      <a:pt x="122215" y="190567"/>
                      <a:pt x="127416" y="195767"/>
                      <a:pt x="131874" y="201339"/>
                    </a:cubicBezTo>
                    <a:lnTo>
                      <a:pt x="146361" y="217684"/>
                    </a:lnTo>
                    <a:lnTo>
                      <a:pt x="204683" y="283435"/>
                    </a:lnTo>
                    <a:lnTo>
                      <a:pt x="204683" y="282692"/>
                    </a:lnTo>
                    <a:cubicBezTo>
                      <a:pt x="217684" y="313896"/>
                      <a:pt x="233286" y="344357"/>
                      <a:pt x="251489" y="372961"/>
                    </a:cubicBezTo>
                    <a:cubicBezTo>
                      <a:pt x="268948" y="401936"/>
                      <a:pt x="288636" y="429797"/>
                      <a:pt x="308324" y="457286"/>
                    </a:cubicBezTo>
                    <a:cubicBezTo>
                      <a:pt x="348072" y="512264"/>
                      <a:pt x="389677" y="565756"/>
                      <a:pt x="429797" y="619992"/>
                    </a:cubicBezTo>
                    <a:cubicBezTo>
                      <a:pt x="449856" y="647109"/>
                      <a:pt x="469916" y="674599"/>
                      <a:pt x="488861" y="702459"/>
                    </a:cubicBezTo>
                    <a:cubicBezTo>
                      <a:pt x="508178" y="730320"/>
                      <a:pt x="526380" y="758552"/>
                      <a:pt x="543839" y="787527"/>
                    </a:cubicBezTo>
                    <a:cubicBezTo>
                      <a:pt x="561299" y="816502"/>
                      <a:pt x="577272" y="846220"/>
                      <a:pt x="591388" y="877052"/>
                    </a:cubicBezTo>
                    <a:cubicBezTo>
                      <a:pt x="605876" y="907142"/>
                      <a:pt x="616277" y="939832"/>
                      <a:pt x="627050" y="971779"/>
                    </a:cubicBezTo>
                    <a:cubicBezTo>
                      <a:pt x="632622" y="987752"/>
                      <a:pt x="637451" y="1004468"/>
                      <a:pt x="644509" y="1019699"/>
                    </a:cubicBezTo>
                    <a:cubicBezTo>
                      <a:pt x="651196" y="1035301"/>
                      <a:pt x="657511" y="1051274"/>
                      <a:pt x="665683" y="1066133"/>
                    </a:cubicBezTo>
                    <a:cubicBezTo>
                      <a:pt x="673484" y="1081364"/>
                      <a:pt x="680914" y="1096594"/>
                      <a:pt x="689829" y="1111082"/>
                    </a:cubicBezTo>
                    <a:cubicBezTo>
                      <a:pt x="698373" y="1125569"/>
                      <a:pt x="706546" y="1140800"/>
                      <a:pt x="716204" y="1154544"/>
                    </a:cubicBezTo>
                    <a:cubicBezTo>
                      <a:pt x="734406" y="1183148"/>
                      <a:pt x="754094" y="1211009"/>
                      <a:pt x="774154" y="1238126"/>
                    </a:cubicBezTo>
                    <a:cubicBezTo>
                      <a:pt x="794214" y="1265244"/>
                      <a:pt x="815388" y="1291990"/>
                      <a:pt x="836562" y="1318365"/>
                    </a:cubicBezTo>
                    <a:cubicBezTo>
                      <a:pt x="858107" y="1344740"/>
                      <a:pt x="879653" y="1370743"/>
                      <a:pt x="901941" y="1396375"/>
                    </a:cubicBezTo>
                    <a:lnTo>
                      <a:pt x="968435" y="1473270"/>
                    </a:lnTo>
                    <a:cubicBezTo>
                      <a:pt x="990724" y="1498902"/>
                      <a:pt x="1012641" y="1524533"/>
                      <a:pt x="1034187" y="1550537"/>
                    </a:cubicBezTo>
                    <a:cubicBezTo>
                      <a:pt x="1055732" y="1576540"/>
                      <a:pt x="1076906" y="1602915"/>
                      <a:pt x="1096966" y="1630032"/>
                    </a:cubicBezTo>
                    <a:lnTo>
                      <a:pt x="1096966" y="1630032"/>
                    </a:lnTo>
                    <a:cubicBezTo>
                      <a:pt x="1096966" y="1630032"/>
                      <a:pt x="1134485" y="1701356"/>
                      <a:pt x="1134485" y="1701356"/>
                    </a:cubicBezTo>
                    <a:lnTo>
                      <a:pt x="1143772" y="1719186"/>
                    </a:lnTo>
                    <a:cubicBezTo>
                      <a:pt x="1146743" y="1725130"/>
                      <a:pt x="1150458" y="1730702"/>
                      <a:pt x="1154173" y="1736646"/>
                    </a:cubicBezTo>
                    <a:lnTo>
                      <a:pt x="1174976" y="1771193"/>
                    </a:lnTo>
                    <a:cubicBezTo>
                      <a:pt x="1188720" y="1794596"/>
                      <a:pt x="1203208" y="1817256"/>
                      <a:pt x="1217695" y="1839916"/>
                    </a:cubicBezTo>
                    <a:cubicBezTo>
                      <a:pt x="1232554" y="1862576"/>
                      <a:pt x="1246299" y="1885607"/>
                      <a:pt x="1260415" y="1908639"/>
                    </a:cubicBezTo>
                    <a:lnTo>
                      <a:pt x="1260415" y="190863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2" name="Freeform: Shape 1241">
                <a:extLst>
                  <a:ext uri="{FF2B5EF4-FFF2-40B4-BE49-F238E27FC236}">
                    <a16:creationId xmlns:a16="http://schemas.microsoft.com/office/drawing/2014/main" id="{1C6D601F-1694-DF83-9219-97D3827B3C8D}"/>
                  </a:ext>
                </a:extLst>
              </p:cNvPr>
              <p:cNvSpPr/>
              <p:nvPr/>
            </p:nvSpPr>
            <p:spPr>
              <a:xfrm>
                <a:off x="5230705" y="2093046"/>
                <a:ext cx="55608" cy="55608"/>
              </a:xfrm>
              <a:custGeom>
                <a:avLst/>
                <a:gdLst>
                  <a:gd name="connsiteX0" fmla="*/ 129 w 55608"/>
                  <a:gd name="connsiteY0" fmla="*/ 30219 h 55608"/>
                  <a:gd name="connsiteX1" fmla="*/ 30219 w 55608"/>
                  <a:gd name="connsiteY1" fmla="*/ 55479 h 55608"/>
                  <a:gd name="connsiteX2" fmla="*/ 55479 w 55608"/>
                  <a:gd name="connsiteY2" fmla="*/ 25389 h 55608"/>
                  <a:gd name="connsiteX3" fmla="*/ 25389 w 55608"/>
                  <a:gd name="connsiteY3" fmla="*/ 129 h 55608"/>
                  <a:gd name="connsiteX4" fmla="*/ 129 w 55608"/>
                  <a:gd name="connsiteY4" fmla="*/ 30219 h 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8" h="55608">
                    <a:moveTo>
                      <a:pt x="129" y="30219"/>
                    </a:moveTo>
                    <a:cubicBezTo>
                      <a:pt x="1615" y="45449"/>
                      <a:pt x="14988" y="56965"/>
                      <a:pt x="30219" y="55479"/>
                    </a:cubicBezTo>
                    <a:cubicBezTo>
                      <a:pt x="45449" y="53993"/>
                      <a:pt x="56965" y="40620"/>
                      <a:pt x="55479" y="25389"/>
                    </a:cubicBezTo>
                    <a:cubicBezTo>
                      <a:pt x="53993" y="10159"/>
                      <a:pt x="40620" y="-1357"/>
                      <a:pt x="25389" y="129"/>
                    </a:cubicBezTo>
                    <a:cubicBezTo>
                      <a:pt x="10159" y="1615"/>
                      <a:pt x="-1357" y="14988"/>
                      <a:pt x="129" y="3021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3" name="Freeform: Shape 1242">
                <a:extLst>
                  <a:ext uri="{FF2B5EF4-FFF2-40B4-BE49-F238E27FC236}">
                    <a16:creationId xmlns:a16="http://schemas.microsoft.com/office/drawing/2014/main" id="{90F8A121-6571-4B64-3B6F-1CC92F2EE9AA}"/>
                  </a:ext>
                </a:extLst>
              </p:cNvPr>
              <p:cNvSpPr/>
              <p:nvPr/>
            </p:nvSpPr>
            <p:spPr>
              <a:xfrm>
                <a:off x="3971226" y="186458"/>
                <a:ext cx="55971" cy="55971"/>
              </a:xfrm>
              <a:custGeom>
                <a:avLst/>
                <a:gdLst>
                  <a:gd name="connsiteX0" fmla="*/ 2165 w 55971"/>
                  <a:gd name="connsiteY0" fmla="*/ 38570 h 55971"/>
                  <a:gd name="connsiteX1" fmla="*/ 17396 w 55971"/>
                  <a:gd name="connsiteY1" fmla="*/ 2165 h 55971"/>
                  <a:gd name="connsiteX2" fmla="*/ 53800 w 55971"/>
                  <a:gd name="connsiteY2" fmla="*/ 17396 h 55971"/>
                  <a:gd name="connsiteX3" fmla="*/ 38941 w 55971"/>
                  <a:gd name="connsiteY3" fmla="*/ 53800 h 55971"/>
                  <a:gd name="connsiteX4" fmla="*/ 2537 w 55971"/>
                  <a:gd name="connsiteY4" fmla="*/ 38941 h 55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1" h="55971">
                    <a:moveTo>
                      <a:pt x="2165" y="38570"/>
                    </a:moveTo>
                    <a:cubicBezTo>
                      <a:pt x="-3778" y="24454"/>
                      <a:pt x="2908" y="8109"/>
                      <a:pt x="17396" y="2165"/>
                    </a:cubicBezTo>
                    <a:cubicBezTo>
                      <a:pt x="31512" y="-3778"/>
                      <a:pt x="47857" y="2908"/>
                      <a:pt x="53800" y="17396"/>
                    </a:cubicBezTo>
                    <a:cubicBezTo>
                      <a:pt x="59744" y="31512"/>
                      <a:pt x="53057" y="47857"/>
                      <a:pt x="38941" y="53800"/>
                    </a:cubicBezTo>
                    <a:cubicBezTo>
                      <a:pt x="24825" y="59744"/>
                      <a:pt x="8480" y="53057"/>
                      <a:pt x="2537" y="3894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49" name="Graphic 619">
              <a:extLst>
                <a:ext uri="{FF2B5EF4-FFF2-40B4-BE49-F238E27FC236}">
                  <a16:creationId xmlns:a16="http://schemas.microsoft.com/office/drawing/2014/main" id="{B6DA782A-EE97-FA11-EF82-BF1F29876E54}"/>
                </a:ext>
                <a:ext uri="{C183D7F6-B498-43B3-948B-1728B52AA6E4}">
                  <adec:decorative xmlns:adec="http://schemas.microsoft.com/office/drawing/2017/decorative" val="1"/>
                </a:ext>
              </a:extLst>
            </p:cNvPr>
            <p:cNvGrpSpPr/>
            <p:nvPr/>
          </p:nvGrpSpPr>
          <p:grpSpPr>
            <a:xfrm>
              <a:off x="2796674" y="2904637"/>
              <a:ext cx="1065528" cy="1389322"/>
              <a:chOff x="3645970" y="422872"/>
              <a:chExt cx="1584590" cy="1955322"/>
            </a:xfrm>
            <a:solidFill>
              <a:srgbClr val="454142"/>
            </a:solidFill>
          </p:grpSpPr>
          <p:sp>
            <p:nvSpPr>
              <p:cNvPr id="1238" name="Freeform: Shape 1237">
                <a:extLst>
                  <a:ext uri="{FF2B5EF4-FFF2-40B4-BE49-F238E27FC236}">
                    <a16:creationId xmlns:a16="http://schemas.microsoft.com/office/drawing/2014/main" id="{391C6D19-513C-E9FA-7DA0-CF4F99D3489B}"/>
                  </a:ext>
                </a:extLst>
              </p:cNvPr>
              <p:cNvSpPr/>
              <p:nvPr/>
            </p:nvSpPr>
            <p:spPr>
              <a:xfrm>
                <a:off x="3672497" y="449027"/>
                <a:ext cx="1531591" cy="1902694"/>
              </a:xfrm>
              <a:custGeom>
                <a:avLst/>
                <a:gdLst>
                  <a:gd name="connsiteX0" fmla="*/ 1531591 w 1531591"/>
                  <a:gd name="connsiteY0" fmla="*/ 1902323 h 1902694"/>
                  <a:gd name="connsiteX1" fmla="*/ 1511532 w 1531591"/>
                  <a:gd name="connsiteY1" fmla="*/ 1889322 h 1902694"/>
                  <a:gd name="connsiteX2" fmla="*/ 1492587 w 1531591"/>
                  <a:gd name="connsiteY2" fmla="*/ 1874834 h 1902694"/>
                  <a:gd name="connsiteX3" fmla="*/ 1474384 w 1531591"/>
                  <a:gd name="connsiteY3" fmla="*/ 1859232 h 1902694"/>
                  <a:gd name="connsiteX4" fmla="*/ 1456925 w 1531591"/>
                  <a:gd name="connsiteY4" fmla="*/ 1842887 h 1902694"/>
                  <a:gd name="connsiteX5" fmla="*/ 1423864 w 1531591"/>
                  <a:gd name="connsiteY5" fmla="*/ 1808340 h 1902694"/>
                  <a:gd name="connsiteX6" fmla="*/ 1393403 w 1531591"/>
                  <a:gd name="connsiteY6" fmla="*/ 1771564 h 1902694"/>
                  <a:gd name="connsiteX7" fmla="*/ 1365171 w 1531591"/>
                  <a:gd name="connsiteY7" fmla="*/ 1732931 h 1902694"/>
                  <a:gd name="connsiteX8" fmla="*/ 1351426 w 1531591"/>
                  <a:gd name="connsiteY8" fmla="*/ 1713243 h 1902694"/>
                  <a:gd name="connsiteX9" fmla="*/ 1339539 w 1531591"/>
                  <a:gd name="connsiteY9" fmla="*/ 1692812 h 1902694"/>
                  <a:gd name="connsiteX10" fmla="*/ 1327280 w 1531591"/>
                  <a:gd name="connsiteY10" fmla="*/ 1672381 h 1902694"/>
                  <a:gd name="connsiteX11" fmla="*/ 1316136 w 1531591"/>
                  <a:gd name="connsiteY11" fmla="*/ 1651207 h 1902694"/>
                  <a:gd name="connsiteX12" fmla="*/ 1295333 w 1531591"/>
                  <a:gd name="connsiteY12" fmla="*/ 1608115 h 1902694"/>
                  <a:gd name="connsiteX13" fmla="*/ 1295333 w 1531591"/>
                  <a:gd name="connsiteY13" fmla="*/ 1608115 h 1902694"/>
                  <a:gd name="connsiteX14" fmla="*/ 1276388 w 1531591"/>
                  <a:gd name="connsiteY14" fmla="*/ 1558338 h 1902694"/>
                  <a:gd name="connsiteX15" fmla="*/ 1264872 w 1531591"/>
                  <a:gd name="connsiteY15" fmla="*/ 1534192 h 1902694"/>
                  <a:gd name="connsiteX16" fmla="*/ 1251871 w 1531591"/>
                  <a:gd name="connsiteY16" fmla="*/ 1510789 h 1902694"/>
                  <a:gd name="connsiteX17" fmla="*/ 1223639 w 1531591"/>
                  <a:gd name="connsiteY17" fmla="*/ 1465469 h 1902694"/>
                  <a:gd name="connsiteX18" fmla="*/ 1192806 w 1531591"/>
                  <a:gd name="connsiteY18" fmla="*/ 1422006 h 1902694"/>
                  <a:gd name="connsiteX19" fmla="*/ 1160116 w 1531591"/>
                  <a:gd name="connsiteY19" fmla="*/ 1380030 h 1902694"/>
                  <a:gd name="connsiteX20" fmla="*/ 1126312 w 1531591"/>
                  <a:gd name="connsiteY20" fmla="*/ 1338796 h 1902694"/>
                  <a:gd name="connsiteX21" fmla="*/ 1056475 w 1531591"/>
                  <a:gd name="connsiteY21" fmla="*/ 1258557 h 1902694"/>
                  <a:gd name="connsiteX22" fmla="*/ 774525 w 1531591"/>
                  <a:gd name="connsiteY22" fmla="*/ 940946 h 1902694"/>
                  <a:gd name="connsiteX23" fmla="*/ 774525 w 1531591"/>
                  <a:gd name="connsiteY23" fmla="*/ 940946 h 1902694"/>
                  <a:gd name="connsiteX24" fmla="*/ 774525 w 1531591"/>
                  <a:gd name="connsiteY24" fmla="*/ 940946 h 1902694"/>
                  <a:gd name="connsiteX25" fmla="*/ 737006 w 1531591"/>
                  <a:gd name="connsiteY25" fmla="*/ 902684 h 1902694"/>
                  <a:gd name="connsiteX26" fmla="*/ 700973 w 1531591"/>
                  <a:gd name="connsiteY26" fmla="*/ 862936 h 1902694"/>
                  <a:gd name="connsiteX27" fmla="*/ 666798 w 1531591"/>
                  <a:gd name="connsiteY27" fmla="*/ 821703 h 1902694"/>
                  <a:gd name="connsiteX28" fmla="*/ 634108 w 1531591"/>
                  <a:gd name="connsiteY28" fmla="*/ 779354 h 1902694"/>
                  <a:gd name="connsiteX29" fmla="*/ 572072 w 1531591"/>
                  <a:gd name="connsiteY29" fmla="*/ 691687 h 1902694"/>
                  <a:gd name="connsiteX30" fmla="*/ 513007 w 1531591"/>
                  <a:gd name="connsiteY30" fmla="*/ 601789 h 1902694"/>
                  <a:gd name="connsiteX31" fmla="*/ 453200 w 1531591"/>
                  <a:gd name="connsiteY31" fmla="*/ 512264 h 1902694"/>
                  <a:gd name="connsiteX32" fmla="*/ 388563 w 1531591"/>
                  <a:gd name="connsiteY32" fmla="*/ 426082 h 1902694"/>
                  <a:gd name="connsiteX33" fmla="*/ 353273 w 1531591"/>
                  <a:gd name="connsiteY33" fmla="*/ 385220 h 1902694"/>
                  <a:gd name="connsiteX34" fmla="*/ 315754 w 1531591"/>
                  <a:gd name="connsiteY34" fmla="*/ 346586 h 1902694"/>
                  <a:gd name="connsiteX35" fmla="*/ 276006 w 1531591"/>
                  <a:gd name="connsiteY35" fmla="*/ 310553 h 1902694"/>
                  <a:gd name="connsiteX36" fmla="*/ 234029 w 1531591"/>
                  <a:gd name="connsiteY36" fmla="*/ 277120 h 1902694"/>
                  <a:gd name="connsiteX37" fmla="*/ 234029 w 1531591"/>
                  <a:gd name="connsiteY37" fmla="*/ 277120 h 1902694"/>
                  <a:gd name="connsiteX38" fmla="*/ 169021 w 1531591"/>
                  <a:gd name="connsiteY38" fmla="*/ 213598 h 1902694"/>
                  <a:gd name="connsiteX39" fmla="*/ 152676 w 1531591"/>
                  <a:gd name="connsiteY39" fmla="*/ 197625 h 1902694"/>
                  <a:gd name="connsiteX40" fmla="*/ 136703 w 1531591"/>
                  <a:gd name="connsiteY40" fmla="*/ 181651 h 1902694"/>
                  <a:gd name="connsiteX41" fmla="*/ 106985 w 1531591"/>
                  <a:gd name="connsiteY41" fmla="*/ 147104 h 1902694"/>
                  <a:gd name="connsiteX42" fmla="*/ 77267 w 1531591"/>
                  <a:gd name="connsiteY42" fmla="*/ 112557 h 1902694"/>
                  <a:gd name="connsiteX43" fmla="*/ 49778 w 1531591"/>
                  <a:gd name="connsiteY43" fmla="*/ 76152 h 1902694"/>
                  <a:gd name="connsiteX44" fmla="*/ 36405 w 1531591"/>
                  <a:gd name="connsiteY44" fmla="*/ 57579 h 1902694"/>
                  <a:gd name="connsiteX45" fmla="*/ 23403 w 1531591"/>
                  <a:gd name="connsiteY45" fmla="*/ 39005 h 1902694"/>
                  <a:gd name="connsiteX46" fmla="*/ 0 w 1531591"/>
                  <a:gd name="connsiteY46" fmla="*/ 0 h 1902694"/>
                  <a:gd name="connsiteX47" fmla="*/ 0 w 1531591"/>
                  <a:gd name="connsiteY47" fmla="*/ 0 h 1902694"/>
                  <a:gd name="connsiteX48" fmla="*/ 23032 w 1531591"/>
                  <a:gd name="connsiteY48" fmla="*/ 39376 h 1902694"/>
                  <a:gd name="connsiteX49" fmla="*/ 36033 w 1531591"/>
                  <a:gd name="connsiteY49" fmla="*/ 58322 h 1902694"/>
                  <a:gd name="connsiteX50" fmla="*/ 49035 w 1531591"/>
                  <a:gd name="connsiteY50" fmla="*/ 76895 h 1902694"/>
                  <a:gd name="connsiteX51" fmla="*/ 76152 w 1531591"/>
                  <a:gd name="connsiteY51" fmla="*/ 113671 h 1902694"/>
                  <a:gd name="connsiteX52" fmla="*/ 105499 w 1531591"/>
                  <a:gd name="connsiteY52" fmla="*/ 148590 h 1902694"/>
                  <a:gd name="connsiteX53" fmla="*/ 134845 w 1531591"/>
                  <a:gd name="connsiteY53" fmla="*/ 183509 h 1902694"/>
                  <a:gd name="connsiteX54" fmla="*/ 150819 w 1531591"/>
                  <a:gd name="connsiteY54" fmla="*/ 199854 h 1902694"/>
                  <a:gd name="connsiteX55" fmla="*/ 167164 w 1531591"/>
                  <a:gd name="connsiteY55" fmla="*/ 215827 h 1902694"/>
                  <a:gd name="connsiteX56" fmla="*/ 232172 w 1531591"/>
                  <a:gd name="connsiteY56" fmla="*/ 280092 h 1902694"/>
                  <a:gd name="connsiteX57" fmla="*/ 232172 w 1531591"/>
                  <a:gd name="connsiteY57" fmla="*/ 280092 h 1902694"/>
                  <a:gd name="connsiteX58" fmla="*/ 232172 w 1531591"/>
                  <a:gd name="connsiteY58" fmla="*/ 280092 h 1902694"/>
                  <a:gd name="connsiteX59" fmla="*/ 273777 w 1531591"/>
                  <a:gd name="connsiteY59" fmla="*/ 313525 h 1902694"/>
                  <a:gd name="connsiteX60" fmla="*/ 313525 w 1531591"/>
                  <a:gd name="connsiteY60" fmla="*/ 349558 h 1902694"/>
                  <a:gd name="connsiteX61" fmla="*/ 350673 w 1531591"/>
                  <a:gd name="connsiteY61" fmla="*/ 388191 h 1902694"/>
                  <a:gd name="connsiteX62" fmla="*/ 385591 w 1531591"/>
                  <a:gd name="connsiteY62" fmla="*/ 429054 h 1902694"/>
                  <a:gd name="connsiteX63" fmla="*/ 449485 w 1531591"/>
                  <a:gd name="connsiteY63" fmla="*/ 515236 h 1902694"/>
                  <a:gd name="connsiteX64" fmla="*/ 508549 w 1531591"/>
                  <a:gd name="connsiteY64" fmla="*/ 604761 h 1902694"/>
                  <a:gd name="connsiteX65" fmla="*/ 567242 w 1531591"/>
                  <a:gd name="connsiteY65" fmla="*/ 695030 h 1902694"/>
                  <a:gd name="connsiteX66" fmla="*/ 628907 w 1531591"/>
                  <a:gd name="connsiteY66" fmla="*/ 783069 h 1902694"/>
                  <a:gd name="connsiteX67" fmla="*/ 661597 w 1531591"/>
                  <a:gd name="connsiteY67" fmla="*/ 825789 h 1902694"/>
                  <a:gd name="connsiteX68" fmla="*/ 695773 w 1531591"/>
                  <a:gd name="connsiteY68" fmla="*/ 867394 h 1902694"/>
                  <a:gd name="connsiteX69" fmla="*/ 731806 w 1531591"/>
                  <a:gd name="connsiteY69" fmla="*/ 907513 h 1902694"/>
                  <a:gd name="connsiteX70" fmla="*/ 769325 w 1531591"/>
                  <a:gd name="connsiteY70" fmla="*/ 946147 h 1902694"/>
                  <a:gd name="connsiteX71" fmla="*/ 769325 w 1531591"/>
                  <a:gd name="connsiteY71" fmla="*/ 946147 h 1902694"/>
                  <a:gd name="connsiteX72" fmla="*/ 1052760 w 1531591"/>
                  <a:gd name="connsiteY72" fmla="*/ 1262644 h 1902694"/>
                  <a:gd name="connsiteX73" fmla="*/ 1122598 w 1531591"/>
                  <a:gd name="connsiteY73" fmla="*/ 1342511 h 1902694"/>
                  <a:gd name="connsiteX74" fmla="*/ 1156402 w 1531591"/>
                  <a:gd name="connsiteY74" fmla="*/ 1383373 h 1902694"/>
                  <a:gd name="connsiteX75" fmla="*/ 1189091 w 1531591"/>
                  <a:gd name="connsiteY75" fmla="*/ 1425350 h 1902694"/>
                  <a:gd name="connsiteX76" fmla="*/ 1219924 w 1531591"/>
                  <a:gd name="connsiteY76" fmla="*/ 1468441 h 1902694"/>
                  <a:gd name="connsiteX77" fmla="*/ 1248156 w 1531591"/>
                  <a:gd name="connsiteY77" fmla="*/ 1513389 h 1902694"/>
                  <a:gd name="connsiteX78" fmla="*/ 1261158 w 1531591"/>
                  <a:gd name="connsiteY78" fmla="*/ 1536421 h 1902694"/>
                  <a:gd name="connsiteX79" fmla="*/ 1272673 w 1531591"/>
                  <a:gd name="connsiteY79" fmla="*/ 1560195 h 1902694"/>
                  <a:gd name="connsiteX80" fmla="*/ 1291619 w 1531591"/>
                  <a:gd name="connsiteY80" fmla="*/ 1609601 h 1902694"/>
                  <a:gd name="connsiteX81" fmla="*/ 1291619 w 1531591"/>
                  <a:gd name="connsiteY81" fmla="*/ 1609601 h 1902694"/>
                  <a:gd name="connsiteX82" fmla="*/ 1312421 w 1531591"/>
                  <a:gd name="connsiteY82" fmla="*/ 1653064 h 1902694"/>
                  <a:gd name="connsiteX83" fmla="*/ 1323566 w 1531591"/>
                  <a:gd name="connsiteY83" fmla="*/ 1674238 h 1902694"/>
                  <a:gd name="connsiteX84" fmla="*/ 1335824 w 1531591"/>
                  <a:gd name="connsiteY84" fmla="*/ 1694669 h 1902694"/>
                  <a:gd name="connsiteX85" fmla="*/ 1348083 w 1531591"/>
                  <a:gd name="connsiteY85" fmla="*/ 1715100 h 1902694"/>
                  <a:gd name="connsiteX86" fmla="*/ 1361827 w 1531591"/>
                  <a:gd name="connsiteY86" fmla="*/ 1734788 h 1902694"/>
                  <a:gd name="connsiteX87" fmla="*/ 1390431 w 1531591"/>
                  <a:gd name="connsiteY87" fmla="*/ 1773050 h 1902694"/>
                  <a:gd name="connsiteX88" fmla="*/ 1421635 w 1531591"/>
                  <a:gd name="connsiteY88" fmla="*/ 1809455 h 1902694"/>
                  <a:gd name="connsiteX89" fmla="*/ 1455068 w 1531591"/>
                  <a:gd name="connsiteY89" fmla="*/ 1843631 h 1902694"/>
                  <a:gd name="connsiteX90" fmla="*/ 1472527 w 1531591"/>
                  <a:gd name="connsiteY90" fmla="*/ 1859975 h 1902694"/>
                  <a:gd name="connsiteX91" fmla="*/ 1491101 w 1531591"/>
                  <a:gd name="connsiteY91" fmla="*/ 1875206 h 1902694"/>
                  <a:gd name="connsiteX92" fmla="*/ 1510046 w 1531591"/>
                  <a:gd name="connsiteY92" fmla="*/ 1889693 h 1902694"/>
                  <a:gd name="connsiteX93" fmla="*/ 1530106 w 1531591"/>
                  <a:gd name="connsiteY93" fmla="*/ 1902695 h 1902694"/>
                  <a:gd name="connsiteX94" fmla="*/ 1530106 w 1531591"/>
                  <a:gd name="connsiteY94" fmla="*/ 1902695 h 1902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531591" h="1902694">
                    <a:moveTo>
                      <a:pt x="1531591" y="1902323"/>
                    </a:moveTo>
                    <a:lnTo>
                      <a:pt x="1511532" y="1889322"/>
                    </a:lnTo>
                    <a:cubicBezTo>
                      <a:pt x="1504845" y="1884864"/>
                      <a:pt x="1498902" y="1879663"/>
                      <a:pt x="1492587" y="1874834"/>
                    </a:cubicBezTo>
                    <a:cubicBezTo>
                      <a:pt x="1486271" y="1869634"/>
                      <a:pt x="1479956" y="1865176"/>
                      <a:pt x="1474384" y="1859232"/>
                    </a:cubicBezTo>
                    <a:lnTo>
                      <a:pt x="1456925" y="1842887"/>
                    </a:lnTo>
                    <a:cubicBezTo>
                      <a:pt x="1445038" y="1832115"/>
                      <a:pt x="1435008" y="1819856"/>
                      <a:pt x="1423864" y="1808340"/>
                    </a:cubicBezTo>
                    <a:cubicBezTo>
                      <a:pt x="1412720" y="1796825"/>
                      <a:pt x="1403433" y="1783823"/>
                      <a:pt x="1393403" y="1771564"/>
                    </a:cubicBezTo>
                    <a:cubicBezTo>
                      <a:pt x="1383001" y="1759677"/>
                      <a:pt x="1374458" y="1745932"/>
                      <a:pt x="1365171" y="1732931"/>
                    </a:cubicBezTo>
                    <a:lnTo>
                      <a:pt x="1351426" y="1713243"/>
                    </a:lnTo>
                    <a:lnTo>
                      <a:pt x="1339539" y="1692812"/>
                    </a:lnTo>
                    <a:lnTo>
                      <a:pt x="1327280" y="1672381"/>
                    </a:lnTo>
                    <a:cubicBezTo>
                      <a:pt x="1323194" y="1665694"/>
                      <a:pt x="1319479" y="1658636"/>
                      <a:pt x="1316136" y="1651207"/>
                    </a:cubicBezTo>
                    <a:lnTo>
                      <a:pt x="1295333" y="1608115"/>
                    </a:lnTo>
                    <a:lnTo>
                      <a:pt x="1295333" y="1608115"/>
                    </a:lnTo>
                    <a:cubicBezTo>
                      <a:pt x="1289390" y="1591770"/>
                      <a:pt x="1284561" y="1574311"/>
                      <a:pt x="1276388" y="1558338"/>
                    </a:cubicBezTo>
                    <a:cubicBezTo>
                      <a:pt x="1272673" y="1550165"/>
                      <a:pt x="1268959" y="1541993"/>
                      <a:pt x="1264872" y="1534192"/>
                    </a:cubicBezTo>
                    <a:lnTo>
                      <a:pt x="1251871" y="1510789"/>
                    </a:lnTo>
                    <a:cubicBezTo>
                      <a:pt x="1243698" y="1495187"/>
                      <a:pt x="1232926" y="1480699"/>
                      <a:pt x="1223639" y="1465469"/>
                    </a:cubicBezTo>
                    <a:cubicBezTo>
                      <a:pt x="1213609" y="1450610"/>
                      <a:pt x="1203208" y="1436494"/>
                      <a:pt x="1192806" y="1422006"/>
                    </a:cubicBezTo>
                    <a:lnTo>
                      <a:pt x="1160116" y="1380030"/>
                    </a:lnTo>
                    <a:lnTo>
                      <a:pt x="1126312" y="1338796"/>
                    </a:lnTo>
                    <a:cubicBezTo>
                      <a:pt x="1103281" y="1311678"/>
                      <a:pt x="1080249" y="1284932"/>
                      <a:pt x="1056475" y="1258557"/>
                    </a:cubicBezTo>
                    <a:cubicBezTo>
                      <a:pt x="962120" y="1152687"/>
                      <a:pt x="864422" y="1050160"/>
                      <a:pt x="774525" y="940946"/>
                    </a:cubicBezTo>
                    <a:lnTo>
                      <a:pt x="774525" y="940946"/>
                    </a:lnTo>
                    <a:cubicBezTo>
                      <a:pt x="774525" y="940946"/>
                      <a:pt x="774525" y="940946"/>
                      <a:pt x="774525" y="940946"/>
                    </a:cubicBezTo>
                    <a:lnTo>
                      <a:pt x="737006" y="902684"/>
                    </a:lnTo>
                    <a:cubicBezTo>
                      <a:pt x="724376" y="890054"/>
                      <a:pt x="713232" y="875938"/>
                      <a:pt x="700973" y="862936"/>
                    </a:cubicBezTo>
                    <a:cubicBezTo>
                      <a:pt x="688715" y="849935"/>
                      <a:pt x="677942" y="835447"/>
                      <a:pt x="666798" y="821703"/>
                    </a:cubicBezTo>
                    <a:cubicBezTo>
                      <a:pt x="655282" y="807958"/>
                      <a:pt x="644881" y="793471"/>
                      <a:pt x="634108" y="779354"/>
                    </a:cubicBezTo>
                    <a:cubicBezTo>
                      <a:pt x="612562" y="750751"/>
                      <a:pt x="592131" y="721404"/>
                      <a:pt x="572072" y="691687"/>
                    </a:cubicBezTo>
                    <a:cubicBezTo>
                      <a:pt x="552012" y="661968"/>
                      <a:pt x="532695" y="631879"/>
                      <a:pt x="513007" y="601789"/>
                    </a:cubicBezTo>
                    <a:cubicBezTo>
                      <a:pt x="493319" y="571700"/>
                      <a:pt x="473631" y="541611"/>
                      <a:pt x="453200" y="512264"/>
                    </a:cubicBezTo>
                    <a:cubicBezTo>
                      <a:pt x="432768" y="482917"/>
                      <a:pt x="411223" y="453942"/>
                      <a:pt x="388563" y="426082"/>
                    </a:cubicBezTo>
                    <a:lnTo>
                      <a:pt x="353273" y="385220"/>
                    </a:lnTo>
                    <a:lnTo>
                      <a:pt x="315754" y="346586"/>
                    </a:lnTo>
                    <a:lnTo>
                      <a:pt x="276006" y="310553"/>
                    </a:lnTo>
                    <a:lnTo>
                      <a:pt x="234029" y="277120"/>
                    </a:lnTo>
                    <a:lnTo>
                      <a:pt x="234029" y="277120"/>
                    </a:lnTo>
                    <a:cubicBezTo>
                      <a:pt x="234029" y="277120"/>
                      <a:pt x="169021" y="213598"/>
                      <a:pt x="169021" y="213598"/>
                    </a:cubicBezTo>
                    <a:lnTo>
                      <a:pt x="152676" y="197625"/>
                    </a:lnTo>
                    <a:cubicBezTo>
                      <a:pt x="147476" y="192424"/>
                      <a:pt x="141532" y="187223"/>
                      <a:pt x="136703" y="181651"/>
                    </a:cubicBezTo>
                    <a:lnTo>
                      <a:pt x="106985" y="147104"/>
                    </a:lnTo>
                    <a:lnTo>
                      <a:pt x="77267" y="112557"/>
                    </a:lnTo>
                    <a:cubicBezTo>
                      <a:pt x="66866" y="101413"/>
                      <a:pt x="59065" y="88411"/>
                      <a:pt x="49778" y="76152"/>
                    </a:cubicBezTo>
                    <a:lnTo>
                      <a:pt x="36405" y="57579"/>
                    </a:lnTo>
                    <a:cubicBezTo>
                      <a:pt x="31947" y="51264"/>
                      <a:pt x="27118" y="45320"/>
                      <a:pt x="23403" y="39005"/>
                    </a:cubicBezTo>
                    <a:lnTo>
                      <a:pt x="0" y="0"/>
                    </a:lnTo>
                    <a:lnTo>
                      <a:pt x="0" y="0"/>
                    </a:lnTo>
                    <a:cubicBezTo>
                      <a:pt x="0" y="0"/>
                      <a:pt x="23032" y="39376"/>
                      <a:pt x="23032" y="39376"/>
                    </a:cubicBezTo>
                    <a:cubicBezTo>
                      <a:pt x="26746" y="46063"/>
                      <a:pt x="31575" y="52006"/>
                      <a:pt x="36033" y="58322"/>
                    </a:cubicBezTo>
                    <a:lnTo>
                      <a:pt x="49035" y="76895"/>
                    </a:lnTo>
                    <a:cubicBezTo>
                      <a:pt x="57950" y="89154"/>
                      <a:pt x="65751" y="102156"/>
                      <a:pt x="76152" y="113671"/>
                    </a:cubicBezTo>
                    <a:lnTo>
                      <a:pt x="105499" y="148590"/>
                    </a:lnTo>
                    <a:lnTo>
                      <a:pt x="134845" y="183509"/>
                    </a:lnTo>
                    <a:cubicBezTo>
                      <a:pt x="139675" y="189081"/>
                      <a:pt x="145618" y="194281"/>
                      <a:pt x="150819" y="199854"/>
                    </a:cubicBezTo>
                    <a:lnTo>
                      <a:pt x="167164" y="215827"/>
                    </a:lnTo>
                    <a:lnTo>
                      <a:pt x="232172" y="280092"/>
                    </a:lnTo>
                    <a:lnTo>
                      <a:pt x="232172" y="280092"/>
                    </a:lnTo>
                    <a:cubicBezTo>
                      <a:pt x="232172" y="280092"/>
                      <a:pt x="232172" y="280092"/>
                      <a:pt x="232172" y="280092"/>
                    </a:cubicBezTo>
                    <a:lnTo>
                      <a:pt x="273777" y="313525"/>
                    </a:lnTo>
                    <a:lnTo>
                      <a:pt x="313525" y="349558"/>
                    </a:lnTo>
                    <a:lnTo>
                      <a:pt x="350673" y="388191"/>
                    </a:lnTo>
                    <a:lnTo>
                      <a:pt x="385591" y="429054"/>
                    </a:lnTo>
                    <a:cubicBezTo>
                      <a:pt x="407880" y="456914"/>
                      <a:pt x="429425" y="485518"/>
                      <a:pt x="449485" y="515236"/>
                    </a:cubicBezTo>
                    <a:cubicBezTo>
                      <a:pt x="469916" y="544582"/>
                      <a:pt x="489233" y="574672"/>
                      <a:pt x="508549" y="604761"/>
                    </a:cubicBezTo>
                    <a:cubicBezTo>
                      <a:pt x="527866" y="634851"/>
                      <a:pt x="547183" y="664940"/>
                      <a:pt x="567242" y="695030"/>
                    </a:cubicBezTo>
                    <a:cubicBezTo>
                      <a:pt x="586931" y="724748"/>
                      <a:pt x="607362" y="754466"/>
                      <a:pt x="628907" y="783069"/>
                    </a:cubicBezTo>
                    <a:cubicBezTo>
                      <a:pt x="639680" y="797557"/>
                      <a:pt x="650081" y="812044"/>
                      <a:pt x="661597" y="825789"/>
                    </a:cubicBezTo>
                    <a:cubicBezTo>
                      <a:pt x="673113" y="839534"/>
                      <a:pt x="683886" y="854021"/>
                      <a:pt x="695773" y="867394"/>
                    </a:cubicBezTo>
                    <a:cubicBezTo>
                      <a:pt x="707660" y="880767"/>
                      <a:pt x="719176" y="894512"/>
                      <a:pt x="731806" y="907513"/>
                    </a:cubicBezTo>
                    <a:lnTo>
                      <a:pt x="769325" y="946147"/>
                    </a:lnTo>
                    <a:lnTo>
                      <a:pt x="769325" y="946147"/>
                    </a:lnTo>
                    <a:cubicBezTo>
                      <a:pt x="859965" y="1054989"/>
                      <a:pt x="958034" y="1157145"/>
                      <a:pt x="1052760" y="1262644"/>
                    </a:cubicBezTo>
                    <a:cubicBezTo>
                      <a:pt x="1076535" y="1289018"/>
                      <a:pt x="1099566" y="1315765"/>
                      <a:pt x="1122598" y="1342511"/>
                    </a:cubicBezTo>
                    <a:lnTo>
                      <a:pt x="1156402" y="1383373"/>
                    </a:lnTo>
                    <a:lnTo>
                      <a:pt x="1189091" y="1425350"/>
                    </a:lnTo>
                    <a:cubicBezTo>
                      <a:pt x="1199493" y="1439837"/>
                      <a:pt x="1209894" y="1453953"/>
                      <a:pt x="1219924" y="1468441"/>
                    </a:cubicBezTo>
                    <a:cubicBezTo>
                      <a:pt x="1229211" y="1483300"/>
                      <a:pt x="1239984" y="1497787"/>
                      <a:pt x="1248156" y="1513389"/>
                    </a:cubicBezTo>
                    <a:lnTo>
                      <a:pt x="1261158" y="1536421"/>
                    </a:lnTo>
                    <a:cubicBezTo>
                      <a:pt x="1265244" y="1544222"/>
                      <a:pt x="1268587" y="1552394"/>
                      <a:pt x="1272673" y="1560195"/>
                    </a:cubicBezTo>
                    <a:cubicBezTo>
                      <a:pt x="1280846" y="1575797"/>
                      <a:pt x="1285675" y="1592885"/>
                      <a:pt x="1291619" y="1609601"/>
                    </a:cubicBezTo>
                    <a:lnTo>
                      <a:pt x="1291619" y="1609601"/>
                    </a:lnTo>
                    <a:cubicBezTo>
                      <a:pt x="1291619" y="1609601"/>
                      <a:pt x="1312421" y="1653064"/>
                      <a:pt x="1312421" y="1653064"/>
                    </a:cubicBezTo>
                    <a:cubicBezTo>
                      <a:pt x="1315765" y="1660493"/>
                      <a:pt x="1319479" y="1667551"/>
                      <a:pt x="1323566" y="1674238"/>
                    </a:cubicBezTo>
                    <a:lnTo>
                      <a:pt x="1335824" y="1694669"/>
                    </a:lnTo>
                    <a:lnTo>
                      <a:pt x="1348083" y="1715100"/>
                    </a:lnTo>
                    <a:lnTo>
                      <a:pt x="1361827" y="1734788"/>
                    </a:lnTo>
                    <a:cubicBezTo>
                      <a:pt x="1371114" y="1747790"/>
                      <a:pt x="1380030" y="1761163"/>
                      <a:pt x="1390431" y="1773050"/>
                    </a:cubicBezTo>
                    <a:cubicBezTo>
                      <a:pt x="1400832" y="1785309"/>
                      <a:pt x="1410119" y="1797939"/>
                      <a:pt x="1421635" y="1809455"/>
                    </a:cubicBezTo>
                    <a:cubicBezTo>
                      <a:pt x="1432779" y="1820971"/>
                      <a:pt x="1443181" y="1833229"/>
                      <a:pt x="1455068" y="1843631"/>
                    </a:cubicBezTo>
                    <a:lnTo>
                      <a:pt x="1472527" y="1859975"/>
                    </a:lnTo>
                    <a:cubicBezTo>
                      <a:pt x="1478099" y="1865547"/>
                      <a:pt x="1484786" y="1870377"/>
                      <a:pt x="1491101" y="1875206"/>
                    </a:cubicBezTo>
                    <a:cubicBezTo>
                      <a:pt x="1497416" y="1880035"/>
                      <a:pt x="1503360" y="1885236"/>
                      <a:pt x="1510046" y="1889693"/>
                    </a:cubicBezTo>
                    <a:lnTo>
                      <a:pt x="1530106" y="1902695"/>
                    </a:lnTo>
                    <a:lnTo>
                      <a:pt x="1530106" y="1902695"/>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9" name="Freeform: Shape 1238">
                <a:extLst>
                  <a:ext uri="{FF2B5EF4-FFF2-40B4-BE49-F238E27FC236}">
                    <a16:creationId xmlns:a16="http://schemas.microsoft.com/office/drawing/2014/main" id="{106D5742-4BD7-218A-1F43-CC39F4257E29}"/>
                  </a:ext>
                </a:extLst>
              </p:cNvPr>
              <p:cNvSpPr/>
              <p:nvPr/>
            </p:nvSpPr>
            <p:spPr>
              <a:xfrm>
                <a:off x="5175015" y="2322649"/>
                <a:ext cx="55545" cy="55545"/>
              </a:xfrm>
              <a:custGeom>
                <a:avLst/>
                <a:gdLst>
                  <a:gd name="connsiteX0" fmla="*/ 17557 w 55545"/>
                  <a:gd name="connsiteY0" fmla="*/ 53591 h 55545"/>
                  <a:gd name="connsiteX1" fmla="*/ 53590 w 55545"/>
                  <a:gd name="connsiteY1" fmla="*/ 37988 h 55545"/>
                  <a:gd name="connsiteX2" fmla="*/ 37989 w 55545"/>
                  <a:gd name="connsiteY2" fmla="*/ 1955 h 55545"/>
                  <a:gd name="connsiteX3" fmla="*/ 1955 w 55545"/>
                  <a:gd name="connsiteY3" fmla="*/ 17557 h 55545"/>
                  <a:gd name="connsiteX4" fmla="*/ 17557 w 55545"/>
                  <a:gd name="connsiteY4" fmla="*/ 53591 h 55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45" h="55545">
                    <a:moveTo>
                      <a:pt x="17557" y="53591"/>
                    </a:moveTo>
                    <a:cubicBezTo>
                      <a:pt x="31673" y="59163"/>
                      <a:pt x="48018" y="52476"/>
                      <a:pt x="53590" y="37988"/>
                    </a:cubicBezTo>
                    <a:cubicBezTo>
                      <a:pt x="59163" y="23873"/>
                      <a:pt x="52476" y="7528"/>
                      <a:pt x="37989" y="1955"/>
                    </a:cubicBezTo>
                    <a:cubicBezTo>
                      <a:pt x="23872" y="-3617"/>
                      <a:pt x="7528" y="3070"/>
                      <a:pt x="1955" y="17557"/>
                    </a:cubicBezTo>
                    <a:cubicBezTo>
                      <a:pt x="-3617" y="31673"/>
                      <a:pt x="3070" y="48018"/>
                      <a:pt x="17557" y="5359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0" name="Freeform: Shape 1239">
                <a:extLst>
                  <a:ext uri="{FF2B5EF4-FFF2-40B4-BE49-F238E27FC236}">
                    <a16:creationId xmlns:a16="http://schemas.microsoft.com/office/drawing/2014/main" id="{9894E780-553E-FE90-0B18-0FC86308B52D}"/>
                  </a:ext>
                </a:extLst>
              </p:cNvPr>
              <p:cNvSpPr/>
              <p:nvPr/>
            </p:nvSpPr>
            <p:spPr>
              <a:xfrm>
                <a:off x="3645970" y="422872"/>
                <a:ext cx="55653" cy="55653"/>
              </a:xfrm>
              <a:custGeom>
                <a:avLst/>
                <a:gdLst>
                  <a:gd name="connsiteX0" fmla="*/ 2752 w 55653"/>
                  <a:gd name="connsiteY0" fmla="*/ 39900 h 55653"/>
                  <a:gd name="connsiteX1" fmla="*/ 15754 w 55653"/>
                  <a:gd name="connsiteY1" fmla="*/ 2752 h 55653"/>
                  <a:gd name="connsiteX2" fmla="*/ 52901 w 55653"/>
                  <a:gd name="connsiteY2" fmla="*/ 15754 h 55653"/>
                  <a:gd name="connsiteX3" fmla="*/ 39900 w 55653"/>
                  <a:gd name="connsiteY3" fmla="*/ 52901 h 55653"/>
                  <a:gd name="connsiteX4" fmla="*/ 2752 w 55653"/>
                  <a:gd name="connsiteY4" fmla="*/ 39900 h 5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3" h="55653">
                    <a:moveTo>
                      <a:pt x="2752" y="39900"/>
                    </a:moveTo>
                    <a:cubicBezTo>
                      <a:pt x="-3934" y="26155"/>
                      <a:pt x="2009" y="9439"/>
                      <a:pt x="15754" y="2752"/>
                    </a:cubicBezTo>
                    <a:cubicBezTo>
                      <a:pt x="29498" y="-3934"/>
                      <a:pt x="46215" y="2009"/>
                      <a:pt x="52901" y="15754"/>
                    </a:cubicBezTo>
                    <a:cubicBezTo>
                      <a:pt x="59588" y="29498"/>
                      <a:pt x="53644" y="46215"/>
                      <a:pt x="39900" y="52901"/>
                    </a:cubicBezTo>
                    <a:cubicBezTo>
                      <a:pt x="26155" y="59588"/>
                      <a:pt x="9439" y="53644"/>
                      <a:pt x="2752" y="3990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0" name="Graphic 619">
              <a:extLst>
                <a:ext uri="{FF2B5EF4-FFF2-40B4-BE49-F238E27FC236}">
                  <a16:creationId xmlns:a16="http://schemas.microsoft.com/office/drawing/2014/main" id="{68D7300E-3CE7-21AE-431D-3A31419B4CB6}"/>
                </a:ext>
                <a:ext uri="{C183D7F6-B498-43B3-948B-1728B52AA6E4}">
                  <adec:decorative xmlns:adec="http://schemas.microsoft.com/office/drawing/2017/decorative" val="1"/>
                </a:ext>
              </a:extLst>
            </p:cNvPr>
            <p:cNvGrpSpPr/>
            <p:nvPr/>
          </p:nvGrpSpPr>
          <p:grpSpPr>
            <a:xfrm>
              <a:off x="2600501" y="3092475"/>
              <a:ext cx="941111" cy="971738"/>
              <a:chOff x="3354233" y="687233"/>
              <a:chExt cx="1399565" cy="1367617"/>
            </a:xfrm>
            <a:solidFill>
              <a:srgbClr val="454142"/>
            </a:solidFill>
          </p:grpSpPr>
          <p:sp>
            <p:nvSpPr>
              <p:cNvPr id="1235" name="Freeform: Shape 1234">
                <a:extLst>
                  <a:ext uri="{FF2B5EF4-FFF2-40B4-BE49-F238E27FC236}">
                    <a16:creationId xmlns:a16="http://schemas.microsoft.com/office/drawing/2014/main" id="{6BDF677C-E02F-9F06-3980-33FA4CF3C64D}"/>
                  </a:ext>
                </a:extLst>
              </p:cNvPr>
              <p:cNvSpPr/>
              <p:nvPr/>
            </p:nvSpPr>
            <p:spPr>
              <a:xfrm>
                <a:off x="3382003" y="713517"/>
                <a:ext cx="1347339" cy="1315392"/>
              </a:xfrm>
              <a:custGeom>
                <a:avLst/>
                <a:gdLst>
                  <a:gd name="connsiteX0" fmla="*/ 1345854 w 1347339"/>
                  <a:gd name="connsiteY0" fmla="*/ 1315022 h 1315392"/>
                  <a:gd name="connsiteX1" fmla="*/ 1334710 w 1347339"/>
                  <a:gd name="connsiteY1" fmla="*/ 1300534 h 1315392"/>
                  <a:gd name="connsiteX2" fmla="*/ 1322080 w 1347339"/>
                  <a:gd name="connsiteY2" fmla="*/ 1287161 h 1315392"/>
                  <a:gd name="connsiteX3" fmla="*/ 1295705 w 1347339"/>
                  <a:gd name="connsiteY3" fmla="*/ 1261901 h 1315392"/>
                  <a:gd name="connsiteX4" fmla="*/ 1240355 w 1347339"/>
                  <a:gd name="connsiteY4" fmla="*/ 1214723 h 1315392"/>
                  <a:gd name="connsiteX5" fmla="*/ 1124455 w 1347339"/>
                  <a:gd name="connsiteY5" fmla="*/ 1126684 h 1315392"/>
                  <a:gd name="connsiteX6" fmla="*/ 1124455 w 1347339"/>
                  <a:gd name="connsiteY6" fmla="*/ 1126684 h 1315392"/>
                  <a:gd name="connsiteX7" fmla="*/ 1124455 w 1347339"/>
                  <a:gd name="connsiteY7" fmla="*/ 1126684 h 1315392"/>
                  <a:gd name="connsiteX8" fmla="*/ 1088422 w 1347339"/>
                  <a:gd name="connsiteY8" fmla="*/ 1106253 h 1315392"/>
                  <a:gd name="connsiteX9" fmla="*/ 1053503 w 1347339"/>
                  <a:gd name="connsiteY9" fmla="*/ 1083964 h 1315392"/>
                  <a:gd name="connsiteX10" fmla="*/ 1020070 w 1347339"/>
                  <a:gd name="connsiteY10" fmla="*/ 1059447 h 1315392"/>
                  <a:gd name="connsiteX11" fmla="*/ 988495 w 1347339"/>
                  <a:gd name="connsiteY11" fmla="*/ 1033072 h 1315392"/>
                  <a:gd name="connsiteX12" fmla="*/ 958406 w 1347339"/>
                  <a:gd name="connsiteY12" fmla="*/ 1004468 h 1315392"/>
                  <a:gd name="connsiteX13" fmla="*/ 930173 w 1347339"/>
                  <a:gd name="connsiteY13" fmla="*/ 974007 h 1315392"/>
                  <a:gd name="connsiteX14" fmla="*/ 903799 w 1347339"/>
                  <a:gd name="connsiteY14" fmla="*/ 942061 h 1315392"/>
                  <a:gd name="connsiteX15" fmla="*/ 878538 w 1347339"/>
                  <a:gd name="connsiteY15" fmla="*/ 909371 h 1315392"/>
                  <a:gd name="connsiteX16" fmla="*/ 829504 w 1347339"/>
                  <a:gd name="connsiteY16" fmla="*/ 842505 h 1315392"/>
                  <a:gd name="connsiteX17" fmla="*/ 804615 w 1347339"/>
                  <a:gd name="connsiteY17" fmla="*/ 809444 h 1315392"/>
                  <a:gd name="connsiteX18" fmla="*/ 778612 w 1347339"/>
                  <a:gd name="connsiteY18" fmla="*/ 776754 h 1315392"/>
                  <a:gd name="connsiteX19" fmla="*/ 751494 w 1347339"/>
                  <a:gd name="connsiteY19" fmla="*/ 745179 h 1315392"/>
                  <a:gd name="connsiteX20" fmla="*/ 722890 w 1347339"/>
                  <a:gd name="connsiteY20" fmla="*/ 714718 h 1315392"/>
                  <a:gd name="connsiteX21" fmla="*/ 692801 w 1347339"/>
                  <a:gd name="connsiteY21" fmla="*/ 685743 h 1315392"/>
                  <a:gd name="connsiteX22" fmla="*/ 661597 w 1347339"/>
                  <a:gd name="connsiteY22" fmla="*/ 658254 h 1315392"/>
                  <a:gd name="connsiteX23" fmla="*/ 663083 w 1347339"/>
                  <a:gd name="connsiteY23" fmla="*/ 660854 h 1315392"/>
                  <a:gd name="connsiteX24" fmla="*/ 653424 w 1347339"/>
                  <a:gd name="connsiteY24" fmla="*/ 619249 h 1315392"/>
                  <a:gd name="connsiteX25" fmla="*/ 634479 w 1347339"/>
                  <a:gd name="connsiteY25" fmla="*/ 581358 h 1315392"/>
                  <a:gd name="connsiteX26" fmla="*/ 609962 w 1347339"/>
                  <a:gd name="connsiteY26" fmla="*/ 547183 h 1315392"/>
                  <a:gd name="connsiteX27" fmla="*/ 582101 w 1347339"/>
                  <a:gd name="connsiteY27" fmla="*/ 515607 h 1315392"/>
                  <a:gd name="connsiteX28" fmla="*/ 455800 w 1347339"/>
                  <a:gd name="connsiteY28" fmla="*/ 406022 h 1315392"/>
                  <a:gd name="connsiteX29" fmla="*/ 322440 w 1347339"/>
                  <a:gd name="connsiteY29" fmla="*/ 305724 h 1315392"/>
                  <a:gd name="connsiteX30" fmla="*/ 257804 w 1347339"/>
                  <a:gd name="connsiteY30" fmla="*/ 252974 h 1315392"/>
                  <a:gd name="connsiteX31" fmla="*/ 227714 w 1347339"/>
                  <a:gd name="connsiteY31" fmla="*/ 224371 h 1315392"/>
                  <a:gd name="connsiteX32" fmla="*/ 200968 w 1347339"/>
                  <a:gd name="connsiteY32" fmla="*/ 192796 h 1315392"/>
                  <a:gd name="connsiteX33" fmla="*/ 200968 w 1347339"/>
                  <a:gd name="connsiteY33" fmla="*/ 192796 h 1315392"/>
                  <a:gd name="connsiteX34" fmla="*/ 200968 w 1347339"/>
                  <a:gd name="connsiteY34" fmla="*/ 192796 h 1315392"/>
                  <a:gd name="connsiteX35" fmla="*/ 0 w 1347339"/>
                  <a:gd name="connsiteY35" fmla="*/ 0 h 1315392"/>
                  <a:gd name="connsiteX36" fmla="*/ 0 w 1347339"/>
                  <a:gd name="connsiteY36" fmla="*/ 0 h 1315392"/>
                  <a:gd name="connsiteX37" fmla="*/ 198368 w 1347339"/>
                  <a:gd name="connsiteY37" fmla="*/ 195396 h 1315392"/>
                  <a:gd name="connsiteX38" fmla="*/ 198368 w 1347339"/>
                  <a:gd name="connsiteY38" fmla="*/ 195396 h 1315392"/>
                  <a:gd name="connsiteX39" fmla="*/ 225485 w 1347339"/>
                  <a:gd name="connsiteY39" fmla="*/ 227343 h 1315392"/>
                  <a:gd name="connsiteX40" fmla="*/ 255575 w 1347339"/>
                  <a:gd name="connsiteY40" fmla="*/ 256318 h 1315392"/>
                  <a:gd name="connsiteX41" fmla="*/ 320211 w 1347339"/>
                  <a:gd name="connsiteY41" fmla="*/ 309439 h 1315392"/>
                  <a:gd name="connsiteX42" fmla="*/ 452828 w 1347339"/>
                  <a:gd name="connsiteY42" fmla="*/ 410480 h 1315392"/>
                  <a:gd name="connsiteX43" fmla="*/ 578015 w 1347339"/>
                  <a:gd name="connsiteY43" fmla="*/ 520065 h 1315392"/>
                  <a:gd name="connsiteX44" fmla="*/ 605504 w 1347339"/>
                  <a:gd name="connsiteY44" fmla="*/ 551269 h 1315392"/>
                  <a:gd name="connsiteX45" fmla="*/ 629279 w 1347339"/>
                  <a:gd name="connsiteY45" fmla="*/ 585073 h 1315392"/>
                  <a:gd name="connsiteX46" fmla="*/ 647481 w 1347339"/>
                  <a:gd name="connsiteY46" fmla="*/ 621849 h 1315392"/>
                  <a:gd name="connsiteX47" fmla="*/ 656396 w 1347339"/>
                  <a:gd name="connsiteY47" fmla="*/ 661226 h 1315392"/>
                  <a:gd name="connsiteX48" fmla="*/ 656396 w 1347339"/>
                  <a:gd name="connsiteY48" fmla="*/ 662712 h 1315392"/>
                  <a:gd name="connsiteX49" fmla="*/ 657882 w 1347339"/>
                  <a:gd name="connsiteY49" fmla="*/ 663826 h 1315392"/>
                  <a:gd name="connsiteX50" fmla="*/ 689086 w 1347339"/>
                  <a:gd name="connsiteY50" fmla="*/ 690944 h 1315392"/>
                  <a:gd name="connsiteX51" fmla="*/ 718804 w 1347339"/>
                  <a:gd name="connsiteY51" fmla="*/ 719547 h 1315392"/>
                  <a:gd name="connsiteX52" fmla="*/ 747408 w 1347339"/>
                  <a:gd name="connsiteY52" fmla="*/ 749637 h 1315392"/>
                  <a:gd name="connsiteX53" fmla="*/ 774525 w 1347339"/>
                  <a:gd name="connsiteY53" fmla="*/ 780840 h 1315392"/>
                  <a:gd name="connsiteX54" fmla="*/ 800529 w 1347339"/>
                  <a:gd name="connsiteY54" fmla="*/ 813159 h 1315392"/>
                  <a:gd name="connsiteX55" fmla="*/ 825789 w 1347339"/>
                  <a:gd name="connsiteY55" fmla="*/ 846220 h 1315392"/>
                  <a:gd name="connsiteX56" fmla="*/ 875195 w 1347339"/>
                  <a:gd name="connsiteY56" fmla="*/ 912714 h 1315392"/>
                  <a:gd name="connsiteX57" fmla="*/ 900827 w 1347339"/>
                  <a:gd name="connsiteY57" fmla="*/ 945404 h 1315392"/>
                  <a:gd name="connsiteX58" fmla="*/ 927573 w 1347339"/>
                  <a:gd name="connsiteY58" fmla="*/ 977351 h 1315392"/>
                  <a:gd name="connsiteX59" fmla="*/ 956177 w 1347339"/>
                  <a:gd name="connsiteY59" fmla="*/ 1007812 h 1315392"/>
                  <a:gd name="connsiteX60" fmla="*/ 986638 w 1347339"/>
                  <a:gd name="connsiteY60" fmla="*/ 1036415 h 1315392"/>
                  <a:gd name="connsiteX61" fmla="*/ 1018584 w 1347339"/>
                  <a:gd name="connsiteY61" fmla="*/ 1062790 h 1315392"/>
                  <a:gd name="connsiteX62" fmla="*/ 1052389 w 1347339"/>
                  <a:gd name="connsiteY62" fmla="*/ 1087307 h 1315392"/>
                  <a:gd name="connsiteX63" fmla="*/ 1087679 w 1347339"/>
                  <a:gd name="connsiteY63" fmla="*/ 1109596 h 1315392"/>
                  <a:gd name="connsiteX64" fmla="*/ 1124083 w 1347339"/>
                  <a:gd name="connsiteY64" fmla="*/ 1130027 h 1315392"/>
                  <a:gd name="connsiteX65" fmla="*/ 1124083 w 1347339"/>
                  <a:gd name="connsiteY65" fmla="*/ 1130027 h 1315392"/>
                  <a:gd name="connsiteX66" fmla="*/ 1240355 w 1347339"/>
                  <a:gd name="connsiteY66" fmla="*/ 1216952 h 1315392"/>
                  <a:gd name="connsiteX67" fmla="*/ 1296448 w 1347339"/>
                  <a:gd name="connsiteY67" fmla="*/ 1263387 h 1315392"/>
                  <a:gd name="connsiteX68" fmla="*/ 1322823 w 1347339"/>
                  <a:gd name="connsiteY68" fmla="*/ 1288275 h 1315392"/>
                  <a:gd name="connsiteX69" fmla="*/ 1335453 w 1347339"/>
                  <a:gd name="connsiteY69" fmla="*/ 1301277 h 1315392"/>
                  <a:gd name="connsiteX70" fmla="*/ 1346968 w 1347339"/>
                  <a:gd name="connsiteY70" fmla="*/ 1315393 h 1315392"/>
                  <a:gd name="connsiteX71" fmla="*/ 1347340 w 1347339"/>
                  <a:gd name="connsiteY71" fmla="*/ 1315393 h 1315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347339" h="1315392">
                    <a:moveTo>
                      <a:pt x="1345854" y="1315022"/>
                    </a:moveTo>
                    <a:lnTo>
                      <a:pt x="1334710" y="1300534"/>
                    </a:lnTo>
                    <a:lnTo>
                      <a:pt x="1322080" y="1287161"/>
                    </a:lnTo>
                    <a:cubicBezTo>
                      <a:pt x="1313536" y="1278245"/>
                      <a:pt x="1304620" y="1270445"/>
                      <a:pt x="1295705" y="1261901"/>
                    </a:cubicBezTo>
                    <a:cubicBezTo>
                      <a:pt x="1277503" y="1245556"/>
                      <a:pt x="1258929" y="1229954"/>
                      <a:pt x="1240355" y="1214723"/>
                    </a:cubicBezTo>
                    <a:cubicBezTo>
                      <a:pt x="1202836" y="1184262"/>
                      <a:pt x="1163831" y="1155287"/>
                      <a:pt x="1124455" y="1126684"/>
                    </a:cubicBezTo>
                    <a:lnTo>
                      <a:pt x="1124455" y="1126684"/>
                    </a:lnTo>
                    <a:cubicBezTo>
                      <a:pt x="1124455" y="1126684"/>
                      <a:pt x="1124455" y="1126684"/>
                      <a:pt x="1124455" y="1126684"/>
                    </a:cubicBezTo>
                    <a:lnTo>
                      <a:pt x="1088422" y="1106253"/>
                    </a:lnTo>
                    <a:cubicBezTo>
                      <a:pt x="1076163" y="1099566"/>
                      <a:pt x="1065019" y="1091394"/>
                      <a:pt x="1053503" y="1083964"/>
                    </a:cubicBezTo>
                    <a:cubicBezTo>
                      <a:pt x="1041616" y="1076906"/>
                      <a:pt x="1031215" y="1067991"/>
                      <a:pt x="1020070" y="1059447"/>
                    </a:cubicBezTo>
                    <a:cubicBezTo>
                      <a:pt x="1008926" y="1051274"/>
                      <a:pt x="998896" y="1041987"/>
                      <a:pt x="988495" y="1033072"/>
                    </a:cubicBezTo>
                    <a:cubicBezTo>
                      <a:pt x="977722" y="1024157"/>
                      <a:pt x="968435" y="1014127"/>
                      <a:pt x="958406" y="1004468"/>
                    </a:cubicBezTo>
                    <a:cubicBezTo>
                      <a:pt x="948376" y="994810"/>
                      <a:pt x="939460" y="984409"/>
                      <a:pt x="930173" y="974007"/>
                    </a:cubicBezTo>
                    <a:cubicBezTo>
                      <a:pt x="920887" y="963978"/>
                      <a:pt x="912343" y="952833"/>
                      <a:pt x="903799" y="942061"/>
                    </a:cubicBezTo>
                    <a:cubicBezTo>
                      <a:pt x="895255" y="931288"/>
                      <a:pt x="887082" y="920144"/>
                      <a:pt x="878538" y="909371"/>
                    </a:cubicBezTo>
                    <a:lnTo>
                      <a:pt x="829504" y="842505"/>
                    </a:lnTo>
                    <a:cubicBezTo>
                      <a:pt x="820960" y="831361"/>
                      <a:pt x="813159" y="820217"/>
                      <a:pt x="804615" y="809444"/>
                    </a:cubicBezTo>
                    <a:cubicBezTo>
                      <a:pt x="796071" y="798671"/>
                      <a:pt x="787899" y="787527"/>
                      <a:pt x="778612" y="776754"/>
                    </a:cubicBezTo>
                    <a:cubicBezTo>
                      <a:pt x="769696" y="766353"/>
                      <a:pt x="761152" y="755209"/>
                      <a:pt x="751494" y="745179"/>
                    </a:cubicBezTo>
                    <a:cubicBezTo>
                      <a:pt x="741836" y="735149"/>
                      <a:pt x="732920" y="724376"/>
                      <a:pt x="722890" y="714718"/>
                    </a:cubicBezTo>
                    <a:cubicBezTo>
                      <a:pt x="712861" y="705060"/>
                      <a:pt x="703202" y="695030"/>
                      <a:pt x="692801" y="685743"/>
                    </a:cubicBezTo>
                    <a:lnTo>
                      <a:pt x="661597" y="658254"/>
                    </a:lnTo>
                    <a:lnTo>
                      <a:pt x="663083" y="660854"/>
                    </a:lnTo>
                    <a:cubicBezTo>
                      <a:pt x="661226" y="646738"/>
                      <a:pt x="658625" y="632622"/>
                      <a:pt x="653424" y="619249"/>
                    </a:cubicBezTo>
                    <a:cubicBezTo>
                      <a:pt x="648595" y="605876"/>
                      <a:pt x="641909" y="593617"/>
                      <a:pt x="634479" y="581358"/>
                    </a:cubicBezTo>
                    <a:cubicBezTo>
                      <a:pt x="627050" y="569471"/>
                      <a:pt x="618877" y="557955"/>
                      <a:pt x="609962" y="547183"/>
                    </a:cubicBezTo>
                    <a:cubicBezTo>
                      <a:pt x="601047" y="536410"/>
                      <a:pt x="591760" y="526009"/>
                      <a:pt x="582101" y="515607"/>
                    </a:cubicBezTo>
                    <a:cubicBezTo>
                      <a:pt x="543097" y="475488"/>
                      <a:pt x="499634" y="440198"/>
                      <a:pt x="455800" y="406022"/>
                    </a:cubicBezTo>
                    <a:lnTo>
                      <a:pt x="322440" y="305724"/>
                    </a:lnTo>
                    <a:cubicBezTo>
                      <a:pt x="300523" y="288636"/>
                      <a:pt x="278606" y="271548"/>
                      <a:pt x="257804" y="252974"/>
                    </a:cubicBezTo>
                    <a:cubicBezTo>
                      <a:pt x="247402" y="243688"/>
                      <a:pt x="237373" y="234401"/>
                      <a:pt x="227714" y="224371"/>
                    </a:cubicBezTo>
                    <a:cubicBezTo>
                      <a:pt x="218056" y="214713"/>
                      <a:pt x="209140" y="203940"/>
                      <a:pt x="200968" y="192796"/>
                    </a:cubicBezTo>
                    <a:lnTo>
                      <a:pt x="200968" y="192796"/>
                    </a:lnTo>
                    <a:cubicBezTo>
                      <a:pt x="200968" y="192796"/>
                      <a:pt x="200968" y="192796"/>
                      <a:pt x="200968" y="192796"/>
                    </a:cubicBezTo>
                    <a:lnTo>
                      <a:pt x="0" y="0"/>
                    </a:lnTo>
                    <a:lnTo>
                      <a:pt x="0" y="0"/>
                    </a:lnTo>
                    <a:cubicBezTo>
                      <a:pt x="0" y="0"/>
                      <a:pt x="198368" y="195396"/>
                      <a:pt x="198368" y="195396"/>
                    </a:cubicBezTo>
                    <a:lnTo>
                      <a:pt x="198368" y="195396"/>
                    </a:lnTo>
                    <a:cubicBezTo>
                      <a:pt x="206540" y="206540"/>
                      <a:pt x="215456" y="217313"/>
                      <a:pt x="225485" y="227343"/>
                    </a:cubicBezTo>
                    <a:cubicBezTo>
                      <a:pt x="235144" y="237373"/>
                      <a:pt x="245174" y="247031"/>
                      <a:pt x="255575" y="256318"/>
                    </a:cubicBezTo>
                    <a:cubicBezTo>
                      <a:pt x="276377" y="274892"/>
                      <a:pt x="298294" y="292351"/>
                      <a:pt x="320211" y="309439"/>
                    </a:cubicBezTo>
                    <a:lnTo>
                      <a:pt x="452828" y="410480"/>
                    </a:lnTo>
                    <a:cubicBezTo>
                      <a:pt x="496662" y="444656"/>
                      <a:pt x="539753" y="479946"/>
                      <a:pt x="578015" y="520065"/>
                    </a:cubicBezTo>
                    <a:cubicBezTo>
                      <a:pt x="587673" y="530095"/>
                      <a:pt x="596589" y="540496"/>
                      <a:pt x="605504" y="551269"/>
                    </a:cubicBezTo>
                    <a:cubicBezTo>
                      <a:pt x="614048" y="562042"/>
                      <a:pt x="622221" y="573186"/>
                      <a:pt x="629279" y="585073"/>
                    </a:cubicBezTo>
                    <a:cubicBezTo>
                      <a:pt x="636337" y="596960"/>
                      <a:pt x="642652" y="608848"/>
                      <a:pt x="647481" y="621849"/>
                    </a:cubicBezTo>
                    <a:cubicBezTo>
                      <a:pt x="652682" y="634479"/>
                      <a:pt x="654910" y="647852"/>
                      <a:pt x="656396" y="661226"/>
                    </a:cubicBezTo>
                    <a:lnTo>
                      <a:pt x="656396" y="662712"/>
                    </a:lnTo>
                    <a:cubicBezTo>
                      <a:pt x="656396" y="662712"/>
                      <a:pt x="657882" y="663826"/>
                      <a:pt x="657882" y="663826"/>
                    </a:cubicBezTo>
                    <a:lnTo>
                      <a:pt x="689086" y="690944"/>
                    </a:lnTo>
                    <a:cubicBezTo>
                      <a:pt x="699487" y="699859"/>
                      <a:pt x="708774" y="709889"/>
                      <a:pt x="718804" y="719547"/>
                    </a:cubicBezTo>
                    <a:cubicBezTo>
                      <a:pt x="728834" y="728834"/>
                      <a:pt x="737749" y="739607"/>
                      <a:pt x="747408" y="749637"/>
                    </a:cubicBezTo>
                    <a:cubicBezTo>
                      <a:pt x="757066" y="759666"/>
                      <a:pt x="765610" y="770439"/>
                      <a:pt x="774525" y="780840"/>
                    </a:cubicBezTo>
                    <a:cubicBezTo>
                      <a:pt x="783441" y="791242"/>
                      <a:pt x="791985" y="802386"/>
                      <a:pt x="800529" y="813159"/>
                    </a:cubicBezTo>
                    <a:cubicBezTo>
                      <a:pt x="809073" y="823932"/>
                      <a:pt x="817245" y="835076"/>
                      <a:pt x="825789" y="846220"/>
                    </a:cubicBezTo>
                    <a:lnTo>
                      <a:pt x="875195" y="912714"/>
                    </a:lnTo>
                    <a:cubicBezTo>
                      <a:pt x="883739" y="923487"/>
                      <a:pt x="891912" y="934631"/>
                      <a:pt x="900827" y="945404"/>
                    </a:cubicBezTo>
                    <a:cubicBezTo>
                      <a:pt x="909742" y="955805"/>
                      <a:pt x="918286" y="966949"/>
                      <a:pt x="927573" y="977351"/>
                    </a:cubicBezTo>
                    <a:cubicBezTo>
                      <a:pt x="936860" y="987381"/>
                      <a:pt x="945775" y="998153"/>
                      <a:pt x="956177" y="1007812"/>
                    </a:cubicBezTo>
                    <a:cubicBezTo>
                      <a:pt x="966207" y="1017470"/>
                      <a:pt x="975865" y="1027500"/>
                      <a:pt x="986638" y="1036415"/>
                    </a:cubicBezTo>
                    <a:cubicBezTo>
                      <a:pt x="997039" y="1045331"/>
                      <a:pt x="1007440" y="1054989"/>
                      <a:pt x="1018584" y="1062790"/>
                    </a:cubicBezTo>
                    <a:cubicBezTo>
                      <a:pt x="1029729" y="1070962"/>
                      <a:pt x="1040502" y="1079878"/>
                      <a:pt x="1052389" y="1087307"/>
                    </a:cubicBezTo>
                    <a:cubicBezTo>
                      <a:pt x="1064276" y="1094737"/>
                      <a:pt x="1075420" y="1102909"/>
                      <a:pt x="1087679" y="1109596"/>
                    </a:cubicBezTo>
                    <a:lnTo>
                      <a:pt x="1124083" y="1130027"/>
                    </a:lnTo>
                    <a:lnTo>
                      <a:pt x="1124083" y="1130027"/>
                    </a:lnTo>
                    <a:cubicBezTo>
                      <a:pt x="1163460" y="1158259"/>
                      <a:pt x="1202465" y="1186863"/>
                      <a:pt x="1240355" y="1216952"/>
                    </a:cubicBezTo>
                    <a:cubicBezTo>
                      <a:pt x="1259300" y="1232183"/>
                      <a:pt x="1278245" y="1247413"/>
                      <a:pt x="1296448" y="1263387"/>
                    </a:cubicBezTo>
                    <a:cubicBezTo>
                      <a:pt x="1305363" y="1271559"/>
                      <a:pt x="1314650" y="1279731"/>
                      <a:pt x="1322823" y="1288275"/>
                    </a:cubicBezTo>
                    <a:lnTo>
                      <a:pt x="1335453" y="1301277"/>
                    </a:lnTo>
                    <a:lnTo>
                      <a:pt x="1346968" y="1315393"/>
                    </a:lnTo>
                    <a:lnTo>
                      <a:pt x="1347340" y="1315393"/>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6" name="Freeform: Shape 1235">
                <a:extLst>
                  <a:ext uri="{FF2B5EF4-FFF2-40B4-BE49-F238E27FC236}">
                    <a16:creationId xmlns:a16="http://schemas.microsoft.com/office/drawing/2014/main" id="{8E0E4862-0400-9FE6-11FF-AB70B2A0830D}"/>
                  </a:ext>
                </a:extLst>
              </p:cNvPr>
              <p:cNvSpPr/>
              <p:nvPr/>
            </p:nvSpPr>
            <p:spPr>
              <a:xfrm>
                <a:off x="4698202" y="1999254"/>
                <a:ext cx="55596" cy="55596"/>
              </a:xfrm>
              <a:custGeom>
                <a:avLst/>
                <a:gdLst>
                  <a:gd name="connsiteX0" fmla="*/ 680 w 55596"/>
                  <a:gd name="connsiteY0" fmla="*/ 21484 h 55596"/>
                  <a:gd name="connsiteX1" fmla="*/ 21854 w 55596"/>
                  <a:gd name="connsiteY1" fmla="*/ 54916 h 55596"/>
                  <a:gd name="connsiteX2" fmla="*/ 54915 w 55596"/>
                  <a:gd name="connsiteY2" fmla="*/ 33742 h 55596"/>
                  <a:gd name="connsiteX3" fmla="*/ 34113 w 55596"/>
                  <a:gd name="connsiteY3" fmla="*/ 681 h 55596"/>
                  <a:gd name="connsiteX4" fmla="*/ 680 w 55596"/>
                  <a:gd name="connsiteY4" fmla="*/ 21484 h 55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6" h="55596">
                    <a:moveTo>
                      <a:pt x="680" y="21484"/>
                    </a:moveTo>
                    <a:cubicBezTo>
                      <a:pt x="-2663" y="36343"/>
                      <a:pt x="6624" y="51202"/>
                      <a:pt x="21854" y="54916"/>
                    </a:cubicBezTo>
                    <a:cubicBezTo>
                      <a:pt x="36713" y="58260"/>
                      <a:pt x="51572" y="48973"/>
                      <a:pt x="54915" y="33742"/>
                    </a:cubicBezTo>
                    <a:cubicBezTo>
                      <a:pt x="58259" y="18883"/>
                      <a:pt x="48972" y="4024"/>
                      <a:pt x="34113" y="681"/>
                    </a:cubicBezTo>
                    <a:cubicBezTo>
                      <a:pt x="19254" y="-2662"/>
                      <a:pt x="4395" y="6625"/>
                      <a:pt x="680" y="2148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7" name="Freeform: Shape 1236">
                <a:extLst>
                  <a:ext uri="{FF2B5EF4-FFF2-40B4-BE49-F238E27FC236}">
                    <a16:creationId xmlns:a16="http://schemas.microsoft.com/office/drawing/2014/main" id="{F19D2C93-6181-40A7-4F98-0BFC44481FC5}"/>
                  </a:ext>
                </a:extLst>
              </p:cNvPr>
              <p:cNvSpPr/>
              <p:nvPr/>
            </p:nvSpPr>
            <p:spPr>
              <a:xfrm>
                <a:off x="3354233" y="687233"/>
                <a:ext cx="55540" cy="55540"/>
              </a:xfrm>
              <a:custGeom>
                <a:avLst/>
                <a:gdLst>
                  <a:gd name="connsiteX0" fmla="*/ 8453 w 55540"/>
                  <a:gd name="connsiteY0" fmla="*/ 47830 h 55540"/>
                  <a:gd name="connsiteX1" fmla="*/ 7710 w 55540"/>
                  <a:gd name="connsiteY1" fmla="*/ 8453 h 55540"/>
                  <a:gd name="connsiteX2" fmla="*/ 47087 w 55540"/>
                  <a:gd name="connsiteY2" fmla="*/ 7710 h 55540"/>
                  <a:gd name="connsiteX3" fmla="*/ 47830 w 55540"/>
                  <a:gd name="connsiteY3" fmla="*/ 47087 h 55540"/>
                  <a:gd name="connsiteX4" fmla="*/ 8453 w 55540"/>
                  <a:gd name="connsiteY4" fmla="*/ 47830 h 55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40" h="55540">
                    <a:moveTo>
                      <a:pt x="8453" y="47830"/>
                    </a:moveTo>
                    <a:cubicBezTo>
                      <a:pt x="-2691" y="37057"/>
                      <a:pt x="-2691" y="19598"/>
                      <a:pt x="7710" y="8453"/>
                    </a:cubicBezTo>
                    <a:cubicBezTo>
                      <a:pt x="18483" y="-2691"/>
                      <a:pt x="35943" y="-2691"/>
                      <a:pt x="47087" y="7710"/>
                    </a:cubicBezTo>
                    <a:cubicBezTo>
                      <a:pt x="58231" y="18483"/>
                      <a:pt x="58231" y="35943"/>
                      <a:pt x="47830" y="47087"/>
                    </a:cubicBezTo>
                    <a:cubicBezTo>
                      <a:pt x="37057" y="58231"/>
                      <a:pt x="19598" y="58231"/>
                      <a:pt x="8453" y="4783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1" name="Graphic 619">
              <a:extLst>
                <a:ext uri="{FF2B5EF4-FFF2-40B4-BE49-F238E27FC236}">
                  <a16:creationId xmlns:a16="http://schemas.microsoft.com/office/drawing/2014/main" id="{02CFE6D4-A591-F3A4-91B7-D76772798890}"/>
                </a:ext>
                <a:ext uri="{C183D7F6-B498-43B3-948B-1728B52AA6E4}">
                  <adec:decorative xmlns:adec="http://schemas.microsoft.com/office/drawing/2017/decorative" val="1"/>
                </a:ext>
              </a:extLst>
            </p:cNvPr>
            <p:cNvGrpSpPr/>
            <p:nvPr/>
          </p:nvGrpSpPr>
          <p:grpSpPr>
            <a:xfrm>
              <a:off x="2419488" y="3305042"/>
              <a:ext cx="945646" cy="826081"/>
              <a:chOff x="3085042" y="986399"/>
              <a:chExt cx="1406308" cy="1162621"/>
            </a:xfrm>
            <a:solidFill>
              <a:srgbClr val="454142"/>
            </a:solidFill>
          </p:grpSpPr>
          <p:sp>
            <p:nvSpPr>
              <p:cNvPr id="1232" name="Freeform: Shape 1231">
                <a:extLst>
                  <a:ext uri="{FF2B5EF4-FFF2-40B4-BE49-F238E27FC236}">
                    <a16:creationId xmlns:a16="http://schemas.microsoft.com/office/drawing/2014/main" id="{67A0431E-33AA-26A6-C6F9-6B4E3BDA8BFA}"/>
                  </a:ext>
                </a:extLst>
              </p:cNvPr>
              <p:cNvSpPr/>
              <p:nvPr/>
            </p:nvSpPr>
            <p:spPr>
              <a:xfrm>
                <a:off x="3111569" y="1012926"/>
                <a:ext cx="1354026" cy="1109224"/>
              </a:xfrm>
              <a:custGeom>
                <a:avLst/>
                <a:gdLst>
                  <a:gd name="connsiteX0" fmla="*/ 1353283 w 1354026"/>
                  <a:gd name="connsiteY0" fmla="*/ 1109224 h 1109224"/>
                  <a:gd name="connsiteX1" fmla="*/ 1328395 w 1354026"/>
                  <a:gd name="connsiteY1" fmla="*/ 1097337 h 1109224"/>
                  <a:gd name="connsiteX2" fmla="*/ 1304620 w 1354026"/>
                  <a:gd name="connsiteY2" fmla="*/ 1083593 h 1109224"/>
                  <a:gd name="connsiteX3" fmla="*/ 1258929 w 1354026"/>
                  <a:gd name="connsiteY3" fmla="*/ 1053503 h 1109224"/>
                  <a:gd name="connsiteX4" fmla="*/ 1170889 w 1354026"/>
                  <a:gd name="connsiteY4" fmla="*/ 987752 h 1109224"/>
                  <a:gd name="connsiteX5" fmla="*/ 1001868 w 1354026"/>
                  <a:gd name="connsiteY5" fmla="*/ 847335 h 1109224"/>
                  <a:gd name="connsiteX6" fmla="*/ 682028 w 1354026"/>
                  <a:gd name="connsiteY6" fmla="*/ 546440 h 1109224"/>
                  <a:gd name="connsiteX7" fmla="*/ 682028 w 1354026"/>
                  <a:gd name="connsiteY7" fmla="*/ 546440 h 1109224"/>
                  <a:gd name="connsiteX8" fmla="*/ 682028 w 1354026"/>
                  <a:gd name="connsiteY8" fmla="*/ 546068 h 1109224"/>
                  <a:gd name="connsiteX9" fmla="*/ 506692 w 1354026"/>
                  <a:gd name="connsiteY9" fmla="*/ 415681 h 1109224"/>
                  <a:gd name="connsiteX10" fmla="*/ 462858 w 1354026"/>
                  <a:gd name="connsiteY10" fmla="*/ 382991 h 1109224"/>
                  <a:gd name="connsiteX11" fmla="*/ 419767 w 1354026"/>
                  <a:gd name="connsiteY11" fmla="*/ 349558 h 1109224"/>
                  <a:gd name="connsiteX12" fmla="*/ 334699 w 1354026"/>
                  <a:gd name="connsiteY12" fmla="*/ 281207 h 1109224"/>
                  <a:gd name="connsiteX13" fmla="*/ 249260 w 1354026"/>
                  <a:gd name="connsiteY13" fmla="*/ 212855 h 1109224"/>
                  <a:gd name="connsiteX14" fmla="*/ 207283 w 1354026"/>
                  <a:gd name="connsiteY14" fmla="*/ 177565 h 1109224"/>
                  <a:gd name="connsiteX15" fmla="*/ 165678 w 1354026"/>
                  <a:gd name="connsiteY15" fmla="*/ 142275 h 1109224"/>
                  <a:gd name="connsiteX16" fmla="*/ 82096 w 1354026"/>
                  <a:gd name="connsiteY16" fmla="*/ 72066 h 1109224"/>
                  <a:gd name="connsiteX17" fmla="*/ 0 w 1354026"/>
                  <a:gd name="connsiteY17" fmla="*/ 0 h 1109224"/>
                  <a:gd name="connsiteX18" fmla="*/ 0 w 1354026"/>
                  <a:gd name="connsiteY18" fmla="*/ 0 h 1109224"/>
                  <a:gd name="connsiteX19" fmla="*/ 80982 w 1354026"/>
                  <a:gd name="connsiteY19" fmla="*/ 73552 h 1109224"/>
                  <a:gd name="connsiteX20" fmla="*/ 122215 w 1354026"/>
                  <a:gd name="connsiteY20" fmla="*/ 109585 h 1109224"/>
                  <a:gd name="connsiteX21" fmla="*/ 163449 w 1354026"/>
                  <a:gd name="connsiteY21" fmla="*/ 145247 h 1109224"/>
                  <a:gd name="connsiteX22" fmla="*/ 205054 w 1354026"/>
                  <a:gd name="connsiteY22" fmla="*/ 180908 h 1109224"/>
                  <a:gd name="connsiteX23" fmla="*/ 246659 w 1354026"/>
                  <a:gd name="connsiteY23" fmla="*/ 216198 h 1109224"/>
                  <a:gd name="connsiteX24" fmla="*/ 331727 w 1354026"/>
                  <a:gd name="connsiteY24" fmla="*/ 284921 h 1109224"/>
                  <a:gd name="connsiteX25" fmla="*/ 416795 w 1354026"/>
                  <a:gd name="connsiteY25" fmla="*/ 353644 h 1109224"/>
                  <a:gd name="connsiteX26" fmla="*/ 459886 w 1354026"/>
                  <a:gd name="connsiteY26" fmla="*/ 387448 h 1109224"/>
                  <a:gd name="connsiteX27" fmla="*/ 503720 w 1354026"/>
                  <a:gd name="connsiteY27" fmla="*/ 420138 h 1109224"/>
                  <a:gd name="connsiteX28" fmla="*/ 678313 w 1354026"/>
                  <a:gd name="connsiteY28" fmla="*/ 551640 h 1109224"/>
                  <a:gd name="connsiteX29" fmla="*/ 677942 w 1354026"/>
                  <a:gd name="connsiteY29" fmla="*/ 551640 h 1109224"/>
                  <a:gd name="connsiteX30" fmla="*/ 999639 w 1354026"/>
                  <a:gd name="connsiteY30" fmla="*/ 850678 h 1109224"/>
                  <a:gd name="connsiteX31" fmla="*/ 1169403 w 1354026"/>
                  <a:gd name="connsiteY31" fmla="*/ 990353 h 1109224"/>
                  <a:gd name="connsiteX32" fmla="*/ 1258557 w 1354026"/>
                  <a:gd name="connsiteY32" fmla="*/ 1054618 h 1109224"/>
                  <a:gd name="connsiteX33" fmla="*/ 1304992 w 1354026"/>
                  <a:gd name="connsiteY33" fmla="*/ 1084336 h 1109224"/>
                  <a:gd name="connsiteX34" fmla="*/ 1329138 w 1354026"/>
                  <a:gd name="connsiteY34" fmla="*/ 1097709 h 1109224"/>
                  <a:gd name="connsiteX35" fmla="*/ 1354026 w 1354026"/>
                  <a:gd name="connsiteY35" fmla="*/ 1109224 h 1109224"/>
                  <a:gd name="connsiteX36" fmla="*/ 1354026 w 1354026"/>
                  <a:gd name="connsiteY36" fmla="*/ 1109224 h 110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354026" h="1109224">
                    <a:moveTo>
                      <a:pt x="1353283" y="1109224"/>
                    </a:moveTo>
                    <a:cubicBezTo>
                      <a:pt x="1345111" y="1105138"/>
                      <a:pt x="1336567" y="1101795"/>
                      <a:pt x="1328395" y="1097337"/>
                    </a:cubicBezTo>
                    <a:lnTo>
                      <a:pt x="1304620" y="1083593"/>
                    </a:lnTo>
                    <a:cubicBezTo>
                      <a:pt x="1289390" y="1073563"/>
                      <a:pt x="1273788" y="1063904"/>
                      <a:pt x="1258929" y="1053503"/>
                    </a:cubicBezTo>
                    <a:cubicBezTo>
                      <a:pt x="1228839" y="1032701"/>
                      <a:pt x="1199864" y="1010412"/>
                      <a:pt x="1170889" y="987752"/>
                    </a:cubicBezTo>
                    <a:cubicBezTo>
                      <a:pt x="1113311" y="942803"/>
                      <a:pt x="1057218" y="895626"/>
                      <a:pt x="1001868" y="847335"/>
                    </a:cubicBezTo>
                    <a:cubicBezTo>
                      <a:pt x="891540" y="751123"/>
                      <a:pt x="785298" y="650081"/>
                      <a:pt x="682028" y="546440"/>
                    </a:cubicBezTo>
                    <a:lnTo>
                      <a:pt x="682028" y="546440"/>
                    </a:lnTo>
                    <a:cubicBezTo>
                      <a:pt x="682028" y="546440"/>
                      <a:pt x="682028" y="546068"/>
                      <a:pt x="682028" y="546068"/>
                    </a:cubicBezTo>
                    <a:lnTo>
                      <a:pt x="506692" y="415681"/>
                    </a:lnTo>
                    <a:lnTo>
                      <a:pt x="462858" y="382991"/>
                    </a:lnTo>
                    <a:cubicBezTo>
                      <a:pt x="447999" y="372218"/>
                      <a:pt x="433883" y="361074"/>
                      <a:pt x="419767" y="349558"/>
                    </a:cubicBezTo>
                    <a:lnTo>
                      <a:pt x="334699" y="281207"/>
                    </a:lnTo>
                    <a:lnTo>
                      <a:pt x="249260" y="212855"/>
                    </a:lnTo>
                    <a:cubicBezTo>
                      <a:pt x="235144" y="201340"/>
                      <a:pt x="221399" y="189452"/>
                      <a:pt x="207283" y="177565"/>
                    </a:cubicBezTo>
                    <a:lnTo>
                      <a:pt x="165678" y="142275"/>
                    </a:lnTo>
                    <a:cubicBezTo>
                      <a:pt x="137817" y="118872"/>
                      <a:pt x="109585" y="95469"/>
                      <a:pt x="82096" y="72066"/>
                    </a:cubicBezTo>
                    <a:lnTo>
                      <a:pt x="0" y="0"/>
                    </a:lnTo>
                    <a:lnTo>
                      <a:pt x="0" y="0"/>
                    </a:lnTo>
                    <a:cubicBezTo>
                      <a:pt x="0" y="0"/>
                      <a:pt x="80982" y="73552"/>
                      <a:pt x="80982" y="73552"/>
                    </a:cubicBezTo>
                    <a:cubicBezTo>
                      <a:pt x="94355" y="85811"/>
                      <a:pt x="108471" y="97327"/>
                      <a:pt x="122215" y="109585"/>
                    </a:cubicBezTo>
                    <a:lnTo>
                      <a:pt x="163449" y="145247"/>
                    </a:lnTo>
                    <a:lnTo>
                      <a:pt x="205054" y="180908"/>
                    </a:lnTo>
                    <a:cubicBezTo>
                      <a:pt x="218799" y="192796"/>
                      <a:pt x="232543" y="204683"/>
                      <a:pt x="246659" y="216198"/>
                    </a:cubicBezTo>
                    <a:lnTo>
                      <a:pt x="331727" y="284921"/>
                    </a:lnTo>
                    <a:lnTo>
                      <a:pt x="416795" y="353644"/>
                    </a:lnTo>
                    <a:cubicBezTo>
                      <a:pt x="430911" y="365160"/>
                      <a:pt x="445027" y="376676"/>
                      <a:pt x="459886" y="387448"/>
                    </a:cubicBezTo>
                    <a:lnTo>
                      <a:pt x="503720" y="420138"/>
                    </a:lnTo>
                    <a:lnTo>
                      <a:pt x="678313" y="551640"/>
                    </a:lnTo>
                    <a:lnTo>
                      <a:pt x="677942" y="551640"/>
                    </a:lnTo>
                    <a:cubicBezTo>
                      <a:pt x="781955" y="654539"/>
                      <a:pt x="888940" y="754837"/>
                      <a:pt x="999639" y="850678"/>
                    </a:cubicBezTo>
                    <a:cubicBezTo>
                      <a:pt x="1054989" y="898598"/>
                      <a:pt x="1111453" y="945404"/>
                      <a:pt x="1169403" y="990353"/>
                    </a:cubicBezTo>
                    <a:cubicBezTo>
                      <a:pt x="1198378" y="1012641"/>
                      <a:pt x="1228096" y="1034558"/>
                      <a:pt x="1258557" y="1054618"/>
                    </a:cubicBezTo>
                    <a:cubicBezTo>
                      <a:pt x="1273416" y="1065019"/>
                      <a:pt x="1289390" y="1074677"/>
                      <a:pt x="1304992" y="1084336"/>
                    </a:cubicBezTo>
                    <a:lnTo>
                      <a:pt x="1329138" y="1097709"/>
                    </a:lnTo>
                    <a:cubicBezTo>
                      <a:pt x="1337310" y="1101795"/>
                      <a:pt x="1345854" y="1105138"/>
                      <a:pt x="1354026" y="1109224"/>
                    </a:cubicBezTo>
                    <a:lnTo>
                      <a:pt x="1354026" y="110922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3" name="Freeform: Shape 1232">
                <a:extLst>
                  <a:ext uri="{FF2B5EF4-FFF2-40B4-BE49-F238E27FC236}">
                    <a16:creationId xmlns:a16="http://schemas.microsoft.com/office/drawing/2014/main" id="{683A5B40-A703-A0DF-802B-6B73A4C0DF72}"/>
                  </a:ext>
                </a:extLst>
              </p:cNvPr>
              <p:cNvSpPr/>
              <p:nvPr/>
            </p:nvSpPr>
            <p:spPr>
              <a:xfrm>
                <a:off x="4436000" y="2093795"/>
                <a:ext cx="55351" cy="55224"/>
              </a:xfrm>
              <a:custGeom>
                <a:avLst/>
                <a:gdLst>
                  <a:gd name="connsiteX0" fmla="*/ 20681 w 55351"/>
                  <a:gd name="connsiteY0" fmla="*/ 54358 h 55224"/>
                  <a:gd name="connsiteX1" fmla="*/ 54485 w 55351"/>
                  <a:gd name="connsiteY1" fmla="*/ 34670 h 55224"/>
                  <a:gd name="connsiteX2" fmla="*/ 34797 w 55351"/>
                  <a:gd name="connsiteY2" fmla="*/ 866 h 55224"/>
                  <a:gd name="connsiteX3" fmla="*/ 992 w 55351"/>
                  <a:gd name="connsiteY3" fmla="*/ 20554 h 55224"/>
                  <a:gd name="connsiteX4" fmla="*/ 20681 w 55351"/>
                  <a:gd name="connsiteY4" fmla="*/ 54358 h 5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1" h="55224">
                    <a:moveTo>
                      <a:pt x="20681" y="54358"/>
                    </a:moveTo>
                    <a:cubicBezTo>
                      <a:pt x="35540" y="58073"/>
                      <a:pt x="50770" y="49529"/>
                      <a:pt x="54485" y="34670"/>
                    </a:cubicBezTo>
                    <a:cubicBezTo>
                      <a:pt x="58200" y="19811"/>
                      <a:pt x="49656" y="4581"/>
                      <a:pt x="34797" y="866"/>
                    </a:cubicBezTo>
                    <a:cubicBezTo>
                      <a:pt x="19938" y="-2849"/>
                      <a:pt x="4707" y="5695"/>
                      <a:pt x="992" y="20554"/>
                    </a:cubicBezTo>
                    <a:cubicBezTo>
                      <a:pt x="-3094" y="35413"/>
                      <a:pt x="5822" y="50644"/>
                      <a:pt x="20681" y="5435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4" name="Freeform: Shape 1233">
                <a:extLst>
                  <a:ext uri="{FF2B5EF4-FFF2-40B4-BE49-F238E27FC236}">
                    <a16:creationId xmlns:a16="http://schemas.microsoft.com/office/drawing/2014/main" id="{553D5940-E860-0EA9-4545-BB429E91E818}"/>
                  </a:ext>
                </a:extLst>
              </p:cNvPr>
              <p:cNvSpPr/>
              <p:nvPr/>
            </p:nvSpPr>
            <p:spPr>
              <a:xfrm>
                <a:off x="3085042" y="986399"/>
                <a:ext cx="55655" cy="55655"/>
              </a:xfrm>
              <a:custGeom>
                <a:avLst/>
                <a:gdLst>
                  <a:gd name="connsiteX0" fmla="*/ 9440 w 55655"/>
                  <a:gd name="connsiteY0" fmla="*/ 48816 h 55655"/>
                  <a:gd name="connsiteX1" fmla="*/ 6839 w 55655"/>
                  <a:gd name="connsiteY1" fmla="*/ 9440 h 55655"/>
                  <a:gd name="connsiteX2" fmla="*/ 46216 w 55655"/>
                  <a:gd name="connsiteY2" fmla="*/ 6839 h 55655"/>
                  <a:gd name="connsiteX3" fmla="*/ 48816 w 55655"/>
                  <a:gd name="connsiteY3" fmla="*/ 46216 h 55655"/>
                  <a:gd name="connsiteX4" fmla="*/ 9440 w 55655"/>
                  <a:gd name="connsiteY4" fmla="*/ 48816 h 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5" h="55655">
                    <a:moveTo>
                      <a:pt x="9440" y="48816"/>
                    </a:moveTo>
                    <a:cubicBezTo>
                      <a:pt x="-2076" y="38786"/>
                      <a:pt x="-3190" y="20956"/>
                      <a:pt x="6839" y="9440"/>
                    </a:cubicBezTo>
                    <a:cubicBezTo>
                      <a:pt x="16869" y="-2076"/>
                      <a:pt x="34700" y="-3190"/>
                      <a:pt x="46216" y="6839"/>
                    </a:cubicBezTo>
                    <a:cubicBezTo>
                      <a:pt x="57731" y="16869"/>
                      <a:pt x="58846" y="34700"/>
                      <a:pt x="48816" y="46216"/>
                    </a:cubicBezTo>
                    <a:cubicBezTo>
                      <a:pt x="38786" y="57731"/>
                      <a:pt x="20955" y="58846"/>
                      <a:pt x="9440" y="4881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2" name="Graphic 619">
              <a:extLst>
                <a:ext uri="{FF2B5EF4-FFF2-40B4-BE49-F238E27FC236}">
                  <a16:creationId xmlns:a16="http://schemas.microsoft.com/office/drawing/2014/main" id="{BCF882A9-FA42-0A68-3AA3-99388DC33D81}"/>
                </a:ext>
                <a:ext uri="{C183D7F6-B498-43B3-948B-1728B52AA6E4}">
                  <adec:decorative xmlns:adec="http://schemas.microsoft.com/office/drawing/2017/decorative" val="1"/>
                </a:ext>
              </a:extLst>
            </p:cNvPr>
            <p:cNvGrpSpPr/>
            <p:nvPr/>
          </p:nvGrpSpPr>
          <p:grpSpPr>
            <a:xfrm>
              <a:off x="2261015" y="3535354"/>
              <a:ext cx="1328938" cy="909870"/>
              <a:chOff x="2849370" y="1310539"/>
              <a:chExt cx="1976318" cy="1280545"/>
            </a:xfrm>
            <a:solidFill>
              <a:srgbClr val="454142"/>
            </a:solidFill>
          </p:grpSpPr>
          <p:sp>
            <p:nvSpPr>
              <p:cNvPr id="1229" name="Freeform: Shape 1228">
                <a:extLst>
                  <a:ext uri="{FF2B5EF4-FFF2-40B4-BE49-F238E27FC236}">
                    <a16:creationId xmlns:a16="http://schemas.microsoft.com/office/drawing/2014/main" id="{21E2F869-0334-D4D7-E72F-0196555CDE2D}"/>
                  </a:ext>
                </a:extLst>
              </p:cNvPr>
              <p:cNvSpPr/>
              <p:nvPr/>
            </p:nvSpPr>
            <p:spPr>
              <a:xfrm>
                <a:off x="2876054" y="1337967"/>
                <a:ext cx="1925897" cy="1226239"/>
              </a:xfrm>
              <a:custGeom>
                <a:avLst/>
                <a:gdLst>
                  <a:gd name="connsiteX0" fmla="*/ 1920526 w 1925897"/>
                  <a:gd name="connsiteY0" fmla="*/ 1226239 h 1226239"/>
                  <a:gd name="connsiteX1" fmla="*/ 1925727 w 1925897"/>
                  <a:gd name="connsiteY1" fmla="*/ 1222896 h 1226239"/>
                  <a:gd name="connsiteX2" fmla="*/ 1923498 w 1925897"/>
                  <a:gd name="connsiteY2" fmla="*/ 1217324 h 1226239"/>
                  <a:gd name="connsiteX3" fmla="*/ 1913468 w 1925897"/>
                  <a:gd name="connsiteY3" fmla="*/ 1209894 h 1226239"/>
                  <a:gd name="connsiteX4" fmla="*/ 1891551 w 1925897"/>
                  <a:gd name="connsiteY4" fmla="*/ 1198007 h 1226239"/>
                  <a:gd name="connsiteX5" fmla="*/ 1846602 w 1925897"/>
                  <a:gd name="connsiteY5" fmla="*/ 1176833 h 1226239"/>
                  <a:gd name="connsiteX6" fmla="*/ 1756705 w 1925897"/>
                  <a:gd name="connsiteY6" fmla="*/ 1134856 h 1226239"/>
                  <a:gd name="connsiteX7" fmla="*/ 1588056 w 1925897"/>
                  <a:gd name="connsiteY7" fmla="*/ 1032329 h 1226239"/>
                  <a:gd name="connsiteX8" fmla="*/ 1588056 w 1925897"/>
                  <a:gd name="connsiteY8" fmla="*/ 1032329 h 1226239"/>
                  <a:gd name="connsiteX9" fmla="*/ 1588056 w 1925897"/>
                  <a:gd name="connsiteY9" fmla="*/ 1032329 h 1226239"/>
                  <a:gd name="connsiteX10" fmla="*/ 938346 w 1925897"/>
                  <a:gd name="connsiteY10" fmla="*/ 603275 h 1226239"/>
                  <a:gd name="connsiteX11" fmla="*/ 857364 w 1925897"/>
                  <a:gd name="connsiteY11" fmla="*/ 549412 h 1226239"/>
                  <a:gd name="connsiteX12" fmla="*/ 778612 w 1925897"/>
                  <a:gd name="connsiteY12" fmla="*/ 492947 h 1226239"/>
                  <a:gd name="connsiteX13" fmla="*/ 622964 w 1925897"/>
                  <a:gd name="connsiteY13" fmla="*/ 375933 h 1226239"/>
                  <a:gd name="connsiteX14" fmla="*/ 543468 w 1925897"/>
                  <a:gd name="connsiteY14" fmla="*/ 319469 h 1226239"/>
                  <a:gd name="connsiteX15" fmla="*/ 461372 w 1925897"/>
                  <a:gd name="connsiteY15" fmla="*/ 266719 h 1226239"/>
                  <a:gd name="connsiteX16" fmla="*/ 376304 w 1925897"/>
                  <a:gd name="connsiteY16" fmla="*/ 219170 h 1226239"/>
                  <a:gd name="connsiteX17" fmla="*/ 288265 w 1925897"/>
                  <a:gd name="connsiteY17" fmla="*/ 177194 h 1226239"/>
                  <a:gd name="connsiteX18" fmla="*/ 288265 w 1925897"/>
                  <a:gd name="connsiteY18" fmla="*/ 177194 h 1226239"/>
                  <a:gd name="connsiteX19" fmla="*/ 142275 w 1925897"/>
                  <a:gd name="connsiteY19" fmla="*/ 91754 h 1226239"/>
                  <a:gd name="connsiteX20" fmla="*/ 105870 w 1925897"/>
                  <a:gd name="connsiteY20" fmla="*/ 70209 h 1226239"/>
                  <a:gd name="connsiteX21" fmla="*/ 88040 w 1925897"/>
                  <a:gd name="connsiteY21" fmla="*/ 58693 h 1226239"/>
                  <a:gd name="connsiteX22" fmla="*/ 70580 w 1925897"/>
                  <a:gd name="connsiteY22" fmla="*/ 46806 h 1226239"/>
                  <a:gd name="connsiteX23" fmla="*/ 0 w 1925897"/>
                  <a:gd name="connsiteY23" fmla="*/ 0 h 1226239"/>
                  <a:gd name="connsiteX24" fmla="*/ 0 w 1925897"/>
                  <a:gd name="connsiteY24" fmla="*/ 0 h 1226239"/>
                  <a:gd name="connsiteX25" fmla="*/ 69837 w 1925897"/>
                  <a:gd name="connsiteY25" fmla="*/ 47920 h 1226239"/>
                  <a:gd name="connsiteX26" fmla="*/ 87297 w 1925897"/>
                  <a:gd name="connsiteY26" fmla="*/ 59807 h 1226239"/>
                  <a:gd name="connsiteX27" fmla="*/ 105127 w 1925897"/>
                  <a:gd name="connsiteY27" fmla="*/ 71323 h 1226239"/>
                  <a:gd name="connsiteX28" fmla="*/ 141532 w 1925897"/>
                  <a:gd name="connsiteY28" fmla="*/ 93240 h 1226239"/>
                  <a:gd name="connsiteX29" fmla="*/ 286779 w 1925897"/>
                  <a:gd name="connsiteY29" fmla="*/ 180165 h 1226239"/>
                  <a:gd name="connsiteX30" fmla="*/ 286779 w 1925897"/>
                  <a:gd name="connsiteY30" fmla="*/ 180165 h 1226239"/>
                  <a:gd name="connsiteX31" fmla="*/ 286779 w 1925897"/>
                  <a:gd name="connsiteY31" fmla="*/ 180165 h 1226239"/>
                  <a:gd name="connsiteX32" fmla="*/ 374447 w 1925897"/>
                  <a:gd name="connsiteY32" fmla="*/ 222142 h 1226239"/>
                  <a:gd name="connsiteX33" fmla="*/ 459143 w 1925897"/>
                  <a:gd name="connsiteY33" fmla="*/ 270062 h 1226239"/>
                  <a:gd name="connsiteX34" fmla="*/ 540496 w 1925897"/>
                  <a:gd name="connsiteY34" fmla="*/ 322812 h 1226239"/>
                  <a:gd name="connsiteX35" fmla="*/ 619249 w 1925897"/>
                  <a:gd name="connsiteY35" fmla="*/ 379648 h 1226239"/>
                  <a:gd name="connsiteX36" fmla="*/ 774525 w 1925897"/>
                  <a:gd name="connsiteY36" fmla="*/ 497405 h 1226239"/>
                  <a:gd name="connsiteX37" fmla="*/ 853650 w 1925897"/>
                  <a:gd name="connsiteY37" fmla="*/ 554612 h 1226239"/>
                  <a:gd name="connsiteX38" fmla="*/ 934260 w 1925897"/>
                  <a:gd name="connsiteY38" fmla="*/ 608848 h 1226239"/>
                  <a:gd name="connsiteX39" fmla="*/ 1585455 w 1925897"/>
                  <a:gd name="connsiteY39" fmla="*/ 1035301 h 1226239"/>
                  <a:gd name="connsiteX40" fmla="*/ 1585455 w 1925897"/>
                  <a:gd name="connsiteY40" fmla="*/ 1035301 h 1226239"/>
                  <a:gd name="connsiteX41" fmla="*/ 1755591 w 1925897"/>
                  <a:gd name="connsiteY41" fmla="*/ 1137085 h 1226239"/>
                  <a:gd name="connsiteX42" fmla="*/ 1845859 w 1925897"/>
                  <a:gd name="connsiteY42" fmla="*/ 1177947 h 1226239"/>
                  <a:gd name="connsiteX43" fmla="*/ 1891179 w 1925897"/>
                  <a:gd name="connsiteY43" fmla="*/ 1198378 h 1226239"/>
                  <a:gd name="connsiteX44" fmla="*/ 1913096 w 1925897"/>
                  <a:gd name="connsiteY44" fmla="*/ 1209894 h 1226239"/>
                  <a:gd name="connsiteX45" fmla="*/ 1923126 w 1925897"/>
                  <a:gd name="connsiteY45" fmla="*/ 1216952 h 1226239"/>
                  <a:gd name="connsiteX46" fmla="*/ 1925355 w 1925897"/>
                  <a:gd name="connsiteY46" fmla="*/ 1222153 h 1226239"/>
                  <a:gd name="connsiteX47" fmla="*/ 1920526 w 1925897"/>
                  <a:gd name="connsiteY47" fmla="*/ 1225496 h 1226239"/>
                  <a:gd name="connsiteX48" fmla="*/ 1920526 w 1925897"/>
                  <a:gd name="connsiteY48" fmla="*/ 1225496 h 122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25897" h="1226239">
                    <a:moveTo>
                      <a:pt x="1920526" y="1226239"/>
                    </a:moveTo>
                    <a:cubicBezTo>
                      <a:pt x="1922383" y="1225496"/>
                      <a:pt x="1924612" y="1224753"/>
                      <a:pt x="1925727" y="1222896"/>
                    </a:cubicBezTo>
                    <a:cubicBezTo>
                      <a:pt x="1926469" y="1220667"/>
                      <a:pt x="1924612" y="1218809"/>
                      <a:pt x="1923498" y="1217324"/>
                    </a:cubicBezTo>
                    <a:cubicBezTo>
                      <a:pt x="1920526" y="1214352"/>
                      <a:pt x="1917183" y="1212123"/>
                      <a:pt x="1913468" y="1209894"/>
                    </a:cubicBezTo>
                    <a:cubicBezTo>
                      <a:pt x="1906410" y="1205437"/>
                      <a:pt x="1898980" y="1201722"/>
                      <a:pt x="1891551" y="1198007"/>
                    </a:cubicBezTo>
                    <a:cubicBezTo>
                      <a:pt x="1876692" y="1190578"/>
                      <a:pt x="1861833" y="1183891"/>
                      <a:pt x="1846602" y="1176833"/>
                    </a:cubicBezTo>
                    <a:cubicBezTo>
                      <a:pt x="1816513" y="1163088"/>
                      <a:pt x="1786423" y="1149344"/>
                      <a:pt x="1756705" y="1134856"/>
                    </a:cubicBezTo>
                    <a:cubicBezTo>
                      <a:pt x="1697641" y="1105510"/>
                      <a:pt x="1638576" y="1074677"/>
                      <a:pt x="1588056" y="1032329"/>
                    </a:cubicBezTo>
                    <a:lnTo>
                      <a:pt x="1588056" y="1032329"/>
                    </a:lnTo>
                    <a:cubicBezTo>
                      <a:pt x="1588056" y="1032329"/>
                      <a:pt x="1588056" y="1032329"/>
                      <a:pt x="1588056" y="1032329"/>
                    </a:cubicBezTo>
                    <a:lnTo>
                      <a:pt x="938346" y="603275"/>
                    </a:lnTo>
                    <a:lnTo>
                      <a:pt x="857364" y="549412"/>
                    </a:lnTo>
                    <a:cubicBezTo>
                      <a:pt x="830618" y="530838"/>
                      <a:pt x="804615" y="511521"/>
                      <a:pt x="778612" y="492947"/>
                    </a:cubicBezTo>
                    <a:lnTo>
                      <a:pt x="622964" y="375933"/>
                    </a:lnTo>
                    <a:cubicBezTo>
                      <a:pt x="596589" y="356988"/>
                      <a:pt x="570214" y="338042"/>
                      <a:pt x="543468" y="319469"/>
                    </a:cubicBezTo>
                    <a:cubicBezTo>
                      <a:pt x="515979" y="302009"/>
                      <a:pt x="489233" y="283435"/>
                      <a:pt x="461372" y="266719"/>
                    </a:cubicBezTo>
                    <a:cubicBezTo>
                      <a:pt x="433140" y="250746"/>
                      <a:pt x="405279" y="234029"/>
                      <a:pt x="376304" y="219170"/>
                    </a:cubicBezTo>
                    <a:lnTo>
                      <a:pt x="288265" y="177194"/>
                    </a:lnTo>
                    <a:lnTo>
                      <a:pt x="288265" y="177194"/>
                    </a:lnTo>
                    <a:cubicBezTo>
                      <a:pt x="288265" y="177194"/>
                      <a:pt x="142275" y="91754"/>
                      <a:pt x="142275" y="91754"/>
                    </a:cubicBezTo>
                    <a:lnTo>
                      <a:pt x="105870" y="70209"/>
                    </a:lnTo>
                    <a:cubicBezTo>
                      <a:pt x="99555" y="66865"/>
                      <a:pt x="93983" y="62408"/>
                      <a:pt x="88040" y="58693"/>
                    </a:cubicBezTo>
                    <a:lnTo>
                      <a:pt x="70580" y="46806"/>
                    </a:lnTo>
                    <a:lnTo>
                      <a:pt x="0" y="0"/>
                    </a:lnTo>
                    <a:lnTo>
                      <a:pt x="0" y="0"/>
                    </a:lnTo>
                    <a:cubicBezTo>
                      <a:pt x="0" y="0"/>
                      <a:pt x="69837" y="47920"/>
                      <a:pt x="69837" y="47920"/>
                    </a:cubicBezTo>
                    <a:lnTo>
                      <a:pt x="87297" y="59807"/>
                    </a:lnTo>
                    <a:cubicBezTo>
                      <a:pt x="93240" y="63522"/>
                      <a:pt x="98812" y="67980"/>
                      <a:pt x="105127" y="71323"/>
                    </a:cubicBezTo>
                    <a:lnTo>
                      <a:pt x="141532" y="93240"/>
                    </a:lnTo>
                    <a:lnTo>
                      <a:pt x="286779" y="180165"/>
                    </a:lnTo>
                    <a:lnTo>
                      <a:pt x="286779" y="180165"/>
                    </a:lnTo>
                    <a:cubicBezTo>
                      <a:pt x="286779" y="180165"/>
                      <a:pt x="286779" y="180165"/>
                      <a:pt x="286779" y="180165"/>
                    </a:cubicBezTo>
                    <a:lnTo>
                      <a:pt x="374447" y="222142"/>
                    </a:lnTo>
                    <a:cubicBezTo>
                      <a:pt x="403050" y="237373"/>
                      <a:pt x="430911" y="254089"/>
                      <a:pt x="459143" y="270062"/>
                    </a:cubicBezTo>
                    <a:cubicBezTo>
                      <a:pt x="486632" y="286779"/>
                      <a:pt x="513378" y="305353"/>
                      <a:pt x="540496" y="322812"/>
                    </a:cubicBezTo>
                    <a:cubicBezTo>
                      <a:pt x="566871" y="341386"/>
                      <a:pt x="593246" y="360702"/>
                      <a:pt x="619249" y="379648"/>
                    </a:cubicBezTo>
                    <a:lnTo>
                      <a:pt x="774525" y="497405"/>
                    </a:lnTo>
                    <a:cubicBezTo>
                      <a:pt x="800900" y="516350"/>
                      <a:pt x="826903" y="536038"/>
                      <a:pt x="853650" y="554612"/>
                    </a:cubicBezTo>
                    <a:lnTo>
                      <a:pt x="934260" y="608848"/>
                    </a:lnTo>
                    <a:lnTo>
                      <a:pt x="1585455" y="1035301"/>
                    </a:lnTo>
                    <a:lnTo>
                      <a:pt x="1585455" y="1035301"/>
                    </a:lnTo>
                    <a:cubicBezTo>
                      <a:pt x="1636719" y="1077649"/>
                      <a:pt x="1696155" y="1108482"/>
                      <a:pt x="1755591" y="1137085"/>
                    </a:cubicBezTo>
                    <a:cubicBezTo>
                      <a:pt x="1785680" y="1151201"/>
                      <a:pt x="1815770" y="1164574"/>
                      <a:pt x="1845859" y="1177947"/>
                    </a:cubicBezTo>
                    <a:cubicBezTo>
                      <a:pt x="1861090" y="1184634"/>
                      <a:pt x="1875949" y="1191320"/>
                      <a:pt x="1891179" y="1198378"/>
                    </a:cubicBezTo>
                    <a:cubicBezTo>
                      <a:pt x="1898609" y="1202093"/>
                      <a:pt x="1906038" y="1205808"/>
                      <a:pt x="1913096" y="1209894"/>
                    </a:cubicBezTo>
                    <a:cubicBezTo>
                      <a:pt x="1916440" y="1212123"/>
                      <a:pt x="1920154" y="1214352"/>
                      <a:pt x="1923126" y="1216952"/>
                    </a:cubicBezTo>
                    <a:cubicBezTo>
                      <a:pt x="1924612" y="1218438"/>
                      <a:pt x="1926098" y="1220295"/>
                      <a:pt x="1925355" y="1222153"/>
                    </a:cubicBezTo>
                    <a:cubicBezTo>
                      <a:pt x="1924612" y="1224010"/>
                      <a:pt x="1922383" y="1224753"/>
                      <a:pt x="1920526" y="1225496"/>
                    </a:cubicBezTo>
                    <a:lnTo>
                      <a:pt x="1920526" y="122549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0" name="Freeform: Shape 1229">
                <a:extLst>
                  <a:ext uri="{FF2B5EF4-FFF2-40B4-BE49-F238E27FC236}">
                    <a16:creationId xmlns:a16="http://schemas.microsoft.com/office/drawing/2014/main" id="{7D99C952-7523-2FA7-1DA6-1877021C34C4}"/>
                  </a:ext>
                </a:extLst>
              </p:cNvPr>
              <p:cNvSpPr/>
              <p:nvPr/>
            </p:nvSpPr>
            <p:spPr>
              <a:xfrm>
                <a:off x="4770072" y="2535469"/>
                <a:ext cx="55615" cy="55615"/>
              </a:xfrm>
              <a:custGeom>
                <a:avLst/>
                <a:gdLst>
                  <a:gd name="connsiteX0" fmla="*/ 25022 w 55615"/>
                  <a:gd name="connsiteY0" fmla="*/ 133 h 55615"/>
                  <a:gd name="connsiteX1" fmla="*/ 133 w 55615"/>
                  <a:gd name="connsiteY1" fmla="*/ 30594 h 55615"/>
                  <a:gd name="connsiteX2" fmla="*/ 30594 w 55615"/>
                  <a:gd name="connsiteY2" fmla="*/ 55483 h 55615"/>
                  <a:gd name="connsiteX3" fmla="*/ 55483 w 55615"/>
                  <a:gd name="connsiteY3" fmla="*/ 25022 h 55615"/>
                  <a:gd name="connsiteX4" fmla="*/ 25022 w 55615"/>
                  <a:gd name="connsiteY4" fmla="*/ 133 h 55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5" h="55615">
                    <a:moveTo>
                      <a:pt x="25022" y="133"/>
                    </a:moveTo>
                    <a:cubicBezTo>
                      <a:pt x="9791" y="1619"/>
                      <a:pt x="-1353" y="15363"/>
                      <a:pt x="133" y="30594"/>
                    </a:cubicBezTo>
                    <a:cubicBezTo>
                      <a:pt x="1619" y="45824"/>
                      <a:pt x="15364" y="56969"/>
                      <a:pt x="30594" y="55483"/>
                    </a:cubicBezTo>
                    <a:cubicBezTo>
                      <a:pt x="45824" y="53997"/>
                      <a:pt x="56969" y="40252"/>
                      <a:pt x="55483" y="25022"/>
                    </a:cubicBezTo>
                    <a:cubicBezTo>
                      <a:pt x="53997" y="9791"/>
                      <a:pt x="40252" y="-1353"/>
                      <a:pt x="25022" y="13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1" name="Freeform: Shape 1230">
                <a:extLst>
                  <a:ext uri="{FF2B5EF4-FFF2-40B4-BE49-F238E27FC236}">
                    <a16:creationId xmlns:a16="http://schemas.microsoft.com/office/drawing/2014/main" id="{3E48AEBF-88FB-8AC3-479F-87D8D397C9D3}"/>
                  </a:ext>
                </a:extLst>
              </p:cNvPr>
              <p:cNvSpPr/>
              <p:nvPr/>
            </p:nvSpPr>
            <p:spPr>
              <a:xfrm>
                <a:off x="2849370" y="1310539"/>
                <a:ext cx="55598" cy="55598"/>
              </a:xfrm>
              <a:custGeom>
                <a:avLst/>
                <a:gdLst>
                  <a:gd name="connsiteX0" fmla="*/ 11826 w 55598"/>
                  <a:gd name="connsiteY0" fmla="*/ 50459 h 55598"/>
                  <a:gd name="connsiteX1" fmla="*/ 5139 w 55598"/>
                  <a:gd name="connsiteY1" fmla="*/ 11826 h 55598"/>
                  <a:gd name="connsiteX2" fmla="*/ 43773 w 55598"/>
                  <a:gd name="connsiteY2" fmla="*/ 5139 h 55598"/>
                  <a:gd name="connsiteX3" fmla="*/ 50459 w 55598"/>
                  <a:gd name="connsiteY3" fmla="*/ 43773 h 55598"/>
                  <a:gd name="connsiteX4" fmla="*/ 11826 w 55598"/>
                  <a:gd name="connsiteY4" fmla="*/ 50459 h 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8" h="55598">
                    <a:moveTo>
                      <a:pt x="11826" y="50459"/>
                    </a:moveTo>
                    <a:cubicBezTo>
                      <a:pt x="-804" y="41544"/>
                      <a:pt x="-3776" y="24084"/>
                      <a:pt x="5139" y="11826"/>
                    </a:cubicBezTo>
                    <a:cubicBezTo>
                      <a:pt x="14055" y="-804"/>
                      <a:pt x="31514" y="-3776"/>
                      <a:pt x="43773" y="5139"/>
                    </a:cubicBezTo>
                    <a:cubicBezTo>
                      <a:pt x="56403" y="14054"/>
                      <a:pt x="59375" y="31514"/>
                      <a:pt x="50459" y="43773"/>
                    </a:cubicBezTo>
                    <a:cubicBezTo>
                      <a:pt x="41544" y="56403"/>
                      <a:pt x="24084" y="59374"/>
                      <a:pt x="11826" y="5045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3" name="Graphic 619">
              <a:extLst>
                <a:ext uri="{FF2B5EF4-FFF2-40B4-BE49-F238E27FC236}">
                  <a16:creationId xmlns:a16="http://schemas.microsoft.com/office/drawing/2014/main" id="{2A9CAD77-830B-FD41-1578-3ADE36525CE8}"/>
                </a:ext>
                <a:ext uri="{C183D7F6-B498-43B3-948B-1728B52AA6E4}">
                  <adec:decorative xmlns:adec="http://schemas.microsoft.com/office/drawing/2017/decorative" val="1"/>
                </a:ext>
              </a:extLst>
            </p:cNvPr>
            <p:cNvGrpSpPr/>
            <p:nvPr/>
          </p:nvGrpSpPr>
          <p:grpSpPr>
            <a:xfrm>
              <a:off x="2126721" y="3781450"/>
              <a:ext cx="1259958" cy="693132"/>
              <a:chOff x="2649655" y="1656893"/>
              <a:chExt cx="1873735" cy="975509"/>
            </a:xfrm>
            <a:solidFill>
              <a:srgbClr val="454142"/>
            </a:solidFill>
          </p:grpSpPr>
          <p:sp>
            <p:nvSpPr>
              <p:cNvPr id="1226" name="Freeform: Shape 1225">
                <a:extLst>
                  <a:ext uri="{FF2B5EF4-FFF2-40B4-BE49-F238E27FC236}">
                    <a16:creationId xmlns:a16="http://schemas.microsoft.com/office/drawing/2014/main" id="{248384E7-4DBD-E290-B4D5-3DED44FBDB30}"/>
                  </a:ext>
                </a:extLst>
              </p:cNvPr>
              <p:cNvSpPr/>
              <p:nvPr/>
            </p:nvSpPr>
            <p:spPr>
              <a:xfrm>
                <a:off x="2676944" y="1683438"/>
                <a:ext cx="1820227" cy="921257"/>
              </a:xfrm>
              <a:custGeom>
                <a:avLst/>
                <a:gdLst>
                  <a:gd name="connsiteX0" fmla="*/ 1820228 w 1820227"/>
                  <a:gd name="connsiteY0" fmla="*/ 921258 h 921257"/>
                  <a:gd name="connsiteX1" fmla="*/ 1791624 w 1820227"/>
                  <a:gd name="connsiteY1" fmla="*/ 901941 h 921257"/>
                  <a:gd name="connsiteX2" fmla="*/ 1762278 w 1820227"/>
                  <a:gd name="connsiteY2" fmla="*/ 884111 h 921257"/>
                  <a:gd name="connsiteX3" fmla="*/ 1732559 w 1820227"/>
                  <a:gd name="connsiteY3" fmla="*/ 866651 h 921257"/>
                  <a:gd name="connsiteX4" fmla="*/ 1702098 w 1820227"/>
                  <a:gd name="connsiteY4" fmla="*/ 850306 h 921257"/>
                  <a:gd name="connsiteX5" fmla="*/ 1671638 w 1820227"/>
                  <a:gd name="connsiteY5" fmla="*/ 833961 h 921257"/>
                  <a:gd name="connsiteX6" fmla="*/ 1640805 w 1820227"/>
                  <a:gd name="connsiteY6" fmla="*/ 818731 h 921257"/>
                  <a:gd name="connsiteX7" fmla="*/ 1578769 w 1820227"/>
                  <a:gd name="connsiteY7" fmla="*/ 788641 h 921257"/>
                  <a:gd name="connsiteX8" fmla="*/ 1578769 w 1820227"/>
                  <a:gd name="connsiteY8" fmla="*/ 788641 h 921257"/>
                  <a:gd name="connsiteX9" fmla="*/ 1544222 w 1820227"/>
                  <a:gd name="connsiteY9" fmla="*/ 756695 h 921257"/>
                  <a:gd name="connsiteX10" fmla="*/ 1508189 w 1820227"/>
                  <a:gd name="connsiteY10" fmla="*/ 726234 h 921257"/>
                  <a:gd name="connsiteX11" fmla="*/ 1470670 w 1820227"/>
                  <a:gd name="connsiteY11" fmla="*/ 697630 h 921257"/>
                  <a:gd name="connsiteX12" fmla="*/ 1432036 w 1820227"/>
                  <a:gd name="connsiteY12" fmla="*/ 670884 h 921257"/>
                  <a:gd name="connsiteX13" fmla="*/ 1391917 w 1820227"/>
                  <a:gd name="connsiteY13" fmla="*/ 646367 h 921257"/>
                  <a:gd name="connsiteX14" fmla="*/ 1350683 w 1820227"/>
                  <a:gd name="connsiteY14" fmla="*/ 623707 h 921257"/>
                  <a:gd name="connsiteX15" fmla="*/ 1308706 w 1820227"/>
                  <a:gd name="connsiteY15" fmla="*/ 602161 h 921257"/>
                  <a:gd name="connsiteX16" fmla="*/ 1265987 w 1820227"/>
                  <a:gd name="connsiteY16" fmla="*/ 582473 h 921257"/>
                  <a:gd name="connsiteX17" fmla="*/ 1222524 w 1820227"/>
                  <a:gd name="connsiteY17" fmla="*/ 563899 h 921257"/>
                  <a:gd name="connsiteX18" fmla="*/ 1179062 w 1820227"/>
                  <a:gd name="connsiteY18" fmla="*/ 546068 h 921257"/>
                  <a:gd name="connsiteX19" fmla="*/ 1090279 w 1820227"/>
                  <a:gd name="connsiteY19" fmla="*/ 514493 h 921257"/>
                  <a:gd name="connsiteX20" fmla="*/ 1045702 w 1820227"/>
                  <a:gd name="connsiteY20" fmla="*/ 499634 h 921257"/>
                  <a:gd name="connsiteX21" fmla="*/ 1000382 w 1820227"/>
                  <a:gd name="connsiteY21" fmla="*/ 486261 h 921257"/>
                  <a:gd name="connsiteX22" fmla="*/ 910114 w 1820227"/>
                  <a:gd name="connsiteY22" fmla="*/ 459515 h 921257"/>
                  <a:gd name="connsiteX23" fmla="*/ 910114 w 1820227"/>
                  <a:gd name="connsiteY23" fmla="*/ 459515 h 921257"/>
                  <a:gd name="connsiteX24" fmla="*/ 911600 w 1820227"/>
                  <a:gd name="connsiteY24" fmla="*/ 460629 h 921257"/>
                  <a:gd name="connsiteX25" fmla="*/ 876681 w 1820227"/>
                  <a:gd name="connsiteY25" fmla="*/ 430540 h 921257"/>
                  <a:gd name="connsiteX26" fmla="*/ 858479 w 1820227"/>
                  <a:gd name="connsiteY26" fmla="*/ 416424 h 921257"/>
                  <a:gd name="connsiteX27" fmla="*/ 839534 w 1820227"/>
                  <a:gd name="connsiteY27" fmla="*/ 403422 h 921257"/>
                  <a:gd name="connsiteX28" fmla="*/ 800900 w 1820227"/>
                  <a:gd name="connsiteY28" fmla="*/ 378905 h 921257"/>
                  <a:gd name="connsiteX29" fmla="*/ 761152 w 1820227"/>
                  <a:gd name="connsiteY29" fmla="*/ 356245 h 921257"/>
                  <a:gd name="connsiteX30" fmla="*/ 720662 w 1820227"/>
                  <a:gd name="connsiteY30" fmla="*/ 334699 h 921257"/>
                  <a:gd name="connsiteX31" fmla="*/ 679799 w 1820227"/>
                  <a:gd name="connsiteY31" fmla="*/ 314268 h 921257"/>
                  <a:gd name="connsiteX32" fmla="*/ 596960 w 1820227"/>
                  <a:gd name="connsiteY32" fmla="*/ 275635 h 921257"/>
                  <a:gd name="connsiteX33" fmla="*/ 260032 w 1820227"/>
                  <a:gd name="connsiteY33" fmla="*/ 135217 h 921257"/>
                  <a:gd name="connsiteX34" fmla="*/ 260032 w 1820227"/>
                  <a:gd name="connsiteY34" fmla="*/ 135217 h 921257"/>
                  <a:gd name="connsiteX35" fmla="*/ 0 w 1820227"/>
                  <a:gd name="connsiteY35" fmla="*/ 0 h 921257"/>
                  <a:gd name="connsiteX36" fmla="*/ 0 w 1820227"/>
                  <a:gd name="connsiteY36" fmla="*/ 0 h 921257"/>
                  <a:gd name="connsiteX37" fmla="*/ 259290 w 1820227"/>
                  <a:gd name="connsiteY37" fmla="*/ 137074 h 921257"/>
                  <a:gd name="connsiteX38" fmla="*/ 259290 w 1820227"/>
                  <a:gd name="connsiteY38" fmla="*/ 137074 h 921257"/>
                  <a:gd name="connsiteX39" fmla="*/ 259290 w 1820227"/>
                  <a:gd name="connsiteY39" fmla="*/ 137074 h 921257"/>
                  <a:gd name="connsiteX40" fmla="*/ 595103 w 1820227"/>
                  <a:gd name="connsiteY40" fmla="*/ 279721 h 921257"/>
                  <a:gd name="connsiteX41" fmla="*/ 677570 w 1820227"/>
                  <a:gd name="connsiteY41" fmla="*/ 318725 h 921257"/>
                  <a:gd name="connsiteX42" fmla="*/ 718061 w 1820227"/>
                  <a:gd name="connsiteY42" fmla="*/ 339528 h 921257"/>
                  <a:gd name="connsiteX43" fmla="*/ 758180 w 1820227"/>
                  <a:gd name="connsiteY43" fmla="*/ 361074 h 921257"/>
                  <a:gd name="connsiteX44" fmla="*/ 797557 w 1820227"/>
                  <a:gd name="connsiteY44" fmla="*/ 384105 h 921257"/>
                  <a:gd name="connsiteX45" fmla="*/ 835819 w 1820227"/>
                  <a:gd name="connsiteY45" fmla="*/ 408623 h 921257"/>
                  <a:gd name="connsiteX46" fmla="*/ 854392 w 1820227"/>
                  <a:gd name="connsiteY46" fmla="*/ 421624 h 921257"/>
                  <a:gd name="connsiteX47" fmla="*/ 872223 w 1820227"/>
                  <a:gd name="connsiteY47" fmla="*/ 435369 h 921257"/>
                  <a:gd name="connsiteX48" fmla="*/ 906399 w 1820227"/>
                  <a:gd name="connsiteY48" fmla="*/ 465087 h 921257"/>
                  <a:gd name="connsiteX49" fmla="*/ 907142 w 1820227"/>
                  <a:gd name="connsiteY49" fmla="*/ 465830 h 921257"/>
                  <a:gd name="connsiteX50" fmla="*/ 907885 w 1820227"/>
                  <a:gd name="connsiteY50" fmla="*/ 465830 h 921257"/>
                  <a:gd name="connsiteX51" fmla="*/ 907885 w 1820227"/>
                  <a:gd name="connsiteY51" fmla="*/ 465830 h 921257"/>
                  <a:gd name="connsiteX52" fmla="*/ 998153 w 1820227"/>
                  <a:gd name="connsiteY52" fmla="*/ 491833 h 921257"/>
                  <a:gd name="connsiteX53" fmla="*/ 1043473 w 1820227"/>
                  <a:gd name="connsiteY53" fmla="*/ 504835 h 921257"/>
                  <a:gd name="connsiteX54" fmla="*/ 1088050 w 1820227"/>
                  <a:gd name="connsiteY54" fmla="*/ 519322 h 921257"/>
                  <a:gd name="connsiteX55" fmla="*/ 1176833 w 1820227"/>
                  <a:gd name="connsiteY55" fmla="*/ 550155 h 921257"/>
                  <a:gd name="connsiteX56" fmla="*/ 1220295 w 1820227"/>
                  <a:gd name="connsiteY56" fmla="*/ 567614 h 921257"/>
                  <a:gd name="connsiteX57" fmla="*/ 1263758 w 1820227"/>
                  <a:gd name="connsiteY57" fmla="*/ 585816 h 921257"/>
                  <a:gd name="connsiteX58" fmla="*/ 1306478 w 1820227"/>
                  <a:gd name="connsiteY58" fmla="*/ 605133 h 921257"/>
                  <a:gd name="connsiteX59" fmla="*/ 1348454 w 1820227"/>
                  <a:gd name="connsiteY59" fmla="*/ 626307 h 921257"/>
                  <a:gd name="connsiteX60" fmla="*/ 1389688 w 1820227"/>
                  <a:gd name="connsiteY60" fmla="*/ 648595 h 921257"/>
                  <a:gd name="connsiteX61" fmla="*/ 1429807 w 1820227"/>
                  <a:gd name="connsiteY61" fmla="*/ 672741 h 921257"/>
                  <a:gd name="connsiteX62" fmla="*/ 1468441 w 1820227"/>
                  <a:gd name="connsiteY62" fmla="*/ 699116 h 921257"/>
                  <a:gd name="connsiteX63" fmla="*/ 1505960 w 1820227"/>
                  <a:gd name="connsiteY63" fmla="*/ 727348 h 921257"/>
                  <a:gd name="connsiteX64" fmla="*/ 1541993 w 1820227"/>
                  <a:gd name="connsiteY64" fmla="*/ 757438 h 921257"/>
                  <a:gd name="connsiteX65" fmla="*/ 1576540 w 1820227"/>
                  <a:gd name="connsiteY65" fmla="*/ 789385 h 921257"/>
                  <a:gd name="connsiteX66" fmla="*/ 1576540 w 1820227"/>
                  <a:gd name="connsiteY66" fmla="*/ 789385 h 921257"/>
                  <a:gd name="connsiteX67" fmla="*/ 1576540 w 1820227"/>
                  <a:gd name="connsiteY67" fmla="*/ 789385 h 921257"/>
                  <a:gd name="connsiteX68" fmla="*/ 1638948 w 1820227"/>
                  <a:gd name="connsiteY68" fmla="*/ 819102 h 921257"/>
                  <a:gd name="connsiteX69" fmla="*/ 1670152 w 1820227"/>
                  <a:gd name="connsiteY69" fmla="*/ 833961 h 921257"/>
                  <a:gd name="connsiteX70" fmla="*/ 1700613 w 1820227"/>
                  <a:gd name="connsiteY70" fmla="*/ 849935 h 921257"/>
                  <a:gd name="connsiteX71" fmla="*/ 1731074 w 1820227"/>
                  <a:gd name="connsiteY71" fmla="*/ 865908 h 921257"/>
                  <a:gd name="connsiteX72" fmla="*/ 1760792 w 1820227"/>
                  <a:gd name="connsiteY72" fmla="*/ 882996 h 921257"/>
                  <a:gd name="connsiteX73" fmla="*/ 1790510 w 1820227"/>
                  <a:gd name="connsiteY73" fmla="*/ 900827 h 921257"/>
                  <a:gd name="connsiteX74" fmla="*/ 1819113 w 1820227"/>
                  <a:gd name="connsiteY74" fmla="*/ 919772 h 921257"/>
                  <a:gd name="connsiteX75" fmla="*/ 1819113 w 1820227"/>
                  <a:gd name="connsiteY75" fmla="*/ 919772 h 92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820227" h="921257">
                    <a:moveTo>
                      <a:pt x="1820228" y="921258"/>
                    </a:moveTo>
                    <a:lnTo>
                      <a:pt x="1791624" y="901941"/>
                    </a:lnTo>
                    <a:cubicBezTo>
                      <a:pt x="1781966" y="895626"/>
                      <a:pt x="1771936" y="890054"/>
                      <a:pt x="1762278" y="884111"/>
                    </a:cubicBezTo>
                    <a:cubicBezTo>
                      <a:pt x="1752248" y="878167"/>
                      <a:pt x="1742589" y="872223"/>
                      <a:pt x="1732559" y="866651"/>
                    </a:cubicBezTo>
                    <a:lnTo>
                      <a:pt x="1702098" y="850306"/>
                    </a:lnTo>
                    <a:lnTo>
                      <a:pt x="1671638" y="833961"/>
                    </a:lnTo>
                    <a:cubicBezTo>
                      <a:pt x="1661608" y="828761"/>
                      <a:pt x="1650835" y="823932"/>
                      <a:pt x="1640805" y="818731"/>
                    </a:cubicBezTo>
                    <a:lnTo>
                      <a:pt x="1578769" y="788641"/>
                    </a:lnTo>
                    <a:lnTo>
                      <a:pt x="1578769" y="788641"/>
                    </a:lnTo>
                    <a:cubicBezTo>
                      <a:pt x="1578769" y="788641"/>
                      <a:pt x="1544222" y="756695"/>
                      <a:pt x="1544222" y="756695"/>
                    </a:cubicBezTo>
                    <a:cubicBezTo>
                      <a:pt x="1532334" y="746293"/>
                      <a:pt x="1520076" y="736264"/>
                      <a:pt x="1508189" y="726234"/>
                    </a:cubicBezTo>
                    <a:cubicBezTo>
                      <a:pt x="1496301" y="715832"/>
                      <a:pt x="1483300" y="706917"/>
                      <a:pt x="1470670" y="697630"/>
                    </a:cubicBezTo>
                    <a:cubicBezTo>
                      <a:pt x="1457668" y="688715"/>
                      <a:pt x="1445781" y="678313"/>
                      <a:pt x="1432036" y="670884"/>
                    </a:cubicBezTo>
                    <a:lnTo>
                      <a:pt x="1391917" y="646367"/>
                    </a:lnTo>
                    <a:cubicBezTo>
                      <a:pt x="1378544" y="637823"/>
                      <a:pt x="1364799" y="630765"/>
                      <a:pt x="1350683" y="623707"/>
                    </a:cubicBezTo>
                    <a:lnTo>
                      <a:pt x="1308706" y="602161"/>
                    </a:lnTo>
                    <a:cubicBezTo>
                      <a:pt x="1294962" y="594731"/>
                      <a:pt x="1280474" y="588416"/>
                      <a:pt x="1265987" y="582473"/>
                    </a:cubicBezTo>
                    <a:lnTo>
                      <a:pt x="1222524" y="563899"/>
                    </a:lnTo>
                    <a:cubicBezTo>
                      <a:pt x="1208037" y="557955"/>
                      <a:pt x="1193921" y="551269"/>
                      <a:pt x="1179062" y="546068"/>
                    </a:cubicBezTo>
                    <a:lnTo>
                      <a:pt x="1090279" y="514493"/>
                    </a:lnTo>
                    <a:cubicBezTo>
                      <a:pt x="1075420" y="509292"/>
                      <a:pt x="1060561" y="503720"/>
                      <a:pt x="1045702" y="499634"/>
                    </a:cubicBezTo>
                    <a:lnTo>
                      <a:pt x="1000382" y="486261"/>
                    </a:lnTo>
                    <a:lnTo>
                      <a:pt x="910114" y="459515"/>
                    </a:lnTo>
                    <a:lnTo>
                      <a:pt x="910114" y="459515"/>
                    </a:lnTo>
                    <a:cubicBezTo>
                      <a:pt x="910114" y="459515"/>
                      <a:pt x="911600" y="460629"/>
                      <a:pt x="911600" y="460629"/>
                    </a:cubicBezTo>
                    <a:cubicBezTo>
                      <a:pt x="900084" y="450599"/>
                      <a:pt x="889311" y="439455"/>
                      <a:pt x="876681" y="430540"/>
                    </a:cubicBezTo>
                    <a:lnTo>
                      <a:pt x="858479" y="416424"/>
                    </a:lnTo>
                    <a:lnTo>
                      <a:pt x="839534" y="403422"/>
                    </a:lnTo>
                    <a:cubicBezTo>
                      <a:pt x="826903" y="394506"/>
                      <a:pt x="813902" y="386705"/>
                      <a:pt x="800900" y="378905"/>
                    </a:cubicBezTo>
                    <a:cubicBezTo>
                      <a:pt x="787898" y="370732"/>
                      <a:pt x="774525" y="363674"/>
                      <a:pt x="761152" y="356245"/>
                    </a:cubicBezTo>
                    <a:cubicBezTo>
                      <a:pt x="747779" y="348444"/>
                      <a:pt x="734406" y="341757"/>
                      <a:pt x="720662" y="334699"/>
                    </a:cubicBezTo>
                    <a:cubicBezTo>
                      <a:pt x="707288" y="327641"/>
                      <a:pt x="693544" y="320955"/>
                      <a:pt x="679799" y="314268"/>
                    </a:cubicBezTo>
                    <a:cubicBezTo>
                      <a:pt x="652310" y="300895"/>
                      <a:pt x="624821" y="287893"/>
                      <a:pt x="596960" y="275635"/>
                    </a:cubicBezTo>
                    <a:cubicBezTo>
                      <a:pt x="485889" y="225857"/>
                      <a:pt x="372589" y="181651"/>
                      <a:pt x="260032" y="135217"/>
                    </a:cubicBezTo>
                    <a:lnTo>
                      <a:pt x="260032" y="135217"/>
                    </a:lnTo>
                    <a:cubicBezTo>
                      <a:pt x="260032" y="135217"/>
                      <a:pt x="0" y="0"/>
                      <a:pt x="0" y="0"/>
                    </a:cubicBezTo>
                    <a:lnTo>
                      <a:pt x="0" y="0"/>
                    </a:lnTo>
                    <a:cubicBezTo>
                      <a:pt x="0" y="0"/>
                      <a:pt x="259290" y="137074"/>
                      <a:pt x="259290" y="137074"/>
                    </a:cubicBezTo>
                    <a:lnTo>
                      <a:pt x="259290" y="137074"/>
                    </a:lnTo>
                    <a:cubicBezTo>
                      <a:pt x="259290" y="137074"/>
                      <a:pt x="259290" y="137074"/>
                      <a:pt x="259290" y="137074"/>
                    </a:cubicBezTo>
                    <a:cubicBezTo>
                      <a:pt x="371475" y="184252"/>
                      <a:pt x="484403" y="229200"/>
                      <a:pt x="595103" y="279721"/>
                    </a:cubicBezTo>
                    <a:cubicBezTo>
                      <a:pt x="622964" y="292351"/>
                      <a:pt x="650081" y="305353"/>
                      <a:pt x="677570" y="318725"/>
                    </a:cubicBezTo>
                    <a:cubicBezTo>
                      <a:pt x="690944" y="325412"/>
                      <a:pt x="704688" y="332099"/>
                      <a:pt x="718061" y="339528"/>
                    </a:cubicBezTo>
                    <a:cubicBezTo>
                      <a:pt x="731434" y="346586"/>
                      <a:pt x="745179" y="353644"/>
                      <a:pt x="758180" y="361074"/>
                    </a:cubicBezTo>
                    <a:cubicBezTo>
                      <a:pt x="771182" y="368503"/>
                      <a:pt x="784555" y="375933"/>
                      <a:pt x="797557" y="384105"/>
                    </a:cubicBezTo>
                    <a:cubicBezTo>
                      <a:pt x="810558" y="391906"/>
                      <a:pt x="823560" y="400079"/>
                      <a:pt x="835819" y="408623"/>
                    </a:cubicBezTo>
                    <a:lnTo>
                      <a:pt x="854392" y="421624"/>
                    </a:lnTo>
                    <a:lnTo>
                      <a:pt x="872223" y="435369"/>
                    </a:lnTo>
                    <a:cubicBezTo>
                      <a:pt x="884482" y="444284"/>
                      <a:pt x="894883" y="455057"/>
                      <a:pt x="906399" y="465087"/>
                    </a:cubicBezTo>
                    <a:lnTo>
                      <a:pt x="907142" y="465830"/>
                    </a:lnTo>
                    <a:lnTo>
                      <a:pt x="907885" y="465830"/>
                    </a:lnTo>
                    <a:cubicBezTo>
                      <a:pt x="907885" y="465830"/>
                      <a:pt x="907885" y="465830"/>
                      <a:pt x="907885" y="465830"/>
                    </a:cubicBezTo>
                    <a:lnTo>
                      <a:pt x="998153" y="491833"/>
                    </a:lnTo>
                    <a:lnTo>
                      <a:pt x="1043473" y="504835"/>
                    </a:lnTo>
                    <a:cubicBezTo>
                      <a:pt x="1058704" y="508921"/>
                      <a:pt x="1073191" y="514493"/>
                      <a:pt x="1088050" y="519322"/>
                    </a:cubicBezTo>
                    <a:lnTo>
                      <a:pt x="1176833" y="550155"/>
                    </a:lnTo>
                    <a:cubicBezTo>
                      <a:pt x="1191692" y="554984"/>
                      <a:pt x="1205808" y="562042"/>
                      <a:pt x="1220295" y="567614"/>
                    </a:cubicBezTo>
                    <a:lnTo>
                      <a:pt x="1263758" y="585816"/>
                    </a:lnTo>
                    <a:cubicBezTo>
                      <a:pt x="1278245" y="591760"/>
                      <a:pt x="1292733" y="597703"/>
                      <a:pt x="1306478" y="605133"/>
                    </a:cubicBezTo>
                    <a:lnTo>
                      <a:pt x="1348454" y="626307"/>
                    </a:lnTo>
                    <a:cubicBezTo>
                      <a:pt x="1362570" y="632994"/>
                      <a:pt x="1376686" y="640051"/>
                      <a:pt x="1389688" y="648595"/>
                    </a:cubicBezTo>
                    <a:lnTo>
                      <a:pt x="1429807" y="672741"/>
                    </a:lnTo>
                    <a:cubicBezTo>
                      <a:pt x="1443552" y="680171"/>
                      <a:pt x="1455439" y="690572"/>
                      <a:pt x="1468441" y="699116"/>
                    </a:cubicBezTo>
                    <a:cubicBezTo>
                      <a:pt x="1481071" y="708403"/>
                      <a:pt x="1494444" y="716947"/>
                      <a:pt x="1505960" y="727348"/>
                    </a:cubicBezTo>
                    <a:cubicBezTo>
                      <a:pt x="1517847" y="737378"/>
                      <a:pt x="1530106" y="747036"/>
                      <a:pt x="1541993" y="757438"/>
                    </a:cubicBezTo>
                    <a:lnTo>
                      <a:pt x="1576540" y="789385"/>
                    </a:lnTo>
                    <a:lnTo>
                      <a:pt x="1576540" y="789385"/>
                    </a:lnTo>
                    <a:cubicBezTo>
                      <a:pt x="1576540" y="789385"/>
                      <a:pt x="1576540" y="789385"/>
                      <a:pt x="1576540" y="789385"/>
                    </a:cubicBezTo>
                    <a:lnTo>
                      <a:pt x="1638948" y="819102"/>
                    </a:lnTo>
                    <a:cubicBezTo>
                      <a:pt x="1649349" y="823932"/>
                      <a:pt x="1659750" y="828761"/>
                      <a:pt x="1670152" y="833961"/>
                    </a:cubicBezTo>
                    <a:lnTo>
                      <a:pt x="1700613" y="849935"/>
                    </a:lnTo>
                    <a:lnTo>
                      <a:pt x="1731074" y="865908"/>
                    </a:lnTo>
                    <a:cubicBezTo>
                      <a:pt x="1741103" y="871480"/>
                      <a:pt x="1751133" y="877424"/>
                      <a:pt x="1760792" y="882996"/>
                    </a:cubicBezTo>
                    <a:cubicBezTo>
                      <a:pt x="1770821" y="888940"/>
                      <a:pt x="1780851" y="894512"/>
                      <a:pt x="1790510" y="900827"/>
                    </a:cubicBezTo>
                    <a:lnTo>
                      <a:pt x="1819113" y="919772"/>
                    </a:lnTo>
                    <a:lnTo>
                      <a:pt x="1819113" y="919772"/>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7" name="Freeform: Shape 1226">
                <a:extLst>
                  <a:ext uri="{FF2B5EF4-FFF2-40B4-BE49-F238E27FC236}">
                    <a16:creationId xmlns:a16="http://schemas.microsoft.com/office/drawing/2014/main" id="{2BB13351-FFB9-4E4A-3969-01BA068821CF}"/>
                  </a:ext>
                </a:extLst>
              </p:cNvPr>
              <p:cNvSpPr/>
              <p:nvPr/>
            </p:nvSpPr>
            <p:spPr>
              <a:xfrm>
                <a:off x="4467608" y="2576619"/>
                <a:ext cx="55782" cy="55782"/>
              </a:xfrm>
              <a:custGeom>
                <a:avLst/>
                <a:gdLst>
                  <a:gd name="connsiteX0" fmla="*/ 10618 w 55782"/>
                  <a:gd name="connsiteY0" fmla="*/ 49623 h 55782"/>
                  <a:gd name="connsiteX1" fmla="*/ 49623 w 55782"/>
                  <a:gd name="connsiteY1" fmla="*/ 45165 h 55782"/>
                  <a:gd name="connsiteX2" fmla="*/ 45165 w 55782"/>
                  <a:gd name="connsiteY2" fmla="*/ 6160 h 55782"/>
                  <a:gd name="connsiteX3" fmla="*/ 6160 w 55782"/>
                  <a:gd name="connsiteY3" fmla="*/ 10618 h 55782"/>
                  <a:gd name="connsiteX4" fmla="*/ 10618 w 55782"/>
                  <a:gd name="connsiteY4" fmla="*/ 49623 h 557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2" h="55782">
                    <a:moveTo>
                      <a:pt x="10618" y="49623"/>
                    </a:moveTo>
                    <a:cubicBezTo>
                      <a:pt x="22505" y="59281"/>
                      <a:pt x="39964" y="57424"/>
                      <a:pt x="49623" y="45165"/>
                    </a:cubicBezTo>
                    <a:cubicBezTo>
                      <a:pt x="59281" y="33278"/>
                      <a:pt x="57424" y="15819"/>
                      <a:pt x="45165" y="6160"/>
                    </a:cubicBezTo>
                    <a:cubicBezTo>
                      <a:pt x="33278" y="-3498"/>
                      <a:pt x="15819" y="-1641"/>
                      <a:pt x="6160" y="10618"/>
                    </a:cubicBezTo>
                    <a:cubicBezTo>
                      <a:pt x="-3498" y="22505"/>
                      <a:pt x="-1641" y="39964"/>
                      <a:pt x="10618" y="4962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8" name="Freeform: Shape 1227">
                <a:extLst>
                  <a:ext uri="{FF2B5EF4-FFF2-40B4-BE49-F238E27FC236}">
                    <a16:creationId xmlns:a16="http://schemas.microsoft.com/office/drawing/2014/main" id="{AF88EE91-B1BE-A38C-E484-F21120D5677C}"/>
                  </a:ext>
                </a:extLst>
              </p:cNvPr>
              <p:cNvSpPr/>
              <p:nvPr/>
            </p:nvSpPr>
            <p:spPr>
              <a:xfrm>
                <a:off x="2649655" y="1656893"/>
                <a:ext cx="55691" cy="55691"/>
              </a:xfrm>
              <a:custGeom>
                <a:avLst/>
                <a:gdLst>
                  <a:gd name="connsiteX0" fmla="*/ 15030 w 55691"/>
                  <a:gd name="connsiteY0" fmla="*/ 52549 h 55691"/>
                  <a:gd name="connsiteX1" fmla="*/ 3143 w 55691"/>
                  <a:gd name="connsiteY1" fmla="*/ 15030 h 55691"/>
                  <a:gd name="connsiteX2" fmla="*/ 40662 w 55691"/>
                  <a:gd name="connsiteY2" fmla="*/ 3143 h 55691"/>
                  <a:gd name="connsiteX3" fmla="*/ 52549 w 55691"/>
                  <a:gd name="connsiteY3" fmla="*/ 40662 h 55691"/>
                  <a:gd name="connsiteX4" fmla="*/ 15030 w 55691"/>
                  <a:gd name="connsiteY4" fmla="*/ 52549 h 556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91" h="55691">
                    <a:moveTo>
                      <a:pt x="15030" y="52549"/>
                    </a:moveTo>
                    <a:cubicBezTo>
                      <a:pt x="1285" y="45491"/>
                      <a:pt x="-3915" y="28775"/>
                      <a:pt x="3143" y="15030"/>
                    </a:cubicBezTo>
                    <a:cubicBezTo>
                      <a:pt x="10201" y="1285"/>
                      <a:pt x="26917" y="-3915"/>
                      <a:pt x="40662" y="3143"/>
                    </a:cubicBezTo>
                    <a:cubicBezTo>
                      <a:pt x="54406" y="10201"/>
                      <a:pt x="59607" y="26917"/>
                      <a:pt x="52549" y="40662"/>
                    </a:cubicBezTo>
                    <a:cubicBezTo>
                      <a:pt x="45491" y="54406"/>
                      <a:pt x="28775" y="59607"/>
                      <a:pt x="15030" y="5254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4" name="Graphic 619">
              <a:extLst>
                <a:ext uri="{FF2B5EF4-FFF2-40B4-BE49-F238E27FC236}">
                  <a16:creationId xmlns:a16="http://schemas.microsoft.com/office/drawing/2014/main" id="{81EAEC14-6F51-E669-2FA6-D56F33ADF88C}"/>
                </a:ext>
                <a:ext uri="{C183D7F6-B498-43B3-948B-1728B52AA6E4}">
                  <adec:decorative xmlns:adec="http://schemas.microsoft.com/office/drawing/2017/decorative" val="1"/>
                </a:ext>
              </a:extLst>
            </p:cNvPr>
            <p:cNvGrpSpPr/>
            <p:nvPr/>
          </p:nvGrpSpPr>
          <p:grpSpPr>
            <a:xfrm>
              <a:off x="2016966" y="4042127"/>
              <a:ext cx="1540175" cy="647417"/>
              <a:chOff x="2486435" y="2023768"/>
              <a:chExt cx="2290457" cy="911170"/>
            </a:xfrm>
            <a:solidFill>
              <a:srgbClr val="454142"/>
            </a:solidFill>
          </p:grpSpPr>
          <p:sp>
            <p:nvSpPr>
              <p:cNvPr id="1223" name="Freeform: Shape 1222">
                <a:extLst>
                  <a:ext uri="{FF2B5EF4-FFF2-40B4-BE49-F238E27FC236}">
                    <a16:creationId xmlns:a16="http://schemas.microsoft.com/office/drawing/2014/main" id="{05EE4174-CCBC-B0A3-7205-60B2C8782908}"/>
                  </a:ext>
                </a:extLst>
              </p:cNvPr>
              <p:cNvSpPr/>
              <p:nvPr/>
            </p:nvSpPr>
            <p:spPr>
              <a:xfrm>
                <a:off x="2513123" y="2051942"/>
                <a:ext cx="2238136" cy="856621"/>
              </a:xfrm>
              <a:custGeom>
                <a:avLst/>
                <a:gdLst>
                  <a:gd name="connsiteX0" fmla="*/ 2237394 w 2238136"/>
                  <a:gd name="connsiteY0" fmla="*/ 855507 h 856621"/>
                  <a:gd name="connsiteX1" fmla="*/ 2145640 w 2238136"/>
                  <a:gd name="connsiteY1" fmla="*/ 826903 h 856621"/>
                  <a:gd name="connsiteX2" fmla="*/ 2054257 w 2238136"/>
                  <a:gd name="connsiteY2" fmla="*/ 796814 h 856621"/>
                  <a:gd name="connsiteX3" fmla="*/ 2008937 w 2238136"/>
                  <a:gd name="connsiteY3" fmla="*/ 780840 h 856621"/>
                  <a:gd name="connsiteX4" fmla="*/ 1963988 w 2238136"/>
                  <a:gd name="connsiteY4" fmla="*/ 764124 h 856621"/>
                  <a:gd name="connsiteX5" fmla="*/ 1875206 w 2238136"/>
                  <a:gd name="connsiteY5" fmla="*/ 727348 h 856621"/>
                  <a:gd name="connsiteX6" fmla="*/ 1875206 w 2238136"/>
                  <a:gd name="connsiteY6" fmla="*/ 727348 h 856621"/>
                  <a:gd name="connsiteX7" fmla="*/ 1831372 w 2238136"/>
                  <a:gd name="connsiteY7" fmla="*/ 701345 h 856621"/>
                  <a:gd name="connsiteX8" fmla="*/ 1786052 w 2238136"/>
                  <a:gd name="connsiteY8" fmla="*/ 677942 h 856621"/>
                  <a:gd name="connsiteX9" fmla="*/ 1739989 w 2238136"/>
                  <a:gd name="connsiteY9" fmla="*/ 656025 h 856621"/>
                  <a:gd name="connsiteX10" fmla="*/ 1693183 w 2238136"/>
                  <a:gd name="connsiteY10" fmla="*/ 635594 h 856621"/>
                  <a:gd name="connsiteX11" fmla="*/ 1598828 w 2238136"/>
                  <a:gd name="connsiteY11" fmla="*/ 596960 h 856621"/>
                  <a:gd name="connsiteX12" fmla="*/ 1503731 w 2238136"/>
                  <a:gd name="connsiteY12" fmla="*/ 560556 h 856621"/>
                  <a:gd name="connsiteX13" fmla="*/ 1407890 w 2238136"/>
                  <a:gd name="connsiteY13" fmla="*/ 525266 h 856621"/>
                  <a:gd name="connsiteX14" fmla="*/ 1312050 w 2238136"/>
                  <a:gd name="connsiteY14" fmla="*/ 491090 h 856621"/>
                  <a:gd name="connsiteX15" fmla="*/ 1119626 w 2238136"/>
                  <a:gd name="connsiteY15" fmla="*/ 424224 h 856621"/>
                  <a:gd name="connsiteX16" fmla="*/ 1121112 w 2238136"/>
                  <a:gd name="connsiteY16" fmla="*/ 424968 h 856621"/>
                  <a:gd name="connsiteX17" fmla="*/ 1091394 w 2238136"/>
                  <a:gd name="connsiteY17" fmla="*/ 401193 h 856621"/>
                  <a:gd name="connsiteX18" fmla="*/ 1059447 w 2238136"/>
                  <a:gd name="connsiteY18" fmla="*/ 380762 h 856621"/>
                  <a:gd name="connsiteX19" fmla="*/ 1026385 w 2238136"/>
                  <a:gd name="connsiteY19" fmla="*/ 362188 h 856621"/>
                  <a:gd name="connsiteX20" fmla="*/ 992581 w 2238136"/>
                  <a:gd name="connsiteY20" fmla="*/ 345472 h 856621"/>
                  <a:gd name="connsiteX21" fmla="*/ 923858 w 2238136"/>
                  <a:gd name="connsiteY21" fmla="*/ 315011 h 856621"/>
                  <a:gd name="connsiteX22" fmla="*/ 854021 w 2238136"/>
                  <a:gd name="connsiteY22" fmla="*/ 287150 h 856621"/>
                  <a:gd name="connsiteX23" fmla="*/ 569100 w 2238136"/>
                  <a:gd name="connsiteY23" fmla="*/ 191310 h 856621"/>
                  <a:gd name="connsiteX24" fmla="*/ 425339 w 2238136"/>
                  <a:gd name="connsiteY24" fmla="*/ 147847 h 856621"/>
                  <a:gd name="connsiteX25" fmla="*/ 353273 w 2238136"/>
                  <a:gd name="connsiteY25" fmla="*/ 126302 h 856621"/>
                  <a:gd name="connsiteX26" fmla="*/ 282321 w 2238136"/>
                  <a:gd name="connsiteY26" fmla="*/ 102156 h 856621"/>
                  <a:gd name="connsiteX27" fmla="*/ 140046 w 2238136"/>
                  <a:gd name="connsiteY27" fmla="*/ 53864 h 856621"/>
                  <a:gd name="connsiteX28" fmla="*/ 69837 w 2238136"/>
                  <a:gd name="connsiteY28" fmla="*/ 27489 h 856621"/>
                  <a:gd name="connsiteX29" fmla="*/ 0 w 2238136"/>
                  <a:gd name="connsiteY29" fmla="*/ 0 h 856621"/>
                  <a:gd name="connsiteX30" fmla="*/ 0 w 2238136"/>
                  <a:gd name="connsiteY30" fmla="*/ 0 h 856621"/>
                  <a:gd name="connsiteX31" fmla="*/ 69466 w 2238136"/>
                  <a:gd name="connsiteY31" fmla="*/ 28603 h 856621"/>
                  <a:gd name="connsiteX32" fmla="*/ 139303 w 2238136"/>
                  <a:gd name="connsiteY32" fmla="*/ 56093 h 856621"/>
                  <a:gd name="connsiteX33" fmla="*/ 281207 w 2238136"/>
                  <a:gd name="connsiteY33" fmla="*/ 106242 h 856621"/>
                  <a:gd name="connsiteX34" fmla="*/ 352158 w 2238136"/>
                  <a:gd name="connsiteY34" fmla="*/ 130759 h 856621"/>
                  <a:gd name="connsiteX35" fmla="*/ 424224 w 2238136"/>
                  <a:gd name="connsiteY35" fmla="*/ 152676 h 856621"/>
                  <a:gd name="connsiteX36" fmla="*/ 567985 w 2238136"/>
                  <a:gd name="connsiteY36" fmla="*/ 196882 h 856621"/>
                  <a:gd name="connsiteX37" fmla="*/ 852164 w 2238136"/>
                  <a:gd name="connsiteY37" fmla="*/ 293837 h 856621"/>
                  <a:gd name="connsiteX38" fmla="*/ 921630 w 2238136"/>
                  <a:gd name="connsiteY38" fmla="*/ 321697 h 856621"/>
                  <a:gd name="connsiteX39" fmla="*/ 989981 w 2238136"/>
                  <a:gd name="connsiteY39" fmla="*/ 352530 h 856621"/>
                  <a:gd name="connsiteX40" fmla="*/ 1023414 w 2238136"/>
                  <a:gd name="connsiteY40" fmla="*/ 369246 h 856621"/>
                  <a:gd name="connsiteX41" fmla="*/ 1056103 w 2238136"/>
                  <a:gd name="connsiteY41" fmla="*/ 387820 h 856621"/>
                  <a:gd name="connsiteX42" fmla="*/ 1087307 w 2238136"/>
                  <a:gd name="connsiteY42" fmla="*/ 408251 h 856621"/>
                  <a:gd name="connsiteX43" fmla="*/ 1116282 w 2238136"/>
                  <a:gd name="connsiteY43" fmla="*/ 431283 h 856621"/>
                  <a:gd name="connsiteX44" fmla="*/ 1117025 w 2238136"/>
                  <a:gd name="connsiteY44" fmla="*/ 432025 h 856621"/>
                  <a:gd name="connsiteX45" fmla="*/ 1117768 w 2238136"/>
                  <a:gd name="connsiteY45" fmla="*/ 432025 h 856621"/>
                  <a:gd name="connsiteX46" fmla="*/ 1310564 w 2238136"/>
                  <a:gd name="connsiteY46" fmla="*/ 498148 h 856621"/>
                  <a:gd name="connsiteX47" fmla="*/ 1406776 w 2238136"/>
                  <a:gd name="connsiteY47" fmla="*/ 531952 h 856621"/>
                  <a:gd name="connsiteX48" fmla="*/ 1502616 w 2238136"/>
                  <a:gd name="connsiteY48" fmla="*/ 566871 h 856621"/>
                  <a:gd name="connsiteX49" fmla="*/ 1597714 w 2238136"/>
                  <a:gd name="connsiteY49" fmla="*/ 602904 h 856621"/>
                  <a:gd name="connsiteX50" fmla="*/ 1692069 w 2238136"/>
                  <a:gd name="connsiteY50" fmla="*/ 641166 h 856621"/>
                  <a:gd name="connsiteX51" fmla="*/ 1738875 w 2238136"/>
                  <a:gd name="connsiteY51" fmla="*/ 661226 h 856621"/>
                  <a:gd name="connsiteX52" fmla="*/ 1784937 w 2238136"/>
                  <a:gd name="connsiteY52" fmla="*/ 683143 h 856621"/>
                  <a:gd name="connsiteX53" fmla="*/ 1830257 w 2238136"/>
                  <a:gd name="connsiteY53" fmla="*/ 706174 h 856621"/>
                  <a:gd name="connsiteX54" fmla="*/ 1874091 w 2238136"/>
                  <a:gd name="connsiteY54" fmla="*/ 731806 h 856621"/>
                  <a:gd name="connsiteX55" fmla="*/ 1874091 w 2238136"/>
                  <a:gd name="connsiteY55" fmla="*/ 731806 h 856621"/>
                  <a:gd name="connsiteX56" fmla="*/ 1874091 w 2238136"/>
                  <a:gd name="connsiteY56" fmla="*/ 731806 h 856621"/>
                  <a:gd name="connsiteX57" fmla="*/ 1963245 w 2238136"/>
                  <a:gd name="connsiteY57" fmla="*/ 768210 h 856621"/>
                  <a:gd name="connsiteX58" fmla="*/ 2008565 w 2238136"/>
                  <a:gd name="connsiteY58" fmla="*/ 784555 h 856621"/>
                  <a:gd name="connsiteX59" fmla="*/ 2054257 w 2238136"/>
                  <a:gd name="connsiteY59" fmla="*/ 800157 h 856621"/>
                  <a:gd name="connsiteX60" fmla="*/ 2146011 w 2238136"/>
                  <a:gd name="connsiteY60" fmla="*/ 829132 h 856621"/>
                  <a:gd name="connsiteX61" fmla="*/ 2238137 w 2238136"/>
                  <a:gd name="connsiteY61" fmla="*/ 856621 h 856621"/>
                  <a:gd name="connsiteX62" fmla="*/ 2238137 w 2238136"/>
                  <a:gd name="connsiteY62" fmla="*/ 856621 h 856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38136" h="856621">
                    <a:moveTo>
                      <a:pt x="2237394" y="855507"/>
                    </a:moveTo>
                    <a:cubicBezTo>
                      <a:pt x="2206933" y="846220"/>
                      <a:pt x="2176101" y="836933"/>
                      <a:pt x="2145640" y="826903"/>
                    </a:cubicBezTo>
                    <a:cubicBezTo>
                      <a:pt x="2115179" y="816873"/>
                      <a:pt x="2084346" y="807958"/>
                      <a:pt x="2054257" y="796814"/>
                    </a:cubicBezTo>
                    <a:lnTo>
                      <a:pt x="2008937" y="780840"/>
                    </a:lnTo>
                    <a:cubicBezTo>
                      <a:pt x="1993706" y="775268"/>
                      <a:pt x="1978476" y="770439"/>
                      <a:pt x="1963988" y="764124"/>
                    </a:cubicBezTo>
                    <a:lnTo>
                      <a:pt x="1875206" y="727348"/>
                    </a:lnTo>
                    <a:lnTo>
                      <a:pt x="1875206" y="727348"/>
                    </a:lnTo>
                    <a:cubicBezTo>
                      <a:pt x="1875206" y="727348"/>
                      <a:pt x="1831372" y="701345"/>
                      <a:pt x="1831372" y="701345"/>
                    </a:cubicBezTo>
                    <a:cubicBezTo>
                      <a:pt x="1816884" y="692058"/>
                      <a:pt x="1800911" y="685743"/>
                      <a:pt x="1786052" y="677942"/>
                    </a:cubicBezTo>
                    <a:cubicBezTo>
                      <a:pt x="1770821" y="670513"/>
                      <a:pt x="1755591" y="662340"/>
                      <a:pt x="1739989" y="656025"/>
                    </a:cubicBezTo>
                    <a:lnTo>
                      <a:pt x="1693183" y="635594"/>
                    </a:lnTo>
                    <a:cubicBezTo>
                      <a:pt x="1662351" y="621478"/>
                      <a:pt x="1630404" y="609590"/>
                      <a:pt x="1598828" y="596960"/>
                    </a:cubicBezTo>
                    <a:cubicBezTo>
                      <a:pt x="1567253" y="583959"/>
                      <a:pt x="1535306" y="572443"/>
                      <a:pt x="1503731" y="560556"/>
                    </a:cubicBezTo>
                    <a:cubicBezTo>
                      <a:pt x="1472155" y="548297"/>
                      <a:pt x="1439837" y="536781"/>
                      <a:pt x="1407890" y="525266"/>
                    </a:cubicBezTo>
                    <a:cubicBezTo>
                      <a:pt x="1375943" y="513750"/>
                      <a:pt x="1343997" y="502234"/>
                      <a:pt x="1312050" y="491090"/>
                    </a:cubicBezTo>
                    <a:lnTo>
                      <a:pt x="1119626" y="424224"/>
                    </a:lnTo>
                    <a:lnTo>
                      <a:pt x="1121112" y="424968"/>
                    </a:lnTo>
                    <a:cubicBezTo>
                      <a:pt x="1111082" y="417167"/>
                      <a:pt x="1101795" y="408623"/>
                      <a:pt x="1091394" y="401193"/>
                    </a:cubicBezTo>
                    <a:cubicBezTo>
                      <a:pt x="1080621" y="394507"/>
                      <a:pt x="1070591" y="387077"/>
                      <a:pt x="1059447" y="380762"/>
                    </a:cubicBezTo>
                    <a:lnTo>
                      <a:pt x="1026385" y="362188"/>
                    </a:lnTo>
                    <a:lnTo>
                      <a:pt x="992581" y="345472"/>
                    </a:lnTo>
                    <a:cubicBezTo>
                      <a:pt x="969921" y="335070"/>
                      <a:pt x="946890" y="324298"/>
                      <a:pt x="923858" y="315011"/>
                    </a:cubicBezTo>
                    <a:cubicBezTo>
                      <a:pt x="900827" y="305353"/>
                      <a:pt x="877424" y="296066"/>
                      <a:pt x="854021" y="287150"/>
                    </a:cubicBezTo>
                    <a:cubicBezTo>
                      <a:pt x="760038" y="251860"/>
                      <a:pt x="664569" y="221028"/>
                      <a:pt x="569100" y="191310"/>
                    </a:cubicBezTo>
                    <a:lnTo>
                      <a:pt x="425339" y="147847"/>
                    </a:lnTo>
                    <a:lnTo>
                      <a:pt x="353273" y="126302"/>
                    </a:lnTo>
                    <a:cubicBezTo>
                      <a:pt x="329498" y="118872"/>
                      <a:pt x="305724" y="110328"/>
                      <a:pt x="282321" y="102156"/>
                    </a:cubicBezTo>
                    <a:lnTo>
                      <a:pt x="140046" y="53864"/>
                    </a:lnTo>
                    <a:cubicBezTo>
                      <a:pt x="116272" y="46434"/>
                      <a:pt x="93240" y="36405"/>
                      <a:pt x="69837" y="27489"/>
                    </a:cubicBezTo>
                    <a:lnTo>
                      <a:pt x="0" y="0"/>
                    </a:lnTo>
                    <a:lnTo>
                      <a:pt x="0" y="0"/>
                    </a:lnTo>
                    <a:cubicBezTo>
                      <a:pt x="0" y="0"/>
                      <a:pt x="69466" y="28603"/>
                      <a:pt x="69466" y="28603"/>
                    </a:cubicBezTo>
                    <a:cubicBezTo>
                      <a:pt x="92869" y="37890"/>
                      <a:pt x="115529" y="48292"/>
                      <a:pt x="139303" y="56093"/>
                    </a:cubicBezTo>
                    <a:lnTo>
                      <a:pt x="281207" y="106242"/>
                    </a:lnTo>
                    <a:cubicBezTo>
                      <a:pt x="304981" y="114414"/>
                      <a:pt x="328384" y="122958"/>
                      <a:pt x="352158" y="130759"/>
                    </a:cubicBezTo>
                    <a:lnTo>
                      <a:pt x="424224" y="152676"/>
                    </a:lnTo>
                    <a:lnTo>
                      <a:pt x="567985" y="196882"/>
                    </a:lnTo>
                    <a:cubicBezTo>
                      <a:pt x="663454" y="226971"/>
                      <a:pt x="758923" y="257804"/>
                      <a:pt x="852164" y="293837"/>
                    </a:cubicBezTo>
                    <a:cubicBezTo>
                      <a:pt x="875567" y="302752"/>
                      <a:pt x="898970" y="312039"/>
                      <a:pt x="921630" y="321697"/>
                    </a:cubicBezTo>
                    <a:cubicBezTo>
                      <a:pt x="944661" y="330984"/>
                      <a:pt x="967321" y="341757"/>
                      <a:pt x="989981" y="352530"/>
                    </a:cubicBezTo>
                    <a:lnTo>
                      <a:pt x="1023414" y="369246"/>
                    </a:lnTo>
                    <a:lnTo>
                      <a:pt x="1056103" y="387820"/>
                    </a:lnTo>
                    <a:cubicBezTo>
                      <a:pt x="1066876" y="394135"/>
                      <a:pt x="1076906" y="401564"/>
                      <a:pt x="1087307" y="408251"/>
                    </a:cubicBezTo>
                    <a:cubicBezTo>
                      <a:pt x="1097337" y="415309"/>
                      <a:pt x="1106624" y="423853"/>
                      <a:pt x="1116282" y="431283"/>
                    </a:cubicBezTo>
                    <a:lnTo>
                      <a:pt x="1117025" y="432025"/>
                    </a:lnTo>
                    <a:lnTo>
                      <a:pt x="1117768" y="432025"/>
                    </a:lnTo>
                    <a:cubicBezTo>
                      <a:pt x="1117768" y="432025"/>
                      <a:pt x="1310564" y="498148"/>
                      <a:pt x="1310564" y="498148"/>
                    </a:cubicBezTo>
                    <a:cubicBezTo>
                      <a:pt x="1342511" y="509292"/>
                      <a:pt x="1374829" y="520437"/>
                      <a:pt x="1406776" y="531952"/>
                    </a:cubicBezTo>
                    <a:cubicBezTo>
                      <a:pt x="1438723" y="543468"/>
                      <a:pt x="1470670" y="554612"/>
                      <a:pt x="1502616" y="566871"/>
                    </a:cubicBezTo>
                    <a:cubicBezTo>
                      <a:pt x="1534192" y="578758"/>
                      <a:pt x="1566510" y="590274"/>
                      <a:pt x="1597714" y="602904"/>
                    </a:cubicBezTo>
                    <a:cubicBezTo>
                      <a:pt x="1629289" y="615534"/>
                      <a:pt x="1661236" y="627421"/>
                      <a:pt x="1692069" y="641166"/>
                    </a:cubicBezTo>
                    <a:lnTo>
                      <a:pt x="1738875" y="661226"/>
                    </a:lnTo>
                    <a:cubicBezTo>
                      <a:pt x="1754476" y="667541"/>
                      <a:pt x="1769335" y="675713"/>
                      <a:pt x="1784937" y="683143"/>
                    </a:cubicBezTo>
                    <a:cubicBezTo>
                      <a:pt x="1799796" y="690943"/>
                      <a:pt x="1815770" y="697258"/>
                      <a:pt x="1830257" y="706174"/>
                    </a:cubicBezTo>
                    <a:lnTo>
                      <a:pt x="1874091" y="731806"/>
                    </a:lnTo>
                    <a:lnTo>
                      <a:pt x="1874091" y="731806"/>
                    </a:lnTo>
                    <a:cubicBezTo>
                      <a:pt x="1874091" y="731806"/>
                      <a:pt x="1874091" y="731806"/>
                      <a:pt x="1874091" y="731806"/>
                    </a:cubicBezTo>
                    <a:lnTo>
                      <a:pt x="1963245" y="768210"/>
                    </a:lnTo>
                    <a:cubicBezTo>
                      <a:pt x="1978104" y="774525"/>
                      <a:pt x="1993335" y="779355"/>
                      <a:pt x="2008565" y="784555"/>
                    </a:cubicBezTo>
                    <a:lnTo>
                      <a:pt x="2054257" y="800157"/>
                    </a:lnTo>
                    <a:cubicBezTo>
                      <a:pt x="2084346" y="810930"/>
                      <a:pt x="2115550" y="819474"/>
                      <a:pt x="2146011" y="829132"/>
                    </a:cubicBezTo>
                    <a:cubicBezTo>
                      <a:pt x="2176472" y="838791"/>
                      <a:pt x="2207305" y="847334"/>
                      <a:pt x="2238137" y="856621"/>
                    </a:cubicBezTo>
                    <a:lnTo>
                      <a:pt x="2238137" y="85662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4" name="Freeform: Shape 1223">
                <a:extLst>
                  <a:ext uri="{FF2B5EF4-FFF2-40B4-BE49-F238E27FC236}">
                    <a16:creationId xmlns:a16="http://schemas.microsoft.com/office/drawing/2014/main" id="{343A7163-5771-FC95-27D8-32A7C630F220}"/>
                  </a:ext>
                </a:extLst>
              </p:cNvPr>
              <p:cNvSpPr/>
              <p:nvPr/>
            </p:nvSpPr>
            <p:spPr>
              <a:xfrm>
                <a:off x="4721541" y="2879587"/>
                <a:ext cx="55350" cy="55351"/>
              </a:xfrm>
              <a:custGeom>
                <a:avLst/>
                <a:gdLst>
                  <a:gd name="connsiteX0" fmla="*/ 16717 w 55350"/>
                  <a:gd name="connsiteY0" fmla="*/ 53122 h 55351"/>
                  <a:gd name="connsiteX1" fmla="*/ 53122 w 55350"/>
                  <a:gd name="connsiteY1" fmla="*/ 38634 h 55351"/>
                  <a:gd name="connsiteX2" fmla="*/ 38634 w 55350"/>
                  <a:gd name="connsiteY2" fmla="*/ 2229 h 55351"/>
                  <a:gd name="connsiteX3" fmla="*/ 2229 w 55350"/>
                  <a:gd name="connsiteY3" fmla="*/ 16717 h 55351"/>
                  <a:gd name="connsiteX4" fmla="*/ 16717 w 55350"/>
                  <a:gd name="connsiteY4" fmla="*/ 53122 h 55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50" h="55351">
                    <a:moveTo>
                      <a:pt x="16717" y="53122"/>
                    </a:moveTo>
                    <a:cubicBezTo>
                      <a:pt x="30833" y="59065"/>
                      <a:pt x="47178" y="52750"/>
                      <a:pt x="53122" y="38634"/>
                    </a:cubicBezTo>
                    <a:cubicBezTo>
                      <a:pt x="59065" y="24518"/>
                      <a:pt x="52750" y="8173"/>
                      <a:pt x="38634" y="2229"/>
                    </a:cubicBezTo>
                    <a:cubicBezTo>
                      <a:pt x="24518" y="-3714"/>
                      <a:pt x="8173" y="2601"/>
                      <a:pt x="2229" y="16717"/>
                    </a:cubicBezTo>
                    <a:cubicBezTo>
                      <a:pt x="-3714" y="30833"/>
                      <a:pt x="2601" y="47178"/>
                      <a:pt x="16717" y="5312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5" name="Freeform: Shape 1224">
                <a:extLst>
                  <a:ext uri="{FF2B5EF4-FFF2-40B4-BE49-F238E27FC236}">
                    <a16:creationId xmlns:a16="http://schemas.microsoft.com/office/drawing/2014/main" id="{108A45B1-CF09-17F2-8119-89F40231DD4B}"/>
                  </a:ext>
                </a:extLst>
              </p:cNvPr>
              <p:cNvSpPr/>
              <p:nvPr/>
            </p:nvSpPr>
            <p:spPr>
              <a:xfrm>
                <a:off x="2486435" y="2023768"/>
                <a:ext cx="55605" cy="55605"/>
              </a:xfrm>
              <a:custGeom>
                <a:avLst/>
                <a:gdLst>
                  <a:gd name="connsiteX0" fmla="*/ 17030 w 55605"/>
                  <a:gd name="connsiteY0" fmla="*/ 53434 h 55605"/>
                  <a:gd name="connsiteX1" fmla="*/ 2171 w 55605"/>
                  <a:gd name="connsiteY1" fmla="*/ 17030 h 55605"/>
                  <a:gd name="connsiteX2" fmla="*/ 38576 w 55605"/>
                  <a:gd name="connsiteY2" fmla="*/ 2171 h 55605"/>
                  <a:gd name="connsiteX3" fmla="*/ 53435 w 55605"/>
                  <a:gd name="connsiteY3" fmla="*/ 38575 h 55605"/>
                  <a:gd name="connsiteX4" fmla="*/ 17030 w 55605"/>
                  <a:gd name="connsiteY4" fmla="*/ 53434 h 55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5" h="55605">
                    <a:moveTo>
                      <a:pt x="17030" y="53434"/>
                    </a:moveTo>
                    <a:cubicBezTo>
                      <a:pt x="2914" y="47491"/>
                      <a:pt x="-3773" y="31146"/>
                      <a:pt x="2171" y="17030"/>
                    </a:cubicBezTo>
                    <a:cubicBezTo>
                      <a:pt x="8115" y="2914"/>
                      <a:pt x="24459" y="-3773"/>
                      <a:pt x="38576" y="2171"/>
                    </a:cubicBezTo>
                    <a:cubicBezTo>
                      <a:pt x="52692" y="8114"/>
                      <a:pt x="59378" y="24459"/>
                      <a:pt x="53435" y="38575"/>
                    </a:cubicBezTo>
                    <a:cubicBezTo>
                      <a:pt x="47491" y="52691"/>
                      <a:pt x="31146" y="59378"/>
                      <a:pt x="17030" y="5343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5" name="Graphic 619">
              <a:extLst>
                <a:ext uri="{FF2B5EF4-FFF2-40B4-BE49-F238E27FC236}">
                  <a16:creationId xmlns:a16="http://schemas.microsoft.com/office/drawing/2014/main" id="{19CD738A-C0EF-4A00-EE03-EE0718B04CB0}"/>
                </a:ext>
                <a:ext uri="{C183D7F6-B498-43B3-948B-1728B52AA6E4}">
                  <adec:decorative xmlns:adec="http://schemas.microsoft.com/office/drawing/2017/decorative" val="1"/>
                </a:ext>
              </a:extLst>
            </p:cNvPr>
            <p:cNvGrpSpPr/>
            <p:nvPr/>
          </p:nvGrpSpPr>
          <p:grpSpPr>
            <a:xfrm>
              <a:off x="1933700" y="4312822"/>
              <a:ext cx="1568873" cy="475316"/>
              <a:chOff x="2362606" y="2404742"/>
              <a:chExt cx="2333135" cy="668957"/>
            </a:xfrm>
            <a:solidFill>
              <a:srgbClr val="454142"/>
            </a:solidFill>
          </p:grpSpPr>
          <p:sp>
            <p:nvSpPr>
              <p:cNvPr id="1220" name="Freeform: Shape 1219">
                <a:extLst>
                  <a:ext uri="{FF2B5EF4-FFF2-40B4-BE49-F238E27FC236}">
                    <a16:creationId xmlns:a16="http://schemas.microsoft.com/office/drawing/2014/main" id="{008B94F6-448E-0C04-5C9D-04D40B20535D}"/>
                  </a:ext>
                </a:extLst>
              </p:cNvPr>
              <p:cNvSpPr/>
              <p:nvPr/>
            </p:nvSpPr>
            <p:spPr>
              <a:xfrm>
                <a:off x="2390165" y="2431961"/>
                <a:ext cx="2279742" cy="614048"/>
              </a:xfrm>
              <a:custGeom>
                <a:avLst/>
                <a:gdLst>
                  <a:gd name="connsiteX0" fmla="*/ 2278999 w 2279742"/>
                  <a:gd name="connsiteY0" fmla="*/ 614048 h 614048"/>
                  <a:gd name="connsiteX1" fmla="*/ 2105520 w 2279742"/>
                  <a:gd name="connsiteY1" fmla="*/ 587302 h 614048"/>
                  <a:gd name="connsiteX2" fmla="*/ 2020453 w 2279742"/>
                  <a:gd name="connsiteY2" fmla="*/ 566499 h 614048"/>
                  <a:gd name="connsiteX3" fmla="*/ 1979962 w 2279742"/>
                  <a:gd name="connsiteY3" fmla="*/ 550526 h 614048"/>
                  <a:gd name="connsiteX4" fmla="*/ 1963245 w 2279742"/>
                  <a:gd name="connsiteY4" fmla="*/ 537896 h 614048"/>
                  <a:gd name="connsiteX5" fmla="*/ 1963245 w 2279742"/>
                  <a:gd name="connsiteY5" fmla="*/ 520436 h 614048"/>
                  <a:gd name="connsiteX6" fmla="*/ 1965103 w 2279742"/>
                  <a:gd name="connsiteY6" fmla="*/ 518579 h 614048"/>
                  <a:gd name="connsiteX7" fmla="*/ 1962502 w 2279742"/>
                  <a:gd name="connsiteY7" fmla="*/ 517464 h 614048"/>
                  <a:gd name="connsiteX8" fmla="*/ 1842145 w 2279742"/>
                  <a:gd name="connsiteY8" fmla="*/ 476602 h 614048"/>
                  <a:gd name="connsiteX9" fmla="*/ 1719186 w 2279742"/>
                  <a:gd name="connsiteY9" fmla="*/ 445398 h 614048"/>
                  <a:gd name="connsiteX10" fmla="*/ 1471784 w 2279742"/>
                  <a:gd name="connsiteY10" fmla="*/ 388563 h 614048"/>
                  <a:gd name="connsiteX11" fmla="*/ 1225868 w 2279742"/>
                  <a:gd name="connsiteY11" fmla="*/ 326898 h 614048"/>
                  <a:gd name="connsiteX12" fmla="*/ 1104395 w 2279742"/>
                  <a:gd name="connsiteY12" fmla="*/ 290493 h 614048"/>
                  <a:gd name="connsiteX13" fmla="*/ 982180 w 2279742"/>
                  <a:gd name="connsiteY13" fmla="*/ 256689 h 614048"/>
                  <a:gd name="connsiteX14" fmla="*/ 737749 w 2279742"/>
                  <a:gd name="connsiteY14" fmla="*/ 188709 h 614048"/>
                  <a:gd name="connsiteX15" fmla="*/ 491833 w 2279742"/>
                  <a:gd name="connsiteY15" fmla="*/ 125930 h 614048"/>
                  <a:gd name="connsiteX16" fmla="*/ 368875 w 2279742"/>
                  <a:gd name="connsiteY16" fmla="*/ 94354 h 614048"/>
                  <a:gd name="connsiteX17" fmla="*/ 245545 w 2279742"/>
                  <a:gd name="connsiteY17" fmla="*/ 63893 h 614048"/>
                  <a:gd name="connsiteX18" fmla="*/ 122215 w 2279742"/>
                  <a:gd name="connsiteY18" fmla="*/ 34176 h 614048"/>
                  <a:gd name="connsiteX19" fmla="*/ 0 w 2279742"/>
                  <a:gd name="connsiteY19" fmla="*/ 0 h 614048"/>
                  <a:gd name="connsiteX20" fmla="*/ 0 w 2279742"/>
                  <a:gd name="connsiteY20" fmla="*/ 0 h 614048"/>
                  <a:gd name="connsiteX21" fmla="*/ 121844 w 2279742"/>
                  <a:gd name="connsiteY21" fmla="*/ 36033 h 614048"/>
                  <a:gd name="connsiteX22" fmla="*/ 244802 w 2279742"/>
                  <a:gd name="connsiteY22" fmla="*/ 67237 h 614048"/>
                  <a:gd name="connsiteX23" fmla="*/ 367760 w 2279742"/>
                  <a:gd name="connsiteY23" fmla="*/ 98441 h 614048"/>
                  <a:gd name="connsiteX24" fmla="*/ 490719 w 2279742"/>
                  <a:gd name="connsiteY24" fmla="*/ 130388 h 614048"/>
                  <a:gd name="connsiteX25" fmla="*/ 736263 w 2279742"/>
                  <a:gd name="connsiteY25" fmla="*/ 194281 h 614048"/>
                  <a:gd name="connsiteX26" fmla="*/ 980694 w 2279742"/>
                  <a:gd name="connsiteY26" fmla="*/ 263004 h 614048"/>
                  <a:gd name="connsiteX27" fmla="*/ 1102909 w 2279742"/>
                  <a:gd name="connsiteY27" fmla="*/ 297551 h 614048"/>
                  <a:gd name="connsiteX28" fmla="*/ 1224382 w 2279742"/>
                  <a:gd name="connsiteY28" fmla="*/ 333584 h 614048"/>
                  <a:gd name="connsiteX29" fmla="*/ 1471041 w 2279742"/>
                  <a:gd name="connsiteY29" fmla="*/ 394135 h 614048"/>
                  <a:gd name="connsiteX30" fmla="*/ 1718443 w 2279742"/>
                  <a:gd name="connsiteY30" fmla="*/ 449856 h 614048"/>
                  <a:gd name="connsiteX31" fmla="*/ 1841402 w 2279742"/>
                  <a:gd name="connsiteY31" fmla="*/ 480317 h 614048"/>
                  <a:gd name="connsiteX32" fmla="*/ 1961388 w 2279742"/>
                  <a:gd name="connsiteY32" fmla="*/ 520436 h 614048"/>
                  <a:gd name="connsiteX33" fmla="*/ 1960645 w 2279742"/>
                  <a:gd name="connsiteY33" fmla="*/ 517464 h 614048"/>
                  <a:gd name="connsiteX34" fmla="*/ 1957302 w 2279742"/>
                  <a:gd name="connsiteY34" fmla="*/ 522665 h 614048"/>
                  <a:gd name="connsiteX35" fmla="*/ 1956187 w 2279742"/>
                  <a:gd name="connsiteY35" fmla="*/ 528609 h 614048"/>
                  <a:gd name="connsiteX36" fmla="*/ 1960645 w 2279742"/>
                  <a:gd name="connsiteY36" fmla="*/ 539753 h 614048"/>
                  <a:gd name="connsiteX37" fmla="*/ 1978847 w 2279742"/>
                  <a:gd name="connsiteY37" fmla="*/ 553126 h 614048"/>
                  <a:gd name="connsiteX38" fmla="*/ 2020081 w 2279742"/>
                  <a:gd name="connsiteY38" fmla="*/ 569100 h 614048"/>
                  <a:gd name="connsiteX39" fmla="*/ 2105892 w 2279742"/>
                  <a:gd name="connsiteY39" fmla="*/ 588788 h 614048"/>
                  <a:gd name="connsiteX40" fmla="*/ 2279742 w 2279742"/>
                  <a:gd name="connsiteY40" fmla="*/ 613677 h 614048"/>
                  <a:gd name="connsiteX41" fmla="*/ 2279742 w 2279742"/>
                  <a:gd name="connsiteY41" fmla="*/ 613677 h 61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79742" h="614048">
                    <a:moveTo>
                      <a:pt x="2278999" y="614048"/>
                    </a:moveTo>
                    <a:cubicBezTo>
                      <a:pt x="2220678" y="606990"/>
                      <a:pt x="2162728" y="598446"/>
                      <a:pt x="2105520" y="587302"/>
                    </a:cubicBezTo>
                    <a:cubicBezTo>
                      <a:pt x="2076917" y="581730"/>
                      <a:pt x="2048313" y="575043"/>
                      <a:pt x="2020453" y="566499"/>
                    </a:cubicBezTo>
                    <a:cubicBezTo>
                      <a:pt x="2006708" y="562042"/>
                      <a:pt x="1992592" y="557213"/>
                      <a:pt x="1979962" y="550526"/>
                    </a:cubicBezTo>
                    <a:cubicBezTo>
                      <a:pt x="1973647" y="547183"/>
                      <a:pt x="1967332" y="543096"/>
                      <a:pt x="1963245" y="537896"/>
                    </a:cubicBezTo>
                    <a:cubicBezTo>
                      <a:pt x="1958788" y="532695"/>
                      <a:pt x="1958416" y="525637"/>
                      <a:pt x="1963245" y="520436"/>
                    </a:cubicBezTo>
                    <a:lnTo>
                      <a:pt x="1965103" y="518579"/>
                    </a:lnTo>
                    <a:lnTo>
                      <a:pt x="1962502" y="517464"/>
                    </a:lnTo>
                    <a:cubicBezTo>
                      <a:pt x="1923869" y="499262"/>
                      <a:pt x="1882635" y="488118"/>
                      <a:pt x="1842145" y="476602"/>
                    </a:cubicBezTo>
                    <a:cubicBezTo>
                      <a:pt x="1801282" y="465458"/>
                      <a:pt x="1760049" y="455428"/>
                      <a:pt x="1719186" y="445398"/>
                    </a:cubicBezTo>
                    <a:lnTo>
                      <a:pt x="1471784" y="388563"/>
                    </a:lnTo>
                    <a:cubicBezTo>
                      <a:pt x="1389317" y="369618"/>
                      <a:pt x="1306849" y="349929"/>
                      <a:pt x="1225868" y="326898"/>
                    </a:cubicBezTo>
                    <a:cubicBezTo>
                      <a:pt x="1185005" y="316125"/>
                      <a:pt x="1145257" y="300895"/>
                      <a:pt x="1104395" y="290493"/>
                    </a:cubicBezTo>
                    <a:lnTo>
                      <a:pt x="982180" y="256689"/>
                    </a:lnTo>
                    <a:lnTo>
                      <a:pt x="737749" y="188709"/>
                    </a:lnTo>
                    <a:lnTo>
                      <a:pt x="491833" y="125930"/>
                    </a:lnTo>
                    <a:lnTo>
                      <a:pt x="368875" y="94354"/>
                    </a:lnTo>
                    <a:cubicBezTo>
                      <a:pt x="328012" y="83953"/>
                      <a:pt x="286779" y="73923"/>
                      <a:pt x="245545" y="63893"/>
                    </a:cubicBezTo>
                    <a:lnTo>
                      <a:pt x="122215" y="34176"/>
                    </a:lnTo>
                    <a:lnTo>
                      <a:pt x="0" y="0"/>
                    </a:lnTo>
                    <a:lnTo>
                      <a:pt x="0" y="0"/>
                    </a:lnTo>
                    <a:cubicBezTo>
                      <a:pt x="0" y="0"/>
                      <a:pt x="121844" y="36033"/>
                      <a:pt x="121844" y="36033"/>
                    </a:cubicBezTo>
                    <a:lnTo>
                      <a:pt x="244802" y="67237"/>
                    </a:lnTo>
                    <a:lnTo>
                      <a:pt x="367760" y="98441"/>
                    </a:lnTo>
                    <a:lnTo>
                      <a:pt x="490719" y="130388"/>
                    </a:lnTo>
                    <a:lnTo>
                      <a:pt x="736263" y="194281"/>
                    </a:lnTo>
                    <a:lnTo>
                      <a:pt x="980694" y="263004"/>
                    </a:lnTo>
                    <a:lnTo>
                      <a:pt x="1102909" y="297551"/>
                    </a:lnTo>
                    <a:cubicBezTo>
                      <a:pt x="1143772" y="308324"/>
                      <a:pt x="1183519" y="322812"/>
                      <a:pt x="1224382" y="333584"/>
                    </a:cubicBezTo>
                    <a:cubicBezTo>
                      <a:pt x="1306106" y="356244"/>
                      <a:pt x="1388574" y="375561"/>
                      <a:pt x="1471041" y="394135"/>
                    </a:cubicBezTo>
                    <a:lnTo>
                      <a:pt x="1718443" y="449856"/>
                    </a:lnTo>
                    <a:cubicBezTo>
                      <a:pt x="1759677" y="459514"/>
                      <a:pt x="1800911" y="469173"/>
                      <a:pt x="1841402" y="480317"/>
                    </a:cubicBezTo>
                    <a:cubicBezTo>
                      <a:pt x="1881892" y="491461"/>
                      <a:pt x="1923126" y="502606"/>
                      <a:pt x="1961388" y="520436"/>
                    </a:cubicBezTo>
                    <a:lnTo>
                      <a:pt x="1960645" y="517464"/>
                    </a:lnTo>
                    <a:lnTo>
                      <a:pt x="1957302" y="522665"/>
                    </a:lnTo>
                    <a:cubicBezTo>
                      <a:pt x="1956930" y="524523"/>
                      <a:pt x="1955816" y="526751"/>
                      <a:pt x="1956187" y="528609"/>
                    </a:cubicBezTo>
                    <a:cubicBezTo>
                      <a:pt x="1956187" y="532695"/>
                      <a:pt x="1958045" y="536781"/>
                      <a:pt x="1960645" y="539753"/>
                    </a:cubicBezTo>
                    <a:cubicBezTo>
                      <a:pt x="1965846" y="545697"/>
                      <a:pt x="1972161" y="549783"/>
                      <a:pt x="1978847" y="553126"/>
                    </a:cubicBezTo>
                    <a:cubicBezTo>
                      <a:pt x="1991849" y="560184"/>
                      <a:pt x="2005965" y="564642"/>
                      <a:pt x="2020081" y="569100"/>
                    </a:cubicBezTo>
                    <a:cubicBezTo>
                      <a:pt x="2048313" y="577272"/>
                      <a:pt x="2076917" y="583587"/>
                      <a:pt x="2105892" y="588788"/>
                    </a:cubicBezTo>
                    <a:cubicBezTo>
                      <a:pt x="2163471" y="599561"/>
                      <a:pt x="2221792" y="607362"/>
                      <a:pt x="2279742" y="613677"/>
                    </a:cubicBezTo>
                    <a:lnTo>
                      <a:pt x="2279742" y="613677"/>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1" name="Freeform: Shape 1220">
                <a:extLst>
                  <a:ext uri="{FF2B5EF4-FFF2-40B4-BE49-F238E27FC236}">
                    <a16:creationId xmlns:a16="http://schemas.microsoft.com/office/drawing/2014/main" id="{36848F5E-F67B-B8DE-DF99-374E95DEA0CC}"/>
                  </a:ext>
                </a:extLst>
              </p:cNvPr>
              <p:cNvSpPr/>
              <p:nvPr/>
            </p:nvSpPr>
            <p:spPr>
              <a:xfrm>
                <a:off x="4639987" y="3017946"/>
                <a:ext cx="55754" cy="55754"/>
              </a:xfrm>
              <a:custGeom>
                <a:avLst/>
                <a:gdLst>
                  <a:gd name="connsiteX0" fmla="*/ 24720 w 55754"/>
                  <a:gd name="connsiteY0" fmla="*/ 55552 h 55754"/>
                  <a:gd name="connsiteX1" fmla="*/ 55552 w 55754"/>
                  <a:gd name="connsiteY1" fmla="*/ 31035 h 55754"/>
                  <a:gd name="connsiteX2" fmla="*/ 31035 w 55754"/>
                  <a:gd name="connsiteY2" fmla="*/ 202 h 55754"/>
                  <a:gd name="connsiteX3" fmla="*/ 202 w 55754"/>
                  <a:gd name="connsiteY3" fmla="*/ 24720 h 55754"/>
                  <a:gd name="connsiteX4" fmla="*/ 24720 w 55754"/>
                  <a:gd name="connsiteY4" fmla="*/ 55552 h 5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54" h="55754">
                    <a:moveTo>
                      <a:pt x="24720" y="55552"/>
                    </a:moveTo>
                    <a:cubicBezTo>
                      <a:pt x="39950" y="57410"/>
                      <a:pt x="53695" y="46265"/>
                      <a:pt x="55552" y="31035"/>
                    </a:cubicBezTo>
                    <a:cubicBezTo>
                      <a:pt x="57410" y="15804"/>
                      <a:pt x="46265" y="2060"/>
                      <a:pt x="31035" y="202"/>
                    </a:cubicBezTo>
                    <a:cubicBezTo>
                      <a:pt x="15805" y="-1655"/>
                      <a:pt x="2060" y="9489"/>
                      <a:pt x="202" y="24720"/>
                    </a:cubicBezTo>
                    <a:cubicBezTo>
                      <a:pt x="-1655" y="39950"/>
                      <a:pt x="9489" y="53695"/>
                      <a:pt x="24720" y="5555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2" name="Freeform: Shape 1221">
                <a:extLst>
                  <a:ext uri="{FF2B5EF4-FFF2-40B4-BE49-F238E27FC236}">
                    <a16:creationId xmlns:a16="http://schemas.microsoft.com/office/drawing/2014/main" id="{9E967C86-7F9F-B047-2C03-DD1BCFE205B6}"/>
                  </a:ext>
                </a:extLst>
              </p:cNvPr>
              <p:cNvSpPr/>
              <p:nvPr/>
            </p:nvSpPr>
            <p:spPr>
              <a:xfrm>
                <a:off x="2362606" y="2404742"/>
                <a:ext cx="55861" cy="55922"/>
              </a:xfrm>
              <a:custGeom>
                <a:avLst/>
                <a:gdLst>
                  <a:gd name="connsiteX0" fmla="*/ 19758 w 55861"/>
                  <a:gd name="connsiteY0" fmla="*/ 54336 h 55922"/>
                  <a:gd name="connsiteX1" fmla="*/ 1185 w 55861"/>
                  <a:gd name="connsiteY1" fmla="*/ 19789 h 55922"/>
                  <a:gd name="connsiteX2" fmla="*/ 36103 w 55861"/>
                  <a:gd name="connsiteY2" fmla="*/ 1215 h 55922"/>
                  <a:gd name="connsiteX3" fmla="*/ 54677 w 55861"/>
                  <a:gd name="connsiteY3" fmla="*/ 36134 h 55922"/>
                  <a:gd name="connsiteX4" fmla="*/ 19758 w 55861"/>
                  <a:gd name="connsiteY4" fmla="*/ 54707 h 55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61" h="55922">
                    <a:moveTo>
                      <a:pt x="19758" y="54336"/>
                    </a:moveTo>
                    <a:cubicBezTo>
                      <a:pt x="5271" y="49878"/>
                      <a:pt x="-3273" y="34276"/>
                      <a:pt x="1185" y="19789"/>
                    </a:cubicBezTo>
                    <a:cubicBezTo>
                      <a:pt x="5642" y="4930"/>
                      <a:pt x="21244" y="-3243"/>
                      <a:pt x="36103" y="1215"/>
                    </a:cubicBezTo>
                    <a:cubicBezTo>
                      <a:pt x="50591" y="5673"/>
                      <a:pt x="59135" y="21275"/>
                      <a:pt x="54677" y="36134"/>
                    </a:cubicBezTo>
                    <a:cubicBezTo>
                      <a:pt x="50219" y="50993"/>
                      <a:pt x="34617" y="59165"/>
                      <a:pt x="19758" y="5470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6" name="Graphic 619">
              <a:extLst>
                <a:ext uri="{FF2B5EF4-FFF2-40B4-BE49-F238E27FC236}">
                  <a16:creationId xmlns:a16="http://schemas.microsoft.com/office/drawing/2014/main" id="{AB56F93E-BB88-7F0B-E40B-F9E748578637}"/>
                </a:ext>
                <a:ext uri="{C183D7F6-B498-43B3-948B-1728B52AA6E4}">
                  <adec:decorative xmlns:adec="http://schemas.microsoft.com/office/drawing/2017/decorative" val="1"/>
                </a:ext>
              </a:extLst>
            </p:cNvPr>
            <p:cNvGrpSpPr/>
            <p:nvPr/>
          </p:nvGrpSpPr>
          <p:grpSpPr>
            <a:xfrm>
              <a:off x="5652870" y="5289469"/>
              <a:ext cx="1322625" cy="331493"/>
              <a:chOff x="7893535" y="3779268"/>
              <a:chExt cx="1966929" cy="466541"/>
            </a:xfrm>
            <a:solidFill>
              <a:srgbClr val="454142"/>
            </a:solidFill>
          </p:grpSpPr>
          <p:sp>
            <p:nvSpPr>
              <p:cNvPr id="1217" name="Freeform: Shape 1216">
                <a:extLst>
                  <a:ext uri="{FF2B5EF4-FFF2-40B4-BE49-F238E27FC236}">
                    <a16:creationId xmlns:a16="http://schemas.microsoft.com/office/drawing/2014/main" id="{B46BB9AD-C019-A873-0D15-7ADD93DBB217}"/>
                  </a:ext>
                </a:extLst>
              </p:cNvPr>
              <p:cNvSpPr/>
              <p:nvPr/>
            </p:nvSpPr>
            <p:spPr>
              <a:xfrm>
                <a:off x="7919199" y="3807533"/>
                <a:ext cx="1914953" cy="411594"/>
              </a:xfrm>
              <a:custGeom>
                <a:avLst/>
                <a:gdLst>
                  <a:gd name="connsiteX0" fmla="*/ 1914954 w 1914953"/>
                  <a:gd name="connsiteY0" fmla="*/ 410480 h 411594"/>
                  <a:gd name="connsiteX1" fmla="*/ 1649349 w 1914953"/>
                  <a:gd name="connsiteY1" fmla="*/ 349186 h 411594"/>
                  <a:gd name="connsiteX2" fmla="*/ 1649349 w 1914953"/>
                  <a:gd name="connsiteY2" fmla="*/ 349186 h 411594"/>
                  <a:gd name="connsiteX3" fmla="*/ 1649349 w 1914953"/>
                  <a:gd name="connsiteY3" fmla="*/ 349186 h 411594"/>
                  <a:gd name="connsiteX4" fmla="*/ 1561309 w 1914953"/>
                  <a:gd name="connsiteY4" fmla="*/ 336928 h 411594"/>
                  <a:gd name="connsiteX5" fmla="*/ 1473641 w 1914953"/>
                  <a:gd name="connsiteY5" fmla="*/ 322440 h 411594"/>
                  <a:gd name="connsiteX6" fmla="*/ 1386344 w 1914953"/>
                  <a:gd name="connsiteY6" fmla="*/ 304609 h 411594"/>
                  <a:gd name="connsiteX7" fmla="*/ 1299791 w 1914953"/>
                  <a:gd name="connsiteY7" fmla="*/ 283807 h 411594"/>
                  <a:gd name="connsiteX8" fmla="*/ 1213609 w 1914953"/>
                  <a:gd name="connsiteY8" fmla="*/ 261147 h 411594"/>
                  <a:gd name="connsiteX9" fmla="*/ 1127055 w 1914953"/>
                  <a:gd name="connsiteY9" fmla="*/ 239601 h 411594"/>
                  <a:gd name="connsiteX10" fmla="*/ 1040130 w 1914953"/>
                  <a:gd name="connsiteY10" fmla="*/ 220285 h 411594"/>
                  <a:gd name="connsiteX11" fmla="*/ 952833 w 1914953"/>
                  <a:gd name="connsiteY11" fmla="*/ 203197 h 411594"/>
                  <a:gd name="connsiteX12" fmla="*/ 254460 w 1914953"/>
                  <a:gd name="connsiteY12" fmla="*/ 62408 h 411594"/>
                  <a:gd name="connsiteX13" fmla="*/ 254460 w 1914953"/>
                  <a:gd name="connsiteY13" fmla="*/ 62408 h 411594"/>
                  <a:gd name="connsiteX14" fmla="*/ 192053 w 1914953"/>
                  <a:gd name="connsiteY14" fmla="*/ 41605 h 411594"/>
                  <a:gd name="connsiteX15" fmla="*/ 129273 w 1914953"/>
                  <a:gd name="connsiteY15" fmla="*/ 22288 h 411594"/>
                  <a:gd name="connsiteX16" fmla="*/ 97326 w 1914953"/>
                  <a:gd name="connsiteY16" fmla="*/ 14488 h 411594"/>
                  <a:gd name="connsiteX17" fmla="*/ 65379 w 1914953"/>
                  <a:gd name="connsiteY17" fmla="*/ 7429 h 411594"/>
                  <a:gd name="connsiteX18" fmla="*/ 49034 w 1914953"/>
                  <a:gd name="connsiteY18" fmla="*/ 5201 h 411594"/>
                  <a:gd name="connsiteX19" fmla="*/ 32690 w 1914953"/>
                  <a:gd name="connsiteY19" fmla="*/ 3343 h 411594"/>
                  <a:gd name="connsiteX20" fmla="*/ 0 w 1914953"/>
                  <a:gd name="connsiteY20" fmla="*/ 0 h 411594"/>
                  <a:gd name="connsiteX21" fmla="*/ 0 w 1914953"/>
                  <a:gd name="connsiteY21" fmla="*/ 0 h 411594"/>
                  <a:gd name="connsiteX22" fmla="*/ 32690 w 1914953"/>
                  <a:gd name="connsiteY22" fmla="*/ 4458 h 411594"/>
                  <a:gd name="connsiteX23" fmla="*/ 49034 w 1914953"/>
                  <a:gd name="connsiteY23" fmla="*/ 6315 h 411594"/>
                  <a:gd name="connsiteX24" fmla="*/ 65379 w 1914953"/>
                  <a:gd name="connsiteY24" fmla="*/ 8915 h 411594"/>
                  <a:gd name="connsiteX25" fmla="*/ 97326 w 1914953"/>
                  <a:gd name="connsiteY25" fmla="*/ 16716 h 411594"/>
                  <a:gd name="connsiteX26" fmla="*/ 128902 w 1914953"/>
                  <a:gd name="connsiteY26" fmla="*/ 24889 h 411594"/>
                  <a:gd name="connsiteX27" fmla="*/ 191309 w 1914953"/>
                  <a:gd name="connsiteY27" fmla="*/ 44948 h 411594"/>
                  <a:gd name="connsiteX28" fmla="*/ 253346 w 1914953"/>
                  <a:gd name="connsiteY28" fmla="*/ 66494 h 411594"/>
                  <a:gd name="connsiteX29" fmla="*/ 253346 w 1914953"/>
                  <a:gd name="connsiteY29" fmla="*/ 66494 h 411594"/>
                  <a:gd name="connsiteX30" fmla="*/ 253346 w 1914953"/>
                  <a:gd name="connsiteY30" fmla="*/ 66494 h 411594"/>
                  <a:gd name="connsiteX31" fmla="*/ 950976 w 1914953"/>
                  <a:gd name="connsiteY31" fmla="*/ 210998 h 411594"/>
                  <a:gd name="connsiteX32" fmla="*/ 1038273 w 1914953"/>
                  <a:gd name="connsiteY32" fmla="*/ 227714 h 411594"/>
                  <a:gd name="connsiteX33" fmla="*/ 1125198 w 1914953"/>
                  <a:gd name="connsiteY33" fmla="*/ 246659 h 411594"/>
                  <a:gd name="connsiteX34" fmla="*/ 1211751 w 1914953"/>
                  <a:gd name="connsiteY34" fmla="*/ 267833 h 411594"/>
                  <a:gd name="connsiteX35" fmla="*/ 1297934 w 1914953"/>
                  <a:gd name="connsiteY35" fmla="*/ 290122 h 411594"/>
                  <a:gd name="connsiteX36" fmla="*/ 1384488 w 1914953"/>
                  <a:gd name="connsiteY36" fmla="*/ 310553 h 411594"/>
                  <a:gd name="connsiteX37" fmla="*/ 1471784 w 1914953"/>
                  <a:gd name="connsiteY37" fmla="*/ 328012 h 411594"/>
                  <a:gd name="connsiteX38" fmla="*/ 1559824 w 1914953"/>
                  <a:gd name="connsiteY38" fmla="*/ 342128 h 411594"/>
                  <a:gd name="connsiteX39" fmla="*/ 1648234 w 1914953"/>
                  <a:gd name="connsiteY39" fmla="*/ 354016 h 411594"/>
                  <a:gd name="connsiteX40" fmla="*/ 1648234 w 1914953"/>
                  <a:gd name="connsiteY40" fmla="*/ 354016 h 411594"/>
                  <a:gd name="connsiteX41" fmla="*/ 1914582 w 1914953"/>
                  <a:gd name="connsiteY41" fmla="*/ 411594 h 411594"/>
                  <a:gd name="connsiteX42" fmla="*/ 1914582 w 1914953"/>
                  <a:gd name="connsiteY42" fmla="*/ 411594 h 41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14953" h="411594">
                    <a:moveTo>
                      <a:pt x="1914954" y="410480"/>
                    </a:moveTo>
                    <a:lnTo>
                      <a:pt x="1649349" y="349186"/>
                    </a:lnTo>
                    <a:lnTo>
                      <a:pt x="1649349" y="349186"/>
                    </a:lnTo>
                    <a:cubicBezTo>
                      <a:pt x="1649349" y="349186"/>
                      <a:pt x="1649349" y="349186"/>
                      <a:pt x="1649349" y="349186"/>
                    </a:cubicBezTo>
                    <a:lnTo>
                      <a:pt x="1561309" y="336928"/>
                    </a:lnTo>
                    <a:cubicBezTo>
                      <a:pt x="1531963" y="333584"/>
                      <a:pt x="1502988" y="327269"/>
                      <a:pt x="1473641" y="322440"/>
                    </a:cubicBezTo>
                    <a:cubicBezTo>
                      <a:pt x="1444295" y="317611"/>
                      <a:pt x="1415319" y="310924"/>
                      <a:pt x="1386344" y="304609"/>
                    </a:cubicBezTo>
                    <a:cubicBezTo>
                      <a:pt x="1357369" y="298666"/>
                      <a:pt x="1328766" y="290493"/>
                      <a:pt x="1299791" y="283807"/>
                    </a:cubicBezTo>
                    <a:lnTo>
                      <a:pt x="1213609" y="261147"/>
                    </a:lnTo>
                    <a:cubicBezTo>
                      <a:pt x="1184634" y="254089"/>
                      <a:pt x="1156030" y="245916"/>
                      <a:pt x="1127055" y="239601"/>
                    </a:cubicBezTo>
                    <a:cubicBezTo>
                      <a:pt x="1098080" y="233286"/>
                      <a:pt x="1069105" y="225485"/>
                      <a:pt x="1040130" y="220285"/>
                    </a:cubicBezTo>
                    <a:lnTo>
                      <a:pt x="952833" y="203197"/>
                    </a:lnTo>
                    <a:lnTo>
                      <a:pt x="254460" y="62408"/>
                    </a:lnTo>
                    <a:lnTo>
                      <a:pt x="254460" y="62408"/>
                    </a:lnTo>
                    <a:cubicBezTo>
                      <a:pt x="254460" y="62408"/>
                      <a:pt x="192053" y="41605"/>
                      <a:pt x="192053" y="41605"/>
                    </a:cubicBezTo>
                    <a:cubicBezTo>
                      <a:pt x="171250" y="34547"/>
                      <a:pt x="150076" y="28603"/>
                      <a:pt x="129273" y="22288"/>
                    </a:cubicBezTo>
                    <a:cubicBezTo>
                      <a:pt x="118872" y="18574"/>
                      <a:pt x="108099" y="17088"/>
                      <a:pt x="97326" y="14488"/>
                    </a:cubicBezTo>
                    <a:lnTo>
                      <a:pt x="65379" y="7429"/>
                    </a:lnTo>
                    <a:cubicBezTo>
                      <a:pt x="60179" y="5943"/>
                      <a:pt x="54607" y="5943"/>
                      <a:pt x="49034" y="5201"/>
                    </a:cubicBezTo>
                    <a:lnTo>
                      <a:pt x="32690" y="3343"/>
                    </a:lnTo>
                    <a:lnTo>
                      <a:pt x="0" y="0"/>
                    </a:lnTo>
                    <a:lnTo>
                      <a:pt x="0" y="0"/>
                    </a:lnTo>
                    <a:cubicBezTo>
                      <a:pt x="0" y="0"/>
                      <a:pt x="32690" y="4458"/>
                      <a:pt x="32690" y="4458"/>
                    </a:cubicBezTo>
                    <a:lnTo>
                      <a:pt x="49034" y="6315"/>
                    </a:lnTo>
                    <a:cubicBezTo>
                      <a:pt x="54607" y="7058"/>
                      <a:pt x="59807" y="7429"/>
                      <a:pt x="65379" y="8915"/>
                    </a:cubicBezTo>
                    <a:lnTo>
                      <a:pt x="97326" y="16716"/>
                    </a:lnTo>
                    <a:cubicBezTo>
                      <a:pt x="107728" y="19317"/>
                      <a:pt x="118872" y="21174"/>
                      <a:pt x="128902" y="24889"/>
                    </a:cubicBezTo>
                    <a:cubicBezTo>
                      <a:pt x="149704" y="31575"/>
                      <a:pt x="170507" y="37890"/>
                      <a:pt x="191309" y="44948"/>
                    </a:cubicBezTo>
                    <a:lnTo>
                      <a:pt x="253346" y="66494"/>
                    </a:lnTo>
                    <a:lnTo>
                      <a:pt x="253346" y="66494"/>
                    </a:lnTo>
                    <a:cubicBezTo>
                      <a:pt x="253346" y="66494"/>
                      <a:pt x="253346" y="66494"/>
                      <a:pt x="253346" y="66494"/>
                    </a:cubicBezTo>
                    <a:lnTo>
                      <a:pt x="950976" y="210998"/>
                    </a:lnTo>
                    <a:lnTo>
                      <a:pt x="1038273" y="227714"/>
                    </a:lnTo>
                    <a:cubicBezTo>
                      <a:pt x="1067619" y="232915"/>
                      <a:pt x="1096223" y="240344"/>
                      <a:pt x="1125198" y="246659"/>
                    </a:cubicBezTo>
                    <a:cubicBezTo>
                      <a:pt x="1154173" y="252974"/>
                      <a:pt x="1182776" y="260775"/>
                      <a:pt x="1211751" y="267833"/>
                    </a:cubicBezTo>
                    <a:lnTo>
                      <a:pt x="1297934" y="290122"/>
                    </a:lnTo>
                    <a:cubicBezTo>
                      <a:pt x="1326909" y="296808"/>
                      <a:pt x="1355513" y="304981"/>
                      <a:pt x="1384488" y="310553"/>
                    </a:cubicBezTo>
                    <a:cubicBezTo>
                      <a:pt x="1413463" y="316497"/>
                      <a:pt x="1442438" y="323555"/>
                      <a:pt x="1471784" y="328012"/>
                    </a:cubicBezTo>
                    <a:cubicBezTo>
                      <a:pt x="1501131" y="332842"/>
                      <a:pt x="1530106" y="338785"/>
                      <a:pt x="1559824" y="342128"/>
                    </a:cubicBezTo>
                    <a:lnTo>
                      <a:pt x="1648234" y="354016"/>
                    </a:lnTo>
                    <a:lnTo>
                      <a:pt x="1648234" y="354016"/>
                    </a:lnTo>
                    <a:cubicBezTo>
                      <a:pt x="1648234" y="354016"/>
                      <a:pt x="1914582" y="411594"/>
                      <a:pt x="1914582" y="411594"/>
                    </a:cubicBezTo>
                    <a:lnTo>
                      <a:pt x="1914582" y="41159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8" name="Freeform: Shape 1217">
                <a:extLst>
                  <a:ext uri="{FF2B5EF4-FFF2-40B4-BE49-F238E27FC236}">
                    <a16:creationId xmlns:a16="http://schemas.microsoft.com/office/drawing/2014/main" id="{D74A2A2D-6186-7D45-2A6D-1718BD75B8ED}"/>
                  </a:ext>
                </a:extLst>
              </p:cNvPr>
              <p:cNvSpPr/>
              <p:nvPr/>
            </p:nvSpPr>
            <p:spPr>
              <a:xfrm>
                <a:off x="9804869" y="4190215"/>
                <a:ext cx="55595" cy="55595"/>
              </a:xfrm>
              <a:custGeom>
                <a:avLst/>
                <a:gdLst>
                  <a:gd name="connsiteX0" fmla="*/ 21854 w 55595"/>
                  <a:gd name="connsiteY0" fmla="*/ 54915 h 55595"/>
                  <a:gd name="connsiteX1" fmla="*/ 54916 w 55595"/>
                  <a:gd name="connsiteY1" fmla="*/ 33741 h 55595"/>
                  <a:gd name="connsiteX2" fmla="*/ 33741 w 55595"/>
                  <a:gd name="connsiteY2" fmla="*/ 680 h 55595"/>
                  <a:gd name="connsiteX3" fmla="*/ 680 w 55595"/>
                  <a:gd name="connsiteY3" fmla="*/ 21854 h 55595"/>
                  <a:gd name="connsiteX4" fmla="*/ 21854 w 55595"/>
                  <a:gd name="connsiteY4" fmla="*/ 54915 h 555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5" h="55595">
                    <a:moveTo>
                      <a:pt x="21854" y="54915"/>
                    </a:moveTo>
                    <a:cubicBezTo>
                      <a:pt x="36713" y="58259"/>
                      <a:pt x="51572" y="48972"/>
                      <a:pt x="54916" y="33741"/>
                    </a:cubicBezTo>
                    <a:cubicBezTo>
                      <a:pt x="58259" y="18882"/>
                      <a:pt x="48972" y="4023"/>
                      <a:pt x="33741" y="680"/>
                    </a:cubicBezTo>
                    <a:cubicBezTo>
                      <a:pt x="18883" y="-2663"/>
                      <a:pt x="4023" y="6624"/>
                      <a:pt x="680" y="21854"/>
                    </a:cubicBezTo>
                    <a:cubicBezTo>
                      <a:pt x="-2663" y="36713"/>
                      <a:pt x="6624" y="51572"/>
                      <a:pt x="21854" y="5491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9" name="Freeform: Shape 1218">
                <a:extLst>
                  <a:ext uri="{FF2B5EF4-FFF2-40B4-BE49-F238E27FC236}">
                    <a16:creationId xmlns:a16="http://schemas.microsoft.com/office/drawing/2014/main" id="{1A22C518-0086-9259-AFEC-202E34C23A1E}"/>
                  </a:ext>
                </a:extLst>
              </p:cNvPr>
              <p:cNvSpPr/>
              <p:nvPr/>
            </p:nvSpPr>
            <p:spPr>
              <a:xfrm>
                <a:off x="7893535" y="3779268"/>
                <a:ext cx="55414" cy="55413"/>
              </a:xfrm>
              <a:custGeom>
                <a:avLst/>
                <a:gdLst>
                  <a:gd name="connsiteX0" fmla="*/ 26778 w 55414"/>
                  <a:gd name="connsiteY0" fmla="*/ 55382 h 55413"/>
                  <a:gd name="connsiteX1" fmla="*/ 32 w 55414"/>
                  <a:gd name="connsiteY1" fmla="*/ 26778 h 55413"/>
                  <a:gd name="connsiteX2" fmla="*/ 28636 w 55414"/>
                  <a:gd name="connsiteY2" fmla="*/ 32 h 55413"/>
                  <a:gd name="connsiteX3" fmla="*/ 55382 w 55414"/>
                  <a:gd name="connsiteY3" fmla="*/ 28636 h 55413"/>
                  <a:gd name="connsiteX4" fmla="*/ 26778 w 55414"/>
                  <a:gd name="connsiteY4" fmla="*/ 55382 h 5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4" h="55413">
                    <a:moveTo>
                      <a:pt x="26778" y="55382"/>
                    </a:moveTo>
                    <a:cubicBezTo>
                      <a:pt x="11548" y="55010"/>
                      <a:pt x="-711" y="42009"/>
                      <a:pt x="32" y="26778"/>
                    </a:cubicBezTo>
                    <a:cubicBezTo>
                      <a:pt x="403" y="11548"/>
                      <a:pt x="13405" y="-711"/>
                      <a:pt x="28636" y="32"/>
                    </a:cubicBezTo>
                    <a:cubicBezTo>
                      <a:pt x="43866" y="404"/>
                      <a:pt x="56125" y="13405"/>
                      <a:pt x="55382" y="28636"/>
                    </a:cubicBezTo>
                    <a:cubicBezTo>
                      <a:pt x="55010" y="43866"/>
                      <a:pt x="42009" y="56125"/>
                      <a:pt x="26778" y="5538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7" name="Graphic 619">
              <a:extLst>
                <a:ext uri="{FF2B5EF4-FFF2-40B4-BE49-F238E27FC236}">
                  <a16:creationId xmlns:a16="http://schemas.microsoft.com/office/drawing/2014/main" id="{F843311C-BBA9-C5DA-37E0-0E08561F68F5}"/>
                </a:ext>
                <a:ext uri="{C183D7F6-B498-43B3-948B-1728B52AA6E4}">
                  <adec:decorative xmlns:adec="http://schemas.microsoft.com/office/drawing/2017/decorative" val="1"/>
                </a:ext>
              </a:extLst>
            </p:cNvPr>
            <p:cNvGrpSpPr/>
            <p:nvPr/>
          </p:nvGrpSpPr>
          <p:grpSpPr>
            <a:xfrm>
              <a:off x="1878153" y="4590153"/>
              <a:ext cx="1592566" cy="296564"/>
              <a:chOff x="2280000" y="2795055"/>
              <a:chExt cx="2368369" cy="417382"/>
            </a:xfrm>
            <a:solidFill>
              <a:srgbClr val="454142"/>
            </a:solidFill>
          </p:grpSpPr>
          <p:sp>
            <p:nvSpPr>
              <p:cNvPr id="1214" name="Freeform: Shape 1213">
                <a:extLst>
                  <a:ext uri="{FF2B5EF4-FFF2-40B4-BE49-F238E27FC236}">
                    <a16:creationId xmlns:a16="http://schemas.microsoft.com/office/drawing/2014/main" id="{E6C4E735-4A57-8F98-A7A0-FD7021F86F45}"/>
                  </a:ext>
                </a:extLst>
              </p:cNvPr>
              <p:cNvSpPr/>
              <p:nvPr/>
            </p:nvSpPr>
            <p:spPr>
              <a:xfrm>
                <a:off x="2306583" y="2821638"/>
                <a:ext cx="2331187" cy="363302"/>
              </a:xfrm>
              <a:custGeom>
                <a:avLst/>
                <a:gdLst>
                  <a:gd name="connsiteX0" fmla="*/ 2312432 w 2331187"/>
                  <a:gd name="connsiteY0" fmla="*/ 363303 h 363302"/>
                  <a:gd name="connsiteX1" fmla="*/ 2328034 w 2331187"/>
                  <a:gd name="connsiteY1" fmla="*/ 361817 h 363302"/>
                  <a:gd name="connsiteX2" fmla="*/ 2329891 w 2331187"/>
                  <a:gd name="connsiteY2" fmla="*/ 361074 h 363302"/>
                  <a:gd name="connsiteX3" fmla="*/ 2329891 w 2331187"/>
                  <a:gd name="connsiteY3" fmla="*/ 359216 h 363302"/>
                  <a:gd name="connsiteX4" fmla="*/ 2326177 w 2331187"/>
                  <a:gd name="connsiteY4" fmla="*/ 357730 h 363302"/>
                  <a:gd name="connsiteX5" fmla="*/ 2318376 w 2331187"/>
                  <a:gd name="connsiteY5" fmla="*/ 355873 h 363302"/>
                  <a:gd name="connsiteX6" fmla="*/ 2287172 w 2331187"/>
                  <a:gd name="connsiteY6" fmla="*/ 349929 h 363302"/>
                  <a:gd name="connsiteX7" fmla="*/ 2224764 w 2331187"/>
                  <a:gd name="connsiteY7" fmla="*/ 340271 h 363302"/>
                  <a:gd name="connsiteX8" fmla="*/ 2099577 w 2331187"/>
                  <a:gd name="connsiteY8" fmla="*/ 322440 h 363302"/>
                  <a:gd name="connsiteX9" fmla="*/ 1849574 w 2331187"/>
                  <a:gd name="connsiteY9" fmla="*/ 285293 h 363302"/>
                  <a:gd name="connsiteX10" fmla="*/ 1349569 w 2331187"/>
                  <a:gd name="connsiteY10" fmla="*/ 209883 h 363302"/>
                  <a:gd name="connsiteX11" fmla="*/ 1224382 w 2331187"/>
                  <a:gd name="connsiteY11" fmla="*/ 190938 h 363302"/>
                  <a:gd name="connsiteX12" fmla="*/ 1099566 w 2331187"/>
                  <a:gd name="connsiteY12" fmla="*/ 171993 h 363302"/>
                  <a:gd name="connsiteX13" fmla="*/ 849935 w 2331187"/>
                  <a:gd name="connsiteY13" fmla="*/ 132245 h 363302"/>
                  <a:gd name="connsiteX14" fmla="*/ 350301 w 2331187"/>
                  <a:gd name="connsiteY14" fmla="*/ 52749 h 363302"/>
                  <a:gd name="connsiteX15" fmla="*/ 350301 w 2331187"/>
                  <a:gd name="connsiteY15" fmla="*/ 52749 h 363302"/>
                  <a:gd name="connsiteX16" fmla="*/ 263376 w 2331187"/>
                  <a:gd name="connsiteY16" fmla="*/ 35662 h 363302"/>
                  <a:gd name="connsiteX17" fmla="*/ 219542 w 2331187"/>
                  <a:gd name="connsiteY17" fmla="*/ 28603 h 363302"/>
                  <a:gd name="connsiteX18" fmla="*/ 175708 w 2331187"/>
                  <a:gd name="connsiteY18" fmla="*/ 21917 h 363302"/>
                  <a:gd name="connsiteX19" fmla="*/ 88040 w 2331187"/>
                  <a:gd name="connsiteY19" fmla="*/ 10030 h 363302"/>
                  <a:gd name="connsiteX20" fmla="*/ 0 w 2331187"/>
                  <a:gd name="connsiteY20" fmla="*/ 0 h 363302"/>
                  <a:gd name="connsiteX21" fmla="*/ 0 w 2331187"/>
                  <a:gd name="connsiteY21" fmla="*/ 0 h 363302"/>
                  <a:gd name="connsiteX22" fmla="*/ 88040 w 2331187"/>
                  <a:gd name="connsiteY22" fmla="*/ 11516 h 363302"/>
                  <a:gd name="connsiteX23" fmla="*/ 175708 w 2331187"/>
                  <a:gd name="connsiteY23" fmla="*/ 24146 h 363302"/>
                  <a:gd name="connsiteX24" fmla="*/ 219542 w 2331187"/>
                  <a:gd name="connsiteY24" fmla="*/ 31204 h 363302"/>
                  <a:gd name="connsiteX25" fmla="*/ 263004 w 2331187"/>
                  <a:gd name="connsiteY25" fmla="*/ 38633 h 363302"/>
                  <a:gd name="connsiteX26" fmla="*/ 349929 w 2331187"/>
                  <a:gd name="connsiteY26" fmla="*/ 56093 h 363302"/>
                  <a:gd name="connsiteX27" fmla="*/ 349929 w 2331187"/>
                  <a:gd name="connsiteY27" fmla="*/ 56093 h 363302"/>
                  <a:gd name="connsiteX28" fmla="*/ 349929 w 2331187"/>
                  <a:gd name="connsiteY28" fmla="*/ 56093 h 363302"/>
                  <a:gd name="connsiteX29" fmla="*/ 849192 w 2331187"/>
                  <a:gd name="connsiteY29" fmla="*/ 137817 h 363302"/>
                  <a:gd name="connsiteX30" fmla="*/ 1098823 w 2331187"/>
                  <a:gd name="connsiteY30" fmla="*/ 178679 h 363302"/>
                  <a:gd name="connsiteX31" fmla="*/ 1224010 w 2331187"/>
                  <a:gd name="connsiteY31" fmla="*/ 197625 h 363302"/>
                  <a:gd name="connsiteX32" fmla="*/ 1349197 w 2331187"/>
                  <a:gd name="connsiteY32" fmla="*/ 215827 h 363302"/>
                  <a:gd name="connsiteX33" fmla="*/ 1849574 w 2331187"/>
                  <a:gd name="connsiteY33" fmla="*/ 289379 h 363302"/>
                  <a:gd name="connsiteX34" fmla="*/ 2099948 w 2331187"/>
                  <a:gd name="connsiteY34" fmla="*/ 325041 h 363302"/>
                  <a:gd name="connsiteX35" fmla="*/ 2225507 w 2331187"/>
                  <a:gd name="connsiteY35" fmla="*/ 341385 h 363302"/>
                  <a:gd name="connsiteX36" fmla="*/ 2287915 w 2331187"/>
                  <a:gd name="connsiteY36" fmla="*/ 350301 h 363302"/>
                  <a:gd name="connsiteX37" fmla="*/ 2319118 w 2331187"/>
                  <a:gd name="connsiteY37" fmla="*/ 355873 h 363302"/>
                  <a:gd name="connsiteX38" fmla="*/ 2326919 w 2331187"/>
                  <a:gd name="connsiteY38" fmla="*/ 357730 h 363302"/>
                  <a:gd name="connsiteX39" fmla="*/ 2330634 w 2331187"/>
                  <a:gd name="connsiteY39" fmla="*/ 359216 h 363302"/>
                  <a:gd name="connsiteX40" fmla="*/ 2329148 w 2331187"/>
                  <a:gd name="connsiteY40" fmla="*/ 361074 h 363302"/>
                  <a:gd name="connsiteX41" fmla="*/ 2313546 w 2331187"/>
                  <a:gd name="connsiteY41" fmla="*/ 362560 h 363302"/>
                  <a:gd name="connsiteX42" fmla="*/ 2313546 w 2331187"/>
                  <a:gd name="connsiteY42" fmla="*/ 362560 h 363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31187" h="363302">
                    <a:moveTo>
                      <a:pt x="2312432" y="363303"/>
                    </a:moveTo>
                    <a:cubicBezTo>
                      <a:pt x="2317633" y="363303"/>
                      <a:pt x="2322833" y="363303"/>
                      <a:pt x="2328034" y="361817"/>
                    </a:cubicBezTo>
                    <a:cubicBezTo>
                      <a:pt x="2328777" y="361817"/>
                      <a:pt x="2329148" y="361817"/>
                      <a:pt x="2329891" y="361074"/>
                    </a:cubicBezTo>
                    <a:cubicBezTo>
                      <a:pt x="2331006" y="361074"/>
                      <a:pt x="2330634" y="359216"/>
                      <a:pt x="2329891" y="359216"/>
                    </a:cubicBezTo>
                    <a:cubicBezTo>
                      <a:pt x="2328777" y="358473"/>
                      <a:pt x="2327291" y="358102"/>
                      <a:pt x="2326177" y="357730"/>
                    </a:cubicBezTo>
                    <a:cubicBezTo>
                      <a:pt x="2323576" y="356988"/>
                      <a:pt x="2320976" y="356244"/>
                      <a:pt x="2318376" y="355873"/>
                    </a:cubicBezTo>
                    <a:cubicBezTo>
                      <a:pt x="2307974" y="353644"/>
                      <a:pt x="2297573" y="351787"/>
                      <a:pt x="2287172" y="349929"/>
                    </a:cubicBezTo>
                    <a:lnTo>
                      <a:pt x="2224764" y="340271"/>
                    </a:lnTo>
                    <a:lnTo>
                      <a:pt x="2099577" y="322440"/>
                    </a:lnTo>
                    <a:cubicBezTo>
                      <a:pt x="2015995" y="310553"/>
                      <a:pt x="1932785" y="297923"/>
                      <a:pt x="1849574" y="285293"/>
                    </a:cubicBezTo>
                    <a:lnTo>
                      <a:pt x="1349569" y="209883"/>
                    </a:lnTo>
                    <a:lnTo>
                      <a:pt x="1224382" y="190938"/>
                    </a:lnTo>
                    <a:cubicBezTo>
                      <a:pt x="1182777" y="184252"/>
                      <a:pt x="1140800" y="178679"/>
                      <a:pt x="1099566" y="171993"/>
                    </a:cubicBezTo>
                    <a:lnTo>
                      <a:pt x="849935" y="132245"/>
                    </a:lnTo>
                    <a:lnTo>
                      <a:pt x="350301" y="52749"/>
                    </a:lnTo>
                    <a:lnTo>
                      <a:pt x="350301" y="52749"/>
                    </a:lnTo>
                    <a:cubicBezTo>
                      <a:pt x="350301" y="52749"/>
                      <a:pt x="263376" y="35662"/>
                      <a:pt x="263376" y="35662"/>
                    </a:cubicBezTo>
                    <a:cubicBezTo>
                      <a:pt x="248888" y="32690"/>
                      <a:pt x="234029" y="31204"/>
                      <a:pt x="219542" y="28603"/>
                    </a:cubicBezTo>
                    <a:lnTo>
                      <a:pt x="175708" y="21917"/>
                    </a:lnTo>
                    <a:cubicBezTo>
                      <a:pt x="146733" y="17088"/>
                      <a:pt x="117015" y="14116"/>
                      <a:pt x="88040" y="10030"/>
                    </a:cubicBezTo>
                    <a:cubicBezTo>
                      <a:pt x="58693" y="5943"/>
                      <a:pt x="29347" y="3343"/>
                      <a:pt x="0" y="0"/>
                    </a:cubicBezTo>
                    <a:lnTo>
                      <a:pt x="0" y="0"/>
                    </a:lnTo>
                    <a:cubicBezTo>
                      <a:pt x="29347" y="4086"/>
                      <a:pt x="58693" y="7429"/>
                      <a:pt x="88040" y="11516"/>
                    </a:cubicBezTo>
                    <a:cubicBezTo>
                      <a:pt x="117386" y="15973"/>
                      <a:pt x="146733" y="19317"/>
                      <a:pt x="175708" y="24146"/>
                    </a:cubicBezTo>
                    <a:lnTo>
                      <a:pt x="219542" y="31204"/>
                    </a:lnTo>
                    <a:cubicBezTo>
                      <a:pt x="234029" y="33804"/>
                      <a:pt x="248888" y="35662"/>
                      <a:pt x="263004" y="38633"/>
                    </a:cubicBezTo>
                    <a:lnTo>
                      <a:pt x="349929" y="56093"/>
                    </a:lnTo>
                    <a:lnTo>
                      <a:pt x="349929" y="56093"/>
                    </a:lnTo>
                    <a:cubicBezTo>
                      <a:pt x="349929" y="56093"/>
                      <a:pt x="349929" y="56093"/>
                      <a:pt x="349929" y="56093"/>
                    </a:cubicBezTo>
                    <a:lnTo>
                      <a:pt x="849192" y="137817"/>
                    </a:lnTo>
                    <a:lnTo>
                      <a:pt x="1098823" y="178679"/>
                    </a:lnTo>
                    <a:cubicBezTo>
                      <a:pt x="1140428" y="185738"/>
                      <a:pt x="1182034" y="191681"/>
                      <a:pt x="1224010" y="197625"/>
                    </a:cubicBezTo>
                    <a:lnTo>
                      <a:pt x="1349197" y="215827"/>
                    </a:lnTo>
                    <a:lnTo>
                      <a:pt x="1849574" y="289379"/>
                    </a:lnTo>
                    <a:cubicBezTo>
                      <a:pt x="1933156" y="301638"/>
                      <a:pt x="2016366" y="314268"/>
                      <a:pt x="2099948" y="325041"/>
                    </a:cubicBezTo>
                    <a:lnTo>
                      <a:pt x="2225507" y="341385"/>
                    </a:lnTo>
                    <a:lnTo>
                      <a:pt x="2287915" y="350301"/>
                    </a:lnTo>
                    <a:cubicBezTo>
                      <a:pt x="2298316" y="351787"/>
                      <a:pt x="2308717" y="353644"/>
                      <a:pt x="2319118" y="355873"/>
                    </a:cubicBezTo>
                    <a:cubicBezTo>
                      <a:pt x="2321719" y="356616"/>
                      <a:pt x="2324319" y="356988"/>
                      <a:pt x="2326919" y="357730"/>
                    </a:cubicBezTo>
                    <a:cubicBezTo>
                      <a:pt x="2328034" y="358102"/>
                      <a:pt x="2329520" y="358473"/>
                      <a:pt x="2330634" y="359216"/>
                    </a:cubicBezTo>
                    <a:cubicBezTo>
                      <a:pt x="2332120" y="359959"/>
                      <a:pt x="2330263" y="360702"/>
                      <a:pt x="2329148" y="361074"/>
                    </a:cubicBezTo>
                    <a:cubicBezTo>
                      <a:pt x="2323948" y="362188"/>
                      <a:pt x="2318747" y="362188"/>
                      <a:pt x="2313546" y="362560"/>
                    </a:cubicBezTo>
                    <a:lnTo>
                      <a:pt x="2313546" y="362560"/>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5" name="Freeform: Shape 1214">
                <a:extLst>
                  <a:ext uri="{FF2B5EF4-FFF2-40B4-BE49-F238E27FC236}">
                    <a16:creationId xmlns:a16="http://schemas.microsoft.com/office/drawing/2014/main" id="{B41FCCDE-AA99-6655-C295-7889CD3192FB}"/>
                  </a:ext>
                </a:extLst>
              </p:cNvPr>
              <p:cNvSpPr/>
              <p:nvPr/>
            </p:nvSpPr>
            <p:spPr>
              <a:xfrm>
                <a:off x="4592632" y="3156700"/>
                <a:ext cx="55737" cy="55737"/>
              </a:xfrm>
              <a:custGeom>
                <a:avLst/>
                <a:gdLst>
                  <a:gd name="connsiteX0" fmla="*/ 27126 w 55737"/>
                  <a:gd name="connsiteY0" fmla="*/ 8 h 55737"/>
                  <a:gd name="connsiteX1" fmla="*/ 8 w 55737"/>
                  <a:gd name="connsiteY1" fmla="*/ 28612 h 55737"/>
                  <a:gd name="connsiteX2" fmla="*/ 28612 w 55737"/>
                  <a:gd name="connsiteY2" fmla="*/ 55729 h 55737"/>
                  <a:gd name="connsiteX3" fmla="*/ 55729 w 55737"/>
                  <a:gd name="connsiteY3" fmla="*/ 27126 h 55737"/>
                  <a:gd name="connsiteX4" fmla="*/ 27126 w 55737"/>
                  <a:gd name="connsiteY4" fmla="*/ 8 h 55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7" h="55737">
                    <a:moveTo>
                      <a:pt x="27126" y="8"/>
                    </a:moveTo>
                    <a:cubicBezTo>
                      <a:pt x="11895" y="380"/>
                      <a:pt x="-363" y="13381"/>
                      <a:pt x="8" y="28612"/>
                    </a:cubicBezTo>
                    <a:cubicBezTo>
                      <a:pt x="380" y="43842"/>
                      <a:pt x="13381" y="56101"/>
                      <a:pt x="28612" y="55729"/>
                    </a:cubicBezTo>
                    <a:cubicBezTo>
                      <a:pt x="43842" y="55358"/>
                      <a:pt x="56101" y="42356"/>
                      <a:pt x="55729" y="27126"/>
                    </a:cubicBezTo>
                    <a:cubicBezTo>
                      <a:pt x="55358" y="11895"/>
                      <a:pt x="42356" y="-363"/>
                      <a:pt x="27126" y="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6" name="Freeform: Shape 1215">
                <a:extLst>
                  <a:ext uri="{FF2B5EF4-FFF2-40B4-BE49-F238E27FC236}">
                    <a16:creationId xmlns:a16="http://schemas.microsoft.com/office/drawing/2014/main" id="{D13EFECD-3265-8214-1692-476F48FB9477}"/>
                  </a:ext>
                </a:extLst>
              </p:cNvPr>
              <p:cNvSpPr/>
              <p:nvPr/>
            </p:nvSpPr>
            <p:spPr>
              <a:xfrm>
                <a:off x="2280000" y="2795055"/>
                <a:ext cx="55394" cy="55394"/>
              </a:xfrm>
              <a:custGeom>
                <a:avLst/>
                <a:gdLst>
                  <a:gd name="connsiteX0" fmla="*/ 24354 w 55394"/>
                  <a:gd name="connsiteY0" fmla="*/ 55186 h 55394"/>
                  <a:gd name="connsiteX1" fmla="*/ 208 w 55394"/>
                  <a:gd name="connsiteY1" fmla="*/ 24354 h 55394"/>
                  <a:gd name="connsiteX2" fmla="*/ 31041 w 55394"/>
                  <a:gd name="connsiteY2" fmla="*/ 208 h 55394"/>
                  <a:gd name="connsiteX3" fmla="*/ 55187 w 55394"/>
                  <a:gd name="connsiteY3" fmla="*/ 31040 h 55394"/>
                  <a:gd name="connsiteX4" fmla="*/ 24354 w 55394"/>
                  <a:gd name="connsiteY4" fmla="*/ 55186 h 55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4" h="55394">
                    <a:moveTo>
                      <a:pt x="24354" y="55186"/>
                    </a:moveTo>
                    <a:cubicBezTo>
                      <a:pt x="9124" y="53329"/>
                      <a:pt x="-1649" y="39585"/>
                      <a:pt x="208" y="24354"/>
                    </a:cubicBezTo>
                    <a:cubicBezTo>
                      <a:pt x="2066" y="9124"/>
                      <a:pt x="15810" y="-1649"/>
                      <a:pt x="31041" y="208"/>
                    </a:cubicBezTo>
                    <a:cubicBezTo>
                      <a:pt x="46271" y="2065"/>
                      <a:pt x="57044" y="15810"/>
                      <a:pt x="55187" y="31040"/>
                    </a:cubicBezTo>
                    <a:cubicBezTo>
                      <a:pt x="53329" y="46271"/>
                      <a:pt x="39585" y="57044"/>
                      <a:pt x="24354" y="5518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8" name="Graphic 619">
              <a:extLst>
                <a:ext uri="{FF2B5EF4-FFF2-40B4-BE49-F238E27FC236}">
                  <a16:creationId xmlns:a16="http://schemas.microsoft.com/office/drawing/2014/main" id="{0A9737A8-7742-8909-0558-E8907EE50C4A}"/>
                </a:ext>
                <a:ext uri="{C183D7F6-B498-43B3-948B-1728B52AA6E4}">
                  <adec:decorative xmlns:adec="http://schemas.microsoft.com/office/drawing/2017/decorative" val="1"/>
                </a:ext>
              </a:extLst>
            </p:cNvPr>
            <p:cNvGrpSpPr/>
            <p:nvPr/>
          </p:nvGrpSpPr>
          <p:grpSpPr>
            <a:xfrm>
              <a:off x="5742811" y="5161208"/>
              <a:ext cx="1275077" cy="178576"/>
              <a:chOff x="8027290" y="3598755"/>
              <a:chExt cx="1896218" cy="251327"/>
            </a:xfrm>
            <a:solidFill>
              <a:srgbClr val="454142"/>
            </a:solidFill>
          </p:grpSpPr>
          <p:sp>
            <p:nvSpPr>
              <p:cNvPr id="1211" name="Freeform: Shape 1210">
                <a:extLst>
                  <a:ext uri="{FF2B5EF4-FFF2-40B4-BE49-F238E27FC236}">
                    <a16:creationId xmlns:a16="http://schemas.microsoft.com/office/drawing/2014/main" id="{D1373703-A1A0-7F16-794C-C370C2F8B6E0}"/>
                  </a:ext>
                </a:extLst>
              </p:cNvPr>
              <p:cNvSpPr/>
              <p:nvPr/>
            </p:nvSpPr>
            <p:spPr>
              <a:xfrm>
                <a:off x="8055159" y="3625881"/>
                <a:ext cx="1842144" cy="196138"/>
              </a:xfrm>
              <a:custGeom>
                <a:avLst/>
                <a:gdLst>
                  <a:gd name="connsiteX0" fmla="*/ 1841773 w 1842144"/>
                  <a:gd name="connsiteY0" fmla="*/ 196139 h 196138"/>
                  <a:gd name="connsiteX1" fmla="*/ 1611830 w 1842144"/>
                  <a:gd name="connsiteY1" fmla="*/ 169021 h 196138"/>
                  <a:gd name="connsiteX2" fmla="*/ 1496673 w 1842144"/>
                  <a:gd name="connsiteY2" fmla="*/ 157505 h 196138"/>
                  <a:gd name="connsiteX3" fmla="*/ 1381515 w 1842144"/>
                  <a:gd name="connsiteY3" fmla="*/ 146361 h 196138"/>
                  <a:gd name="connsiteX4" fmla="*/ 1266358 w 1842144"/>
                  <a:gd name="connsiteY4" fmla="*/ 135217 h 196138"/>
                  <a:gd name="connsiteX5" fmla="*/ 1151201 w 1842144"/>
                  <a:gd name="connsiteY5" fmla="*/ 122215 h 196138"/>
                  <a:gd name="connsiteX6" fmla="*/ 921258 w 1842144"/>
                  <a:gd name="connsiteY6" fmla="*/ 95840 h 196138"/>
                  <a:gd name="connsiteX7" fmla="*/ 921258 w 1842144"/>
                  <a:gd name="connsiteY7" fmla="*/ 95840 h 196138"/>
                  <a:gd name="connsiteX8" fmla="*/ 880767 w 1842144"/>
                  <a:gd name="connsiteY8" fmla="*/ 89525 h 196138"/>
                  <a:gd name="connsiteX9" fmla="*/ 840276 w 1842144"/>
                  <a:gd name="connsiteY9" fmla="*/ 83953 h 196138"/>
                  <a:gd name="connsiteX10" fmla="*/ 759294 w 1842144"/>
                  <a:gd name="connsiteY10" fmla="*/ 75038 h 196138"/>
                  <a:gd name="connsiteX11" fmla="*/ 596960 w 1842144"/>
                  <a:gd name="connsiteY11" fmla="*/ 60550 h 196138"/>
                  <a:gd name="connsiteX12" fmla="*/ 434626 w 1842144"/>
                  <a:gd name="connsiteY12" fmla="*/ 46806 h 196138"/>
                  <a:gd name="connsiteX13" fmla="*/ 353644 w 1842144"/>
                  <a:gd name="connsiteY13" fmla="*/ 39005 h 196138"/>
                  <a:gd name="connsiteX14" fmla="*/ 313153 w 1842144"/>
                  <a:gd name="connsiteY14" fmla="*/ 34547 h 196138"/>
                  <a:gd name="connsiteX15" fmla="*/ 273034 w 1842144"/>
                  <a:gd name="connsiteY15" fmla="*/ 28975 h 196138"/>
                  <a:gd name="connsiteX16" fmla="*/ 273034 w 1842144"/>
                  <a:gd name="connsiteY16" fmla="*/ 28975 h 196138"/>
                  <a:gd name="connsiteX17" fmla="*/ 239229 w 1842144"/>
                  <a:gd name="connsiteY17" fmla="*/ 21545 h 196138"/>
                  <a:gd name="connsiteX18" fmla="*/ 205426 w 1842144"/>
                  <a:gd name="connsiteY18" fmla="*/ 15230 h 196138"/>
                  <a:gd name="connsiteX19" fmla="*/ 137074 w 1842144"/>
                  <a:gd name="connsiteY19" fmla="*/ 7058 h 196138"/>
                  <a:gd name="connsiteX20" fmla="*/ 102898 w 1842144"/>
                  <a:gd name="connsiteY20" fmla="*/ 4458 h 196138"/>
                  <a:gd name="connsiteX21" fmla="*/ 68723 w 1842144"/>
                  <a:gd name="connsiteY21" fmla="*/ 2229 h 196138"/>
                  <a:gd name="connsiteX22" fmla="*/ 0 w 1842144"/>
                  <a:gd name="connsiteY22" fmla="*/ 0 h 196138"/>
                  <a:gd name="connsiteX23" fmla="*/ 0 w 1842144"/>
                  <a:gd name="connsiteY23" fmla="*/ 0 h 196138"/>
                  <a:gd name="connsiteX24" fmla="*/ 68723 w 1842144"/>
                  <a:gd name="connsiteY24" fmla="*/ 3715 h 196138"/>
                  <a:gd name="connsiteX25" fmla="*/ 102898 w 1842144"/>
                  <a:gd name="connsiteY25" fmla="*/ 6315 h 196138"/>
                  <a:gd name="connsiteX26" fmla="*/ 137074 w 1842144"/>
                  <a:gd name="connsiteY26" fmla="*/ 9658 h 196138"/>
                  <a:gd name="connsiteX27" fmla="*/ 205054 w 1842144"/>
                  <a:gd name="connsiteY27" fmla="*/ 18945 h 196138"/>
                  <a:gd name="connsiteX28" fmla="*/ 238858 w 1842144"/>
                  <a:gd name="connsiteY28" fmla="*/ 25260 h 196138"/>
                  <a:gd name="connsiteX29" fmla="*/ 272291 w 1842144"/>
                  <a:gd name="connsiteY29" fmla="*/ 32690 h 196138"/>
                  <a:gd name="connsiteX30" fmla="*/ 272291 w 1842144"/>
                  <a:gd name="connsiteY30" fmla="*/ 32690 h 196138"/>
                  <a:gd name="connsiteX31" fmla="*/ 312782 w 1842144"/>
                  <a:gd name="connsiteY31" fmla="*/ 38633 h 196138"/>
                  <a:gd name="connsiteX32" fmla="*/ 353273 w 1842144"/>
                  <a:gd name="connsiteY32" fmla="*/ 43463 h 196138"/>
                  <a:gd name="connsiteX33" fmla="*/ 434254 w 1842144"/>
                  <a:gd name="connsiteY33" fmla="*/ 51635 h 196138"/>
                  <a:gd name="connsiteX34" fmla="*/ 596589 w 1842144"/>
                  <a:gd name="connsiteY34" fmla="*/ 66123 h 196138"/>
                  <a:gd name="connsiteX35" fmla="*/ 758923 w 1842144"/>
                  <a:gd name="connsiteY35" fmla="*/ 81353 h 196138"/>
                  <a:gd name="connsiteX36" fmla="*/ 839905 w 1842144"/>
                  <a:gd name="connsiteY36" fmla="*/ 90640 h 196138"/>
                  <a:gd name="connsiteX37" fmla="*/ 880024 w 1842144"/>
                  <a:gd name="connsiteY37" fmla="*/ 96212 h 196138"/>
                  <a:gd name="connsiteX38" fmla="*/ 920143 w 1842144"/>
                  <a:gd name="connsiteY38" fmla="*/ 102898 h 196138"/>
                  <a:gd name="connsiteX39" fmla="*/ 920143 w 1842144"/>
                  <a:gd name="connsiteY39" fmla="*/ 102898 h 196138"/>
                  <a:gd name="connsiteX40" fmla="*/ 1150458 w 1842144"/>
                  <a:gd name="connsiteY40" fmla="*/ 128159 h 196138"/>
                  <a:gd name="connsiteX41" fmla="*/ 1265615 w 1842144"/>
                  <a:gd name="connsiteY41" fmla="*/ 140418 h 196138"/>
                  <a:gd name="connsiteX42" fmla="*/ 1381144 w 1842144"/>
                  <a:gd name="connsiteY42" fmla="*/ 150819 h 196138"/>
                  <a:gd name="connsiteX43" fmla="*/ 1496673 w 1842144"/>
                  <a:gd name="connsiteY43" fmla="*/ 161220 h 196138"/>
                  <a:gd name="connsiteX44" fmla="*/ 1611830 w 1842144"/>
                  <a:gd name="connsiteY44" fmla="*/ 171993 h 196138"/>
                  <a:gd name="connsiteX45" fmla="*/ 1842144 w 1842144"/>
                  <a:gd name="connsiteY45" fmla="*/ 195767 h 196138"/>
                  <a:gd name="connsiteX46" fmla="*/ 1842144 w 1842144"/>
                  <a:gd name="connsiteY46" fmla="*/ 195767 h 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842144" h="196138">
                    <a:moveTo>
                      <a:pt x="1841773" y="196139"/>
                    </a:moveTo>
                    <a:lnTo>
                      <a:pt x="1611830" y="169021"/>
                    </a:lnTo>
                    <a:cubicBezTo>
                      <a:pt x="1573568" y="164563"/>
                      <a:pt x="1534934" y="161220"/>
                      <a:pt x="1496673" y="157505"/>
                    </a:cubicBezTo>
                    <a:lnTo>
                      <a:pt x="1381515" y="146361"/>
                    </a:lnTo>
                    <a:lnTo>
                      <a:pt x="1266358" y="135217"/>
                    </a:lnTo>
                    <a:cubicBezTo>
                      <a:pt x="1227724" y="131502"/>
                      <a:pt x="1189463" y="126673"/>
                      <a:pt x="1151201" y="122215"/>
                    </a:cubicBezTo>
                    <a:lnTo>
                      <a:pt x="921258" y="95840"/>
                    </a:lnTo>
                    <a:lnTo>
                      <a:pt x="921258" y="95840"/>
                    </a:lnTo>
                    <a:cubicBezTo>
                      <a:pt x="921258" y="95840"/>
                      <a:pt x="880767" y="89525"/>
                      <a:pt x="880767" y="89525"/>
                    </a:cubicBezTo>
                    <a:cubicBezTo>
                      <a:pt x="867394" y="86925"/>
                      <a:pt x="853649" y="85439"/>
                      <a:pt x="840276" y="83953"/>
                    </a:cubicBezTo>
                    <a:cubicBezTo>
                      <a:pt x="813159" y="80982"/>
                      <a:pt x="786041" y="77638"/>
                      <a:pt x="759294" y="75038"/>
                    </a:cubicBezTo>
                    <a:cubicBezTo>
                      <a:pt x="705059" y="69837"/>
                      <a:pt x="650824" y="65008"/>
                      <a:pt x="596960" y="60550"/>
                    </a:cubicBezTo>
                    <a:lnTo>
                      <a:pt x="434626" y="46806"/>
                    </a:lnTo>
                    <a:cubicBezTo>
                      <a:pt x="407508" y="44577"/>
                      <a:pt x="380390" y="41977"/>
                      <a:pt x="353644" y="39005"/>
                    </a:cubicBezTo>
                    <a:cubicBezTo>
                      <a:pt x="340271" y="37519"/>
                      <a:pt x="326526" y="36776"/>
                      <a:pt x="313153" y="34547"/>
                    </a:cubicBezTo>
                    <a:lnTo>
                      <a:pt x="273034" y="28975"/>
                    </a:lnTo>
                    <a:lnTo>
                      <a:pt x="273034" y="28975"/>
                    </a:lnTo>
                    <a:cubicBezTo>
                      <a:pt x="273034" y="28975"/>
                      <a:pt x="239229" y="21545"/>
                      <a:pt x="239229" y="21545"/>
                    </a:cubicBezTo>
                    <a:cubicBezTo>
                      <a:pt x="228086" y="18945"/>
                      <a:pt x="216941" y="16345"/>
                      <a:pt x="205426" y="15230"/>
                    </a:cubicBezTo>
                    <a:cubicBezTo>
                      <a:pt x="182766" y="12630"/>
                      <a:pt x="160106" y="8172"/>
                      <a:pt x="137074" y="7058"/>
                    </a:cubicBezTo>
                    <a:lnTo>
                      <a:pt x="102898" y="4458"/>
                    </a:lnTo>
                    <a:cubicBezTo>
                      <a:pt x="91383" y="3715"/>
                      <a:pt x="79867" y="2229"/>
                      <a:pt x="68723" y="2229"/>
                    </a:cubicBezTo>
                    <a:lnTo>
                      <a:pt x="0" y="0"/>
                    </a:lnTo>
                    <a:lnTo>
                      <a:pt x="0" y="0"/>
                    </a:lnTo>
                    <a:cubicBezTo>
                      <a:pt x="0" y="0"/>
                      <a:pt x="68723" y="3715"/>
                      <a:pt x="68723" y="3715"/>
                    </a:cubicBezTo>
                    <a:cubicBezTo>
                      <a:pt x="80238" y="3715"/>
                      <a:pt x="91754" y="5572"/>
                      <a:pt x="102898" y="6315"/>
                    </a:cubicBezTo>
                    <a:lnTo>
                      <a:pt x="137074" y="9658"/>
                    </a:lnTo>
                    <a:cubicBezTo>
                      <a:pt x="160106" y="11144"/>
                      <a:pt x="182394" y="15973"/>
                      <a:pt x="205054" y="18945"/>
                    </a:cubicBezTo>
                    <a:cubicBezTo>
                      <a:pt x="216570" y="20431"/>
                      <a:pt x="227714" y="22660"/>
                      <a:pt x="238858" y="25260"/>
                    </a:cubicBezTo>
                    <a:lnTo>
                      <a:pt x="272291" y="32690"/>
                    </a:lnTo>
                    <a:lnTo>
                      <a:pt x="272291" y="32690"/>
                    </a:lnTo>
                    <a:cubicBezTo>
                      <a:pt x="272291" y="32690"/>
                      <a:pt x="312782" y="38633"/>
                      <a:pt x="312782" y="38633"/>
                    </a:cubicBezTo>
                    <a:cubicBezTo>
                      <a:pt x="326155" y="40862"/>
                      <a:pt x="339899" y="41605"/>
                      <a:pt x="353273" y="43463"/>
                    </a:cubicBezTo>
                    <a:cubicBezTo>
                      <a:pt x="380390" y="46434"/>
                      <a:pt x="407508" y="49406"/>
                      <a:pt x="434254" y="51635"/>
                    </a:cubicBezTo>
                    <a:lnTo>
                      <a:pt x="596589" y="66123"/>
                    </a:lnTo>
                    <a:cubicBezTo>
                      <a:pt x="650824" y="70952"/>
                      <a:pt x="704688" y="75781"/>
                      <a:pt x="758923" y="81353"/>
                    </a:cubicBezTo>
                    <a:cubicBezTo>
                      <a:pt x="786041" y="83953"/>
                      <a:pt x="812787" y="87297"/>
                      <a:pt x="839905" y="90640"/>
                    </a:cubicBezTo>
                    <a:cubicBezTo>
                      <a:pt x="853278" y="92126"/>
                      <a:pt x="867023" y="93612"/>
                      <a:pt x="880024" y="96212"/>
                    </a:cubicBezTo>
                    <a:lnTo>
                      <a:pt x="920143" y="102898"/>
                    </a:lnTo>
                    <a:lnTo>
                      <a:pt x="920143" y="102898"/>
                    </a:lnTo>
                    <a:cubicBezTo>
                      <a:pt x="920143" y="102898"/>
                      <a:pt x="1150458" y="128159"/>
                      <a:pt x="1150458" y="128159"/>
                    </a:cubicBezTo>
                    <a:cubicBezTo>
                      <a:pt x="1188720" y="132245"/>
                      <a:pt x="1227353" y="137074"/>
                      <a:pt x="1265615" y="140418"/>
                    </a:cubicBezTo>
                    <a:lnTo>
                      <a:pt x="1381144" y="150819"/>
                    </a:lnTo>
                    <a:lnTo>
                      <a:pt x="1496673" y="161220"/>
                    </a:lnTo>
                    <a:cubicBezTo>
                      <a:pt x="1534934" y="164935"/>
                      <a:pt x="1573568" y="167907"/>
                      <a:pt x="1611830" y="171993"/>
                    </a:cubicBezTo>
                    <a:lnTo>
                      <a:pt x="1842144" y="195767"/>
                    </a:lnTo>
                    <a:lnTo>
                      <a:pt x="1842144" y="195767"/>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2" name="Freeform: Shape 1211">
                <a:extLst>
                  <a:ext uri="{FF2B5EF4-FFF2-40B4-BE49-F238E27FC236}">
                    <a16:creationId xmlns:a16="http://schemas.microsoft.com/office/drawing/2014/main" id="{F8E56781-F1A4-3BBB-6AB2-E2F6E2DFCBC8}"/>
                  </a:ext>
                </a:extLst>
              </p:cNvPr>
              <p:cNvSpPr/>
              <p:nvPr/>
            </p:nvSpPr>
            <p:spPr>
              <a:xfrm>
                <a:off x="9867754" y="3794328"/>
                <a:ext cx="55754" cy="55754"/>
              </a:xfrm>
              <a:custGeom>
                <a:avLst/>
                <a:gdLst>
                  <a:gd name="connsiteX0" fmla="*/ 24720 w 55754"/>
                  <a:gd name="connsiteY0" fmla="*/ 55552 h 55754"/>
                  <a:gd name="connsiteX1" fmla="*/ 55552 w 55754"/>
                  <a:gd name="connsiteY1" fmla="*/ 31035 h 55754"/>
                  <a:gd name="connsiteX2" fmla="*/ 31035 w 55754"/>
                  <a:gd name="connsiteY2" fmla="*/ 202 h 55754"/>
                  <a:gd name="connsiteX3" fmla="*/ 202 w 55754"/>
                  <a:gd name="connsiteY3" fmla="*/ 24720 h 55754"/>
                  <a:gd name="connsiteX4" fmla="*/ 24720 w 55754"/>
                  <a:gd name="connsiteY4" fmla="*/ 55552 h 5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54" h="55754">
                    <a:moveTo>
                      <a:pt x="24720" y="55552"/>
                    </a:moveTo>
                    <a:cubicBezTo>
                      <a:pt x="39950" y="57410"/>
                      <a:pt x="53695" y="46265"/>
                      <a:pt x="55552" y="31035"/>
                    </a:cubicBezTo>
                    <a:cubicBezTo>
                      <a:pt x="57410" y="15805"/>
                      <a:pt x="46265" y="2060"/>
                      <a:pt x="31035" y="202"/>
                    </a:cubicBezTo>
                    <a:cubicBezTo>
                      <a:pt x="15805" y="-1655"/>
                      <a:pt x="2060" y="9489"/>
                      <a:pt x="202" y="24720"/>
                    </a:cubicBezTo>
                    <a:cubicBezTo>
                      <a:pt x="-1655" y="39950"/>
                      <a:pt x="9489" y="53695"/>
                      <a:pt x="24720" y="5555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3" name="Freeform: Shape 1212">
                <a:extLst>
                  <a:ext uri="{FF2B5EF4-FFF2-40B4-BE49-F238E27FC236}">
                    <a16:creationId xmlns:a16="http://schemas.microsoft.com/office/drawing/2014/main" id="{BDF57C14-95AF-92F2-58F8-9C6536EB176E}"/>
                  </a:ext>
                </a:extLst>
              </p:cNvPr>
              <p:cNvSpPr/>
              <p:nvPr/>
            </p:nvSpPr>
            <p:spPr>
              <a:xfrm>
                <a:off x="8027290" y="3598755"/>
                <a:ext cx="55737" cy="55737"/>
              </a:xfrm>
              <a:custGeom>
                <a:avLst/>
                <a:gdLst>
                  <a:gd name="connsiteX0" fmla="*/ 27126 w 55737"/>
                  <a:gd name="connsiteY0" fmla="*/ 55729 h 55737"/>
                  <a:gd name="connsiteX1" fmla="*/ 8 w 55737"/>
                  <a:gd name="connsiteY1" fmla="*/ 27126 h 55737"/>
                  <a:gd name="connsiteX2" fmla="*/ 28611 w 55737"/>
                  <a:gd name="connsiteY2" fmla="*/ 8 h 55737"/>
                  <a:gd name="connsiteX3" fmla="*/ 55729 w 55737"/>
                  <a:gd name="connsiteY3" fmla="*/ 28612 h 55737"/>
                  <a:gd name="connsiteX4" fmla="*/ 27126 w 55737"/>
                  <a:gd name="connsiteY4" fmla="*/ 55729 h 55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7" h="55737">
                    <a:moveTo>
                      <a:pt x="27126" y="55729"/>
                    </a:moveTo>
                    <a:cubicBezTo>
                      <a:pt x="11895" y="55358"/>
                      <a:pt x="-364" y="42728"/>
                      <a:pt x="8" y="27126"/>
                    </a:cubicBezTo>
                    <a:cubicBezTo>
                      <a:pt x="380" y="11895"/>
                      <a:pt x="13010" y="-363"/>
                      <a:pt x="28611" y="8"/>
                    </a:cubicBezTo>
                    <a:cubicBezTo>
                      <a:pt x="43842" y="380"/>
                      <a:pt x="56101" y="13010"/>
                      <a:pt x="55729" y="28612"/>
                    </a:cubicBezTo>
                    <a:cubicBezTo>
                      <a:pt x="55358" y="43842"/>
                      <a:pt x="42728" y="56101"/>
                      <a:pt x="27126" y="5572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59" name="Graphic 619">
              <a:extLst>
                <a:ext uri="{FF2B5EF4-FFF2-40B4-BE49-F238E27FC236}">
                  <a16:creationId xmlns:a16="http://schemas.microsoft.com/office/drawing/2014/main" id="{6205F3E2-C86A-1E7C-0E98-A641ACA067DD}"/>
                </a:ext>
                <a:ext uri="{C183D7F6-B498-43B3-948B-1728B52AA6E4}">
                  <adec:decorative xmlns:adec="http://schemas.microsoft.com/office/drawing/2017/decorative" val="1"/>
                </a:ext>
              </a:extLst>
            </p:cNvPr>
            <p:cNvGrpSpPr/>
            <p:nvPr/>
          </p:nvGrpSpPr>
          <p:grpSpPr>
            <a:xfrm>
              <a:off x="1850045" y="4873754"/>
              <a:ext cx="1481084" cy="119350"/>
              <a:chOff x="2238199" y="3194194"/>
              <a:chExt cx="2202580" cy="167973"/>
            </a:xfrm>
            <a:solidFill>
              <a:srgbClr val="454142"/>
            </a:solidFill>
          </p:grpSpPr>
          <p:sp>
            <p:nvSpPr>
              <p:cNvPr id="1208" name="Freeform: Shape 1207">
                <a:extLst>
                  <a:ext uri="{FF2B5EF4-FFF2-40B4-BE49-F238E27FC236}">
                    <a16:creationId xmlns:a16="http://schemas.microsoft.com/office/drawing/2014/main" id="{5F819077-D583-29EA-6503-DC9867AEF085}"/>
                  </a:ext>
                </a:extLst>
              </p:cNvPr>
              <p:cNvSpPr/>
              <p:nvPr/>
            </p:nvSpPr>
            <p:spPr>
              <a:xfrm>
                <a:off x="2264606" y="3221345"/>
                <a:ext cx="2149725" cy="113671"/>
              </a:xfrm>
              <a:custGeom>
                <a:avLst/>
                <a:gdLst>
                  <a:gd name="connsiteX0" fmla="*/ 2149726 w 2149725"/>
                  <a:gd name="connsiteY0" fmla="*/ 113671 h 113671"/>
                  <a:gd name="connsiteX1" fmla="*/ 2057600 w 2149725"/>
                  <a:gd name="connsiteY1" fmla="*/ 106613 h 113671"/>
                  <a:gd name="connsiteX2" fmla="*/ 1813912 w 2149725"/>
                  <a:gd name="connsiteY2" fmla="*/ 94354 h 113671"/>
                  <a:gd name="connsiteX3" fmla="*/ 1075049 w 2149725"/>
                  <a:gd name="connsiteY3" fmla="*/ 53121 h 113671"/>
                  <a:gd name="connsiteX4" fmla="*/ 874824 w 2149725"/>
                  <a:gd name="connsiteY4" fmla="*/ 39748 h 113671"/>
                  <a:gd name="connsiteX5" fmla="*/ 776754 w 2149725"/>
                  <a:gd name="connsiteY5" fmla="*/ 33433 h 113671"/>
                  <a:gd name="connsiteX6" fmla="*/ 680914 w 2149725"/>
                  <a:gd name="connsiteY6" fmla="*/ 28975 h 113671"/>
                  <a:gd name="connsiteX7" fmla="*/ 336185 w 2149725"/>
                  <a:gd name="connsiteY7" fmla="*/ 14488 h 113671"/>
                  <a:gd name="connsiteX8" fmla="*/ 0 w 2149725"/>
                  <a:gd name="connsiteY8" fmla="*/ 0 h 113671"/>
                  <a:gd name="connsiteX9" fmla="*/ 0 w 2149725"/>
                  <a:gd name="connsiteY9" fmla="*/ 0 h 113671"/>
                  <a:gd name="connsiteX10" fmla="*/ 335813 w 2149725"/>
                  <a:gd name="connsiteY10" fmla="*/ 18202 h 113671"/>
                  <a:gd name="connsiteX11" fmla="*/ 680171 w 2149725"/>
                  <a:gd name="connsiteY11" fmla="*/ 34176 h 113671"/>
                  <a:gd name="connsiteX12" fmla="*/ 776011 w 2149725"/>
                  <a:gd name="connsiteY12" fmla="*/ 39005 h 113671"/>
                  <a:gd name="connsiteX13" fmla="*/ 874081 w 2149725"/>
                  <a:gd name="connsiteY13" fmla="*/ 46063 h 113671"/>
                  <a:gd name="connsiteX14" fmla="*/ 1074306 w 2149725"/>
                  <a:gd name="connsiteY14" fmla="*/ 60179 h 113671"/>
                  <a:gd name="connsiteX15" fmla="*/ 1813541 w 2149725"/>
                  <a:gd name="connsiteY15" fmla="*/ 98069 h 113671"/>
                  <a:gd name="connsiteX16" fmla="*/ 2057229 w 2149725"/>
                  <a:gd name="connsiteY16" fmla="*/ 107728 h 113671"/>
                  <a:gd name="connsiteX17" fmla="*/ 2149726 w 2149725"/>
                  <a:gd name="connsiteY17" fmla="*/ 113671 h 113671"/>
                  <a:gd name="connsiteX18" fmla="*/ 2149726 w 2149725"/>
                  <a:gd name="connsiteY18" fmla="*/ 113671 h 1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149725" h="113671">
                    <a:moveTo>
                      <a:pt x="2149726" y="113671"/>
                    </a:moveTo>
                    <a:cubicBezTo>
                      <a:pt x="2149726" y="113671"/>
                      <a:pt x="2116293" y="111071"/>
                      <a:pt x="2057600" y="106613"/>
                    </a:cubicBezTo>
                    <a:cubicBezTo>
                      <a:pt x="1998907" y="103641"/>
                      <a:pt x="1914954" y="99555"/>
                      <a:pt x="1813912" y="94354"/>
                    </a:cubicBezTo>
                    <a:cubicBezTo>
                      <a:pt x="1612201" y="83210"/>
                      <a:pt x="1343625" y="67980"/>
                      <a:pt x="1075049" y="53121"/>
                    </a:cubicBezTo>
                    <a:cubicBezTo>
                      <a:pt x="1007812" y="48663"/>
                      <a:pt x="940946" y="44205"/>
                      <a:pt x="874824" y="39748"/>
                    </a:cubicBezTo>
                    <a:cubicBezTo>
                      <a:pt x="841762" y="37519"/>
                      <a:pt x="809073" y="35290"/>
                      <a:pt x="776754" y="33433"/>
                    </a:cubicBezTo>
                    <a:cubicBezTo>
                      <a:pt x="744436" y="31575"/>
                      <a:pt x="712118" y="30461"/>
                      <a:pt x="680914" y="28975"/>
                    </a:cubicBezTo>
                    <a:cubicBezTo>
                      <a:pt x="554984" y="23774"/>
                      <a:pt x="437226" y="18945"/>
                      <a:pt x="336185" y="14488"/>
                    </a:cubicBezTo>
                    <a:cubicBezTo>
                      <a:pt x="134474" y="5943"/>
                      <a:pt x="0" y="0"/>
                      <a:pt x="0" y="0"/>
                    </a:cubicBezTo>
                    <a:lnTo>
                      <a:pt x="0" y="0"/>
                    </a:lnTo>
                    <a:cubicBezTo>
                      <a:pt x="0" y="0"/>
                      <a:pt x="134474" y="7429"/>
                      <a:pt x="335813" y="18202"/>
                    </a:cubicBezTo>
                    <a:cubicBezTo>
                      <a:pt x="436483" y="23031"/>
                      <a:pt x="554241" y="28232"/>
                      <a:pt x="680171" y="34176"/>
                    </a:cubicBezTo>
                    <a:cubicBezTo>
                      <a:pt x="711746" y="35662"/>
                      <a:pt x="743693" y="36776"/>
                      <a:pt x="776011" y="39005"/>
                    </a:cubicBezTo>
                    <a:cubicBezTo>
                      <a:pt x="808330" y="41233"/>
                      <a:pt x="841019" y="43463"/>
                      <a:pt x="874081" y="46063"/>
                    </a:cubicBezTo>
                    <a:cubicBezTo>
                      <a:pt x="940203" y="50892"/>
                      <a:pt x="1007440" y="55350"/>
                      <a:pt x="1074306" y="60179"/>
                    </a:cubicBezTo>
                    <a:cubicBezTo>
                      <a:pt x="1343254" y="73923"/>
                      <a:pt x="1611830" y="87668"/>
                      <a:pt x="1813541" y="98069"/>
                    </a:cubicBezTo>
                    <a:cubicBezTo>
                      <a:pt x="1914211" y="102156"/>
                      <a:pt x="1998536" y="105499"/>
                      <a:pt x="2057229" y="107728"/>
                    </a:cubicBezTo>
                    <a:cubicBezTo>
                      <a:pt x="2115922" y="111443"/>
                      <a:pt x="2149726" y="113671"/>
                      <a:pt x="2149726" y="113671"/>
                    </a:cubicBezTo>
                    <a:lnTo>
                      <a:pt x="2149726" y="11367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9" name="Freeform: Shape 1208">
                <a:extLst>
                  <a:ext uri="{FF2B5EF4-FFF2-40B4-BE49-F238E27FC236}">
                    <a16:creationId xmlns:a16="http://schemas.microsoft.com/office/drawing/2014/main" id="{3A69848D-6389-1EF6-7D76-756588588314}"/>
                  </a:ext>
                </a:extLst>
              </p:cNvPr>
              <p:cNvSpPr/>
              <p:nvPr/>
            </p:nvSpPr>
            <p:spPr>
              <a:xfrm>
                <a:off x="4385285" y="3306750"/>
                <a:ext cx="55494" cy="55417"/>
              </a:xfrm>
              <a:custGeom>
                <a:avLst/>
                <a:gdLst>
                  <a:gd name="connsiteX0" fmla="*/ 26076 w 55494"/>
                  <a:gd name="connsiteY0" fmla="*/ 55384 h 55417"/>
                  <a:gd name="connsiteX1" fmla="*/ 55422 w 55494"/>
                  <a:gd name="connsiteY1" fmla="*/ 29381 h 55417"/>
                  <a:gd name="connsiteX2" fmla="*/ 29419 w 55494"/>
                  <a:gd name="connsiteY2" fmla="*/ 34 h 55417"/>
                  <a:gd name="connsiteX3" fmla="*/ 72 w 55494"/>
                  <a:gd name="connsiteY3" fmla="*/ 26037 h 55417"/>
                  <a:gd name="connsiteX4" fmla="*/ 26076 w 55494"/>
                  <a:gd name="connsiteY4" fmla="*/ 55384 h 55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4" h="55417">
                    <a:moveTo>
                      <a:pt x="26076" y="55384"/>
                    </a:moveTo>
                    <a:cubicBezTo>
                      <a:pt x="41306" y="56127"/>
                      <a:pt x="54679" y="44611"/>
                      <a:pt x="55422" y="29381"/>
                    </a:cubicBezTo>
                    <a:cubicBezTo>
                      <a:pt x="56537" y="14150"/>
                      <a:pt x="44649" y="777"/>
                      <a:pt x="29419" y="34"/>
                    </a:cubicBezTo>
                    <a:cubicBezTo>
                      <a:pt x="14189" y="-709"/>
                      <a:pt x="815" y="10807"/>
                      <a:pt x="72" y="26037"/>
                    </a:cubicBezTo>
                    <a:cubicBezTo>
                      <a:pt x="-1042" y="41268"/>
                      <a:pt x="10845" y="54641"/>
                      <a:pt x="26076" y="5538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0" name="Freeform: Shape 1209">
                <a:extLst>
                  <a:ext uri="{FF2B5EF4-FFF2-40B4-BE49-F238E27FC236}">
                    <a16:creationId xmlns:a16="http://schemas.microsoft.com/office/drawing/2014/main" id="{B5CDB2C4-8BFA-4343-E692-3D32765AE2C5}"/>
                  </a:ext>
                </a:extLst>
              </p:cNvPr>
              <p:cNvSpPr/>
              <p:nvPr/>
            </p:nvSpPr>
            <p:spPr>
              <a:xfrm>
                <a:off x="2238199" y="3194194"/>
                <a:ext cx="55415" cy="55415"/>
              </a:xfrm>
              <a:custGeom>
                <a:avLst/>
                <a:gdLst>
                  <a:gd name="connsiteX0" fmla="*/ 26408 w 55415"/>
                  <a:gd name="connsiteY0" fmla="*/ 55383 h 55415"/>
                  <a:gd name="connsiteX1" fmla="*/ 33 w 55415"/>
                  <a:gd name="connsiteY1" fmla="*/ 26408 h 55415"/>
                  <a:gd name="connsiteX2" fmla="*/ 29008 w 55415"/>
                  <a:gd name="connsiteY2" fmla="*/ 33 h 55415"/>
                  <a:gd name="connsiteX3" fmla="*/ 55383 w 55415"/>
                  <a:gd name="connsiteY3" fmla="*/ 29008 h 55415"/>
                  <a:gd name="connsiteX4" fmla="*/ 26408 w 55415"/>
                  <a:gd name="connsiteY4" fmla="*/ 55383 h 5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5" h="55415">
                    <a:moveTo>
                      <a:pt x="26408" y="55383"/>
                    </a:moveTo>
                    <a:cubicBezTo>
                      <a:pt x="11177" y="54640"/>
                      <a:pt x="-710" y="41638"/>
                      <a:pt x="33" y="26408"/>
                    </a:cubicBezTo>
                    <a:cubicBezTo>
                      <a:pt x="776" y="11177"/>
                      <a:pt x="13778" y="-710"/>
                      <a:pt x="29008" y="33"/>
                    </a:cubicBezTo>
                    <a:cubicBezTo>
                      <a:pt x="44239" y="776"/>
                      <a:pt x="56126" y="13778"/>
                      <a:pt x="55383" y="29008"/>
                    </a:cubicBezTo>
                    <a:cubicBezTo>
                      <a:pt x="54640" y="44239"/>
                      <a:pt x="41638" y="56126"/>
                      <a:pt x="26408" y="5538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0" name="Graphic 619">
              <a:extLst>
                <a:ext uri="{FF2B5EF4-FFF2-40B4-BE49-F238E27FC236}">
                  <a16:creationId xmlns:a16="http://schemas.microsoft.com/office/drawing/2014/main" id="{D812B481-B75D-083A-52D7-67FBD3841049}"/>
                </a:ext>
                <a:ext uri="{C183D7F6-B498-43B3-948B-1728B52AA6E4}">
                  <adec:decorative xmlns:adec="http://schemas.microsoft.com/office/drawing/2017/decorative" val="1"/>
                </a:ext>
              </a:extLst>
            </p:cNvPr>
            <p:cNvGrpSpPr/>
            <p:nvPr/>
          </p:nvGrpSpPr>
          <p:grpSpPr>
            <a:xfrm>
              <a:off x="5386864" y="5016044"/>
              <a:ext cx="1644876" cy="39592"/>
              <a:chOff x="7497946" y="3394452"/>
              <a:chExt cx="2446162" cy="55721"/>
            </a:xfrm>
            <a:solidFill>
              <a:srgbClr val="454142"/>
            </a:solidFill>
          </p:grpSpPr>
          <p:sp>
            <p:nvSpPr>
              <p:cNvPr id="1205" name="Freeform: Shape 1204">
                <a:extLst>
                  <a:ext uri="{FF2B5EF4-FFF2-40B4-BE49-F238E27FC236}">
                    <a16:creationId xmlns:a16="http://schemas.microsoft.com/office/drawing/2014/main" id="{48F43804-0E04-C3A3-D17B-FF44C41E5DF0}"/>
                  </a:ext>
                </a:extLst>
              </p:cNvPr>
              <p:cNvSpPr/>
              <p:nvPr/>
            </p:nvSpPr>
            <p:spPr>
              <a:xfrm>
                <a:off x="7523949" y="3418970"/>
                <a:ext cx="2393784" cy="7057"/>
              </a:xfrm>
              <a:custGeom>
                <a:avLst/>
                <a:gdLst>
                  <a:gd name="connsiteX0" fmla="*/ 2393785 w 2393784"/>
                  <a:gd name="connsiteY0" fmla="*/ 3343 h 7057"/>
                  <a:gd name="connsiteX1" fmla="*/ 2019709 w 2393784"/>
                  <a:gd name="connsiteY1" fmla="*/ 1486 h 7057"/>
                  <a:gd name="connsiteX2" fmla="*/ 1196893 w 2393784"/>
                  <a:gd name="connsiteY2" fmla="*/ 0 h 7057"/>
                  <a:gd name="connsiteX3" fmla="*/ 374075 w 2393784"/>
                  <a:gd name="connsiteY3" fmla="*/ 1486 h 7057"/>
                  <a:gd name="connsiteX4" fmla="*/ 0 w 2393784"/>
                  <a:gd name="connsiteY4" fmla="*/ 3343 h 7057"/>
                  <a:gd name="connsiteX5" fmla="*/ 0 w 2393784"/>
                  <a:gd name="connsiteY5" fmla="*/ 3343 h 7057"/>
                  <a:gd name="connsiteX6" fmla="*/ 374075 w 2393784"/>
                  <a:gd name="connsiteY6" fmla="*/ 5572 h 7057"/>
                  <a:gd name="connsiteX7" fmla="*/ 1196893 w 2393784"/>
                  <a:gd name="connsiteY7" fmla="*/ 7058 h 7057"/>
                  <a:gd name="connsiteX8" fmla="*/ 2019709 w 2393784"/>
                  <a:gd name="connsiteY8" fmla="*/ 5572 h 7057"/>
                  <a:gd name="connsiteX9" fmla="*/ 2393785 w 2393784"/>
                  <a:gd name="connsiteY9" fmla="*/ 3715 h 7057"/>
                  <a:gd name="connsiteX10" fmla="*/ 2393785 w 2393784"/>
                  <a:gd name="connsiteY10" fmla="*/ 3715 h 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784" h="7057">
                    <a:moveTo>
                      <a:pt x="2393785" y="3343"/>
                    </a:moveTo>
                    <a:cubicBezTo>
                      <a:pt x="2393785" y="3343"/>
                      <a:pt x="2244081" y="2600"/>
                      <a:pt x="2019709" y="1486"/>
                    </a:cubicBezTo>
                    <a:cubicBezTo>
                      <a:pt x="1795339" y="1114"/>
                      <a:pt x="1496301" y="371"/>
                      <a:pt x="1196893" y="0"/>
                    </a:cubicBezTo>
                    <a:cubicBezTo>
                      <a:pt x="897855" y="743"/>
                      <a:pt x="598446" y="1114"/>
                      <a:pt x="374075" y="1486"/>
                    </a:cubicBezTo>
                    <a:cubicBezTo>
                      <a:pt x="149704" y="2600"/>
                      <a:pt x="0" y="3343"/>
                      <a:pt x="0" y="3343"/>
                    </a:cubicBezTo>
                    <a:lnTo>
                      <a:pt x="0" y="3343"/>
                    </a:lnTo>
                    <a:cubicBezTo>
                      <a:pt x="0" y="3343"/>
                      <a:pt x="149704" y="4458"/>
                      <a:pt x="374075" y="5572"/>
                    </a:cubicBezTo>
                    <a:cubicBezTo>
                      <a:pt x="598446" y="5943"/>
                      <a:pt x="897484" y="6687"/>
                      <a:pt x="1196893" y="7058"/>
                    </a:cubicBezTo>
                    <a:cubicBezTo>
                      <a:pt x="1495930" y="6315"/>
                      <a:pt x="1795339" y="5943"/>
                      <a:pt x="2019709" y="5572"/>
                    </a:cubicBezTo>
                    <a:cubicBezTo>
                      <a:pt x="2244081" y="4458"/>
                      <a:pt x="2393785" y="3715"/>
                      <a:pt x="2393785" y="3715"/>
                    </a:cubicBezTo>
                    <a:lnTo>
                      <a:pt x="2393785" y="3715"/>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6" name="Freeform: Shape 1205">
                <a:extLst>
                  <a:ext uri="{FF2B5EF4-FFF2-40B4-BE49-F238E27FC236}">
                    <a16:creationId xmlns:a16="http://schemas.microsoft.com/office/drawing/2014/main" id="{91A6B105-52D9-C257-9352-9B8907FF7B76}"/>
                  </a:ext>
                </a:extLst>
              </p:cNvPr>
              <p:cNvSpPr/>
              <p:nvPr/>
            </p:nvSpPr>
            <p:spPr>
              <a:xfrm>
                <a:off x="9888388" y="3394452"/>
                <a:ext cx="55721" cy="55721"/>
              </a:xfrm>
              <a:custGeom>
                <a:avLst/>
                <a:gdLst>
                  <a:gd name="connsiteX0" fmla="*/ 27861 w 55721"/>
                  <a:gd name="connsiteY0" fmla="*/ 55721 h 55721"/>
                  <a:gd name="connsiteX1" fmla="*/ 55721 w 55721"/>
                  <a:gd name="connsiteY1" fmla="*/ 27861 h 55721"/>
                  <a:gd name="connsiteX2" fmla="*/ 27861 w 55721"/>
                  <a:gd name="connsiteY2" fmla="*/ 0 h 55721"/>
                  <a:gd name="connsiteX3" fmla="*/ 0 w 55721"/>
                  <a:gd name="connsiteY3" fmla="*/ 27861 h 55721"/>
                  <a:gd name="connsiteX4" fmla="*/ 27861 w 55721"/>
                  <a:gd name="connsiteY4" fmla="*/ 55721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55721"/>
                    </a:moveTo>
                    <a:cubicBezTo>
                      <a:pt x="43091" y="55721"/>
                      <a:pt x="55721" y="43091"/>
                      <a:pt x="55721" y="27861"/>
                    </a:cubicBezTo>
                    <a:cubicBezTo>
                      <a:pt x="55721" y="12630"/>
                      <a:pt x="43091" y="0"/>
                      <a:pt x="27861" y="0"/>
                    </a:cubicBezTo>
                    <a:cubicBezTo>
                      <a:pt x="12630" y="0"/>
                      <a:pt x="0" y="12630"/>
                      <a:pt x="0" y="27861"/>
                    </a:cubicBezTo>
                    <a:cubicBezTo>
                      <a:pt x="0" y="43091"/>
                      <a:pt x="12630" y="55721"/>
                      <a:pt x="27861" y="5572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7" name="Freeform: Shape 1206">
                <a:extLst>
                  <a:ext uri="{FF2B5EF4-FFF2-40B4-BE49-F238E27FC236}">
                    <a16:creationId xmlns:a16="http://schemas.microsoft.com/office/drawing/2014/main" id="{13FDA5DD-4B1F-F91C-910A-713D270B015E}"/>
                  </a:ext>
                </a:extLst>
              </p:cNvPr>
              <p:cNvSpPr/>
              <p:nvPr/>
            </p:nvSpPr>
            <p:spPr>
              <a:xfrm>
                <a:off x="7497946" y="3394452"/>
                <a:ext cx="55721" cy="55721"/>
              </a:xfrm>
              <a:custGeom>
                <a:avLst/>
                <a:gdLst>
                  <a:gd name="connsiteX0" fmla="*/ 27861 w 55721"/>
                  <a:gd name="connsiteY0" fmla="*/ 55721 h 55721"/>
                  <a:gd name="connsiteX1" fmla="*/ 0 w 55721"/>
                  <a:gd name="connsiteY1" fmla="*/ 27861 h 55721"/>
                  <a:gd name="connsiteX2" fmla="*/ 27861 w 55721"/>
                  <a:gd name="connsiteY2" fmla="*/ 0 h 55721"/>
                  <a:gd name="connsiteX3" fmla="*/ 55721 w 55721"/>
                  <a:gd name="connsiteY3" fmla="*/ 27861 h 55721"/>
                  <a:gd name="connsiteX4" fmla="*/ 27861 w 55721"/>
                  <a:gd name="connsiteY4" fmla="*/ 55721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55721"/>
                    </a:moveTo>
                    <a:cubicBezTo>
                      <a:pt x="12630" y="55721"/>
                      <a:pt x="0" y="43091"/>
                      <a:pt x="0" y="27861"/>
                    </a:cubicBezTo>
                    <a:cubicBezTo>
                      <a:pt x="0" y="12630"/>
                      <a:pt x="12259" y="0"/>
                      <a:pt x="27861" y="0"/>
                    </a:cubicBezTo>
                    <a:cubicBezTo>
                      <a:pt x="43463" y="0"/>
                      <a:pt x="55721" y="12630"/>
                      <a:pt x="55721" y="27861"/>
                    </a:cubicBezTo>
                    <a:cubicBezTo>
                      <a:pt x="55721" y="43091"/>
                      <a:pt x="43091" y="55721"/>
                      <a:pt x="27861" y="5572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1" name="Graphic 619">
              <a:extLst>
                <a:ext uri="{FF2B5EF4-FFF2-40B4-BE49-F238E27FC236}">
                  <a16:creationId xmlns:a16="http://schemas.microsoft.com/office/drawing/2014/main" id="{DB1E534E-1599-0106-2350-22A4273BA417}"/>
                </a:ext>
                <a:ext uri="{C183D7F6-B498-43B3-948B-1728B52AA6E4}">
                  <adec:decorative xmlns:adec="http://schemas.microsoft.com/office/drawing/2017/decorative" val="1"/>
                </a:ext>
              </a:extLst>
            </p:cNvPr>
            <p:cNvGrpSpPr/>
            <p:nvPr/>
          </p:nvGrpSpPr>
          <p:grpSpPr>
            <a:xfrm>
              <a:off x="1849794" y="5082729"/>
              <a:ext cx="1417927" cy="115462"/>
              <a:chOff x="2237827" y="3488303"/>
              <a:chExt cx="2108657" cy="162500"/>
            </a:xfrm>
            <a:solidFill>
              <a:srgbClr val="454142"/>
            </a:solidFill>
          </p:grpSpPr>
          <p:sp>
            <p:nvSpPr>
              <p:cNvPr id="1202" name="Freeform: Shape 1201">
                <a:extLst>
                  <a:ext uri="{FF2B5EF4-FFF2-40B4-BE49-F238E27FC236}">
                    <a16:creationId xmlns:a16="http://schemas.microsoft.com/office/drawing/2014/main" id="{D892EDD4-1D24-2174-C45C-565A219B2BA5}"/>
                  </a:ext>
                </a:extLst>
              </p:cNvPr>
              <p:cNvSpPr/>
              <p:nvPr/>
            </p:nvSpPr>
            <p:spPr>
              <a:xfrm>
                <a:off x="2264235" y="3516668"/>
                <a:ext cx="2056114" cy="106241"/>
              </a:xfrm>
              <a:custGeom>
                <a:avLst/>
                <a:gdLst>
                  <a:gd name="connsiteX0" fmla="*/ 0 w 2056114"/>
                  <a:gd name="connsiteY0" fmla="*/ 106242 h 106241"/>
                  <a:gd name="connsiteX1" fmla="*/ 321326 w 2056114"/>
                  <a:gd name="connsiteY1" fmla="*/ 91011 h 106241"/>
                  <a:gd name="connsiteX2" fmla="*/ 1028243 w 2056114"/>
                  <a:gd name="connsiteY2" fmla="*/ 55721 h 106241"/>
                  <a:gd name="connsiteX3" fmla="*/ 1405661 w 2056114"/>
                  <a:gd name="connsiteY3" fmla="*/ 36404 h 106241"/>
                  <a:gd name="connsiteX4" fmla="*/ 1734788 w 2056114"/>
                  <a:gd name="connsiteY4" fmla="*/ 17831 h 106241"/>
                  <a:gd name="connsiteX5" fmla="*/ 2056114 w 2056114"/>
                  <a:gd name="connsiteY5" fmla="*/ 0 h 106241"/>
                  <a:gd name="connsiteX6" fmla="*/ 2056114 w 2056114"/>
                  <a:gd name="connsiteY6" fmla="*/ 0 h 106241"/>
                  <a:gd name="connsiteX7" fmla="*/ 1967703 w 2056114"/>
                  <a:gd name="connsiteY7" fmla="*/ 3343 h 106241"/>
                  <a:gd name="connsiteX8" fmla="*/ 1734788 w 2056114"/>
                  <a:gd name="connsiteY8" fmla="*/ 13745 h 106241"/>
                  <a:gd name="connsiteX9" fmla="*/ 1405661 w 2056114"/>
                  <a:gd name="connsiteY9" fmla="*/ 30832 h 106241"/>
                  <a:gd name="connsiteX10" fmla="*/ 1028243 w 2056114"/>
                  <a:gd name="connsiteY10" fmla="*/ 48663 h 106241"/>
                  <a:gd name="connsiteX11" fmla="*/ 321697 w 2056114"/>
                  <a:gd name="connsiteY11" fmla="*/ 86925 h 106241"/>
                  <a:gd name="connsiteX12" fmla="*/ 743 w 2056114"/>
                  <a:gd name="connsiteY12" fmla="*/ 105870 h 106241"/>
                  <a:gd name="connsiteX13" fmla="*/ 743 w 2056114"/>
                  <a:gd name="connsiteY13" fmla="*/ 105870 h 1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6114" h="106241">
                    <a:moveTo>
                      <a:pt x="0" y="106242"/>
                    </a:moveTo>
                    <a:cubicBezTo>
                      <a:pt x="0" y="106242"/>
                      <a:pt x="128530" y="100298"/>
                      <a:pt x="321326" y="91011"/>
                    </a:cubicBezTo>
                    <a:cubicBezTo>
                      <a:pt x="514121" y="81353"/>
                      <a:pt x="771182" y="68723"/>
                      <a:pt x="1028243" y="55721"/>
                    </a:cubicBezTo>
                    <a:cubicBezTo>
                      <a:pt x="1156773" y="49035"/>
                      <a:pt x="1285304" y="42720"/>
                      <a:pt x="1405661" y="36404"/>
                    </a:cubicBezTo>
                    <a:cubicBezTo>
                      <a:pt x="1526019" y="29718"/>
                      <a:pt x="1638576" y="23032"/>
                      <a:pt x="1734788" y="17831"/>
                    </a:cubicBezTo>
                    <a:cubicBezTo>
                      <a:pt x="1927584" y="7058"/>
                      <a:pt x="2056114" y="0"/>
                      <a:pt x="2056114" y="0"/>
                    </a:cubicBezTo>
                    <a:lnTo>
                      <a:pt x="2056114" y="0"/>
                    </a:lnTo>
                    <a:cubicBezTo>
                      <a:pt x="2056114" y="0"/>
                      <a:pt x="2023796" y="743"/>
                      <a:pt x="1967703" y="3343"/>
                    </a:cubicBezTo>
                    <a:cubicBezTo>
                      <a:pt x="1911610" y="5943"/>
                      <a:pt x="1831000" y="9658"/>
                      <a:pt x="1734788" y="13745"/>
                    </a:cubicBezTo>
                    <a:cubicBezTo>
                      <a:pt x="1638576" y="18945"/>
                      <a:pt x="1526019" y="24517"/>
                      <a:pt x="1405661" y="30832"/>
                    </a:cubicBezTo>
                    <a:cubicBezTo>
                      <a:pt x="1285304" y="36404"/>
                      <a:pt x="1156773" y="42348"/>
                      <a:pt x="1028243" y="48663"/>
                    </a:cubicBezTo>
                    <a:cubicBezTo>
                      <a:pt x="771182" y="62779"/>
                      <a:pt x="514121" y="76524"/>
                      <a:pt x="321697" y="86925"/>
                    </a:cubicBezTo>
                    <a:cubicBezTo>
                      <a:pt x="128902" y="98441"/>
                      <a:pt x="743" y="105870"/>
                      <a:pt x="743" y="105870"/>
                    </a:cubicBezTo>
                    <a:lnTo>
                      <a:pt x="743" y="105870"/>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3" name="Freeform: Shape 1202">
                <a:extLst>
                  <a:ext uri="{FF2B5EF4-FFF2-40B4-BE49-F238E27FC236}">
                    <a16:creationId xmlns:a16="http://schemas.microsoft.com/office/drawing/2014/main" id="{F50631A2-E232-644D-833D-6FA0D9FD4BC9}"/>
                  </a:ext>
                </a:extLst>
              </p:cNvPr>
              <p:cNvSpPr/>
              <p:nvPr/>
            </p:nvSpPr>
            <p:spPr>
              <a:xfrm>
                <a:off x="2237827" y="3595016"/>
                <a:ext cx="55787" cy="55787"/>
              </a:xfrm>
              <a:custGeom>
                <a:avLst/>
                <a:gdLst>
                  <a:gd name="connsiteX0" fmla="*/ 26408 w 55787"/>
                  <a:gd name="connsiteY0" fmla="*/ 33 h 55787"/>
                  <a:gd name="connsiteX1" fmla="*/ 33 w 55787"/>
                  <a:gd name="connsiteY1" fmla="*/ 29380 h 55787"/>
                  <a:gd name="connsiteX2" fmla="*/ 29380 w 55787"/>
                  <a:gd name="connsiteY2" fmla="*/ 55754 h 55787"/>
                  <a:gd name="connsiteX3" fmla="*/ 55754 w 55787"/>
                  <a:gd name="connsiteY3" fmla="*/ 26408 h 55787"/>
                  <a:gd name="connsiteX4" fmla="*/ 26408 w 55787"/>
                  <a:gd name="connsiteY4" fmla="*/ 33 h 55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7" h="55787">
                    <a:moveTo>
                      <a:pt x="26408" y="33"/>
                    </a:moveTo>
                    <a:cubicBezTo>
                      <a:pt x="11177" y="776"/>
                      <a:pt x="-710" y="13777"/>
                      <a:pt x="33" y="29380"/>
                    </a:cubicBezTo>
                    <a:cubicBezTo>
                      <a:pt x="776" y="44610"/>
                      <a:pt x="13778" y="56497"/>
                      <a:pt x="29380" y="55754"/>
                    </a:cubicBezTo>
                    <a:cubicBezTo>
                      <a:pt x="44610" y="55011"/>
                      <a:pt x="56497" y="42010"/>
                      <a:pt x="55754" y="26408"/>
                    </a:cubicBezTo>
                    <a:cubicBezTo>
                      <a:pt x="55011" y="11177"/>
                      <a:pt x="42010" y="-710"/>
                      <a:pt x="26408" y="3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4" name="Freeform: Shape 1203">
                <a:extLst>
                  <a:ext uri="{FF2B5EF4-FFF2-40B4-BE49-F238E27FC236}">
                    <a16:creationId xmlns:a16="http://schemas.microsoft.com/office/drawing/2014/main" id="{A6063DB4-1A27-F27F-D149-75BC149CEB32}"/>
                  </a:ext>
                </a:extLst>
              </p:cNvPr>
              <p:cNvSpPr/>
              <p:nvPr/>
            </p:nvSpPr>
            <p:spPr>
              <a:xfrm>
                <a:off x="4290870" y="3488303"/>
                <a:ext cx="55615" cy="55615"/>
              </a:xfrm>
              <a:custGeom>
                <a:avLst/>
                <a:gdLst>
                  <a:gd name="connsiteX0" fmla="*/ 25393 w 55615"/>
                  <a:gd name="connsiteY0" fmla="*/ 133 h 55615"/>
                  <a:gd name="connsiteX1" fmla="*/ 55483 w 55615"/>
                  <a:gd name="connsiteY1" fmla="*/ 25393 h 55615"/>
                  <a:gd name="connsiteX2" fmla="*/ 30222 w 55615"/>
                  <a:gd name="connsiteY2" fmla="*/ 55483 h 55615"/>
                  <a:gd name="connsiteX3" fmla="*/ 133 w 55615"/>
                  <a:gd name="connsiteY3" fmla="*/ 30222 h 55615"/>
                  <a:gd name="connsiteX4" fmla="*/ 25393 w 55615"/>
                  <a:gd name="connsiteY4" fmla="*/ 133 h 55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5" h="55615">
                    <a:moveTo>
                      <a:pt x="25393" y="133"/>
                    </a:moveTo>
                    <a:cubicBezTo>
                      <a:pt x="40624" y="-1353"/>
                      <a:pt x="54368" y="9791"/>
                      <a:pt x="55483" y="25393"/>
                    </a:cubicBezTo>
                    <a:cubicBezTo>
                      <a:pt x="56968" y="40624"/>
                      <a:pt x="45824" y="54368"/>
                      <a:pt x="30222" y="55483"/>
                    </a:cubicBezTo>
                    <a:cubicBezTo>
                      <a:pt x="14992" y="56968"/>
                      <a:pt x="1247" y="45824"/>
                      <a:pt x="133" y="30222"/>
                    </a:cubicBezTo>
                    <a:cubicBezTo>
                      <a:pt x="-1353" y="14992"/>
                      <a:pt x="9791" y="1247"/>
                      <a:pt x="25393" y="13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2" name="Graphic 619">
              <a:extLst>
                <a:ext uri="{FF2B5EF4-FFF2-40B4-BE49-F238E27FC236}">
                  <a16:creationId xmlns:a16="http://schemas.microsoft.com/office/drawing/2014/main" id="{1FE9181B-8E64-348D-E76A-EE7CDABDE16D}"/>
                </a:ext>
                <a:ext uri="{C183D7F6-B498-43B3-948B-1728B52AA6E4}">
                  <adec:decorative xmlns:adec="http://schemas.microsoft.com/office/drawing/2017/decorative" val="1"/>
                </a:ext>
              </a:extLst>
            </p:cNvPr>
            <p:cNvGrpSpPr/>
            <p:nvPr/>
          </p:nvGrpSpPr>
          <p:grpSpPr>
            <a:xfrm>
              <a:off x="5681756" y="4731681"/>
              <a:ext cx="1335835" cy="182070"/>
              <a:chOff x="7936492" y="2994241"/>
              <a:chExt cx="1986575" cy="256244"/>
            </a:xfrm>
            <a:solidFill>
              <a:srgbClr val="454142"/>
            </a:solidFill>
          </p:grpSpPr>
          <p:sp>
            <p:nvSpPr>
              <p:cNvPr id="1199" name="Freeform: Shape 1198">
                <a:extLst>
                  <a:ext uri="{FF2B5EF4-FFF2-40B4-BE49-F238E27FC236}">
                    <a16:creationId xmlns:a16="http://schemas.microsoft.com/office/drawing/2014/main" id="{3D69A4A0-DB84-797E-4973-698A063AB322}"/>
                  </a:ext>
                </a:extLst>
              </p:cNvPr>
              <p:cNvSpPr/>
              <p:nvPr/>
            </p:nvSpPr>
            <p:spPr>
              <a:xfrm>
                <a:off x="7962661" y="3021491"/>
                <a:ext cx="1934641" cy="201339"/>
              </a:xfrm>
              <a:custGeom>
                <a:avLst/>
                <a:gdLst>
                  <a:gd name="connsiteX0" fmla="*/ 0 w 1934641"/>
                  <a:gd name="connsiteY0" fmla="*/ 201339 h 201339"/>
                  <a:gd name="connsiteX1" fmla="*/ 287522 w 1934641"/>
                  <a:gd name="connsiteY1" fmla="*/ 176079 h 201339"/>
                  <a:gd name="connsiteX2" fmla="*/ 287522 w 1934641"/>
                  <a:gd name="connsiteY2" fmla="*/ 176079 h 201339"/>
                  <a:gd name="connsiteX3" fmla="*/ 371104 w 1934641"/>
                  <a:gd name="connsiteY3" fmla="*/ 165678 h 201339"/>
                  <a:gd name="connsiteX4" fmla="*/ 455057 w 1934641"/>
                  <a:gd name="connsiteY4" fmla="*/ 157877 h 201339"/>
                  <a:gd name="connsiteX5" fmla="*/ 622964 w 1934641"/>
                  <a:gd name="connsiteY5" fmla="*/ 143761 h 201339"/>
                  <a:gd name="connsiteX6" fmla="*/ 790870 w 1934641"/>
                  <a:gd name="connsiteY6" fmla="*/ 128902 h 201339"/>
                  <a:gd name="connsiteX7" fmla="*/ 874824 w 1934641"/>
                  <a:gd name="connsiteY7" fmla="*/ 119987 h 201339"/>
                  <a:gd name="connsiteX8" fmla="*/ 916800 w 1934641"/>
                  <a:gd name="connsiteY8" fmla="*/ 114786 h 201339"/>
                  <a:gd name="connsiteX9" fmla="*/ 958406 w 1934641"/>
                  <a:gd name="connsiteY9" fmla="*/ 107356 h 201339"/>
                  <a:gd name="connsiteX10" fmla="*/ 1041616 w 1934641"/>
                  <a:gd name="connsiteY10" fmla="*/ 94726 h 201339"/>
                  <a:gd name="connsiteX11" fmla="*/ 1125198 w 1934641"/>
                  <a:gd name="connsiteY11" fmla="*/ 85068 h 201339"/>
                  <a:gd name="connsiteX12" fmla="*/ 1292733 w 1934641"/>
                  <a:gd name="connsiteY12" fmla="*/ 69094 h 201339"/>
                  <a:gd name="connsiteX13" fmla="*/ 1460640 w 1934641"/>
                  <a:gd name="connsiteY13" fmla="*/ 53492 h 201339"/>
                  <a:gd name="connsiteX14" fmla="*/ 1544593 w 1934641"/>
                  <a:gd name="connsiteY14" fmla="*/ 44577 h 201339"/>
                  <a:gd name="connsiteX15" fmla="*/ 1586570 w 1934641"/>
                  <a:gd name="connsiteY15" fmla="*/ 39376 h 201339"/>
                  <a:gd name="connsiteX16" fmla="*/ 1628175 w 1934641"/>
                  <a:gd name="connsiteY16" fmla="*/ 31947 h 201339"/>
                  <a:gd name="connsiteX17" fmla="*/ 1628175 w 1934641"/>
                  <a:gd name="connsiteY17" fmla="*/ 31947 h 201339"/>
                  <a:gd name="connsiteX18" fmla="*/ 1934642 w 1934641"/>
                  <a:gd name="connsiteY18" fmla="*/ 0 h 201339"/>
                  <a:gd name="connsiteX19" fmla="*/ 1934642 w 1934641"/>
                  <a:gd name="connsiteY19" fmla="*/ 0 h 201339"/>
                  <a:gd name="connsiteX20" fmla="*/ 1627804 w 1934641"/>
                  <a:gd name="connsiteY20" fmla="*/ 27861 h 201339"/>
                  <a:gd name="connsiteX21" fmla="*/ 1627804 w 1934641"/>
                  <a:gd name="connsiteY21" fmla="*/ 27861 h 201339"/>
                  <a:gd name="connsiteX22" fmla="*/ 1586570 w 1934641"/>
                  <a:gd name="connsiteY22" fmla="*/ 34919 h 201339"/>
                  <a:gd name="connsiteX23" fmla="*/ 1544964 w 1934641"/>
                  <a:gd name="connsiteY23" fmla="*/ 39748 h 201339"/>
                  <a:gd name="connsiteX24" fmla="*/ 1461011 w 1934641"/>
                  <a:gd name="connsiteY24" fmla="*/ 48292 h 201339"/>
                  <a:gd name="connsiteX25" fmla="*/ 1293104 w 1934641"/>
                  <a:gd name="connsiteY25" fmla="*/ 63151 h 201339"/>
                  <a:gd name="connsiteX26" fmla="*/ 1125198 w 1934641"/>
                  <a:gd name="connsiteY26" fmla="*/ 78381 h 201339"/>
                  <a:gd name="connsiteX27" fmla="*/ 1041244 w 1934641"/>
                  <a:gd name="connsiteY27" fmla="*/ 87668 h 201339"/>
                  <a:gd name="connsiteX28" fmla="*/ 957663 w 1934641"/>
                  <a:gd name="connsiteY28" fmla="*/ 99927 h 201339"/>
                  <a:gd name="connsiteX29" fmla="*/ 916429 w 1934641"/>
                  <a:gd name="connsiteY29" fmla="*/ 107356 h 201339"/>
                  <a:gd name="connsiteX30" fmla="*/ 874824 w 1934641"/>
                  <a:gd name="connsiteY30" fmla="*/ 112557 h 201339"/>
                  <a:gd name="connsiteX31" fmla="*/ 791242 w 1934641"/>
                  <a:gd name="connsiteY31" fmla="*/ 121844 h 201339"/>
                  <a:gd name="connsiteX32" fmla="*/ 623335 w 1934641"/>
                  <a:gd name="connsiteY32" fmla="*/ 137446 h 201339"/>
                  <a:gd name="connsiteX33" fmla="*/ 455428 w 1934641"/>
                  <a:gd name="connsiteY33" fmla="*/ 152305 h 201339"/>
                  <a:gd name="connsiteX34" fmla="*/ 371475 w 1934641"/>
                  <a:gd name="connsiteY34" fmla="*/ 160477 h 201339"/>
                  <a:gd name="connsiteX35" fmla="*/ 287893 w 1934641"/>
                  <a:gd name="connsiteY35" fmla="*/ 171250 h 201339"/>
                  <a:gd name="connsiteX36" fmla="*/ 287893 w 1934641"/>
                  <a:gd name="connsiteY36" fmla="*/ 171250 h 201339"/>
                  <a:gd name="connsiteX37" fmla="*/ 743 w 1934641"/>
                  <a:gd name="connsiteY37" fmla="*/ 199854 h 201339"/>
                  <a:gd name="connsiteX38" fmla="*/ 743 w 1934641"/>
                  <a:gd name="connsiteY38" fmla="*/ 200597 h 201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34641" h="201339">
                    <a:moveTo>
                      <a:pt x="0" y="201339"/>
                    </a:moveTo>
                    <a:lnTo>
                      <a:pt x="287522" y="176079"/>
                    </a:lnTo>
                    <a:lnTo>
                      <a:pt x="287522" y="176079"/>
                    </a:lnTo>
                    <a:cubicBezTo>
                      <a:pt x="315382" y="172364"/>
                      <a:pt x="342871" y="167907"/>
                      <a:pt x="371104" y="165678"/>
                    </a:cubicBezTo>
                    <a:cubicBezTo>
                      <a:pt x="398964" y="163078"/>
                      <a:pt x="426825" y="160106"/>
                      <a:pt x="455057" y="157877"/>
                    </a:cubicBezTo>
                    <a:lnTo>
                      <a:pt x="622964" y="143761"/>
                    </a:lnTo>
                    <a:cubicBezTo>
                      <a:pt x="679056" y="138932"/>
                      <a:pt x="734778" y="134474"/>
                      <a:pt x="790870" y="128902"/>
                    </a:cubicBezTo>
                    <a:cubicBezTo>
                      <a:pt x="818731" y="126302"/>
                      <a:pt x="846963" y="123330"/>
                      <a:pt x="874824" y="119987"/>
                    </a:cubicBezTo>
                    <a:cubicBezTo>
                      <a:pt x="888939" y="118129"/>
                      <a:pt x="902684" y="117015"/>
                      <a:pt x="916800" y="114786"/>
                    </a:cubicBezTo>
                    <a:lnTo>
                      <a:pt x="958406" y="107356"/>
                    </a:lnTo>
                    <a:cubicBezTo>
                      <a:pt x="985523" y="102899"/>
                      <a:pt x="1013755" y="98441"/>
                      <a:pt x="1041616" y="94726"/>
                    </a:cubicBezTo>
                    <a:lnTo>
                      <a:pt x="1125198" y="85068"/>
                    </a:lnTo>
                    <a:lnTo>
                      <a:pt x="1292733" y="69094"/>
                    </a:lnTo>
                    <a:lnTo>
                      <a:pt x="1460640" y="53492"/>
                    </a:lnTo>
                    <a:cubicBezTo>
                      <a:pt x="1488501" y="50892"/>
                      <a:pt x="1516733" y="47920"/>
                      <a:pt x="1544593" y="44577"/>
                    </a:cubicBezTo>
                    <a:cubicBezTo>
                      <a:pt x="1558709" y="42720"/>
                      <a:pt x="1572454" y="41605"/>
                      <a:pt x="1586570" y="39376"/>
                    </a:cubicBezTo>
                    <a:lnTo>
                      <a:pt x="1628175" y="31947"/>
                    </a:lnTo>
                    <a:lnTo>
                      <a:pt x="1628175" y="31947"/>
                    </a:lnTo>
                    <a:cubicBezTo>
                      <a:pt x="1628175" y="31947"/>
                      <a:pt x="1934642" y="0"/>
                      <a:pt x="1934642" y="0"/>
                    </a:cubicBezTo>
                    <a:lnTo>
                      <a:pt x="1934642" y="0"/>
                    </a:lnTo>
                    <a:cubicBezTo>
                      <a:pt x="1934642" y="0"/>
                      <a:pt x="1627804" y="27861"/>
                      <a:pt x="1627804" y="27861"/>
                    </a:cubicBezTo>
                    <a:lnTo>
                      <a:pt x="1627804" y="27861"/>
                    </a:lnTo>
                    <a:cubicBezTo>
                      <a:pt x="1627804" y="27861"/>
                      <a:pt x="1586570" y="34919"/>
                      <a:pt x="1586570" y="34919"/>
                    </a:cubicBezTo>
                    <a:cubicBezTo>
                      <a:pt x="1572825" y="36776"/>
                      <a:pt x="1558709" y="38262"/>
                      <a:pt x="1544964" y="39748"/>
                    </a:cubicBezTo>
                    <a:cubicBezTo>
                      <a:pt x="1517104" y="43091"/>
                      <a:pt x="1489243" y="45692"/>
                      <a:pt x="1461011" y="48292"/>
                    </a:cubicBezTo>
                    <a:lnTo>
                      <a:pt x="1293104" y="63151"/>
                    </a:lnTo>
                    <a:lnTo>
                      <a:pt x="1125198" y="78381"/>
                    </a:lnTo>
                    <a:lnTo>
                      <a:pt x="1041244" y="87668"/>
                    </a:lnTo>
                    <a:cubicBezTo>
                      <a:pt x="1013384" y="91383"/>
                      <a:pt x="985894" y="95469"/>
                      <a:pt x="957663" y="99927"/>
                    </a:cubicBezTo>
                    <a:lnTo>
                      <a:pt x="916429" y="107356"/>
                    </a:lnTo>
                    <a:cubicBezTo>
                      <a:pt x="902684" y="109585"/>
                      <a:pt x="888568" y="110700"/>
                      <a:pt x="874824" y="112557"/>
                    </a:cubicBezTo>
                    <a:cubicBezTo>
                      <a:pt x="846963" y="116272"/>
                      <a:pt x="819103" y="119243"/>
                      <a:pt x="791242" y="121844"/>
                    </a:cubicBezTo>
                    <a:cubicBezTo>
                      <a:pt x="735521" y="127787"/>
                      <a:pt x="679428" y="132245"/>
                      <a:pt x="623335" y="137446"/>
                    </a:cubicBezTo>
                    <a:lnTo>
                      <a:pt x="455428" y="152305"/>
                    </a:lnTo>
                    <a:cubicBezTo>
                      <a:pt x="427568" y="154534"/>
                      <a:pt x="399336" y="157505"/>
                      <a:pt x="371475" y="160477"/>
                    </a:cubicBezTo>
                    <a:cubicBezTo>
                      <a:pt x="343614" y="163078"/>
                      <a:pt x="315754" y="167535"/>
                      <a:pt x="287893" y="171250"/>
                    </a:cubicBezTo>
                    <a:lnTo>
                      <a:pt x="287893" y="171250"/>
                    </a:lnTo>
                    <a:cubicBezTo>
                      <a:pt x="287893" y="171250"/>
                      <a:pt x="743" y="199854"/>
                      <a:pt x="743" y="199854"/>
                    </a:cubicBezTo>
                    <a:lnTo>
                      <a:pt x="743" y="200597"/>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0" name="Freeform: Shape 1199">
                <a:extLst>
                  <a:ext uri="{FF2B5EF4-FFF2-40B4-BE49-F238E27FC236}">
                    <a16:creationId xmlns:a16="http://schemas.microsoft.com/office/drawing/2014/main" id="{87203B5C-CB6D-5CD7-9504-179DA287D252}"/>
                  </a:ext>
                </a:extLst>
              </p:cNvPr>
              <p:cNvSpPr/>
              <p:nvPr/>
            </p:nvSpPr>
            <p:spPr>
              <a:xfrm>
                <a:off x="7936492" y="3195176"/>
                <a:ext cx="55681" cy="55309"/>
              </a:xfrm>
              <a:custGeom>
                <a:avLst/>
                <a:gdLst>
                  <a:gd name="connsiteX0" fmla="*/ 22083 w 55681"/>
                  <a:gd name="connsiteY0" fmla="*/ 166 h 55309"/>
                  <a:gd name="connsiteX1" fmla="*/ 537 w 55681"/>
                  <a:gd name="connsiteY1" fmla="*/ 33227 h 55309"/>
                  <a:gd name="connsiteX2" fmla="*/ 33598 w 55681"/>
                  <a:gd name="connsiteY2" fmla="*/ 54773 h 55309"/>
                  <a:gd name="connsiteX3" fmla="*/ 55144 w 55681"/>
                  <a:gd name="connsiteY3" fmla="*/ 22083 h 55309"/>
                  <a:gd name="connsiteX4" fmla="*/ 22454 w 55681"/>
                  <a:gd name="connsiteY4" fmla="*/ 537 h 55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81" h="55309">
                    <a:moveTo>
                      <a:pt x="22083" y="166"/>
                    </a:moveTo>
                    <a:cubicBezTo>
                      <a:pt x="7224" y="3138"/>
                      <a:pt x="-2435" y="17997"/>
                      <a:pt x="537" y="33227"/>
                    </a:cubicBezTo>
                    <a:cubicBezTo>
                      <a:pt x="3509" y="48086"/>
                      <a:pt x="18368" y="57744"/>
                      <a:pt x="33598" y="54773"/>
                    </a:cubicBezTo>
                    <a:cubicBezTo>
                      <a:pt x="48458" y="51801"/>
                      <a:pt x="58116" y="36942"/>
                      <a:pt x="55144" y="22083"/>
                    </a:cubicBezTo>
                    <a:cubicBezTo>
                      <a:pt x="52172" y="7224"/>
                      <a:pt x="37313" y="-2435"/>
                      <a:pt x="22454" y="53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1" name="Freeform: Shape 1200">
                <a:extLst>
                  <a:ext uri="{FF2B5EF4-FFF2-40B4-BE49-F238E27FC236}">
                    <a16:creationId xmlns:a16="http://schemas.microsoft.com/office/drawing/2014/main" id="{CA0A09F9-F921-BFC0-AB7F-3AFC58A51436}"/>
                  </a:ext>
                </a:extLst>
              </p:cNvPr>
              <p:cNvSpPr/>
              <p:nvPr/>
            </p:nvSpPr>
            <p:spPr>
              <a:xfrm>
                <a:off x="9867452" y="2994241"/>
                <a:ext cx="55615" cy="55615"/>
              </a:xfrm>
              <a:custGeom>
                <a:avLst/>
                <a:gdLst>
                  <a:gd name="connsiteX0" fmla="*/ 25022 w 55615"/>
                  <a:gd name="connsiteY0" fmla="*/ 133 h 55615"/>
                  <a:gd name="connsiteX1" fmla="*/ 55483 w 55615"/>
                  <a:gd name="connsiteY1" fmla="*/ 25022 h 55615"/>
                  <a:gd name="connsiteX2" fmla="*/ 30594 w 55615"/>
                  <a:gd name="connsiteY2" fmla="*/ 55483 h 55615"/>
                  <a:gd name="connsiteX3" fmla="*/ 133 w 55615"/>
                  <a:gd name="connsiteY3" fmla="*/ 30594 h 55615"/>
                  <a:gd name="connsiteX4" fmla="*/ 25022 w 55615"/>
                  <a:gd name="connsiteY4" fmla="*/ 133 h 55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5" h="55615">
                    <a:moveTo>
                      <a:pt x="25022" y="133"/>
                    </a:moveTo>
                    <a:cubicBezTo>
                      <a:pt x="40252" y="-1353"/>
                      <a:pt x="53997" y="9791"/>
                      <a:pt x="55483" y="25022"/>
                    </a:cubicBezTo>
                    <a:cubicBezTo>
                      <a:pt x="56968" y="40252"/>
                      <a:pt x="45824" y="53997"/>
                      <a:pt x="30594" y="55483"/>
                    </a:cubicBezTo>
                    <a:cubicBezTo>
                      <a:pt x="15363" y="56969"/>
                      <a:pt x="1619" y="45824"/>
                      <a:pt x="133" y="30594"/>
                    </a:cubicBezTo>
                    <a:cubicBezTo>
                      <a:pt x="-1353" y="15363"/>
                      <a:pt x="9791" y="1619"/>
                      <a:pt x="25022" y="13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3" name="Graphic 619">
              <a:extLst>
                <a:ext uri="{FF2B5EF4-FFF2-40B4-BE49-F238E27FC236}">
                  <a16:creationId xmlns:a16="http://schemas.microsoft.com/office/drawing/2014/main" id="{63FFB673-7331-100D-E667-5553914C9BB5}"/>
                </a:ext>
                <a:ext uri="{C183D7F6-B498-43B3-948B-1728B52AA6E4}">
                  <adec:decorative xmlns:adec="http://schemas.microsoft.com/office/drawing/2017/decorative" val="1"/>
                </a:ext>
              </a:extLst>
            </p:cNvPr>
            <p:cNvGrpSpPr/>
            <p:nvPr/>
          </p:nvGrpSpPr>
          <p:grpSpPr>
            <a:xfrm>
              <a:off x="1878085" y="5204279"/>
              <a:ext cx="1482681" cy="276793"/>
              <a:chOff x="2279899" y="3659372"/>
              <a:chExt cx="2204955" cy="389557"/>
            </a:xfrm>
            <a:solidFill>
              <a:srgbClr val="454142"/>
            </a:solidFill>
          </p:grpSpPr>
          <p:sp>
            <p:nvSpPr>
              <p:cNvPr id="1196" name="Freeform: Shape 1195">
                <a:extLst>
                  <a:ext uri="{FF2B5EF4-FFF2-40B4-BE49-F238E27FC236}">
                    <a16:creationId xmlns:a16="http://schemas.microsoft.com/office/drawing/2014/main" id="{79245C8E-60C4-7A5A-0236-7340A41F38AE}"/>
                  </a:ext>
                </a:extLst>
              </p:cNvPr>
              <p:cNvSpPr/>
              <p:nvPr/>
            </p:nvSpPr>
            <p:spPr>
              <a:xfrm>
                <a:off x="2305840" y="3687175"/>
                <a:ext cx="2151954" cy="333956"/>
              </a:xfrm>
              <a:custGeom>
                <a:avLst/>
                <a:gdLst>
                  <a:gd name="connsiteX0" fmla="*/ 371 w 2151954"/>
                  <a:gd name="connsiteY0" fmla="*/ 333956 h 333956"/>
                  <a:gd name="connsiteX1" fmla="*/ 307210 w 2151954"/>
                  <a:gd name="connsiteY1" fmla="*/ 285664 h 333956"/>
                  <a:gd name="connsiteX2" fmla="*/ 307210 w 2151954"/>
                  <a:gd name="connsiteY2" fmla="*/ 285664 h 333956"/>
                  <a:gd name="connsiteX3" fmla="*/ 307581 w 2151954"/>
                  <a:gd name="connsiteY3" fmla="*/ 285664 h 333956"/>
                  <a:gd name="connsiteX4" fmla="*/ 320583 w 2151954"/>
                  <a:gd name="connsiteY4" fmla="*/ 280092 h 333956"/>
                  <a:gd name="connsiteX5" fmla="*/ 334328 w 2151954"/>
                  <a:gd name="connsiteY5" fmla="*/ 276006 h 333956"/>
                  <a:gd name="connsiteX6" fmla="*/ 362560 w 2151954"/>
                  <a:gd name="connsiteY6" fmla="*/ 268948 h 333956"/>
                  <a:gd name="connsiteX7" fmla="*/ 419767 w 2151954"/>
                  <a:gd name="connsiteY7" fmla="*/ 257804 h 333956"/>
                  <a:gd name="connsiteX8" fmla="*/ 535295 w 2151954"/>
                  <a:gd name="connsiteY8" fmla="*/ 239973 h 333956"/>
                  <a:gd name="connsiteX9" fmla="*/ 766724 w 2151954"/>
                  <a:gd name="connsiteY9" fmla="*/ 209141 h 333956"/>
                  <a:gd name="connsiteX10" fmla="*/ 998525 w 2151954"/>
                  <a:gd name="connsiteY10" fmla="*/ 178680 h 333956"/>
                  <a:gd name="connsiteX11" fmla="*/ 1114054 w 2151954"/>
                  <a:gd name="connsiteY11" fmla="*/ 164192 h 333956"/>
                  <a:gd name="connsiteX12" fmla="*/ 1230325 w 2151954"/>
                  <a:gd name="connsiteY12" fmla="*/ 152676 h 333956"/>
                  <a:gd name="connsiteX13" fmla="*/ 1346225 w 2151954"/>
                  <a:gd name="connsiteY13" fmla="*/ 138560 h 333956"/>
                  <a:gd name="connsiteX14" fmla="*/ 1461754 w 2151954"/>
                  <a:gd name="connsiteY14" fmla="*/ 121101 h 333956"/>
                  <a:gd name="connsiteX15" fmla="*/ 1519333 w 2151954"/>
                  <a:gd name="connsiteY15" fmla="*/ 110328 h 333956"/>
                  <a:gd name="connsiteX16" fmla="*/ 1576540 w 2151954"/>
                  <a:gd name="connsiteY16" fmla="*/ 98441 h 333956"/>
                  <a:gd name="connsiteX17" fmla="*/ 1690211 w 2151954"/>
                  <a:gd name="connsiteY17" fmla="*/ 72066 h 333956"/>
                  <a:gd name="connsiteX18" fmla="*/ 1747418 w 2151954"/>
                  <a:gd name="connsiteY18" fmla="*/ 60179 h 333956"/>
                  <a:gd name="connsiteX19" fmla="*/ 1804997 w 2151954"/>
                  <a:gd name="connsiteY19" fmla="*/ 50521 h 333956"/>
                  <a:gd name="connsiteX20" fmla="*/ 1920526 w 2151954"/>
                  <a:gd name="connsiteY20" fmla="*/ 33804 h 333956"/>
                  <a:gd name="connsiteX21" fmla="*/ 2151955 w 2151954"/>
                  <a:gd name="connsiteY21" fmla="*/ 743 h 333956"/>
                  <a:gd name="connsiteX22" fmla="*/ 2151955 w 2151954"/>
                  <a:gd name="connsiteY22" fmla="*/ 0 h 333956"/>
                  <a:gd name="connsiteX23" fmla="*/ 1920154 w 2151954"/>
                  <a:gd name="connsiteY23" fmla="*/ 30461 h 333956"/>
                  <a:gd name="connsiteX24" fmla="*/ 1804626 w 2151954"/>
                  <a:gd name="connsiteY24" fmla="*/ 46806 h 333956"/>
                  <a:gd name="connsiteX25" fmla="*/ 1747047 w 2151954"/>
                  <a:gd name="connsiteY25" fmla="*/ 56093 h 333956"/>
                  <a:gd name="connsiteX26" fmla="*/ 1689840 w 2151954"/>
                  <a:gd name="connsiteY26" fmla="*/ 67608 h 333956"/>
                  <a:gd name="connsiteX27" fmla="*/ 1575797 w 2151954"/>
                  <a:gd name="connsiteY27" fmla="*/ 93240 h 333956"/>
                  <a:gd name="connsiteX28" fmla="*/ 1518590 w 2151954"/>
                  <a:gd name="connsiteY28" fmla="*/ 104756 h 333956"/>
                  <a:gd name="connsiteX29" fmla="*/ 1461383 w 2151954"/>
                  <a:gd name="connsiteY29" fmla="*/ 115157 h 333956"/>
                  <a:gd name="connsiteX30" fmla="*/ 1345854 w 2151954"/>
                  <a:gd name="connsiteY30" fmla="*/ 131874 h 333956"/>
                  <a:gd name="connsiteX31" fmla="*/ 1229954 w 2151954"/>
                  <a:gd name="connsiteY31" fmla="*/ 145247 h 333956"/>
                  <a:gd name="connsiteX32" fmla="*/ 1113682 w 2151954"/>
                  <a:gd name="connsiteY32" fmla="*/ 156020 h 333956"/>
                  <a:gd name="connsiteX33" fmla="*/ 997782 w 2151954"/>
                  <a:gd name="connsiteY33" fmla="*/ 170879 h 333956"/>
                  <a:gd name="connsiteX34" fmla="*/ 766353 w 2151954"/>
                  <a:gd name="connsiteY34" fmla="*/ 202454 h 333956"/>
                  <a:gd name="connsiteX35" fmla="*/ 534924 w 2151954"/>
                  <a:gd name="connsiteY35" fmla="*/ 234401 h 333956"/>
                  <a:gd name="connsiteX36" fmla="*/ 419395 w 2151954"/>
                  <a:gd name="connsiteY36" fmla="*/ 252975 h 333956"/>
                  <a:gd name="connsiteX37" fmla="*/ 361817 w 2151954"/>
                  <a:gd name="connsiteY37" fmla="*/ 264490 h 333956"/>
                  <a:gd name="connsiteX38" fmla="*/ 333213 w 2151954"/>
                  <a:gd name="connsiteY38" fmla="*/ 271548 h 333956"/>
                  <a:gd name="connsiteX39" fmla="*/ 319097 w 2151954"/>
                  <a:gd name="connsiteY39" fmla="*/ 275635 h 333956"/>
                  <a:gd name="connsiteX40" fmla="*/ 305352 w 2151954"/>
                  <a:gd name="connsiteY40" fmla="*/ 281578 h 333956"/>
                  <a:gd name="connsiteX41" fmla="*/ 306095 w 2151954"/>
                  <a:gd name="connsiteY41" fmla="*/ 281578 h 333956"/>
                  <a:gd name="connsiteX42" fmla="*/ 0 w 2151954"/>
                  <a:gd name="connsiteY42" fmla="*/ 333213 h 333956"/>
                  <a:gd name="connsiteX43" fmla="*/ 0 w 2151954"/>
                  <a:gd name="connsiteY43" fmla="*/ 333213 h 33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151954" h="333956">
                    <a:moveTo>
                      <a:pt x="371" y="333956"/>
                    </a:moveTo>
                    <a:lnTo>
                      <a:pt x="307210" y="285664"/>
                    </a:lnTo>
                    <a:lnTo>
                      <a:pt x="307210" y="285664"/>
                    </a:lnTo>
                    <a:cubicBezTo>
                      <a:pt x="307210" y="285664"/>
                      <a:pt x="307581" y="285664"/>
                      <a:pt x="307581" y="285664"/>
                    </a:cubicBezTo>
                    <a:lnTo>
                      <a:pt x="320583" y="280092"/>
                    </a:lnTo>
                    <a:cubicBezTo>
                      <a:pt x="325041" y="278606"/>
                      <a:pt x="329870" y="277492"/>
                      <a:pt x="334328" y="276006"/>
                    </a:cubicBezTo>
                    <a:cubicBezTo>
                      <a:pt x="343614" y="273034"/>
                      <a:pt x="353273" y="271177"/>
                      <a:pt x="362560" y="268948"/>
                    </a:cubicBezTo>
                    <a:cubicBezTo>
                      <a:pt x="381505" y="264490"/>
                      <a:pt x="400822" y="261147"/>
                      <a:pt x="419767" y="257804"/>
                    </a:cubicBezTo>
                    <a:cubicBezTo>
                      <a:pt x="458029" y="251117"/>
                      <a:pt x="496662" y="245545"/>
                      <a:pt x="535295" y="239973"/>
                    </a:cubicBezTo>
                    <a:cubicBezTo>
                      <a:pt x="612562" y="228829"/>
                      <a:pt x="689458" y="219170"/>
                      <a:pt x="766724" y="209141"/>
                    </a:cubicBezTo>
                    <a:lnTo>
                      <a:pt x="998525" y="178680"/>
                    </a:lnTo>
                    <a:cubicBezTo>
                      <a:pt x="1037158" y="173479"/>
                      <a:pt x="1075420" y="166792"/>
                      <a:pt x="1114054" y="164192"/>
                    </a:cubicBezTo>
                    <a:lnTo>
                      <a:pt x="1230325" y="152676"/>
                    </a:lnTo>
                    <a:cubicBezTo>
                      <a:pt x="1268959" y="148590"/>
                      <a:pt x="1307592" y="143389"/>
                      <a:pt x="1346225" y="138560"/>
                    </a:cubicBezTo>
                    <a:cubicBezTo>
                      <a:pt x="1384859" y="134474"/>
                      <a:pt x="1423492" y="127045"/>
                      <a:pt x="1461754" y="121101"/>
                    </a:cubicBezTo>
                    <a:cubicBezTo>
                      <a:pt x="1481071" y="118501"/>
                      <a:pt x="1500016" y="114043"/>
                      <a:pt x="1519333" y="110328"/>
                    </a:cubicBezTo>
                    <a:cubicBezTo>
                      <a:pt x="1538278" y="106613"/>
                      <a:pt x="1557595" y="102899"/>
                      <a:pt x="1576540" y="98441"/>
                    </a:cubicBezTo>
                    <a:lnTo>
                      <a:pt x="1690211" y="72066"/>
                    </a:lnTo>
                    <a:lnTo>
                      <a:pt x="1747418" y="60179"/>
                    </a:lnTo>
                    <a:cubicBezTo>
                      <a:pt x="1766364" y="56464"/>
                      <a:pt x="1785680" y="53864"/>
                      <a:pt x="1804997" y="50521"/>
                    </a:cubicBezTo>
                    <a:cubicBezTo>
                      <a:pt x="1843259" y="43834"/>
                      <a:pt x="1882264" y="39377"/>
                      <a:pt x="1920526" y="33804"/>
                    </a:cubicBezTo>
                    <a:lnTo>
                      <a:pt x="2151955" y="743"/>
                    </a:lnTo>
                    <a:lnTo>
                      <a:pt x="2151955" y="0"/>
                    </a:lnTo>
                    <a:cubicBezTo>
                      <a:pt x="2151955" y="0"/>
                      <a:pt x="1920154" y="30461"/>
                      <a:pt x="1920154" y="30461"/>
                    </a:cubicBezTo>
                    <a:cubicBezTo>
                      <a:pt x="1881521" y="36033"/>
                      <a:pt x="1842888" y="40491"/>
                      <a:pt x="1804626" y="46806"/>
                    </a:cubicBezTo>
                    <a:cubicBezTo>
                      <a:pt x="1785309" y="49778"/>
                      <a:pt x="1765992" y="52378"/>
                      <a:pt x="1747047" y="56093"/>
                    </a:cubicBezTo>
                    <a:lnTo>
                      <a:pt x="1689840" y="67608"/>
                    </a:lnTo>
                    <a:lnTo>
                      <a:pt x="1575797" y="93240"/>
                    </a:lnTo>
                    <a:cubicBezTo>
                      <a:pt x="1556852" y="97698"/>
                      <a:pt x="1537535" y="101041"/>
                      <a:pt x="1518590" y="104756"/>
                    </a:cubicBezTo>
                    <a:cubicBezTo>
                      <a:pt x="1499645" y="108471"/>
                      <a:pt x="1480328" y="112557"/>
                      <a:pt x="1461383" y="115157"/>
                    </a:cubicBezTo>
                    <a:cubicBezTo>
                      <a:pt x="1422749" y="120729"/>
                      <a:pt x="1384487" y="128159"/>
                      <a:pt x="1345854" y="131874"/>
                    </a:cubicBezTo>
                    <a:cubicBezTo>
                      <a:pt x="1307221" y="136332"/>
                      <a:pt x="1268587" y="141532"/>
                      <a:pt x="1229954" y="145247"/>
                    </a:cubicBezTo>
                    <a:lnTo>
                      <a:pt x="1113682" y="156020"/>
                    </a:lnTo>
                    <a:cubicBezTo>
                      <a:pt x="1074677" y="158620"/>
                      <a:pt x="1036044" y="166049"/>
                      <a:pt x="997782" y="170879"/>
                    </a:cubicBezTo>
                    <a:lnTo>
                      <a:pt x="766353" y="202454"/>
                    </a:lnTo>
                    <a:cubicBezTo>
                      <a:pt x="689086" y="212855"/>
                      <a:pt x="611819" y="222885"/>
                      <a:pt x="534924" y="234401"/>
                    </a:cubicBezTo>
                    <a:cubicBezTo>
                      <a:pt x="496291" y="239973"/>
                      <a:pt x="458029" y="245917"/>
                      <a:pt x="419395" y="252975"/>
                    </a:cubicBezTo>
                    <a:cubicBezTo>
                      <a:pt x="400079" y="256318"/>
                      <a:pt x="381133" y="260033"/>
                      <a:pt x="361817" y="264490"/>
                    </a:cubicBezTo>
                    <a:cubicBezTo>
                      <a:pt x="352158" y="266719"/>
                      <a:pt x="342871" y="268577"/>
                      <a:pt x="333213" y="271548"/>
                    </a:cubicBezTo>
                    <a:cubicBezTo>
                      <a:pt x="328384" y="273034"/>
                      <a:pt x="323926" y="274149"/>
                      <a:pt x="319097" y="275635"/>
                    </a:cubicBezTo>
                    <a:lnTo>
                      <a:pt x="305352" y="281578"/>
                    </a:lnTo>
                    <a:lnTo>
                      <a:pt x="306095" y="281578"/>
                    </a:lnTo>
                    <a:cubicBezTo>
                      <a:pt x="306095" y="281578"/>
                      <a:pt x="0" y="333213"/>
                      <a:pt x="0" y="333213"/>
                    </a:cubicBezTo>
                    <a:lnTo>
                      <a:pt x="0" y="333213"/>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7" name="Freeform: Shape 1196">
                <a:extLst>
                  <a:ext uri="{FF2B5EF4-FFF2-40B4-BE49-F238E27FC236}">
                    <a16:creationId xmlns:a16="http://schemas.microsoft.com/office/drawing/2014/main" id="{ECF2ED09-775A-C18B-F3B0-580CC874A4AB}"/>
                  </a:ext>
                </a:extLst>
              </p:cNvPr>
              <p:cNvSpPr/>
              <p:nvPr/>
            </p:nvSpPr>
            <p:spPr>
              <a:xfrm>
                <a:off x="2279899" y="3993332"/>
                <a:ext cx="55597" cy="55597"/>
              </a:xfrm>
              <a:custGeom>
                <a:avLst/>
                <a:gdLst>
                  <a:gd name="connsiteX0" fmla="*/ 23341 w 55597"/>
                  <a:gd name="connsiteY0" fmla="*/ 309 h 55597"/>
                  <a:gd name="connsiteX1" fmla="*/ 309 w 55597"/>
                  <a:gd name="connsiteY1" fmla="*/ 32256 h 55597"/>
                  <a:gd name="connsiteX2" fmla="*/ 32256 w 55597"/>
                  <a:gd name="connsiteY2" fmla="*/ 55288 h 55597"/>
                  <a:gd name="connsiteX3" fmla="*/ 55288 w 55597"/>
                  <a:gd name="connsiteY3" fmla="*/ 23341 h 55597"/>
                  <a:gd name="connsiteX4" fmla="*/ 23341 w 55597"/>
                  <a:gd name="connsiteY4" fmla="*/ 309 h 5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7" h="55597">
                    <a:moveTo>
                      <a:pt x="23341" y="309"/>
                    </a:moveTo>
                    <a:cubicBezTo>
                      <a:pt x="8110" y="2910"/>
                      <a:pt x="-1919" y="17026"/>
                      <a:pt x="309" y="32256"/>
                    </a:cubicBezTo>
                    <a:cubicBezTo>
                      <a:pt x="2910" y="47487"/>
                      <a:pt x="17026" y="57517"/>
                      <a:pt x="32256" y="55288"/>
                    </a:cubicBezTo>
                    <a:cubicBezTo>
                      <a:pt x="47487" y="52688"/>
                      <a:pt x="57517" y="38572"/>
                      <a:pt x="55288" y="23341"/>
                    </a:cubicBezTo>
                    <a:cubicBezTo>
                      <a:pt x="52687" y="8111"/>
                      <a:pt x="38571" y="-1919"/>
                      <a:pt x="23341" y="30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8" name="Freeform: Shape 1197">
                <a:extLst>
                  <a:ext uri="{FF2B5EF4-FFF2-40B4-BE49-F238E27FC236}">
                    <a16:creationId xmlns:a16="http://schemas.microsoft.com/office/drawing/2014/main" id="{00E0A31B-7069-3B1C-B4DC-697DCCF0081B}"/>
                  </a:ext>
                </a:extLst>
              </p:cNvPr>
              <p:cNvSpPr/>
              <p:nvPr/>
            </p:nvSpPr>
            <p:spPr>
              <a:xfrm>
                <a:off x="4429249" y="3659372"/>
                <a:ext cx="55605" cy="55605"/>
              </a:xfrm>
              <a:custGeom>
                <a:avLst/>
                <a:gdLst>
                  <a:gd name="connsiteX0" fmla="*/ 17030 w 55605"/>
                  <a:gd name="connsiteY0" fmla="*/ 2171 h 55605"/>
                  <a:gd name="connsiteX1" fmla="*/ 53435 w 55605"/>
                  <a:gd name="connsiteY1" fmla="*/ 17030 h 55605"/>
                  <a:gd name="connsiteX2" fmla="*/ 38575 w 55605"/>
                  <a:gd name="connsiteY2" fmla="*/ 53434 h 55605"/>
                  <a:gd name="connsiteX3" fmla="*/ 2171 w 55605"/>
                  <a:gd name="connsiteY3" fmla="*/ 38575 h 55605"/>
                  <a:gd name="connsiteX4" fmla="*/ 17030 w 55605"/>
                  <a:gd name="connsiteY4" fmla="*/ 2171 h 55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5" h="55605">
                    <a:moveTo>
                      <a:pt x="17030" y="2171"/>
                    </a:moveTo>
                    <a:cubicBezTo>
                      <a:pt x="31146" y="-3773"/>
                      <a:pt x="47491" y="2914"/>
                      <a:pt x="53435" y="17030"/>
                    </a:cubicBezTo>
                    <a:cubicBezTo>
                      <a:pt x="59378" y="31146"/>
                      <a:pt x="52692" y="47491"/>
                      <a:pt x="38575" y="53434"/>
                    </a:cubicBezTo>
                    <a:cubicBezTo>
                      <a:pt x="24460" y="59378"/>
                      <a:pt x="8115" y="52692"/>
                      <a:pt x="2171" y="38575"/>
                    </a:cubicBezTo>
                    <a:cubicBezTo>
                      <a:pt x="-3773" y="24459"/>
                      <a:pt x="2914" y="8114"/>
                      <a:pt x="17030" y="217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4" name="Graphic 619">
              <a:extLst>
                <a:ext uri="{FF2B5EF4-FFF2-40B4-BE49-F238E27FC236}">
                  <a16:creationId xmlns:a16="http://schemas.microsoft.com/office/drawing/2014/main" id="{7B214C1A-974F-6C68-170F-0BF78C37CD3C}"/>
                </a:ext>
                <a:ext uri="{C183D7F6-B498-43B3-948B-1728B52AA6E4}">
                  <adec:decorative xmlns:adec="http://schemas.microsoft.com/office/drawing/2017/decorative" val="1"/>
                </a:ext>
              </a:extLst>
            </p:cNvPr>
            <p:cNvGrpSpPr/>
            <p:nvPr/>
          </p:nvGrpSpPr>
          <p:grpSpPr>
            <a:xfrm>
              <a:off x="5447923" y="4450968"/>
              <a:ext cx="1527585" cy="375447"/>
              <a:chOff x="7588749" y="2599168"/>
              <a:chExt cx="2271734" cy="528402"/>
            </a:xfrm>
            <a:solidFill>
              <a:srgbClr val="454142"/>
            </a:solidFill>
          </p:grpSpPr>
          <p:sp>
            <p:nvSpPr>
              <p:cNvPr id="1193" name="Freeform: Shape 1192">
                <a:extLst>
                  <a:ext uri="{FF2B5EF4-FFF2-40B4-BE49-F238E27FC236}">
                    <a16:creationId xmlns:a16="http://schemas.microsoft.com/office/drawing/2014/main" id="{3979FA9A-851B-9CD3-A125-5CD341626B1A}"/>
                  </a:ext>
                </a:extLst>
              </p:cNvPr>
              <p:cNvSpPr/>
              <p:nvPr/>
            </p:nvSpPr>
            <p:spPr>
              <a:xfrm>
                <a:off x="7615332" y="2627356"/>
                <a:ext cx="2218820" cy="473259"/>
              </a:xfrm>
              <a:custGeom>
                <a:avLst/>
                <a:gdLst>
                  <a:gd name="connsiteX0" fmla="*/ 0 w 2218820"/>
                  <a:gd name="connsiteY0" fmla="*/ 473259 h 473259"/>
                  <a:gd name="connsiteX1" fmla="*/ 359588 w 2218820"/>
                  <a:gd name="connsiteY1" fmla="*/ 402308 h 473259"/>
                  <a:gd name="connsiteX2" fmla="*/ 360331 w 2218820"/>
                  <a:gd name="connsiteY2" fmla="*/ 402308 h 473259"/>
                  <a:gd name="connsiteX3" fmla="*/ 361074 w 2218820"/>
                  <a:gd name="connsiteY3" fmla="*/ 401193 h 473259"/>
                  <a:gd name="connsiteX4" fmla="*/ 380019 w 2218820"/>
                  <a:gd name="connsiteY4" fmla="*/ 388563 h 473259"/>
                  <a:gd name="connsiteX5" fmla="*/ 402308 w 2218820"/>
                  <a:gd name="connsiteY5" fmla="*/ 380391 h 473259"/>
                  <a:gd name="connsiteX6" fmla="*/ 448742 w 2218820"/>
                  <a:gd name="connsiteY6" fmla="*/ 367760 h 473259"/>
                  <a:gd name="connsiteX7" fmla="*/ 542725 w 2218820"/>
                  <a:gd name="connsiteY7" fmla="*/ 347329 h 473259"/>
                  <a:gd name="connsiteX8" fmla="*/ 732178 w 2218820"/>
                  <a:gd name="connsiteY8" fmla="*/ 312782 h 473259"/>
                  <a:gd name="connsiteX9" fmla="*/ 922001 w 2218820"/>
                  <a:gd name="connsiteY9" fmla="*/ 278606 h 473259"/>
                  <a:gd name="connsiteX10" fmla="*/ 1110711 w 2218820"/>
                  <a:gd name="connsiteY10" fmla="*/ 238116 h 473259"/>
                  <a:gd name="connsiteX11" fmla="*/ 1110339 w 2218820"/>
                  <a:gd name="connsiteY11" fmla="*/ 238116 h 473259"/>
                  <a:gd name="connsiteX12" fmla="*/ 1250385 w 2218820"/>
                  <a:gd name="connsiteY12" fmla="*/ 214713 h 473259"/>
                  <a:gd name="connsiteX13" fmla="*/ 1320223 w 2218820"/>
                  <a:gd name="connsiteY13" fmla="*/ 202825 h 473259"/>
                  <a:gd name="connsiteX14" fmla="*/ 1390060 w 2218820"/>
                  <a:gd name="connsiteY14" fmla="*/ 190938 h 473259"/>
                  <a:gd name="connsiteX15" fmla="*/ 1528620 w 2218820"/>
                  <a:gd name="connsiteY15" fmla="*/ 160849 h 473259"/>
                  <a:gd name="connsiteX16" fmla="*/ 1597714 w 2218820"/>
                  <a:gd name="connsiteY16" fmla="*/ 145618 h 473259"/>
                  <a:gd name="connsiteX17" fmla="*/ 1666437 w 2218820"/>
                  <a:gd name="connsiteY17" fmla="*/ 128902 h 473259"/>
                  <a:gd name="connsiteX18" fmla="*/ 1735160 w 2218820"/>
                  <a:gd name="connsiteY18" fmla="*/ 112186 h 473259"/>
                  <a:gd name="connsiteX19" fmla="*/ 1804254 w 2218820"/>
                  <a:gd name="connsiteY19" fmla="*/ 96583 h 473259"/>
                  <a:gd name="connsiteX20" fmla="*/ 1873720 w 2218820"/>
                  <a:gd name="connsiteY20" fmla="*/ 81725 h 473259"/>
                  <a:gd name="connsiteX21" fmla="*/ 1943186 w 2218820"/>
                  <a:gd name="connsiteY21" fmla="*/ 66494 h 473259"/>
                  <a:gd name="connsiteX22" fmla="*/ 2218821 w 2218820"/>
                  <a:gd name="connsiteY22" fmla="*/ 0 h 473259"/>
                  <a:gd name="connsiteX23" fmla="*/ 2218821 w 2218820"/>
                  <a:gd name="connsiteY23" fmla="*/ 0 h 473259"/>
                  <a:gd name="connsiteX24" fmla="*/ 1942071 w 2218820"/>
                  <a:gd name="connsiteY24" fmla="*/ 62779 h 473259"/>
                  <a:gd name="connsiteX25" fmla="*/ 1872978 w 2218820"/>
                  <a:gd name="connsiteY25" fmla="*/ 77638 h 473259"/>
                  <a:gd name="connsiteX26" fmla="*/ 1803511 w 2218820"/>
                  <a:gd name="connsiteY26" fmla="*/ 92126 h 473259"/>
                  <a:gd name="connsiteX27" fmla="*/ 1734046 w 2218820"/>
                  <a:gd name="connsiteY27" fmla="*/ 107356 h 473259"/>
                  <a:gd name="connsiteX28" fmla="*/ 1664951 w 2218820"/>
                  <a:gd name="connsiteY28" fmla="*/ 123701 h 473259"/>
                  <a:gd name="connsiteX29" fmla="*/ 1595857 w 2218820"/>
                  <a:gd name="connsiteY29" fmla="*/ 140046 h 473259"/>
                  <a:gd name="connsiteX30" fmla="*/ 1526763 w 2218820"/>
                  <a:gd name="connsiteY30" fmla="*/ 155277 h 473259"/>
                  <a:gd name="connsiteX31" fmla="*/ 1388203 w 2218820"/>
                  <a:gd name="connsiteY31" fmla="*/ 184623 h 473259"/>
                  <a:gd name="connsiteX32" fmla="*/ 1318365 w 2218820"/>
                  <a:gd name="connsiteY32" fmla="*/ 196510 h 473259"/>
                  <a:gd name="connsiteX33" fmla="*/ 1248528 w 2218820"/>
                  <a:gd name="connsiteY33" fmla="*/ 208026 h 473259"/>
                  <a:gd name="connsiteX34" fmla="*/ 1108482 w 2218820"/>
                  <a:gd name="connsiteY34" fmla="*/ 230686 h 473259"/>
                  <a:gd name="connsiteX35" fmla="*/ 1108482 w 2218820"/>
                  <a:gd name="connsiteY35" fmla="*/ 230686 h 473259"/>
                  <a:gd name="connsiteX36" fmla="*/ 1108482 w 2218820"/>
                  <a:gd name="connsiteY36" fmla="*/ 230686 h 473259"/>
                  <a:gd name="connsiteX37" fmla="*/ 920515 w 2218820"/>
                  <a:gd name="connsiteY37" fmla="*/ 271920 h 473259"/>
                  <a:gd name="connsiteX38" fmla="*/ 731063 w 2218820"/>
                  <a:gd name="connsiteY38" fmla="*/ 306838 h 473259"/>
                  <a:gd name="connsiteX39" fmla="*/ 541611 w 2218820"/>
                  <a:gd name="connsiteY39" fmla="*/ 342500 h 473259"/>
                  <a:gd name="connsiteX40" fmla="*/ 447628 w 2218820"/>
                  <a:gd name="connsiteY40" fmla="*/ 363303 h 473259"/>
                  <a:gd name="connsiteX41" fmla="*/ 401193 w 2218820"/>
                  <a:gd name="connsiteY41" fmla="*/ 376304 h 473259"/>
                  <a:gd name="connsiteX42" fmla="*/ 378533 w 2218820"/>
                  <a:gd name="connsiteY42" fmla="*/ 384848 h 473259"/>
                  <a:gd name="connsiteX43" fmla="*/ 357731 w 2218820"/>
                  <a:gd name="connsiteY43" fmla="*/ 398964 h 473259"/>
                  <a:gd name="connsiteX44" fmla="*/ 359217 w 2218820"/>
                  <a:gd name="connsiteY44" fmla="*/ 397850 h 473259"/>
                  <a:gd name="connsiteX45" fmla="*/ 372 w 2218820"/>
                  <a:gd name="connsiteY45" fmla="*/ 472516 h 473259"/>
                  <a:gd name="connsiteX46" fmla="*/ 372 w 2218820"/>
                  <a:gd name="connsiteY46" fmla="*/ 472516 h 47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218820" h="473259">
                    <a:moveTo>
                      <a:pt x="0" y="473259"/>
                    </a:moveTo>
                    <a:lnTo>
                      <a:pt x="359588" y="402308"/>
                    </a:lnTo>
                    <a:lnTo>
                      <a:pt x="360331" y="402308"/>
                    </a:lnTo>
                    <a:cubicBezTo>
                      <a:pt x="360331" y="402308"/>
                      <a:pt x="361074" y="401193"/>
                      <a:pt x="361074" y="401193"/>
                    </a:cubicBezTo>
                    <a:cubicBezTo>
                      <a:pt x="364789" y="395249"/>
                      <a:pt x="372961" y="392278"/>
                      <a:pt x="380019" y="388563"/>
                    </a:cubicBezTo>
                    <a:cubicBezTo>
                      <a:pt x="387449" y="385591"/>
                      <a:pt x="394878" y="382619"/>
                      <a:pt x="402308" y="380391"/>
                    </a:cubicBezTo>
                    <a:cubicBezTo>
                      <a:pt x="417538" y="375561"/>
                      <a:pt x="433140" y="371475"/>
                      <a:pt x="448742" y="367760"/>
                    </a:cubicBezTo>
                    <a:cubicBezTo>
                      <a:pt x="479946" y="359959"/>
                      <a:pt x="511150" y="353644"/>
                      <a:pt x="542725" y="347329"/>
                    </a:cubicBezTo>
                    <a:cubicBezTo>
                      <a:pt x="605876" y="335071"/>
                      <a:pt x="669027" y="323926"/>
                      <a:pt x="732178" y="312782"/>
                    </a:cubicBezTo>
                    <a:cubicBezTo>
                      <a:pt x="795328" y="301638"/>
                      <a:pt x="858851" y="290493"/>
                      <a:pt x="922001" y="278606"/>
                    </a:cubicBezTo>
                    <a:cubicBezTo>
                      <a:pt x="985152" y="266719"/>
                      <a:pt x="1048303" y="254089"/>
                      <a:pt x="1110711" y="238116"/>
                    </a:cubicBezTo>
                    <a:lnTo>
                      <a:pt x="1110339" y="238116"/>
                    </a:lnTo>
                    <a:cubicBezTo>
                      <a:pt x="1110339" y="238116"/>
                      <a:pt x="1250385" y="214713"/>
                      <a:pt x="1250385" y="214713"/>
                    </a:cubicBezTo>
                    <a:lnTo>
                      <a:pt x="1320223" y="202825"/>
                    </a:lnTo>
                    <a:cubicBezTo>
                      <a:pt x="1343626" y="198739"/>
                      <a:pt x="1367028" y="195396"/>
                      <a:pt x="1390060" y="190938"/>
                    </a:cubicBezTo>
                    <a:lnTo>
                      <a:pt x="1528620" y="160849"/>
                    </a:lnTo>
                    <a:cubicBezTo>
                      <a:pt x="1551651" y="155648"/>
                      <a:pt x="1575054" y="151190"/>
                      <a:pt x="1597714" y="145618"/>
                    </a:cubicBezTo>
                    <a:lnTo>
                      <a:pt x="1666437" y="128902"/>
                    </a:lnTo>
                    <a:lnTo>
                      <a:pt x="1735160" y="112186"/>
                    </a:lnTo>
                    <a:cubicBezTo>
                      <a:pt x="1758191" y="106242"/>
                      <a:pt x="1781223" y="101784"/>
                      <a:pt x="1804254" y="96583"/>
                    </a:cubicBezTo>
                    <a:lnTo>
                      <a:pt x="1873720" y="81725"/>
                    </a:lnTo>
                    <a:cubicBezTo>
                      <a:pt x="1896752" y="76524"/>
                      <a:pt x="1920154" y="72066"/>
                      <a:pt x="1943186" y="66494"/>
                    </a:cubicBezTo>
                    <a:lnTo>
                      <a:pt x="2218821" y="0"/>
                    </a:lnTo>
                    <a:lnTo>
                      <a:pt x="2218821" y="0"/>
                    </a:lnTo>
                    <a:cubicBezTo>
                      <a:pt x="2218821" y="0"/>
                      <a:pt x="1942071" y="62779"/>
                      <a:pt x="1942071" y="62779"/>
                    </a:cubicBezTo>
                    <a:cubicBezTo>
                      <a:pt x="1919040" y="68352"/>
                      <a:pt x="1896009" y="72809"/>
                      <a:pt x="1872978" y="77638"/>
                    </a:cubicBezTo>
                    <a:lnTo>
                      <a:pt x="1803511" y="92126"/>
                    </a:lnTo>
                    <a:cubicBezTo>
                      <a:pt x="1780480" y="97327"/>
                      <a:pt x="1757077" y="101413"/>
                      <a:pt x="1734046" y="107356"/>
                    </a:cubicBezTo>
                    <a:lnTo>
                      <a:pt x="1664951" y="123701"/>
                    </a:lnTo>
                    <a:lnTo>
                      <a:pt x="1595857" y="140046"/>
                    </a:lnTo>
                    <a:cubicBezTo>
                      <a:pt x="1572826" y="145618"/>
                      <a:pt x="1549794" y="150076"/>
                      <a:pt x="1526763" y="155277"/>
                    </a:cubicBezTo>
                    <a:lnTo>
                      <a:pt x="1388203" y="184623"/>
                    </a:lnTo>
                    <a:cubicBezTo>
                      <a:pt x="1365171" y="189081"/>
                      <a:pt x="1341768" y="192424"/>
                      <a:pt x="1318365" y="196510"/>
                    </a:cubicBezTo>
                    <a:lnTo>
                      <a:pt x="1248528" y="208026"/>
                    </a:lnTo>
                    <a:lnTo>
                      <a:pt x="1108482" y="230686"/>
                    </a:lnTo>
                    <a:lnTo>
                      <a:pt x="1108482" y="230686"/>
                    </a:lnTo>
                    <a:cubicBezTo>
                      <a:pt x="1108482" y="230686"/>
                      <a:pt x="1108482" y="230686"/>
                      <a:pt x="1108482" y="230686"/>
                    </a:cubicBezTo>
                    <a:cubicBezTo>
                      <a:pt x="1046446" y="247031"/>
                      <a:pt x="983666" y="259661"/>
                      <a:pt x="920515" y="271920"/>
                    </a:cubicBezTo>
                    <a:cubicBezTo>
                      <a:pt x="857364" y="284178"/>
                      <a:pt x="794214" y="295323"/>
                      <a:pt x="731063" y="306838"/>
                    </a:cubicBezTo>
                    <a:cubicBezTo>
                      <a:pt x="667912" y="318354"/>
                      <a:pt x="604761" y="329870"/>
                      <a:pt x="541611" y="342500"/>
                    </a:cubicBezTo>
                    <a:cubicBezTo>
                      <a:pt x="510036" y="348815"/>
                      <a:pt x="478831" y="355502"/>
                      <a:pt x="447628" y="363303"/>
                    </a:cubicBezTo>
                    <a:cubicBezTo>
                      <a:pt x="432026" y="367017"/>
                      <a:pt x="416424" y="371475"/>
                      <a:pt x="401193" y="376304"/>
                    </a:cubicBezTo>
                    <a:cubicBezTo>
                      <a:pt x="393392" y="378905"/>
                      <a:pt x="385963" y="381505"/>
                      <a:pt x="378533" y="384848"/>
                    </a:cubicBezTo>
                    <a:cubicBezTo>
                      <a:pt x="371475" y="388563"/>
                      <a:pt x="363303" y="391163"/>
                      <a:pt x="357731" y="398964"/>
                    </a:cubicBezTo>
                    <a:lnTo>
                      <a:pt x="359217" y="397850"/>
                    </a:lnTo>
                    <a:lnTo>
                      <a:pt x="372" y="472516"/>
                    </a:lnTo>
                    <a:lnTo>
                      <a:pt x="372" y="47251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4" name="Freeform: Shape 1193">
                <a:extLst>
                  <a:ext uri="{FF2B5EF4-FFF2-40B4-BE49-F238E27FC236}">
                    <a16:creationId xmlns:a16="http://schemas.microsoft.com/office/drawing/2014/main" id="{3C66D740-BF53-CF77-A1F5-EF4FE79463C6}"/>
                  </a:ext>
                </a:extLst>
              </p:cNvPr>
              <p:cNvSpPr/>
              <p:nvPr/>
            </p:nvSpPr>
            <p:spPr>
              <a:xfrm>
                <a:off x="7588749" y="3071804"/>
                <a:ext cx="55765" cy="55766"/>
              </a:xfrm>
              <a:custGeom>
                <a:avLst/>
                <a:gdLst>
                  <a:gd name="connsiteX0" fmla="*/ 24354 w 55765"/>
                  <a:gd name="connsiteY0" fmla="*/ 208 h 55766"/>
                  <a:gd name="connsiteX1" fmla="*/ 208 w 55765"/>
                  <a:gd name="connsiteY1" fmla="*/ 31412 h 55766"/>
                  <a:gd name="connsiteX2" fmla="*/ 31412 w 55765"/>
                  <a:gd name="connsiteY2" fmla="*/ 55558 h 55766"/>
                  <a:gd name="connsiteX3" fmla="*/ 55558 w 55765"/>
                  <a:gd name="connsiteY3" fmla="*/ 24354 h 55766"/>
                  <a:gd name="connsiteX4" fmla="*/ 24354 w 55765"/>
                  <a:gd name="connsiteY4" fmla="*/ 208 h 5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65" h="55766">
                    <a:moveTo>
                      <a:pt x="24354" y="208"/>
                    </a:moveTo>
                    <a:cubicBezTo>
                      <a:pt x="9123" y="2066"/>
                      <a:pt x="-1649" y="16182"/>
                      <a:pt x="208" y="31412"/>
                    </a:cubicBezTo>
                    <a:cubicBezTo>
                      <a:pt x="2066" y="46643"/>
                      <a:pt x="16181" y="57415"/>
                      <a:pt x="31412" y="55558"/>
                    </a:cubicBezTo>
                    <a:cubicBezTo>
                      <a:pt x="46643" y="53701"/>
                      <a:pt x="57415" y="39585"/>
                      <a:pt x="55558" y="24354"/>
                    </a:cubicBezTo>
                    <a:cubicBezTo>
                      <a:pt x="53701" y="9124"/>
                      <a:pt x="39585" y="-1649"/>
                      <a:pt x="24354" y="20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5" name="Freeform: Shape 1194">
                <a:extLst>
                  <a:ext uri="{FF2B5EF4-FFF2-40B4-BE49-F238E27FC236}">
                    <a16:creationId xmlns:a16="http://schemas.microsoft.com/office/drawing/2014/main" id="{93F1763C-6769-F015-DD71-DA810C5830DB}"/>
                  </a:ext>
                </a:extLst>
              </p:cNvPr>
              <p:cNvSpPr/>
              <p:nvPr/>
            </p:nvSpPr>
            <p:spPr>
              <a:xfrm>
                <a:off x="9804849" y="2599168"/>
                <a:ext cx="55634" cy="55634"/>
              </a:xfrm>
              <a:custGeom>
                <a:avLst/>
                <a:gdLst>
                  <a:gd name="connsiteX0" fmla="*/ 21502 w 55634"/>
                  <a:gd name="connsiteY0" fmla="*/ 700 h 55634"/>
                  <a:gd name="connsiteX1" fmla="*/ 54935 w 55634"/>
                  <a:gd name="connsiteY1" fmla="*/ 21502 h 55634"/>
                  <a:gd name="connsiteX2" fmla="*/ 34132 w 55634"/>
                  <a:gd name="connsiteY2" fmla="*/ 54935 h 55634"/>
                  <a:gd name="connsiteX3" fmla="*/ 700 w 55634"/>
                  <a:gd name="connsiteY3" fmla="*/ 34133 h 55634"/>
                  <a:gd name="connsiteX4" fmla="*/ 21502 w 55634"/>
                  <a:gd name="connsiteY4" fmla="*/ 700 h 556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34" h="55634">
                    <a:moveTo>
                      <a:pt x="21502" y="700"/>
                    </a:moveTo>
                    <a:cubicBezTo>
                      <a:pt x="36362" y="-2644"/>
                      <a:pt x="51592" y="6272"/>
                      <a:pt x="54935" y="21502"/>
                    </a:cubicBezTo>
                    <a:cubicBezTo>
                      <a:pt x="58278" y="36361"/>
                      <a:pt x="49363" y="51592"/>
                      <a:pt x="34132" y="54935"/>
                    </a:cubicBezTo>
                    <a:cubicBezTo>
                      <a:pt x="19273" y="58279"/>
                      <a:pt x="4043" y="49363"/>
                      <a:pt x="700" y="34133"/>
                    </a:cubicBezTo>
                    <a:cubicBezTo>
                      <a:pt x="-2643" y="19274"/>
                      <a:pt x="6272" y="4043"/>
                      <a:pt x="21502" y="70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5" name="Graphic 619">
              <a:extLst>
                <a:ext uri="{FF2B5EF4-FFF2-40B4-BE49-F238E27FC236}">
                  <a16:creationId xmlns:a16="http://schemas.microsoft.com/office/drawing/2014/main" id="{2AD0A587-4096-1A12-C0C9-4C8C09AEF466}"/>
                </a:ext>
                <a:ext uri="{C183D7F6-B498-43B3-948B-1728B52AA6E4}">
                  <adec:decorative xmlns:adec="http://schemas.microsoft.com/office/drawing/2017/decorative" val="1"/>
                </a:ext>
              </a:extLst>
            </p:cNvPr>
            <p:cNvGrpSpPr/>
            <p:nvPr/>
          </p:nvGrpSpPr>
          <p:grpSpPr>
            <a:xfrm>
              <a:off x="1933930" y="5306361"/>
              <a:ext cx="1521069" cy="453288"/>
              <a:chOff x="2362948" y="3803042"/>
              <a:chExt cx="2262043" cy="637954"/>
            </a:xfrm>
            <a:solidFill>
              <a:srgbClr val="454142"/>
            </a:solidFill>
          </p:grpSpPr>
          <p:sp>
            <p:nvSpPr>
              <p:cNvPr id="1190" name="Freeform: Shape 1189">
                <a:extLst>
                  <a:ext uri="{FF2B5EF4-FFF2-40B4-BE49-F238E27FC236}">
                    <a16:creationId xmlns:a16="http://schemas.microsoft.com/office/drawing/2014/main" id="{4647E01B-01EC-0FED-D01C-34384E42AE0F}"/>
                  </a:ext>
                </a:extLst>
              </p:cNvPr>
              <p:cNvSpPr/>
              <p:nvPr/>
            </p:nvSpPr>
            <p:spPr>
              <a:xfrm>
                <a:off x="2389793" y="3830564"/>
                <a:ext cx="2215105" cy="583587"/>
              </a:xfrm>
              <a:custGeom>
                <a:avLst/>
                <a:gdLst>
                  <a:gd name="connsiteX0" fmla="*/ 0 w 2215105"/>
                  <a:gd name="connsiteY0" fmla="*/ 583588 h 583587"/>
                  <a:gd name="connsiteX1" fmla="*/ 270434 w 2215105"/>
                  <a:gd name="connsiteY1" fmla="*/ 514864 h 583587"/>
                  <a:gd name="connsiteX2" fmla="*/ 405651 w 2215105"/>
                  <a:gd name="connsiteY2" fmla="*/ 481060 h 583587"/>
                  <a:gd name="connsiteX3" fmla="*/ 541611 w 2215105"/>
                  <a:gd name="connsiteY3" fmla="*/ 449485 h 583587"/>
                  <a:gd name="connsiteX4" fmla="*/ 813159 w 2215105"/>
                  <a:gd name="connsiteY4" fmla="*/ 384848 h 583587"/>
                  <a:gd name="connsiteX5" fmla="*/ 880396 w 2215105"/>
                  <a:gd name="connsiteY5" fmla="*/ 366646 h 583587"/>
                  <a:gd name="connsiteX6" fmla="*/ 947261 w 2215105"/>
                  <a:gd name="connsiteY6" fmla="*/ 346958 h 583587"/>
                  <a:gd name="connsiteX7" fmla="*/ 1013755 w 2215105"/>
                  <a:gd name="connsiteY7" fmla="*/ 325041 h 583587"/>
                  <a:gd name="connsiteX8" fmla="*/ 1078392 w 2215105"/>
                  <a:gd name="connsiteY8" fmla="*/ 297552 h 583587"/>
                  <a:gd name="connsiteX9" fmla="*/ 1077649 w 2215105"/>
                  <a:gd name="connsiteY9" fmla="*/ 297552 h 583587"/>
                  <a:gd name="connsiteX10" fmla="*/ 1650092 w 2215105"/>
                  <a:gd name="connsiteY10" fmla="*/ 145618 h 583587"/>
                  <a:gd name="connsiteX11" fmla="*/ 1793110 w 2215105"/>
                  <a:gd name="connsiteY11" fmla="*/ 107356 h 583587"/>
                  <a:gd name="connsiteX12" fmla="*/ 1864805 w 2215105"/>
                  <a:gd name="connsiteY12" fmla="*/ 88411 h 583587"/>
                  <a:gd name="connsiteX13" fmla="*/ 1936871 w 2215105"/>
                  <a:gd name="connsiteY13" fmla="*/ 71323 h 583587"/>
                  <a:gd name="connsiteX14" fmla="*/ 2081374 w 2215105"/>
                  <a:gd name="connsiteY14" fmla="*/ 38633 h 583587"/>
                  <a:gd name="connsiteX15" fmla="*/ 2153441 w 2215105"/>
                  <a:gd name="connsiteY15" fmla="*/ 22289 h 583587"/>
                  <a:gd name="connsiteX16" fmla="*/ 2189474 w 2215105"/>
                  <a:gd name="connsiteY16" fmla="*/ 13373 h 583587"/>
                  <a:gd name="connsiteX17" fmla="*/ 2207305 w 2215105"/>
                  <a:gd name="connsiteY17" fmla="*/ 7801 h 583587"/>
                  <a:gd name="connsiteX18" fmla="*/ 2215106 w 2215105"/>
                  <a:gd name="connsiteY18" fmla="*/ 2972 h 583587"/>
                  <a:gd name="connsiteX19" fmla="*/ 2206562 w 2215105"/>
                  <a:gd name="connsiteY19" fmla="*/ 0 h 583587"/>
                  <a:gd name="connsiteX20" fmla="*/ 2206562 w 2215105"/>
                  <a:gd name="connsiteY20" fmla="*/ 0 h 583587"/>
                  <a:gd name="connsiteX21" fmla="*/ 2214734 w 2215105"/>
                  <a:gd name="connsiteY21" fmla="*/ 2972 h 583587"/>
                  <a:gd name="connsiteX22" fmla="*/ 2207305 w 2215105"/>
                  <a:gd name="connsiteY22" fmla="*/ 7430 h 583587"/>
                  <a:gd name="connsiteX23" fmla="*/ 2189474 w 2215105"/>
                  <a:gd name="connsiteY23" fmla="*/ 12630 h 583587"/>
                  <a:gd name="connsiteX24" fmla="*/ 2153441 w 2215105"/>
                  <a:gd name="connsiteY24" fmla="*/ 21174 h 583587"/>
                  <a:gd name="connsiteX25" fmla="*/ 2081003 w 2215105"/>
                  <a:gd name="connsiteY25" fmla="*/ 36776 h 583587"/>
                  <a:gd name="connsiteX26" fmla="*/ 1936128 w 2215105"/>
                  <a:gd name="connsiteY26" fmla="*/ 67608 h 583587"/>
                  <a:gd name="connsiteX27" fmla="*/ 1864062 w 2215105"/>
                  <a:gd name="connsiteY27" fmla="*/ 84325 h 583587"/>
                  <a:gd name="connsiteX28" fmla="*/ 1792367 w 2215105"/>
                  <a:gd name="connsiteY28" fmla="*/ 102899 h 583587"/>
                  <a:gd name="connsiteX29" fmla="*/ 1648978 w 2215105"/>
                  <a:gd name="connsiteY29" fmla="*/ 140418 h 583587"/>
                  <a:gd name="connsiteX30" fmla="*/ 1076163 w 2215105"/>
                  <a:gd name="connsiteY30" fmla="*/ 290493 h 583587"/>
                  <a:gd name="connsiteX31" fmla="*/ 1076163 w 2215105"/>
                  <a:gd name="connsiteY31" fmla="*/ 290493 h 583587"/>
                  <a:gd name="connsiteX32" fmla="*/ 1075792 w 2215105"/>
                  <a:gd name="connsiteY32" fmla="*/ 290493 h 583587"/>
                  <a:gd name="connsiteX33" fmla="*/ 1012269 w 2215105"/>
                  <a:gd name="connsiteY33" fmla="*/ 317983 h 583587"/>
                  <a:gd name="connsiteX34" fmla="*/ 946147 w 2215105"/>
                  <a:gd name="connsiteY34" fmla="*/ 340271 h 583587"/>
                  <a:gd name="connsiteX35" fmla="*/ 879281 w 2215105"/>
                  <a:gd name="connsiteY35" fmla="*/ 359959 h 583587"/>
                  <a:gd name="connsiteX36" fmla="*/ 812044 w 2215105"/>
                  <a:gd name="connsiteY36" fmla="*/ 378533 h 583587"/>
                  <a:gd name="connsiteX37" fmla="*/ 540868 w 2215105"/>
                  <a:gd name="connsiteY37" fmla="*/ 444284 h 583587"/>
                  <a:gd name="connsiteX38" fmla="*/ 404908 w 2215105"/>
                  <a:gd name="connsiteY38" fmla="*/ 476231 h 583587"/>
                  <a:gd name="connsiteX39" fmla="*/ 269691 w 2215105"/>
                  <a:gd name="connsiteY39" fmla="*/ 510407 h 583587"/>
                  <a:gd name="connsiteX40" fmla="*/ 0 w 2215105"/>
                  <a:gd name="connsiteY40" fmla="*/ 582473 h 583587"/>
                  <a:gd name="connsiteX41" fmla="*/ 0 w 2215105"/>
                  <a:gd name="connsiteY41" fmla="*/ 582473 h 58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215105" h="583587">
                    <a:moveTo>
                      <a:pt x="0" y="583588"/>
                    </a:moveTo>
                    <a:lnTo>
                      <a:pt x="270434" y="514864"/>
                    </a:lnTo>
                    <a:cubicBezTo>
                      <a:pt x="315382" y="502977"/>
                      <a:pt x="360702" y="491833"/>
                      <a:pt x="405651" y="481060"/>
                    </a:cubicBezTo>
                    <a:lnTo>
                      <a:pt x="541611" y="449485"/>
                    </a:lnTo>
                    <a:cubicBezTo>
                      <a:pt x="632250" y="428682"/>
                      <a:pt x="722890" y="407880"/>
                      <a:pt x="813159" y="384848"/>
                    </a:cubicBezTo>
                    <a:cubicBezTo>
                      <a:pt x="835819" y="379276"/>
                      <a:pt x="858107" y="372961"/>
                      <a:pt x="880396" y="366646"/>
                    </a:cubicBezTo>
                    <a:cubicBezTo>
                      <a:pt x="902684" y="359959"/>
                      <a:pt x="925344" y="354759"/>
                      <a:pt x="947261" y="346958"/>
                    </a:cubicBezTo>
                    <a:lnTo>
                      <a:pt x="1013755" y="325041"/>
                    </a:lnTo>
                    <a:lnTo>
                      <a:pt x="1078392" y="297552"/>
                    </a:lnTo>
                    <a:lnTo>
                      <a:pt x="1077649" y="297552"/>
                    </a:lnTo>
                    <a:cubicBezTo>
                      <a:pt x="1077649" y="297552"/>
                      <a:pt x="1650092" y="145618"/>
                      <a:pt x="1650092" y="145618"/>
                    </a:cubicBezTo>
                    <a:lnTo>
                      <a:pt x="1793110" y="107356"/>
                    </a:lnTo>
                    <a:cubicBezTo>
                      <a:pt x="1816884" y="101041"/>
                      <a:pt x="1840659" y="94355"/>
                      <a:pt x="1864805" y="88411"/>
                    </a:cubicBezTo>
                    <a:lnTo>
                      <a:pt x="1936871" y="71323"/>
                    </a:lnTo>
                    <a:lnTo>
                      <a:pt x="2081374" y="38633"/>
                    </a:lnTo>
                    <a:lnTo>
                      <a:pt x="2153441" y="22289"/>
                    </a:lnTo>
                    <a:cubicBezTo>
                      <a:pt x="2165328" y="19317"/>
                      <a:pt x="2177587" y="16345"/>
                      <a:pt x="2189474" y="13373"/>
                    </a:cubicBezTo>
                    <a:cubicBezTo>
                      <a:pt x="2195417" y="11887"/>
                      <a:pt x="2201361" y="10030"/>
                      <a:pt x="2207305" y="7801"/>
                    </a:cubicBezTo>
                    <a:cubicBezTo>
                      <a:pt x="2209905" y="6315"/>
                      <a:pt x="2213620" y="5944"/>
                      <a:pt x="2215106" y="2972"/>
                    </a:cubicBezTo>
                    <a:cubicBezTo>
                      <a:pt x="2213248" y="0"/>
                      <a:pt x="2209533" y="372"/>
                      <a:pt x="2206562" y="0"/>
                    </a:cubicBezTo>
                    <a:lnTo>
                      <a:pt x="2206562" y="0"/>
                    </a:lnTo>
                    <a:cubicBezTo>
                      <a:pt x="2209162" y="743"/>
                      <a:pt x="2213248" y="743"/>
                      <a:pt x="2214734" y="2972"/>
                    </a:cubicBezTo>
                    <a:cubicBezTo>
                      <a:pt x="2213620" y="5201"/>
                      <a:pt x="2209905" y="6315"/>
                      <a:pt x="2207305" y="7430"/>
                    </a:cubicBezTo>
                    <a:cubicBezTo>
                      <a:pt x="2201361" y="9658"/>
                      <a:pt x="2195417" y="11144"/>
                      <a:pt x="2189474" y="12630"/>
                    </a:cubicBezTo>
                    <a:cubicBezTo>
                      <a:pt x="2177587" y="15602"/>
                      <a:pt x="2165699" y="18574"/>
                      <a:pt x="2153441" y="21174"/>
                    </a:cubicBezTo>
                    <a:lnTo>
                      <a:pt x="2081003" y="36776"/>
                    </a:lnTo>
                    <a:cubicBezTo>
                      <a:pt x="2032711" y="46806"/>
                      <a:pt x="1984420" y="56836"/>
                      <a:pt x="1936128" y="67608"/>
                    </a:cubicBezTo>
                    <a:lnTo>
                      <a:pt x="1864062" y="84325"/>
                    </a:lnTo>
                    <a:cubicBezTo>
                      <a:pt x="1839916" y="89897"/>
                      <a:pt x="1816141" y="96584"/>
                      <a:pt x="1792367" y="102899"/>
                    </a:cubicBezTo>
                    <a:lnTo>
                      <a:pt x="1648978" y="140418"/>
                    </a:lnTo>
                    <a:lnTo>
                      <a:pt x="1076163" y="290493"/>
                    </a:lnTo>
                    <a:lnTo>
                      <a:pt x="1076163" y="290493"/>
                    </a:lnTo>
                    <a:cubicBezTo>
                      <a:pt x="1076163" y="290493"/>
                      <a:pt x="1075792" y="290493"/>
                      <a:pt x="1075792" y="290493"/>
                    </a:cubicBezTo>
                    <a:lnTo>
                      <a:pt x="1012269" y="317983"/>
                    </a:lnTo>
                    <a:lnTo>
                      <a:pt x="946147" y="340271"/>
                    </a:lnTo>
                    <a:cubicBezTo>
                      <a:pt x="924230" y="348072"/>
                      <a:pt x="901570" y="353273"/>
                      <a:pt x="879281" y="359959"/>
                    </a:cubicBezTo>
                    <a:cubicBezTo>
                      <a:pt x="856993" y="366274"/>
                      <a:pt x="834704" y="372961"/>
                      <a:pt x="812044" y="378533"/>
                    </a:cubicBezTo>
                    <a:cubicBezTo>
                      <a:pt x="722147" y="402308"/>
                      <a:pt x="631508" y="423110"/>
                      <a:pt x="540868" y="444284"/>
                    </a:cubicBezTo>
                    <a:lnTo>
                      <a:pt x="404908" y="476231"/>
                    </a:lnTo>
                    <a:cubicBezTo>
                      <a:pt x="359588" y="487375"/>
                      <a:pt x="314639" y="498519"/>
                      <a:pt x="269691" y="510407"/>
                    </a:cubicBezTo>
                    <a:lnTo>
                      <a:pt x="0" y="582473"/>
                    </a:lnTo>
                    <a:lnTo>
                      <a:pt x="0" y="582473"/>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1" name="Freeform: Shape 1190">
                <a:extLst>
                  <a:ext uri="{FF2B5EF4-FFF2-40B4-BE49-F238E27FC236}">
                    <a16:creationId xmlns:a16="http://schemas.microsoft.com/office/drawing/2014/main" id="{F6CCD35E-847C-7BD2-B5E5-8ADD08D244B1}"/>
                  </a:ext>
                </a:extLst>
              </p:cNvPr>
              <p:cNvSpPr/>
              <p:nvPr/>
            </p:nvSpPr>
            <p:spPr>
              <a:xfrm>
                <a:off x="2362948" y="4385449"/>
                <a:ext cx="55547" cy="55548"/>
              </a:xfrm>
              <a:custGeom>
                <a:avLst/>
                <a:gdLst>
                  <a:gd name="connsiteX0" fmla="*/ 20902 w 55547"/>
                  <a:gd name="connsiteY0" fmla="*/ 842 h 55548"/>
                  <a:gd name="connsiteX1" fmla="*/ 842 w 55547"/>
                  <a:gd name="connsiteY1" fmla="*/ 34646 h 55548"/>
                  <a:gd name="connsiteX2" fmla="*/ 34646 w 55547"/>
                  <a:gd name="connsiteY2" fmla="*/ 54706 h 55548"/>
                  <a:gd name="connsiteX3" fmla="*/ 54706 w 55547"/>
                  <a:gd name="connsiteY3" fmla="*/ 20902 h 55548"/>
                  <a:gd name="connsiteX4" fmla="*/ 20902 w 55547"/>
                  <a:gd name="connsiteY4" fmla="*/ 842 h 55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47" h="55548">
                    <a:moveTo>
                      <a:pt x="20902" y="842"/>
                    </a:moveTo>
                    <a:cubicBezTo>
                      <a:pt x="6043" y="4557"/>
                      <a:pt x="-2873" y="19787"/>
                      <a:pt x="842" y="34646"/>
                    </a:cubicBezTo>
                    <a:cubicBezTo>
                      <a:pt x="4557" y="49505"/>
                      <a:pt x="19787" y="58421"/>
                      <a:pt x="34646" y="54706"/>
                    </a:cubicBezTo>
                    <a:cubicBezTo>
                      <a:pt x="49505" y="50991"/>
                      <a:pt x="58421" y="35761"/>
                      <a:pt x="54706" y="20902"/>
                    </a:cubicBezTo>
                    <a:cubicBezTo>
                      <a:pt x="50991" y="6043"/>
                      <a:pt x="35761" y="-2873"/>
                      <a:pt x="20902" y="84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2" name="Freeform: Shape 1191">
                <a:extLst>
                  <a:ext uri="{FF2B5EF4-FFF2-40B4-BE49-F238E27FC236}">
                    <a16:creationId xmlns:a16="http://schemas.microsoft.com/office/drawing/2014/main" id="{508F0B03-302A-5785-101A-23084C980938}"/>
                  </a:ext>
                </a:extLst>
              </p:cNvPr>
              <p:cNvSpPr/>
              <p:nvPr/>
            </p:nvSpPr>
            <p:spPr>
              <a:xfrm>
                <a:off x="4569204" y="3803042"/>
                <a:ext cx="55787" cy="55787"/>
              </a:xfrm>
              <a:custGeom>
                <a:avLst/>
                <a:gdLst>
                  <a:gd name="connsiteX0" fmla="*/ 26408 w 55787"/>
                  <a:gd name="connsiteY0" fmla="*/ 55754 h 55787"/>
                  <a:gd name="connsiteX1" fmla="*/ 33 w 55787"/>
                  <a:gd name="connsiteY1" fmla="*/ 26408 h 55787"/>
                  <a:gd name="connsiteX2" fmla="*/ 29379 w 55787"/>
                  <a:gd name="connsiteY2" fmla="*/ 33 h 55787"/>
                  <a:gd name="connsiteX3" fmla="*/ 55754 w 55787"/>
                  <a:gd name="connsiteY3" fmla="*/ 29380 h 55787"/>
                  <a:gd name="connsiteX4" fmla="*/ 26408 w 55787"/>
                  <a:gd name="connsiteY4" fmla="*/ 55754 h 55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87" h="55787">
                    <a:moveTo>
                      <a:pt x="26408" y="55754"/>
                    </a:moveTo>
                    <a:cubicBezTo>
                      <a:pt x="11177" y="55011"/>
                      <a:pt x="-710" y="41638"/>
                      <a:pt x="33" y="26408"/>
                    </a:cubicBezTo>
                    <a:cubicBezTo>
                      <a:pt x="776" y="11177"/>
                      <a:pt x="14149" y="-710"/>
                      <a:pt x="29379" y="33"/>
                    </a:cubicBezTo>
                    <a:cubicBezTo>
                      <a:pt x="44610" y="776"/>
                      <a:pt x="56497" y="14149"/>
                      <a:pt x="55754" y="29380"/>
                    </a:cubicBezTo>
                    <a:cubicBezTo>
                      <a:pt x="55011" y="44610"/>
                      <a:pt x="41638" y="56497"/>
                      <a:pt x="26408" y="5575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6" name="Graphic 619">
              <a:extLst>
                <a:ext uri="{FF2B5EF4-FFF2-40B4-BE49-F238E27FC236}">
                  <a16:creationId xmlns:a16="http://schemas.microsoft.com/office/drawing/2014/main" id="{678A1DFE-96E3-8067-A7BB-ADA633E85F7A}"/>
                </a:ext>
                <a:ext uri="{C183D7F6-B498-43B3-948B-1728B52AA6E4}">
                  <adec:decorative xmlns:adec="http://schemas.microsoft.com/office/drawing/2017/decorative" val="1"/>
                </a:ext>
              </a:extLst>
            </p:cNvPr>
            <p:cNvGrpSpPr/>
            <p:nvPr/>
          </p:nvGrpSpPr>
          <p:grpSpPr>
            <a:xfrm>
              <a:off x="5446314" y="4175684"/>
              <a:ext cx="1459241" cy="513331"/>
              <a:chOff x="7586357" y="2211735"/>
              <a:chExt cx="2170097" cy="722459"/>
            </a:xfrm>
            <a:solidFill>
              <a:srgbClr val="454142"/>
            </a:solidFill>
          </p:grpSpPr>
          <p:sp>
            <p:nvSpPr>
              <p:cNvPr id="1187" name="Freeform: Shape 1186">
                <a:extLst>
                  <a:ext uri="{FF2B5EF4-FFF2-40B4-BE49-F238E27FC236}">
                    <a16:creationId xmlns:a16="http://schemas.microsoft.com/office/drawing/2014/main" id="{03FA708F-3DDC-02FD-7966-CBCE0A8BA775}"/>
                  </a:ext>
                </a:extLst>
              </p:cNvPr>
              <p:cNvSpPr/>
              <p:nvPr/>
            </p:nvSpPr>
            <p:spPr>
              <a:xfrm>
                <a:off x="7607160" y="2239537"/>
                <a:ext cx="2123351" cy="664940"/>
              </a:xfrm>
              <a:custGeom>
                <a:avLst/>
                <a:gdLst>
                  <a:gd name="connsiteX0" fmla="*/ 50149 w 2123351"/>
                  <a:gd name="connsiteY0" fmla="*/ 664197 h 664940"/>
                  <a:gd name="connsiteX1" fmla="*/ 19317 w 2123351"/>
                  <a:gd name="connsiteY1" fmla="*/ 664197 h 664940"/>
                  <a:gd name="connsiteX2" fmla="*/ 3715 w 2123351"/>
                  <a:gd name="connsiteY2" fmla="*/ 664197 h 664940"/>
                  <a:gd name="connsiteX3" fmla="*/ 0 w 2123351"/>
                  <a:gd name="connsiteY3" fmla="*/ 664197 h 664940"/>
                  <a:gd name="connsiteX4" fmla="*/ 3715 w 2123351"/>
                  <a:gd name="connsiteY4" fmla="*/ 664940 h 664940"/>
                  <a:gd name="connsiteX5" fmla="*/ 11516 w 2123351"/>
                  <a:gd name="connsiteY5" fmla="*/ 664940 h 664940"/>
                  <a:gd name="connsiteX6" fmla="*/ 73552 w 2123351"/>
                  <a:gd name="connsiteY6" fmla="*/ 664940 h 664940"/>
                  <a:gd name="connsiteX7" fmla="*/ 104385 w 2123351"/>
                  <a:gd name="connsiteY7" fmla="*/ 661968 h 664940"/>
                  <a:gd name="connsiteX8" fmla="*/ 134846 w 2123351"/>
                  <a:gd name="connsiteY8" fmla="*/ 656025 h 664940"/>
                  <a:gd name="connsiteX9" fmla="*/ 195024 w 2123351"/>
                  <a:gd name="connsiteY9" fmla="*/ 640423 h 664940"/>
                  <a:gd name="connsiteX10" fmla="*/ 313154 w 2123351"/>
                  <a:gd name="connsiteY10" fmla="*/ 603275 h 664940"/>
                  <a:gd name="connsiteX11" fmla="*/ 429426 w 2123351"/>
                  <a:gd name="connsiteY11" fmla="*/ 560927 h 664940"/>
                  <a:gd name="connsiteX12" fmla="*/ 429426 w 2123351"/>
                  <a:gd name="connsiteY12" fmla="*/ 560927 h 664940"/>
                  <a:gd name="connsiteX13" fmla="*/ 430168 w 2123351"/>
                  <a:gd name="connsiteY13" fmla="*/ 560556 h 664940"/>
                  <a:gd name="connsiteX14" fmla="*/ 447628 w 2123351"/>
                  <a:gd name="connsiteY14" fmla="*/ 546811 h 664940"/>
                  <a:gd name="connsiteX15" fmla="*/ 466944 w 2123351"/>
                  <a:gd name="connsiteY15" fmla="*/ 534924 h 664940"/>
                  <a:gd name="connsiteX16" fmla="*/ 507435 w 2123351"/>
                  <a:gd name="connsiteY16" fmla="*/ 515236 h 664940"/>
                  <a:gd name="connsiteX17" fmla="*/ 549041 w 2123351"/>
                  <a:gd name="connsiteY17" fmla="*/ 498148 h 664940"/>
                  <a:gd name="connsiteX18" fmla="*/ 591389 w 2123351"/>
                  <a:gd name="connsiteY18" fmla="*/ 482546 h 664940"/>
                  <a:gd name="connsiteX19" fmla="*/ 764124 w 2123351"/>
                  <a:gd name="connsiteY19" fmla="*/ 427939 h 664940"/>
                  <a:gd name="connsiteX20" fmla="*/ 1113683 w 2123351"/>
                  <a:gd name="connsiteY20" fmla="*/ 331356 h 664940"/>
                  <a:gd name="connsiteX21" fmla="*/ 1113683 w 2123351"/>
                  <a:gd name="connsiteY21" fmla="*/ 331356 h 664940"/>
                  <a:gd name="connsiteX22" fmla="*/ 1114054 w 2123351"/>
                  <a:gd name="connsiteY22" fmla="*/ 331356 h 664940"/>
                  <a:gd name="connsiteX23" fmla="*/ 1156774 w 2123351"/>
                  <a:gd name="connsiteY23" fmla="*/ 312039 h 664940"/>
                  <a:gd name="connsiteX24" fmla="*/ 1200608 w 2123351"/>
                  <a:gd name="connsiteY24" fmla="*/ 295323 h 664940"/>
                  <a:gd name="connsiteX25" fmla="*/ 1245184 w 2123351"/>
                  <a:gd name="connsiteY25" fmla="*/ 280092 h 664940"/>
                  <a:gd name="connsiteX26" fmla="*/ 1290133 w 2123351"/>
                  <a:gd name="connsiteY26" fmla="*/ 265604 h 664940"/>
                  <a:gd name="connsiteX27" fmla="*/ 1471041 w 2123351"/>
                  <a:gd name="connsiteY27" fmla="*/ 213227 h 664940"/>
                  <a:gd name="connsiteX28" fmla="*/ 1652693 w 2123351"/>
                  <a:gd name="connsiteY28" fmla="*/ 162334 h 664940"/>
                  <a:gd name="connsiteX29" fmla="*/ 1742961 w 2123351"/>
                  <a:gd name="connsiteY29" fmla="*/ 134474 h 664940"/>
                  <a:gd name="connsiteX30" fmla="*/ 1787166 w 2123351"/>
                  <a:gd name="connsiteY30" fmla="*/ 118129 h 664940"/>
                  <a:gd name="connsiteX31" fmla="*/ 1830258 w 2123351"/>
                  <a:gd name="connsiteY31" fmla="*/ 98441 h 664940"/>
                  <a:gd name="connsiteX32" fmla="*/ 1830258 w 2123351"/>
                  <a:gd name="connsiteY32" fmla="*/ 98441 h 664940"/>
                  <a:gd name="connsiteX33" fmla="*/ 2123351 w 2123351"/>
                  <a:gd name="connsiteY33" fmla="*/ 0 h 664940"/>
                  <a:gd name="connsiteX34" fmla="*/ 2123351 w 2123351"/>
                  <a:gd name="connsiteY34" fmla="*/ 0 h 664940"/>
                  <a:gd name="connsiteX35" fmla="*/ 1829143 w 2123351"/>
                  <a:gd name="connsiteY35" fmla="*/ 94726 h 664940"/>
                  <a:gd name="connsiteX36" fmla="*/ 1829143 w 2123351"/>
                  <a:gd name="connsiteY36" fmla="*/ 94726 h 664940"/>
                  <a:gd name="connsiteX37" fmla="*/ 1829143 w 2123351"/>
                  <a:gd name="connsiteY37" fmla="*/ 94726 h 664940"/>
                  <a:gd name="connsiteX38" fmla="*/ 1786424 w 2123351"/>
                  <a:gd name="connsiteY38" fmla="*/ 114043 h 664940"/>
                  <a:gd name="connsiteX39" fmla="*/ 1742218 w 2123351"/>
                  <a:gd name="connsiteY39" fmla="*/ 130016 h 664940"/>
                  <a:gd name="connsiteX40" fmla="*/ 1652321 w 2123351"/>
                  <a:gd name="connsiteY40" fmla="*/ 157505 h 664940"/>
                  <a:gd name="connsiteX41" fmla="*/ 1470670 w 2123351"/>
                  <a:gd name="connsiteY41" fmla="*/ 207654 h 664940"/>
                  <a:gd name="connsiteX42" fmla="*/ 1289019 w 2123351"/>
                  <a:gd name="connsiteY42" fmla="*/ 259289 h 664940"/>
                  <a:gd name="connsiteX43" fmla="*/ 1244070 w 2123351"/>
                  <a:gd name="connsiteY43" fmla="*/ 273405 h 664940"/>
                  <a:gd name="connsiteX44" fmla="*/ 1199493 w 2123351"/>
                  <a:gd name="connsiteY44" fmla="*/ 288636 h 664940"/>
                  <a:gd name="connsiteX45" fmla="*/ 1155288 w 2123351"/>
                  <a:gd name="connsiteY45" fmla="*/ 305352 h 664940"/>
                  <a:gd name="connsiteX46" fmla="*/ 1111825 w 2123351"/>
                  <a:gd name="connsiteY46" fmla="*/ 324669 h 664940"/>
                  <a:gd name="connsiteX47" fmla="*/ 1112568 w 2123351"/>
                  <a:gd name="connsiteY47" fmla="*/ 324669 h 664940"/>
                  <a:gd name="connsiteX48" fmla="*/ 763381 w 2123351"/>
                  <a:gd name="connsiteY48" fmla="*/ 421995 h 664940"/>
                  <a:gd name="connsiteX49" fmla="*/ 590646 w 2123351"/>
                  <a:gd name="connsiteY49" fmla="*/ 477717 h 664940"/>
                  <a:gd name="connsiteX50" fmla="*/ 547926 w 2123351"/>
                  <a:gd name="connsiteY50" fmla="*/ 493690 h 664940"/>
                  <a:gd name="connsiteX51" fmla="*/ 505949 w 2123351"/>
                  <a:gd name="connsiteY51" fmla="*/ 511149 h 664940"/>
                  <a:gd name="connsiteX52" fmla="*/ 465087 w 2123351"/>
                  <a:gd name="connsiteY52" fmla="*/ 531209 h 664940"/>
                  <a:gd name="connsiteX53" fmla="*/ 445770 w 2123351"/>
                  <a:gd name="connsiteY53" fmla="*/ 543096 h 664940"/>
                  <a:gd name="connsiteX54" fmla="*/ 427939 w 2123351"/>
                  <a:gd name="connsiteY54" fmla="*/ 557584 h 664940"/>
                  <a:gd name="connsiteX55" fmla="*/ 428682 w 2123351"/>
                  <a:gd name="connsiteY55" fmla="*/ 557584 h 664940"/>
                  <a:gd name="connsiteX56" fmla="*/ 312782 w 2123351"/>
                  <a:gd name="connsiteY56" fmla="*/ 599932 h 664940"/>
                  <a:gd name="connsiteX57" fmla="*/ 195024 w 2123351"/>
                  <a:gd name="connsiteY57" fmla="*/ 637823 h 664940"/>
                  <a:gd name="connsiteX58" fmla="*/ 135217 w 2123351"/>
                  <a:gd name="connsiteY58" fmla="*/ 653796 h 664940"/>
                  <a:gd name="connsiteX59" fmla="*/ 105127 w 2123351"/>
                  <a:gd name="connsiteY59" fmla="*/ 660111 h 664940"/>
                  <a:gd name="connsiteX60" fmla="*/ 74667 w 2123351"/>
                  <a:gd name="connsiteY60" fmla="*/ 663454 h 664940"/>
                  <a:gd name="connsiteX61" fmla="*/ 12631 w 2123351"/>
                  <a:gd name="connsiteY61" fmla="*/ 663454 h 664940"/>
                  <a:gd name="connsiteX62" fmla="*/ 4829 w 2123351"/>
                  <a:gd name="connsiteY62" fmla="*/ 663826 h 664940"/>
                  <a:gd name="connsiteX63" fmla="*/ 1115 w 2123351"/>
                  <a:gd name="connsiteY63" fmla="*/ 664940 h 664940"/>
                  <a:gd name="connsiteX64" fmla="*/ 20431 w 2123351"/>
                  <a:gd name="connsiteY64" fmla="*/ 664940 h 664940"/>
                  <a:gd name="connsiteX65" fmla="*/ 51264 w 2123351"/>
                  <a:gd name="connsiteY65" fmla="*/ 664940 h 664940"/>
                  <a:gd name="connsiteX66" fmla="*/ 51264 w 2123351"/>
                  <a:gd name="connsiteY66" fmla="*/ 664940 h 66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2123351" h="664940">
                    <a:moveTo>
                      <a:pt x="50149" y="664197"/>
                    </a:moveTo>
                    <a:lnTo>
                      <a:pt x="19317" y="664197"/>
                    </a:lnTo>
                    <a:cubicBezTo>
                      <a:pt x="19317" y="664197"/>
                      <a:pt x="3715" y="664197"/>
                      <a:pt x="3715" y="664197"/>
                    </a:cubicBezTo>
                    <a:lnTo>
                      <a:pt x="0" y="664197"/>
                    </a:lnTo>
                    <a:cubicBezTo>
                      <a:pt x="0" y="664197"/>
                      <a:pt x="2601" y="664569"/>
                      <a:pt x="3715" y="664940"/>
                    </a:cubicBezTo>
                    <a:lnTo>
                      <a:pt x="11516" y="664940"/>
                    </a:lnTo>
                    <a:cubicBezTo>
                      <a:pt x="11516" y="664940"/>
                      <a:pt x="73552" y="664940"/>
                      <a:pt x="73552" y="664940"/>
                    </a:cubicBezTo>
                    <a:cubicBezTo>
                      <a:pt x="83954" y="664569"/>
                      <a:pt x="94355" y="663826"/>
                      <a:pt x="104385" y="661968"/>
                    </a:cubicBezTo>
                    <a:cubicBezTo>
                      <a:pt x="114414" y="660111"/>
                      <a:pt x="124816" y="658625"/>
                      <a:pt x="134846" y="656025"/>
                    </a:cubicBezTo>
                    <a:cubicBezTo>
                      <a:pt x="154906" y="651567"/>
                      <a:pt x="174965" y="646366"/>
                      <a:pt x="195024" y="640423"/>
                    </a:cubicBezTo>
                    <a:cubicBezTo>
                      <a:pt x="234772" y="629278"/>
                      <a:pt x="274149" y="616277"/>
                      <a:pt x="313154" y="603275"/>
                    </a:cubicBezTo>
                    <a:cubicBezTo>
                      <a:pt x="352159" y="589902"/>
                      <a:pt x="390792" y="575415"/>
                      <a:pt x="429426" y="560927"/>
                    </a:cubicBezTo>
                    <a:lnTo>
                      <a:pt x="429426" y="560927"/>
                    </a:lnTo>
                    <a:cubicBezTo>
                      <a:pt x="429426" y="560927"/>
                      <a:pt x="430168" y="560556"/>
                      <a:pt x="430168" y="560556"/>
                    </a:cubicBezTo>
                    <a:cubicBezTo>
                      <a:pt x="436112" y="556098"/>
                      <a:pt x="441312" y="550526"/>
                      <a:pt x="447628" y="546811"/>
                    </a:cubicBezTo>
                    <a:cubicBezTo>
                      <a:pt x="453943" y="543096"/>
                      <a:pt x="460258" y="538639"/>
                      <a:pt x="466944" y="534924"/>
                    </a:cubicBezTo>
                    <a:cubicBezTo>
                      <a:pt x="480317" y="527866"/>
                      <a:pt x="493691" y="521179"/>
                      <a:pt x="507435" y="515236"/>
                    </a:cubicBezTo>
                    <a:cubicBezTo>
                      <a:pt x="521180" y="508921"/>
                      <a:pt x="535296" y="503720"/>
                      <a:pt x="549041" y="498148"/>
                    </a:cubicBezTo>
                    <a:lnTo>
                      <a:pt x="591389" y="482546"/>
                    </a:lnTo>
                    <a:cubicBezTo>
                      <a:pt x="648224" y="462486"/>
                      <a:pt x="706174" y="444655"/>
                      <a:pt x="764124" y="427939"/>
                    </a:cubicBezTo>
                    <a:cubicBezTo>
                      <a:pt x="880024" y="393763"/>
                      <a:pt x="997039" y="363303"/>
                      <a:pt x="1113683" y="331356"/>
                    </a:cubicBezTo>
                    <a:lnTo>
                      <a:pt x="1113683" y="331356"/>
                    </a:lnTo>
                    <a:cubicBezTo>
                      <a:pt x="1113683" y="331356"/>
                      <a:pt x="1114054" y="331356"/>
                      <a:pt x="1114054" y="331356"/>
                    </a:cubicBezTo>
                    <a:cubicBezTo>
                      <a:pt x="1128170" y="325041"/>
                      <a:pt x="1142286" y="317983"/>
                      <a:pt x="1156774" y="312039"/>
                    </a:cubicBezTo>
                    <a:cubicBezTo>
                      <a:pt x="1171261" y="306467"/>
                      <a:pt x="1185749" y="300152"/>
                      <a:pt x="1200608" y="295323"/>
                    </a:cubicBezTo>
                    <a:cubicBezTo>
                      <a:pt x="1215466" y="290122"/>
                      <a:pt x="1229954" y="284550"/>
                      <a:pt x="1245184" y="280092"/>
                    </a:cubicBezTo>
                    <a:cubicBezTo>
                      <a:pt x="1260044" y="275263"/>
                      <a:pt x="1274903" y="270062"/>
                      <a:pt x="1290133" y="265604"/>
                    </a:cubicBezTo>
                    <a:cubicBezTo>
                      <a:pt x="1349941" y="247031"/>
                      <a:pt x="1410491" y="229943"/>
                      <a:pt x="1471041" y="213227"/>
                    </a:cubicBezTo>
                    <a:cubicBezTo>
                      <a:pt x="1531592" y="196510"/>
                      <a:pt x="1592142" y="180165"/>
                      <a:pt x="1652693" y="162334"/>
                    </a:cubicBezTo>
                    <a:cubicBezTo>
                      <a:pt x="1682782" y="153419"/>
                      <a:pt x="1712871" y="144504"/>
                      <a:pt x="1742961" y="134474"/>
                    </a:cubicBezTo>
                    <a:cubicBezTo>
                      <a:pt x="1757820" y="129273"/>
                      <a:pt x="1772679" y="124444"/>
                      <a:pt x="1787166" y="118129"/>
                    </a:cubicBezTo>
                    <a:cubicBezTo>
                      <a:pt x="1802026" y="112557"/>
                      <a:pt x="1816142" y="105499"/>
                      <a:pt x="1830258" y="98441"/>
                    </a:cubicBezTo>
                    <a:lnTo>
                      <a:pt x="1830258" y="98441"/>
                    </a:lnTo>
                    <a:cubicBezTo>
                      <a:pt x="1830258" y="98441"/>
                      <a:pt x="2123351" y="0"/>
                      <a:pt x="2123351" y="0"/>
                    </a:cubicBezTo>
                    <a:lnTo>
                      <a:pt x="2123351" y="0"/>
                    </a:lnTo>
                    <a:cubicBezTo>
                      <a:pt x="2123351" y="0"/>
                      <a:pt x="1829143" y="94726"/>
                      <a:pt x="1829143" y="94726"/>
                    </a:cubicBezTo>
                    <a:lnTo>
                      <a:pt x="1829143" y="94726"/>
                    </a:lnTo>
                    <a:cubicBezTo>
                      <a:pt x="1829143" y="94726"/>
                      <a:pt x="1829143" y="94726"/>
                      <a:pt x="1829143" y="94726"/>
                    </a:cubicBezTo>
                    <a:cubicBezTo>
                      <a:pt x="1815027" y="101784"/>
                      <a:pt x="1801283" y="108471"/>
                      <a:pt x="1786424" y="114043"/>
                    </a:cubicBezTo>
                    <a:cubicBezTo>
                      <a:pt x="1771936" y="119986"/>
                      <a:pt x="1757077" y="124815"/>
                      <a:pt x="1742218" y="130016"/>
                    </a:cubicBezTo>
                    <a:cubicBezTo>
                      <a:pt x="1712500" y="140046"/>
                      <a:pt x="1682411" y="148961"/>
                      <a:pt x="1652321" y="157505"/>
                    </a:cubicBezTo>
                    <a:cubicBezTo>
                      <a:pt x="1591771" y="174965"/>
                      <a:pt x="1531220" y="190938"/>
                      <a:pt x="1470670" y="207654"/>
                    </a:cubicBezTo>
                    <a:cubicBezTo>
                      <a:pt x="1410119" y="224371"/>
                      <a:pt x="1349198" y="240716"/>
                      <a:pt x="1289019" y="259289"/>
                    </a:cubicBezTo>
                    <a:cubicBezTo>
                      <a:pt x="1273788" y="263747"/>
                      <a:pt x="1258929" y="268948"/>
                      <a:pt x="1244070" y="273405"/>
                    </a:cubicBezTo>
                    <a:cubicBezTo>
                      <a:pt x="1228839" y="277863"/>
                      <a:pt x="1214352" y="283435"/>
                      <a:pt x="1199493" y="288636"/>
                    </a:cubicBezTo>
                    <a:cubicBezTo>
                      <a:pt x="1184634" y="293465"/>
                      <a:pt x="1170146" y="299780"/>
                      <a:pt x="1155288" y="305352"/>
                    </a:cubicBezTo>
                    <a:cubicBezTo>
                      <a:pt x="1140429" y="310924"/>
                      <a:pt x="1126313" y="318354"/>
                      <a:pt x="1111825" y="324669"/>
                    </a:cubicBezTo>
                    <a:lnTo>
                      <a:pt x="1112568" y="324669"/>
                    </a:lnTo>
                    <a:cubicBezTo>
                      <a:pt x="995925" y="355502"/>
                      <a:pt x="879282" y="387820"/>
                      <a:pt x="763381" y="421995"/>
                    </a:cubicBezTo>
                    <a:cubicBezTo>
                      <a:pt x="705431" y="439455"/>
                      <a:pt x="647481" y="457286"/>
                      <a:pt x="590646" y="477717"/>
                    </a:cubicBezTo>
                    <a:lnTo>
                      <a:pt x="547926" y="493690"/>
                    </a:lnTo>
                    <a:cubicBezTo>
                      <a:pt x="533810" y="499634"/>
                      <a:pt x="519694" y="504834"/>
                      <a:pt x="505949" y="511149"/>
                    </a:cubicBezTo>
                    <a:cubicBezTo>
                      <a:pt x="491833" y="517093"/>
                      <a:pt x="478460" y="524151"/>
                      <a:pt x="465087" y="531209"/>
                    </a:cubicBezTo>
                    <a:cubicBezTo>
                      <a:pt x="458401" y="534924"/>
                      <a:pt x="452086" y="539382"/>
                      <a:pt x="445770" y="543096"/>
                    </a:cubicBezTo>
                    <a:cubicBezTo>
                      <a:pt x="439455" y="547183"/>
                      <a:pt x="433883" y="552755"/>
                      <a:pt x="427939" y="557584"/>
                    </a:cubicBezTo>
                    <a:lnTo>
                      <a:pt x="428682" y="557584"/>
                    </a:lnTo>
                    <a:cubicBezTo>
                      <a:pt x="390049" y="571700"/>
                      <a:pt x="351416" y="586188"/>
                      <a:pt x="312782" y="599932"/>
                    </a:cubicBezTo>
                    <a:cubicBezTo>
                      <a:pt x="273777" y="613305"/>
                      <a:pt x="234772" y="626307"/>
                      <a:pt x="195024" y="637823"/>
                    </a:cubicBezTo>
                    <a:cubicBezTo>
                      <a:pt x="175336" y="643766"/>
                      <a:pt x="155277" y="648967"/>
                      <a:pt x="135217" y="653796"/>
                    </a:cubicBezTo>
                    <a:cubicBezTo>
                      <a:pt x="125187" y="656396"/>
                      <a:pt x="115157" y="657882"/>
                      <a:pt x="105127" y="660111"/>
                    </a:cubicBezTo>
                    <a:cubicBezTo>
                      <a:pt x="95098" y="661968"/>
                      <a:pt x="84697" y="662711"/>
                      <a:pt x="74667" y="663454"/>
                    </a:cubicBezTo>
                    <a:lnTo>
                      <a:pt x="12631" y="663454"/>
                    </a:lnTo>
                    <a:cubicBezTo>
                      <a:pt x="12631" y="663454"/>
                      <a:pt x="4829" y="663826"/>
                      <a:pt x="4829" y="663826"/>
                    </a:cubicBezTo>
                    <a:cubicBezTo>
                      <a:pt x="3715" y="664197"/>
                      <a:pt x="1857" y="663083"/>
                      <a:pt x="1115" y="664940"/>
                    </a:cubicBezTo>
                    <a:lnTo>
                      <a:pt x="20431" y="664940"/>
                    </a:lnTo>
                    <a:cubicBezTo>
                      <a:pt x="20431" y="664940"/>
                      <a:pt x="51264" y="664940"/>
                      <a:pt x="51264" y="664940"/>
                    </a:cubicBezTo>
                    <a:lnTo>
                      <a:pt x="51264" y="664940"/>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8" name="Freeform: Shape 1187">
                <a:extLst>
                  <a:ext uri="{FF2B5EF4-FFF2-40B4-BE49-F238E27FC236}">
                    <a16:creationId xmlns:a16="http://schemas.microsoft.com/office/drawing/2014/main" id="{08122F85-9857-6E83-BA1B-308FF29C6F30}"/>
                  </a:ext>
                </a:extLst>
              </p:cNvPr>
              <p:cNvSpPr/>
              <p:nvPr/>
            </p:nvSpPr>
            <p:spPr>
              <a:xfrm>
                <a:off x="7586357" y="2878474"/>
                <a:ext cx="55721" cy="55721"/>
              </a:xfrm>
              <a:custGeom>
                <a:avLst/>
                <a:gdLst>
                  <a:gd name="connsiteX0" fmla="*/ 27861 w 55721"/>
                  <a:gd name="connsiteY0" fmla="*/ 55721 h 55721"/>
                  <a:gd name="connsiteX1" fmla="*/ 55721 w 55721"/>
                  <a:gd name="connsiteY1" fmla="*/ 27861 h 55721"/>
                  <a:gd name="connsiteX2" fmla="*/ 27861 w 55721"/>
                  <a:gd name="connsiteY2" fmla="*/ 0 h 55721"/>
                  <a:gd name="connsiteX3" fmla="*/ 0 w 55721"/>
                  <a:gd name="connsiteY3" fmla="*/ 27861 h 55721"/>
                  <a:gd name="connsiteX4" fmla="*/ 27861 w 55721"/>
                  <a:gd name="connsiteY4" fmla="*/ 55721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55721"/>
                    </a:moveTo>
                    <a:cubicBezTo>
                      <a:pt x="43091" y="55721"/>
                      <a:pt x="55721" y="43463"/>
                      <a:pt x="55721" y="27861"/>
                    </a:cubicBezTo>
                    <a:cubicBezTo>
                      <a:pt x="55721" y="12630"/>
                      <a:pt x="43463" y="0"/>
                      <a:pt x="27861" y="0"/>
                    </a:cubicBezTo>
                    <a:cubicBezTo>
                      <a:pt x="12631" y="0"/>
                      <a:pt x="0" y="12259"/>
                      <a:pt x="0" y="27861"/>
                    </a:cubicBezTo>
                    <a:cubicBezTo>
                      <a:pt x="0" y="43091"/>
                      <a:pt x="12259" y="55721"/>
                      <a:pt x="27861" y="5572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9" name="Freeform: Shape 1188">
                <a:extLst>
                  <a:ext uri="{FF2B5EF4-FFF2-40B4-BE49-F238E27FC236}">
                    <a16:creationId xmlns:a16="http://schemas.microsoft.com/office/drawing/2014/main" id="{19FF1720-E986-CA0E-E8BD-D925FA10F2B4}"/>
                  </a:ext>
                </a:extLst>
              </p:cNvPr>
              <p:cNvSpPr/>
              <p:nvPr/>
            </p:nvSpPr>
            <p:spPr>
              <a:xfrm>
                <a:off x="9700481" y="2211735"/>
                <a:ext cx="55973" cy="55973"/>
              </a:xfrm>
              <a:custGeom>
                <a:avLst/>
                <a:gdLst>
                  <a:gd name="connsiteX0" fmla="*/ 19628 w 55973"/>
                  <a:gd name="connsiteY0" fmla="*/ 1426 h 55973"/>
                  <a:gd name="connsiteX1" fmla="*/ 54547 w 55973"/>
                  <a:gd name="connsiteY1" fmla="*/ 19257 h 55973"/>
                  <a:gd name="connsiteX2" fmla="*/ 36717 w 55973"/>
                  <a:gd name="connsiteY2" fmla="*/ 54547 h 55973"/>
                  <a:gd name="connsiteX3" fmla="*/ 1427 w 55973"/>
                  <a:gd name="connsiteY3" fmla="*/ 36717 h 55973"/>
                  <a:gd name="connsiteX4" fmla="*/ 19257 w 55973"/>
                  <a:gd name="connsiteY4" fmla="*/ 1426 h 55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73" h="55973">
                    <a:moveTo>
                      <a:pt x="19628" y="1426"/>
                    </a:moveTo>
                    <a:cubicBezTo>
                      <a:pt x="34116" y="-3403"/>
                      <a:pt x="50090" y="4398"/>
                      <a:pt x="54547" y="19257"/>
                    </a:cubicBezTo>
                    <a:cubicBezTo>
                      <a:pt x="59377" y="33745"/>
                      <a:pt x="51575" y="49718"/>
                      <a:pt x="36717" y="54547"/>
                    </a:cubicBezTo>
                    <a:cubicBezTo>
                      <a:pt x="22229" y="59377"/>
                      <a:pt x="6255" y="51576"/>
                      <a:pt x="1427" y="36717"/>
                    </a:cubicBezTo>
                    <a:cubicBezTo>
                      <a:pt x="-3403" y="22229"/>
                      <a:pt x="4398" y="6256"/>
                      <a:pt x="19257" y="142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7" name="Graphic 619">
              <a:extLst>
                <a:ext uri="{FF2B5EF4-FFF2-40B4-BE49-F238E27FC236}">
                  <a16:creationId xmlns:a16="http://schemas.microsoft.com/office/drawing/2014/main" id="{E4DE8265-9184-4F8E-6B7D-67EB51E42122}"/>
                </a:ext>
                <a:ext uri="{C183D7F6-B498-43B3-948B-1728B52AA6E4}">
                  <adec:decorative xmlns:adec="http://schemas.microsoft.com/office/drawing/2017/decorative" val="1"/>
                </a:ext>
              </a:extLst>
            </p:cNvPr>
            <p:cNvGrpSpPr/>
            <p:nvPr/>
          </p:nvGrpSpPr>
          <p:grpSpPr>
            <a:xfrm>
              <a:off x="5476103" y="3909021"/>
              <a:ext cx="1332858" cy="652178"/>
              <a:chOff x="7630657" y="1836435"/>
              <a:chExt cx="1982147" cy="917871"/>
            </a:xfrm>
            <a:solidFill>
              <a:srgbClr val="454142"/>
            </a:solidFill>
          </p:grpSpPr>
          <p:sp>
            <p:nvSpPr>
              <p:cNvPr id="1184" name="Freeform: Shape 1183">
                <a:extLst>
                  <a:ext uri="{FF2B5EF4-FFF2-40B4-BE49-F238E27FC236}">
                    <a16:creationId xmlns:a16="http://schemas.microsoft.com/office/drawing/2014/main" id="{E05C6E2E-C914-3635-92F2-C288C5F5DE6C}"/>
                  </a:ext>
                </a:extLst>
              </p:cNvPr>
              <p:cNvSpPr/>
              <p:nvPr/>
            </p:nvSpPr>
            <p:spPr>
              <a:xfrm>
                <a:off x="7657309" y="1863975"/>
                <a:ext cx="1928698" cy="862936"/>
              </a:xfrm>
              <a:custGeom>
                <a:avLst/>
                <a:gdLst>
                  <a:gd name="connsiteX0" fmla="*/ 0 w 1928698"/>
                  <a:gd name="connsiteY0" fmla="*/ 862936 h 862936"/>
                  <a:gd name="connsiteX1" fmla="*/ 60922 w 1928698"/>
                  <a:gd name="connsiteY1" fmla="*/ 835819 h 862936"/>
                  <a:gd name="connsiteX2" fmla="*/ 91011 w 1928698"/>
                  <a:gd name="connsiteY2" fmla="*/ 821331 h 862936"/>
                  <a:gd name="connsiteX3" fmla="*/ 120358 w 1928698"/>
                  <a:gd name="connsiteY3" fmla="*/ 805729 h 862936"/>
                  <a:gd name="connsiteX4" fmla="*/ 149333 w 1928698"/>
                  <a:gd name="connsiteY4" fmla="*/ 789385 h 862936"/>
                  <a:gd name="connsiteX5" fmla="*/ 163821 w 1928698"/>
                  <a:gd name="connsiteY5" fmla="*/ 781212 h 862936"/>
                  <a:gd name="connsiteX6" fmla="*/ 177937 w 1928698"/>
                  <a:gd name="connsiteY6" fmla="*/ 772297 h 862936"/>
                  <a:gd name="connsiteX7" fmla="*/ 233286 w 1928698"/>
                  <a:gd name="connsiteY7" fmla="*/ 735149 h 862936"/>
                  <a:gd name="connsiteX8" fmla="*/ 232915 w 1928698"/>
                  <a:gd name="connsiteY8" fmla="*/ 735149 h 862936"/>
                  <a:gd name="connsiteX9" fmla="*/ 323926 w 1928698"/>
                  <a:gd name="connsiteY9" fmla="*/ 695773 h 862936"/>
                  <a:gd name="connsiteX10" fmla="*/ 413823 w 1928698"/>
                  <a:gd name="connsiteY10" fmla="*/ 654168 h 862936"/>
                  <a:gd name="connsiteX11" fmla="*/ 594360 w 1928698"/>
                  <a:gd name="connsiteY11" fmla="*/ 572071 h 862936"/>
                  <a:gd name="connsiteX12" fmla="*/ 685743 w 1928698"/>
                  <a:gd name="connsiteY12" fmla="*/ 533810 h 862936"/>
                  <a:gd name="connsiteX13" fmla="*/ 731806 w 1928698"/>
                  <a:gd name="connsiteY13" fmla="*/ 515236 h 862936"/>
                  <a:gd name="connsiteX14" fmla="*/ 778240 w 1928698"/>
                  <a:gd name="connsiteY14" fmla="*/ 498148 h 862936"/>
                  <a:gd name="connsiteX15" fmla="*/ 871481 w 1928698"/>
                  <a:gd name="connsiteY15" fmla="*/ 465087 h 862936"/>
                  <a:gd name="connsiteX16" fmla="*/ 965464 w 1928698"/>
                  <a:gd name="connsiteY16" fmla="*/ 434254 h 862936"/>
                  <a:gd name="connsiteX17" fmla="*/ 965464 w 1928698"/>
                  <a:gd name="connsiteY17" fmla="*/ 434254 h 862936"/>
                  <a:gd name="connsiteX18" fmla="*/ 965464 w 1928698"/>
                  <a:gd name="connsiteY18" fmla="*/ 434254 h 862936"/>
                  <a:gd name="connsiteX19" fmla="*/ 1044216 w 1928698"/>
                  <a:gd name="connsiteY19" fmla="*/ 394135 h 862936"/>
                  <a:gd name="connsiteX20" fmla="*/ 1124455 w 1928698"/>
                  <a:gd name="connsiteY20" fmla="*/ 356616 h 862936"/>
                  <a:gd name="connsiteX21" fmla="*/ 1205065 w 1928698"/>
                  <a:gd name="connsiteY21" fmla="*/ 320583 h 862936"/>
                  <a:gd name="connsiteX22" fmla="*/ 1286046 w 1928698"/>
                  <a:gd name="connsiteY22" fmla="*/ 284921 h 862936"/>
                  <a:gd name="connsiteX23" fmla="*/ 1447638 w 1928698"/>
                  <a:gd name="connsiteY23" fmla="*/ 212855 h 862936"/>
                  <a:gd name="connsiteX24" fmla="*/ 1527134 w 1928698"/>
                  <a:gd name="connsiteY24" fmla="*/ 173850 h 862936"/>
                  <a:gd name="connsiteX25" fmla="*/ 1566139 w 1928698"/>
                  <a:gd name="connsiteY25" fmla="*/ 152676 h 862936"/>
                  <a:gd name="connsiteX26" fmla="*/ 1604401 w 1928698"/>
                  <a:gd name="connsiteY26" fmla="*/ 130016 h 862936"/>
                  <a:gd name="connsiteX27" fmla="*/ 1604401 w 1928698"/>
                  <a:gd name="connsiteY27" fmla="*/ 130016 h 862936"/>
                  <a:gd name="connsiteX28" fmla="*/ 1928698 w 1928698"/>
                  <a:gd name="connsiteY28" fmla="*/ 0 h 862936"/>
                  <a:gd name="connsiteX29" fmla="*/ 1928698 w 1928698"/>
                  <a:gd name="connsiteY29" fmla="*/ 0 h 862936"/>
                  <a:gd name="connsiteX30" fmla="*/ 1602914 w 1928698"/>
                  <a:gd name="connsiteY30" fmla="*/ 126301 h 862936"/>
                  <a:gd name="connsiteX31" fmla="*/ 1602914 w 1928698"/>
                  <a:gd name="connsiteY31" fmla="*/ 126301 h 862936"/>
                  <a:gd name="connsiteX32" fmla="*/ 1602914 w 1928698"/>
                  <a:gd name="connsiteY32" fmla="*/ 126301 h 862936"/>
                  <a:gd name="connsiteX33" fmla="*/ 1565024 w 1928698"/>
                  <a:gd name="connsiteY33" fmla="*/ 148590 h 862936"/>
                  <a:gd name="connsiteX34" fmla="*/ 1526019 w 1928698"/>
                  <a:gd name="connsiteY34" fmla="*/ 169393 h 862936"/>
                  <a:gd name="connsiteX35" fmla="*/ 1446524 w 1928698"/>
                  <a:gd name="connsiteY35" fmla="*/ 207655 h 862936"/>
                  <a:gd name="connsiteX36" fmla="*/ 1284561 w 1928698"/>
                  <a:gd name="connsiteY36" fmla="*/ 278978 h 862936"/>
                  <a:gd name="connsiteX37" fmla="*/ 1203208 w 1928698"/>
                  <a:gd name="connsiteY37" fmla="*/ 314268 h 862936"/>
                  <a:gd name="connsiteX38" fmla="*/ 1122226 w 1928698"/>
                  <a:gd name="connsiteY38" fmla="*/ 349930 h 862936"/>
                  <a:gd name="connsiteX39" fmla="*/ 1041988 w 1928698"/>
                  <a:gd name="connsiteY39" fmla="*/ 387077 h 862936"/>
                  <a:gd name="connsiteX40" fmla="*/ 962863 w 1928698"/>
                  <a:gd name="connsiteY40" fmla="*/ 426825 h 862936"/>
                  <a:gd name="connsiteX41" fmla="*/ 963606 w 1928698"/>
                  <a:gd name="connsiteY41" fmla="*/ 426825 h 862936"/>
                  <a:gd name="connsiteX42" fmla="*/ 869623 w 1928698"/>
                  <a:gd name="connsiteY42" fmla="*/ 458029 h 862936"/>
                  <a:gd name="connsiteX43" fmla="*/ 776383 w 1928698"/>
                  <a:gd name="connsiteY43" fmla="*/ 491461 h 862936"/>
                  <a:gd name="connsiteX44" fmla="*/ 729948 w 1928698"/>
                  <a:gd name="connsiteY44" fmla="*/ 508921 h 862936"/>
                  <a:gd name="connsiteX45" fmla="*/ 683886 w 1928698"/>
                  <a:gd name="connsiteY45" fmla="*/ 527866 h 862936"/>
                  <a:gd name="connsiteX46" fmla="*/ 592503 w 1928698"/>
                  <a:gd name="connsiteY46" fmla="*/ 566500 h 862936"/>
                  <a:gd name="connsiteX47" fmla="*/ 412337 w 1928698"/>
                  <a:gd name="connsiteY47" fmla="*/ 649338 h 862936"/>
                  <a:gd name="connsiteX48" fmla="*/ 322441 w 1928698"/>
                  <a:gd name="connsiteY48" fmla="*/ 691315 h 862936"/>
                  <a:gd name="connsiteX49" fmla="*/ 231801 w 1928698"/>
                  <a:gd name="connsiteY49" fmla="*/ 731434 h 862936"/>
                  <a:gd name="connsiteX50" fmla="*/ 231801 w 1928698"/>
                  <a:gd name="connsiteY50" fmla="*/ 731434 h 862936"/>
                  <a:gd name="connsiteX51" fmla="*/ 231801 w 1928698"/>
                  <a:gd name="connsiteY51" fmla="*/ 731434 h 862936"/>
                  <a:gd name="connsiteX52" fmla="*/ 177194 w 1928698"/>
                  <a:gd name="connsiteY52" fmla="*/ 768953 h 862936"/>
                  <a:gd name="connsiteX53" fmla="*/ 163449 w 1928698"/>
                  <a:gd name="connsiteY53" fmla="*/ 778240 h 862936"/>
                  <a:gd name="connsiteX54" fmla="*/ 148961 w 1928698"/>
                  <a:gd name="connsiteY54" fmla="*/ 786784 h 862936"/>
                  <a:gd name="connsiteX55" fmla="*/ 120358 w 1928698"/>
                  <a:gd name="connsiteY55" fmla="*/ 803500 h 862936"/>
                  <a:gd name="connsiteX56" fmla="*/ 91383 w 1928698"/>
                  <a:gd name="connsiteY56" fmla="*/ 819474 h 862936"/>
                  <a:gd name="connsiteX57" fmla="*/ 61665 w 1928698"/>
                  <a:gd name="connsiteY57" fmla="*/ 834333 h 862936"/>
                  <a:gd name="connsiteX58" fmla="*/ 1114 w 1928698"/>
                  <a:gd name="connsiteY58" fmla="*/ 862194 h 862936"/>
                  <a:gd name="connsiteX59" fmla="*/ 1114 w 1928698"/>
                  <a:gd name="connsiteY59" fmla="*/ 862194 h 86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28698" h="862936">
                    <a:moveTo>
                      <a:pt x="0" y="862936"/>
                    </a:moveTo>
                    <a:cubicBezTo>
                      <a:pt x="20431" y="854021"/>
                      <a:pt x="41234" y="846220"/>
                      <a:pt x="60922" y="835819"/>
                    </a:cubicBezTo>
                    <a:lnTo>
                      <a:pt x="91011" y="821331"/>
                    </a:lnTo>
                    <a:cubicBezTo>
                      <a:pt x="101041" y="816502"/>
                      <a:pt x="110699" y="810930"/>
                      <a:pt x="120358" y="805729"/>
                    </a:cubicBezTo>
                    <a:lnTo>
                      <a:pt x="149333" y="789385"/>
                    </a:lnTo>
                    <a:lnTo>
                      <a:pt x="163821" y="781212"/>
                    </a:lnTo>
                    <a:cubicBezTo>
                      <a:pt x="168650" y="778612"/>
                      <a:pt x="173107" y="775268"/>
                      <a:pt x="177937" y="772297"/>
                    </a:cubicBezTo>
                    <a:lnTo>
                      <a:pt x="233286" y="735149"/>
                    </a:lnTo>
                    <a:lnTo>
                      <a:pt x="232915" y="735149"/>
                    </a:lnTo>
                    <a:cubicBezTo>
                      <a:pt x="263376" y="722147"/>
                      <a:pt x="293837" y="709517"/>
                      <a:pt x="323926" y="695773"/>
                    </a:cubicBezTo>
                    <a:lnTo>
                      <a:pt x="413823" y="654168"/>
                    </a:lnTo>
                    <a:cubicBezTo>
                      <a:pt x="473631" y="626307"/>
                      <a:pt x="533438" y="598075"/>
                      <a:pt x="594360" y="572071"/>
                    </a:cubicBezTo>
                    <a:cubicBezTo>
                      <a:pt x="624449" y="558699"/>
                      <a:pt x="655282" y="546068"/>
                      <a:pt x="685743" y="533810"/>
                    </a:cubicBezTo>
                    <a:lnTo>
                      <a:pt x="731806" y="515236"/>
                    </a:lnTo>
                    <a:lnTo>
                      <a:pt x="778240" y="498148"/>
                    </a:lnTo>
                    <a:cubicBezTo>
                      <a:pt x="809444" y="487004"/>
                      <a:pt x="839905" y="474745"/>
                      <a:pt x="871481" y="465087"/>
                    </a:cubicBezTo>
                    <a:lnTo>
                      <a:pt x="965464" y="434254"/>
                    </a:lnTo>
                    <a:lnTo>
                      <a:pt x="965464" y="434254"/>
                    </a:lnTo>
                    <a:cubicBezTo>
                      <a:pt x="965464" y="434254"/>
                      <a:pt x="965464" y="434254"/>
                      <a:pt x="965464" y="434254"/>
                    </a:cubicBezTo>
                    <a:lnTo>
                      <a:pt x="1044216" y="394135"/>
                    </a:lnTo>
                    <a:lnTo>
                      <a:pt x="1124455" y="356616"/>
                    </a:lnTo>
                    <a:cubicBezTo>
                      <a:pt x="1151201" y="344357"/>
                      <a:pt x="1178319" y="332470"/>
                      <a:pt x="1205065" y="320583"/>
                    </a:cubicBezTo>
                    <a:lnTo>
                      <a:pt x="1286046" y="284921"/>
                    </a:lnTo>
                    <a:cubicBezTo>
                      <a:pt x="1339911" y="261147"/>
                      <a:pt x="1394146" y="237744"/>
                      <a:pt x="1447638" y="212855"/>
                    </a:cubicBezTo>
                    <a:cubicBezTo>
                      <a:pt x="1474756" y="200968"/>
                      <a:pt x="1501131" y="187595"/>
                      <a:pt x="1527134" y="173850"/>
                    </a:cubicBezTo>
                    <a:cubicBezTo>
                      <a:pt x="1540507" y="167164"/>
                      <a:pt x="1553509" y="160477"/>
                      <a:pt x="1566139" y="152676"/>
                    </a:cubicBezTo>
                    <a:lnTo>
                      <a:pt x="1604401" y="130016"/>
                    </a:lnTo>
                    <a:lnTo>
                      <a:pt x="1604401" y="130016"/>
                    </a:lnTo>
                    <a:cubicBezTo>
                      <a:pt x="1604401" y="130016"/>
                      <a:pt x="1928698" y="0"/>
                      <a:pt x="1928698" y="0"/>
                    </a:cubicBezTo>
                    <a:lnTo>
                      <a:pt x="1928698" y="0"/>
                    </a:lnTo>
                    <a:cubicBezTo>
                      <a:pt x="1928698" y="0"/>
                      <a:pt x="1602914" y="126301"/>
                      <a:pt x="1602914" y="126301"/>
                    </a:cubicBezTo>
                    <a:lnTo>
                      <a:pt x="1602914" y="126301"/>
                    </a:lnTo>
                    <a:cubicBezTo>
                      <a:pt x="1602914" y="126301"/>
                      <a:pt x="1602914" y="126301"/>
                      <a:pt x="1602914" y="126301"/>
                    </a:cubicBezTo>
                    <a:lnTo>
                      <a:pt x="1565024" y="148590"/>
                    </a:lnTo>
                    <a:cubicBezTo>
                      <a:pt x="1552766" y="156391"/>
                      <a:pt x="1539393" y="163078"/>
                      <a:pt x="1526019" y="169393"/>
                    </a:cubicBezTo>
                    <a:cubicBezTo>
                      <a:pt x="1499644" y="182766"/>
                      <a:pt x="1473270" y="195767"/>
                      <a:pt x="1446524" y="207655"/>
                    </a:cubicBezTo>
                    <a:cubicBezTo>
                      <a:pt x="1393031" y="232543"/>
                      <a:pt x="1338796" y="255575"/>
                      <a:pt x="1284561" y="278978"/>
                    </a:cubicBezTo>
                    <a:lnTo>
                      <a:pt x="1203208" y="314268"/>
                    </a:lnTo>
                    <a:cubicBezTo>
                      <a:pt x="1176090" y="326155"/>
                      <a:pt x="1148973" y="337671"/>
                      <a:pt x="1122226" y="349930"/>
                    </a:cubicBezTo>
                    <a:lnTo>
                      <a:pt x="1041988" y="387077"/>
                    </a:lnTo>
                    <a:lnTo>
                      <a:pt x="962863" y="426825"/>
                    </a:lnTo>
                    <a:lnTo>
                      <a:pt x="963606" y="426825"/>
                    </a:lnTo>
                    <a:cubicBezTo>
                      <a:pt x="963606" y="426825"/>
                      <a:pt x="869623" y="458029"/>
                      <a:pt x="869623" y="458029"/>
                    </a:cubicBezTo>
                    <a:cubicBezTo>
                      <a:pt x="838048" y="468059"/>
                      <a:pt x="807215" y="480317"/>
                      <a:pt x="776383" y="491461"/>
                    </a:cubicBezTo>
                    <a:lnTo>
                      <a:pt x="729948" y="508921"/>
                    </a:lnTo>
                    <a:lnTo>
                      <a:pt x="683886" y="527866"/>
                    </a:lnTo>
                    <a:cubicBezTo>
                      <a:pt x="653424" y="540496"/>
                      <a:pt x="622592" y="552755"/>
                      <a:pt x="592503" y="566500"/>
                    </a:cubicBezTo>
                    <a:cubicBezTo>
                      <a:pt x="531953" y="592874"/>
                      <a:pt x="472145" y="621106"/>
                      <a:pt x="412337" y="649338"/>
                    </a:cubicBezTo>
                    <a:lnTo>
                      <a:pt x="322441" y="691315"/>
                    </a:lnTo>
                    <a:cubicBezTo>
                      <a:pt x="292351" y="705431"/>
                      <a:pt x="261890" y="718061"/>
                      <a:pt x="231801" y="731434"/>
                    </a:cubicBezTo>
                    <a:lnTo>
                      <a:pt x="231801" y="731434"/>
                    </a:lnTo>
                    <a:cubicBezTo>
                      <a:pt x="231801" y="731434"/>
                      <a:pt x="231801" y="731434"/>
                      <a:pt x="231801" y="731434"/>
                    </a:cubicBezTo>
                    <a:lnTo>
                      <a:pt x="177194" y="768953"/>
                    </a:lnTo>
                    <a:cubicBezTo>
                      <a:pt x="172736" y="771925"/>
                      <a:pt x="168278" y="775640"/>
                      <a:pt x="163449" y="778240"/>
                    </a:cubicBezTo>
                    <a:lnTo>
                      <a:pt x="148961" y="786784"/>
                    </a:lnTo>
                    <a:lnTo>
                      <a:pt x="120358" y="803500"/>
                    </a:lnTo>
                    <a:cubicBezTo>
                      <a:pt x="110699" y="809073"/>
                      <a:pt x="101413" y="815016"/>
                      <a:pt x="91383" y="819474"/>
                    </a:cubicBezTo>
                    <a:lnTo>
                      <a:pt x="61665" y="834333"/>
                    </a:lnTo>
                    <a:cubicBezTo>
                      <a:pt x="41977" y="844734"/>
                      <a:pt x="21174" y="852907"/>
                      <a:pt x="1114" y="862194"/>
                    </a:cubicBezTo>
                    <a:lnTo>
                      <a:pt x="1114" y="86219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5" name="Freeform: Shape 1184">
                <a:extLst>
                  <a:ext uri="{FF2B5EF4-FFF2-40B4-BE49-F238E27FC236}">
                    <a16:creationId xmlns:a16="http://schemas.microsoft.com/office/drawing/2014/main" id="{A03C3E93-BC21-388F-162F-4FDB7AF3043B}"/>
                  </a:ext>
                </a:extLst>
              </p:cNvPr>
              <p:cNvSpPr/>
              <p:nvPr/>
            </p:nvSpPr>
            <p:spPr>
              <a:xfrm>
                <a:off x="7630657" y="2698403"/>
                <a:ext cx="55903" cy="55903"/>
              </a:xfrm>
              <a:custGeom>
                <a:avLst/>
                <a:gdLst>
                  <a:gd name="connsiteX0" fmla="*/ 19222 w 55903"/>
                  <a:gd name="connsiteY0" fmla="*/ 1392 h 55903"/>
                  <a:gd name="connsiteX1" fmla="*/ 1392 w 55903"/>
                  <a:gd name="connsiteY1" fmla="*/ 36682 h 55903"/>
                  <a:gd name="connsiteX2" fmla="*/ 36682 w 55903"/>
                  <a:gd name="connsiteY2" fmla="*/ 54513 h 55903"/>
                  <a:gd name="connsiteX3" fmla="*/ 54512 w 55903"/>
                  <a:gd name="connsiteY3" fmla="*/ 19222 h 55903"/>
                  <a:gd name="connsiteX4" fmla="*/ 19222 w 55903"/>
                  <a:gd name="connsiteY4" fmla="*/ 1392 h 5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03" h="55903">
                    <a:moveTo>
                      <a:pt x="19222" y="1392"/>
                    </a:moveTo>
                    <a:cubicBezTo>
                      <a:pt x="4735" y="6221"/>
                      <a:pt x="-3438" y="21823"/>
                      <a:pt x="1392" y="36682"/>
                    </a:cubicBezTo>
                    <a:cubicBezTo>
                      <a:pt x="6220" y="51169"/>
                      <a:pt x="21822" y="59342"/>
                      <a:pt x="36682" y="54513"/>
                    </a:cubicBezTo>
                    <a:cubicBezTo>
                      <a:pt x="51169" y="49683"/>
                      <a:pt x="59342" y="34081"/>
                      <a:pt x="54512" y="19222"/>
                    </a:cubicBezTo>
                    <a:cubicBezTo>
                      <a:pt x="49683" y="4735"/>
                      <a:pt x="34081" y="-3438"/>
                      <a:pt x="19222" y="139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6" name="Freeform: Shape 1185">
                <a:extLst>
                  <a:ext uri="{FF2B5EF4-FFF2-40B4-BE49-F238E27FC236}">
                    <a16:creationId xmlns:a16="http://schemas.microsoft.com/office/drawing/2014/main" id="{AC624A81-6635-B45B-0C23-D4BAE1A22585}"/>
                  </a:ext>
                </a:extLst>
              </p:cNvPr>
              <p:cNvSpPr/>
              <p:nvPr/>
            </p:nvSpPr>
            <p:spPr>
              <a:xfrm>
                <a:off x="9557353" y="1836435"/>
                <a:ext cx="55451" cy="55451"/>
              </a:xfrm>
              <a:custGeom>
                <a:avLst/>
                <a:gdLst>
                  <a:gd name="connsiteX0" fmla="*/ 17510 w 55451"/>
                  <a:gd name="connsiteY0" fmla="*/ 1908 h 55451"/>
                  <a:gd name="connsiteX1" fmla="*/ 53543 w 55451"/>
                  <a:gd name="connsiteY1" fmla="*/ 17510 h 55451"/>
                  <a:gd name="connsiteX2" fmla="*/ 37941 w 55451"/>
                  <a:gd name="connsiteY2" fmla="*/ 53543 h 55451"/>
                  <a:gd name="connsiteX3" fmla="*/ 1908 w 55451"/>
                  <a:gd name="connsiteY3" fmla="*/ 37942 h 55451"/>
                  <a:gd name="connsiteX4" fmla="*/ 17510 w 55451"/>
                  <a:gd name="connsiteY4" fmla="*/ 1908 h 5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1" h="55451">
                    <a:moveTo>
                      <a:pt x="17510" y="1908"/>
                    </a:moveTo>
                    <a:cubicBezTo>
                      <a:pt x="31626" y="-3664"/>
                      <a:pt x="47971" y="3394"/>
                      <a:pt x="53543" y="17510"/>
                    </a:cubicBezTo>
                    <a:cubicBezTo>
                      <a:pt x="59116" y="31626"/>
                      <a:pt x="52058" y="47971"/>
                      <a:pt x="37941" y="53543"/>
                    </a:cubicBezTo>
                    <a:cubicBezTo>
                      <a:pt x="23826" y="59116"/>
                      <a:pt x="7481" y="52057"/>
                      <a:pt x="1908" y="37942"/>
                    </a:cubicBezTo>
                    <a:cubicBezTo>
                      <a:pt x="-3664" y="23825"/>
                      <a:pt x="3394" y="7481"/>
                      <a:pt x="17510" y="190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8" name="Graphic 619">
              <a:extLst>
                <a:ext uri="{FF2B5EF4-FFF2-40B4-BE49-F238E27FC236}">
                  <a16:creationId xmlns:a16="http://schemas.microsoft.com/office/drawing/2014/main" id="{2411BF67-D3DD-B2D6-FA44-5D945B43B278}"/>
                </a:ext>
                <a:ext uri="{C183D7F6-B498-43B3-948B-1728B52AA6E4}">
                  <adec:decorative xmlns:adec="http://schemas.microsoft.com/office/drawing/2017/decorative" val="1"/>
                </a:ext>
              </a:extLst>
            </p:cNvPr>
            <p:cNvGrpSpPr/>
            <p:nvPr/>
          </p:nvGrpSpPr>
          <p:grpSpPr>
            <a:xfrm>
              <a:off x="5353252" y="3656030"/>
              <a:ext cx="1333685" cy="839397"/>
              <a:chOff x="7447960" y="1480377"/>
              <a:chExt cx="1983377" cy="1181362"/>
            </a:xfrm>
            <a:solidFill>
              <a:srgbClr val="454142"/>
            </a:solidFill>
          </p:grpSpPr>
          <p:sp>
            <p:nvSpPr>
              <p:cNvPr id="1181" name="Freeform: Shape 1180">
                <a:extLst>
                  <a:ext uri="{FF2B5EF4-FFF2-40B4-BE49-F238E27FC236}">
                    <a16:creationId xmlns:a16="http://schemas.microsoft.com/office/drawing/2014/main" id="{437CE2F2-AEB4-44FD-8261-E80DC0E08B47}"/>
                  </a:ext>
                </a:extLst>
              </p:cNvPr>
              <p:cNvSpPr/>
              <p:nvPr/>
            </p:nvSpPr>
            <p:spPr>
              <a:xfrm>
                <a:off x="7474172" y="1507731"/>
                <a:ext cx="1929812" cy="1126683"/>
              </a:xfrm>
              <a:custGeom>
                <a:avLst/>
                <a:gdLst>
                  <a:gd name="connsiteX0" fmla="*/ 0 w 1929812"/>
                  <a:gd name="connsiteY0" fmla="*/ 1126684 h 1126683"/>
                  <a:gd name="connsiteX1" fmla="*/ 20059 w 1929812"/>
                  <a:gd name="connsiteY1" fmla="*/ 1120369 h 1126683"/>
                  <a:gd name="connsiteX2" fmla="*/ 39748 w 1929812"/>
                  <a:gd name="connsiteY2" fmla="*/ 1112196 h 1126683"/>
                  <a:gd name="connsiteX3" fmla="*/ 77266 w 1929812"/>
                  <a:gd name="connsiteY3" fmla="*/ 1092508 h 1126683"/>
                  <a:gd name="connsiteX4" fmla="*/ 95469 w 1929812"/>
                  <a:gd name="connsiteY4" fmla="*/ 1081364 h 1126683"/>
                  <a:gd name="connsiteX5" fmla="*/ 113299 w 1929812"/>
                  <a:gd name="connsiteY5" fmla="*/ 1070219 h 1126683"/>
                  <a:gd name="connsiteX6" fmla="*/ 148590 w 1929812"/>
                  <a:gd name="connsiteY6" fmla="*/ 1046817 h 1126683"/>
                  <a:gd name="connsiteX7" fmla="*/ 289008 w 1929812"/>
                  <a:gd name="connsiteY7" fmla="*/ 952462 h 1126683"/>
                  <a:gd name="connsiteX8" fmla="*/ 289008 w 1929812"/>
                  <a:gd name="connsiteY8" fmla="*/ 952462 h 1126683"/>
                  <a:gd name="connsiteX9" fmla="*/ 333584 w 1929812"/>
                  <a:gd name="connsiteY9" fmla="*/ 931659 h 1126683"/>
                  <a:gd name="connsiteX10" fmla="*/ 376676 w 1929812"/>
                  <a:gd name="connsiteY10" fmla="*/ 908257 h 1126683"/>
                  <a:gd name="connsiteX11" fmla="*/ 418281 w 1929812"/>
                  <a:gd name="connsiteY11" fmla="*/ 882253 h 1126683"/>
                  <a:gd name="connsiteX12" fmla="*/ 458400 w 1929812"/>
                  <a:gd name="connsiteY12" fmla="*/ 854021 h 1126683"/>
                  <a:gd name="connsiteX13" fmla="*/ 536038 w 1929812"/>
                  <a:gd name="connsiteY13" fmla="*/ 793842 h 1126683"/>
                  <a:gd name="connsiteX14" fmla="*/ 614419 w 1929812"/>
                  <a:gd name="connsiteY14" fmla="*/ 734778 h 1126683"/>
                  <a:gd name="connsiteX15" fmla="*/ 654910 w 1929812"/>
                  <a:gd name="connsiteY15" fmla="*/ 707288 h 1126683"/>
                  <a:gd name="connsiteX16" fmla="*/ 696516 w 1929812"/>
                  <a:gd name="connsiteY16" fmla="*/ 681657 h 1126683"/>
                  <a:gd name="connsiteX17" fmla="*/ 739235 w 1929812"/>
                  <a:gd name="connsiteY17" fmla="*/ 657882 h 1126683"/>
                  <a:gd name="connsiteX18" fmla="*/ 782698 w 1929812"/>
                  <a:gd name="connsiteY18" fmla="*/ 635594 h 1126683"/>
                  <a:gd name="connsiteX19" fmla="*/ 826903 w 1929812"/>
                  <a:gd name="connsiteY19" fmla="*/ 614791 h 1126683"/>
                  <a:gd name="connsiteX20" fmla="*/ 872223 w 1929812"/>
                  <a:gd name="connsiteY20" fmla="*/ 595846 h 1126683"/>
                  <a:gd name="connsiteX21" fmla="*/ 963978 w 1929812"/>
                  <a:gd name="connsiteY21" fmla="*/ 561299 h 1126683"/>
                  <a:gd name="connsiteX22" fmla="*/ 964721 w 1929812"/>
                  <a:gd name="connsiteY22" fmla="*/ 561299 h 1126683"/>
                  <a:gd name="connsiteX23" fmla="*/ 965463 w 1929812"/>
                  <a:gd name="connsiteY23" fmla="*/ 560556 h 1126683"/>
                  <a:gd name="connsiteX24" fmla="*/ 990724 w 1929812"/>
                  <a:gd name="connsiteY24" fmla="*/ 536782 h 1126683"/>
                  <a:gd name="connsiteX25" fmla="*/ 1017470 w 1929812"/>
                  <a:gd name="connsiteY25" fmla="*/ 514493 h 1126683"/>
                  <a:gd name="connsiteX26" fmla="*/ 1044959 w 1929812"/>
                  <a:gd name="connsiteY26" fmla="*/ 492947 h 1126683"/>
                  <a:gd name="connsiteX27" fmla="*/ 1073191 w 1929812"/>
                  <a:gd name="connsiteY27" fmla="*/ 472516 h 1126683"/>
                  <a:gd name="connsiteX28" fmla="*/ 1131141 w 1929812"/>
                  <a:gd name="connsiteY28" fmla="*/ 433883 h 1126683"/>
                  <a:gd name="connsiteX29" fmla="*/ 1190949 w 1929812"/>
                  <a:gd name="connsiteY29" fmla="*/ 397478 h 1126683"/>
                  <a:gd name="connsiteX30" fmla="*/ 1437979 w 1929812"/>
                  <a:gd name="connsiteY30" fmla="*/ 266348 h 1126683"/>
                  <a:gd name="connsiteX31" fmla="*/ 1563538 w 1929812"/>
                  <a:gd name="connsiteY31" fmla="*/ 204683 h 1126683"/>
                  <a:gd name="connsiteX32" fmla="*/ 1626318 w 1929812"/>
                  <a:gd name="connsiteY32" fmla="*/ 173850 h 1126683"/>
                  <a:gd name="connsiteX33" fmla="*/ 1687611 w 1929812"/>
                  <a:gd name="connsiteY33" fmla="*/ 140046 h 1126683"/>
                  <a:gd name="connsiteX34" fmla="*/ 1929813 w 1929812"/>
                  <a:gd name="connsiteY34" fmla="*/ 0 h 1126683"/>
                  <a:gd name="connsiteX35" fmla="*/ 1929813 w 1929812"/>
                  <a:gd name="connsiteY35" fmla="*/ 0 h 1126683"/>
                  <a:gd name="connsiteX36" fmla="*/ 1685753 w 1929812"/>
                  <a:gd name="connsiteY36" fmla="*/ 136703 h 1126683"/>
                  <a:gd name="connsiteX37" fmla="*/ 1624460 w 1929812"/>
                  <a:gd name="connsiteY37" fmla="*/ 170136 h 1126683"/>
                  <a:gd name="connsiteX38" fmla="*/ 1561681 w 1929812"/>
                  <a:gd name="connsiteY38" fmla="*/ 200597 h 1126683"/>
                  <a:gd name="connsiteX39" fmla="*/ 1435751 w 1929812"/>
                  <a:gd name="connsiteY39" fmla="*/ 261890 h 1126683"/>
                  <a:gd name="connsiteX40" fmla="*/ 1187977 w 1929812"/>
                  <a:gd name="connsiteY40" fmla="*/ 392278 h 1126683"/>
                  <a:gd name="connsiteX41" fmla="*/ 1127798 w 1929812"/>
                  <a:gd name="connsiteY41" fmla="*/ 428311 h 1126683"/>
                  <a:gd name="connsiteX42" fmla="*/ 1069105 w 1929812"/>
                  <a:gd name="connsiteY42" fmla="*/ 466944 h 1126683"/>
                  <a:gd name="connsiteX43" fmla="*/ 1040501 w 1929812"/>
                  <a:gd name="connsiteY43" fmla="*/ 487375 h 1126683"/>
                  <a:gd name="connsiteX44" fmla="*/ 1012641 w 1929812"/>
                  <a:gd name="connsiteY44" fmla="*/ 508921 h 1126683"/>
                  <a:gd name="connsiteX45" fmla="*/ 985523 w 1929812"/>
                  <a:gd name="connsiteY45" fmla="*/ 531581 h 1126683"/>
                  <a:gd name="connsiteX46" fmla="*/ 959891 w 1929812"/>
                  <a:gd name="connsiteY46" fmla="*/ 555727 h 1126683"/>
                  <a:gd name="connsiteX47" fmla="*/ 961377 w 1929812"/>
                  <a:gd name="connsiteY47" fmla="*/ 554984 h 1126683"/>
                  <a:gd name="connsiteX48" fmla="*/ 869623 w 1929812"/>
                  <a:gd name="connsiteY48" fmla="*/ 590274 h 1126683"/>
                  <a:gd name="connsiteX49" fmla="*/ 824303 w 1929812"/>
                  <a:gd name="connsiteY49" fmla="*/ 609219 h 1126683"/>
                  <a:gd name="connsiteX50" fmla="*/ 779726 w 1929812"/>
                  <a:gd name="connsiteY50" fmla="*/ 630393 h 1126683"/>
                  <a:gd name="connsiteX51" fmla="*/ 735892 w 1929812"/>
                  <a:gd name="connsiteY51" fmla="*/ 653053 h 1126683"/>
                  <a:gd name="connsiteX52" fmla="*/ 693172 w 1929812"/>
                  <a:gd name="connsiteY52" fmla="*/ 677199 h 1126683"/>
                  <a:gd name="connsiteX53" fmla="*/ 651196 w 1929812"/>
                  <a:gd name="connsiteY53" fmla="*/ 703202 h 1126683"/>
                  <a:gd name="connsiteX54" fmla="*/ 610704 w 1929812"/>
                  <a:gd name="connsiteY54" fmla="*/ 731063 h 1126683"/>
                  <a:gd name="connsiteX55" fmla="*/ 532323 w 1929812"/>
                  <a:gd name="connsiteY55" fmla="*/ 790499 h 1126683"/>
                  <a:gd name="connsiteX56" fmla="*/ 455057 w 1929812"/>
                  <a:gd name="connsiteY56" fmla="*/ 850678 h 1126683"/>
                  <a:gd name="connsiteX57" fmla="*/ 414938 w 1929812"/>
                  <a:gd name="connsiteY57" fmla="*/ 878910 h 1126683"/>
                  <a:gd name="connsiteX58" fmla="*/ 373704 w 1929812"/>
                  <a:gd name="connsiteY58" fmla="*/ 905285 h 1126683"/>
                  <a:gd name="connsiteX59" fmla="*/ 330984 w 1929812"/>
                  <a:gd name="connsiteY59" fmla="*/ 929059 h 1126683"/>
                  <a:gd name="connsiteX60" fmla="*/ 286779 w 1929812"/>
                  <a:gd name="connsiteY60" fmla="*/ 949862 h 1126683"/>
                  <a:gd name="connsiteX61" fmla="*/ 286779 w 1929812"/>
                  <a:gd name="connsiteY61" fmla="*/ 949862 h 1126683"/>
                  <a:gd name="connsiteX62" fmla="*/ 286779 w 1929812"/>
                  <a:gd name="connsiteY62" fmla="*/ 949862 h 1126683"/>
                  <a:gd name="connsiteX63" fmla="*/ 216569 w 1929812"/>
                  <a:gd name="connsiteY63" fmla="*/ 997410 h 1126683"/>
                  <a:gd name="connsiteX64" fmla="*/ 147104 w 1929812"/>
                  <a:gd name="connsiteY64" fmla="*/ 1045702 h 1126683"/>
                  <a:gd name="connsiteX65" fmla="*/ 112185 w 1929812"/>
                  <a:gd name="connsiteY65" fmla="*/ 1069477 h 1126683"/>
                  <a:gd name="connsiteX66" fmla="*/ 94354 w 1929812"/>
                  <a:gd name="connsiteY66" fmla="*/ 1080992 h 1126683"/>
                  <a:gd name="connsiteX67" fmla="*/ 76524 w 1929812"/>
                  <a:gd name="connsiteY67" fmla="*/ 1092137 h 1126683"/>
                  <a:gd name="connsiteX68" fmla="*/ 39376 w 1929812"/>
                  <a:gd name="connsiteY68" fmla="*/ 1112196 h 1126683"/>
                  <a:gd name="connsiteX69" fmla="*/ 20059 w 1929812"/>
                  <a:gd name="connsiteY69" fmla="*/ 1120369 h 1126683"/>
                  <a:gd name="connsiteX70" fmla="*/ 0 w 1929812"/>
                  <a:gd name="connsiteY70" fmla="*/ 1126684 h 1126683"/>
                  <a:gd name="connsiteX71" fmla="*/ 0 w 1929812"/>
                  <a:gd name="connsiteY71" fmla="*/ 1126684 h 1126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29812" h="1126683">
                    <a:moveTo>
                      <a:pt x="0" y="1126684"/>
                    </a:moveTo>
                    <a:lnTo>
                      <a:pt x="20059" y="1120369"/>
                    </a:lnTo>
                    <a:cubicBezTo>
                      <a:pt x="27118" y="1118883"/>
                      <a:pt x="33061" y="1114797"/>
                      <a:pt x="39748" y="1112196"/>
                    </a:cubicBezTo>
                    <a:cubicBezTo>
                      <a:pt x="52749" y="1106996"/>
                      <a:pt x="65008" y="1099195"/>
                      <a:pt x="77266" y="1092508"/>
                    </a:cubicBezTo>
                    <a:cubicBezTo>
                      <a:pt x="83582" y="1089165"/>
                      <a:pt x="89525" y="1085079"/>
                      <a:pt x="95469" y="1081364"/>
                    </a:cubicBezTo>
                    <a:lnTo>
                      <a:pt x="113299" y="1070219"/>
                    </a:lnTo>
                    <a:lnTo>
                      <a:pt x="148590" y="1046817"/>
                    </a:lnTo>
                    <a:cubicBezTo>
                      <a:pt x="195396" y="1015241"/>
                      <a:pt x="242201" y="983294"/>
                      <a:pt x="289008" y="952462"/>
                    </a:cubicBezTo>
                    <a:lnTo>
                      <a:pt x="289008" y="952462"/>
                    </a:lnTo>
                    <a:cubicBezTo>
                      <a:pt x="289008" y="952462"/>
                      <a:pt x="333584" y="931659"/>
                      <a:pt x="333584" y="931659"/>
                    </a:cubicBezTo>
                    <a:cubicBezTo>
                      <a:pt x="348072" y="923858"/>
                      <a:pt x="362559" y="916429"/>
                      <a:pt x="376676" y="908257"/>
                    </a:cubicBezTo>
                    <a:cubicBezTo>
                      <a:pt x="390420" y="899341"/>
                      <a:pt x="404908" y="891540"/>
                      <a:pt x="418281" y="882253"/>
                    </a:cubicBezTo>
                    <a:cubicBezTo>
                      <a:pt x="432025" y="872966"/>
                      <a:pt x="445398" y="863679"/>
                      <a:pt x="458400" y="854021"/>
                    </a:cubicBezTo>
                    <a:cubicBezTo>
                      <a:pt x="484774" y="834704"/>
                      <a:pt x="510406" y="814273"/>
                      <a:pt x="536038" y="793842"/>
                    </a:cubicBezTo>
                    <a:cubicBezTo>
                      <a:pt x="561670" y="773783"/>
                      <a:pt x="587673" y="753723"/>
                      <a:pt x="614419" y="734778"/>
                    </a:cubicBezTo>
                    <a:cubicBezTo>
                      <a:pt x="627793" y="725491"/>
                      <a:pt x="641166" y="716204"/>
                      <a:pt x="654910" y="707288"/>
                    </a:cubicBezTo>
                    <a:cubicBezTo>
                      <a:pt x="668655" y="698373"/>
                      <a:pt x="682399" y="689829"/>
                      <a:pt x="696516" y="681657"/>
                    </a:cubicBezTo>
                    <a:cubicBezTo>
                      <a:pt x="710631" y="673484"/>
                      <a:pt x="724748" y="664940"/>
                      <a:pt x="739235" y="657882"/>
                    </a:cubicBezTo>
                    <a:cubicBezTo>
                      <a:pt x="753723" y="650453"/>
                      <a:pt x="767839" y="642280"/>
                      <a:pt x="782698" y="635594"/>
                    </a:cubicBezTo>
                    <a:lnTo>
                      <a:pt x="826903" y="614791"/>
                    </a:lnTo>
                    <a:lnTo>
                      <a:pt x="872223" y="595846"/>
                    </a:lnTo>
                    <a:cubicBezTo>
                      <a:pt x="902313" y="582844"/>
                      <a:pt x="933516" y="572814"/>
                      <a:pt x="963978" y="561299"/>
                    </a:cubicBezTo>
                    <a:lnTo>
                      <a:pt x="964721" y="561299"/>
                    </a:lnTo>
                    <a:cubicBezTo>
                      <a:pt x="964721" y="561299"/>
                      <a:pt x="965463" y="560556"/>
                      <a:pt x="965463" y="560556"/>
                    </a:cubicBezTo>
                    <a:lnTo>
                      <a:pt x="990724" y="536782"/>
                    </a:lnTo>
                    <a:cubicBezTo>
                      <a:pt x="999268" y="528980"/>
                      <a:pt x="1008554" y="521923"/>
                      <a:pt x="1017470" y="514493"/>
                    </a:cubicBezTo>
                    <a:cubicBezTo>
                      <a:pt x="1026385" y="506692"/>
                      <a:pt x="1035672" y="500005"/>
                      <a:pt x="1044959" y="492947"/>
                    </a:cubicBezTo>
                    <a:cubicBezTo>
                      <a:pt x="1054246" y="485889"/>
                      <a:pt x="1063533" y="478831"/>
                      <a:pt x="1073191" y="472516"/>
                    </a:cubicBezTo>
                    <a:cubicBezTo>
                      <a:pt x="1092136" y="459143"/>
                      <a:pt x="1111453" y="446142"/>
                      <a:pt x="1131141" y="433883"/>
                    </a:cubicBezTo>
                    <a:cubicBezTo>
                      <a:pt x="1150829" y="421253"/>
                      <a:pt x="1170889" y="409365"/>
                      <a:pt x="1190949" y="397478"/>
                    </a:cubicBezTo>
                    <a:cubicBezTo>
                      <a:pt x="1271559" y="350673"/>
                      <a:pt x="1354398" y="307581"/>
                      <a:pt x="1437979" y="266348"/>
                    </a:cubicBezTo>
                    <a:lnTo>
                      <a:pt x="1563538" y="204683"/>
                    </a:lnTo>
                    <a:lnTo>
                      <a:pt x="1626318" y="173850"/>
                    </a:lnTo>
                    <a:cubicBezTo>
                      <a:pt x="1647491" y="163820"/>
                      <a:pt x="1667179" y="151190"/>
                      <a:pt x="1687611" y="140046"/>
                    </a:cubicBezTo>
                    <a:lnTo>
                      <a:pt x="1929813" y="0"/>
                    </a:lnTo>
                    <a:lnTo>
                      <a:pt x="1929813" y="0"/>
                    </a:lnTo>
                    <a:cubicBezTo>
                      <a:pt x="1929813" y="0"/>
                      <a:pt x="1685753" y="136703"/>
                      <a:pt x="1685753" y="136703"/>
                    </a:cubicBezTo>
                    <a:cubicBezTo>
                      <a:pt x="1665322" y="147847"/>
                      <a:pt x="1645634" y="160477"/>
                      <a:pt x="1624460" y="170136"/>
                    </a:cubicBezTo>
                    <a:lnTo>
                      <a:pt x="1561681" y="200597"/>
                    </a:lnTo>
                    <a:lnTo>
                      <a:pt x="1435751" y="261890"/>
                    </a:lnTo>
                    <a:cubicBezTo>
                      <a:pt x="1352169" y="303124"/>
                      <a:pt x="1268958" y="345472"/>
                      <a:pt x="1187977" y="392278"/>
                    </a:cubicBezTo>
                    <a:cubicBezTo>
                      <a:pt x="1167917" y="404165"/>
                      <a:pt x="1147858" y="416052"/>
                      <a:pt x="1127798" y="428311"/>
                    </a:cubicBezTo>
                    <a:cubicBezTo>
                      <a:pt x="1108109" y="440569"/>
                      <a:pt x="1088421" y="453571"/>
                      <a:pt x="1069105" y="466944"/>
                    </a:cubicBezTo>
                    <a:cubicBezTo>
                      <a:pt x="1059446" y="473259"/>
                      <a:pt x="1050159" y="480317"/>
                      <a:pt x="1040501" y="487375"/>
                    </a:cubicBezTo>
                    <a:cubicBezTo>
                      <a:pt x="1031214" y="494433"/>
                      <a:pt x="1021556" y="501120"/>
                      <a:pt x="1012641" y="508921"/>
                    </a:cubicBezTo>
                    <a:cubicBezTo>
                      <a:pt x="1003725" y="516350"/>
                      <a:pt x="994438" y="523780"/>
                      <a:pt x="985523" y="531581"/>
                    </a:cubicBezTo>
                    <a:lnTo>
                      <a:pt x="959891" y="555727"/>
                    </a:lnTo>
                    <a:lnTo>
                      <a:pt x="961377" y="554984"/>
                    </a:lnTo>
                    <a:cubicBezTo>
                      <a:pt x="930916" y="566871"/>
                      <a:pt x="899713" y="577272"/>
                      <a:pt x="869623" y="590274"/>
                    </a:cubicBezTo>
                    <a:lnTo>
                      <a:pt x="824303" y="609219"/>
                    </a:lnTo>
                    <a:lnTo>
                      <a:pt x="779726" y="630393"/>
                    </a:lnTo>
                    <a:cubicBezTo>
                      <a:pt x="764867" y="637080"/>
                      <a:pt x="750751" y="645252"/>
                      <a:pt x="735892" y="653053"/>
                    </a:cubicBezTo>
                    <a:cubicBezTo>
                      <a:pt x="721404" y="660483"/>
                      <a:pt x="707288" y="668655"/>
                      <a:pt x="693172" y="677199"/>
                    </a:cubicBezTo>
                    <a:cubicBezTo>
                      <a:pt x="679056" y="685372"/>
                      <a:pt x="664940" y="693915"/>
                      <a:pt x="651196" y="703202"/>
                    </a:cubicBezTo>
                    <a:cubicBezTo>
                      <a:pt x="637451" y="712118"/>
                      <a:pt x="623706" y="721404"/>
                      <a:pt x="610704" y="731063"/>
                    </a:cubicBezTo>
                    <a:cubicBezTo>
                      <a:pt x="583959" y="750008"/>
                      <a:pt x="557955" y="770068"/>
                      <a:pt x="532323" y="790499"/>
                    </a:cubicBezTo>
                    <a:cubicBezTo>
                      <a:pt x="506692" y="810930"/>
                      <a:pt x="481431" y="831361"/>
                      <a:pt x="455057" y="850678"/>
                    </a:cubicBezTo>
                    <a:cubicBezTo>
                      <a:pt x="442055" y="860708"/>
                      <a:pt x="428682" y="869994"/>
                      <a:pt x="414938" y="878910"/>
                    </a:cubicBezTo>
                    <a:cubicBezTo>
                      <a:pt x="401564" y="888568"/>
                      <a:pt x="387448" y="896369"/>
                      <a:pt x="373704" y="905285"/>
                    </a:cubicBezTo>
                    <a:cubicBezTo>
                      <a:pt x="359588" y="913457"/>
                      <a:pt x="345100" y="920887"/>
                      <a:pt x="330984" y="929059"/>
                    </a:cubicBezTo>
                    <a:lnTo>
                      <a:pt x="286779" y="949862"/>
                    </a:lnTo>
                    <a:lnTo>
                      <a:pt x="286779" y="949862"/>
                    </a:lnTo>
                    <a:cubicBezTo>
                      <a:pt x="286779" y="949862"/>
                      <a:pt x="286779" y="949862"/>
                      <a:pt x="286779" y="949862"/>
                    </a:cubicBezTo>
                    <a:cubicBezTo>
                      <a:pt x="263376" y="965835"/>
                      <a:pt x="239601" y="981066"/>
                      <a:pt x="216569" y="997410"/>
                    </a:cubicBezTo>
                    <a:lnTo>
                      <a:pt x="147104" y="1045702"/>
                    </a:lnTo>
                    <a:lnTo>
                      <a:pt x="112185" y="1069477"/>
                    </a:lnTo>
                    <a:lnTo>
                      <a:pt x="94354" y="1080992"/>
                    </a:lnTo>
                    <a:cubicBezTo>
                      <a:pt x="88411" y="1084707"/>
                      <a:pt x="82467" y="1088793"/>
                      <a:pt x="76524" y="1092137"/>
                    </a:cubicBezTo>
                    <a:cubicBezTo>
                      <a:pt x="64265" y="1099195"/>
                      <a:pt x="52378" y="1106624"/>
                      <a:pt x="39376" y="1112196"/>
                    </a:cubicBezTo>
                    <a:cubicBezTo>
                      <a:pt x="33061" y="1114797"/>
                      <a:pt x="26746" y="1118883"/>
                      <a:pt x="20059" y="1120369"/>
                    </a:cubicBezTo>
                    <a:lnTo>
                      <a:pt x="0" y="1126684"/>
                    </a:lnTo>
                    <a:lnTo>
                      <a:pt x="0" y="112668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2" name="Freeform: Shape 1181">
                <a:extLst>
                  <a:ext uri="{FF2B5EF4-FFF2-40B4-BE49-F238E27FC236}">
                    <a16:creationId xmlns:a16="http://schemas.microsoft.com/office/drawing/2014/main" id="{D20A6DCB-527B-D78A-05D2-D9713D7B7EEC}"/>
                  </a:ext>
                </a:extLst>
              </p:cNvPr>
              <p:cNvSpPr/>
              <p:nvPr/>
            </p:nvSpPr>
            <p:spPr>
              <a:xfrm>
                <a:off x="7447960" y="2605974"/>
                <a:ext cx="55766" cy="55766"/>
              </a:xfrm>
              <a:custGeom>
                <a:avLst/>
                <a:gdLst>
                  <a:gd name="connsiteX0" fmla="*/ 24354 w 55766"/>
                  <a:gd name="connsiteY0" fmla="*/ 208 h 55766"/>
                  <a:gd name="connsiteX1" fmla="*/ 208 w 55766"/>
                  <a:gd name="connsiteY1" fmla="*/ 31412 h 55766"/>
                  <a:gd name="connsiteX2" fmla="*/ 31412 w 55766"/>
                  <a:gd name="connsiteY2" fmla="*/ 55558 h 55766"/>
                  <a:gd name="connsiteX3" fmla="*/ 55558 w 55766"/>
                  <a:gd name="connsiteY3" fmla="*/ 24354 h 55766"/>
                  <a:gd name="connsiteX4" fmla="*/ 24354 w 55766"/>
                  <a:gd name="connsiteY4" fmla="*/ 208 h 5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66" h="55766">
                    <a:moveTo>
                      <a:pt x="24354" y="208"/>
                    </a:moveTo>
                    <a:cubicBezTo>
                      <a:pt x="9124" y="2066"/>
                      <a:pt x="-1649" y="16182"/>
                      <a:pt x="208" y="31412"/>
                    </a:cubicBezTo>
                    <a:cubicBezTo>
                      <a:pt x="2066" y="46643"/>
                      <a:pt x="16182" y="57415"/>
                      <a:pt x="31412" y="55558"/>
                    </a:cubicBezTo>
                    <a:cubicBezTo>
                      <a:pt x="46643" y="53701"/>
                      <a:pt x="57416" y="39585"/>
                      <a:pt x="55558" y="24354"/>
                    </a:cubicBezTo>
                    <a:cubicBezTo>
                      <a:pt x="53701" y="9124"/>
                      <a:pt x="39585" y="-1649"/>
                      <a:pt x="24354" y="20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3" name="Freeform: Shape 1182">
                <a:extLst>
                  <a:ext uri="{FF2B5EF4-FFF2-40B4-BE49-F238E27FC236}">
                    <a16:creationId xmlns:a16="http://schemas.microsoft.com/office/drawing/2014/main" id="{7F712447-4C06-8069-5154-35576743B1C6}"/>
                  </a:ext>
                </a:extLst>
              </p:cNvPr>
              <p:cNvSpPr/>
              <p:nvPr/>
            </p:nvSpPr>
            <p:spPr>
              <a:xfrm>
                <a:off x="9375888" y="1480377"/>
                <a:ext cx="55449" cy="55449"/>
              </a:xfrm>
              <a:custGeom>
                <a:avLst/>
                <a:gdLst>
                  <a:gd name="connsiteX0" fmla="*/ 13980 w 55449"/>
                  <a:gd name="connsiteY0" fmla="*/ 3579 h 55449"/>
                  <a:gd name="connsiteX1" fmla="*/ 51871 w 55449"/>
                  <a:gd name="connsiteY1" fmla="*/ 13980 h 55449"/>
                  <a:gd name="connsiteX2" fmla="*/ 41470 w 55449"/>
                  <a:gd name="connsiteY2" fmla="*/ 51871 h 55449"/>
                  <a:gd name="connsiteX3" fmla="*/ 3579 w 55449"/>
                  <a:gd name="connsiteY3" fmla="*/ 41470 h 55449"/>
                  <a:gd name="connsiteX4" fmla="*/ 13980 w 55449"/>
                  <a:gd name="connsiteY4" fmla="*/ 3579 h 55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49" h="55449">
                    <a:moveTo>
                      <a:pt x="13980" y="3579"/>
                    </a:moveTo>
                    <a:cubicBezTo>
                      <a:pt x="27353" y="-3850"/>
                      <a:pt x="44441" y="607"/>
                      <a:pt x="51871" y="13980"/>
                    </a:cubicBezTo>
                    <a:cubicBezTo>
                      <a:pt x="59300" y="27353"/>
                      <a:pt x="54843" y="44441"/>
                      <a:pt x="41470" y="51871"/>
                    </a:cubicBezTo>
                    <a:cubicBezTo>
                      <a:pt x="28096" y="59300"/>
                      <a:pt x="11008" y="54843"/>
                      <a:pt x="3579" y="41470"/>
                    </a:cubicBezTo>
                    <a:cubicBezTo>
                      <a:pt x="-3850" y="28096"/>
                      <a:pt x="607" y="11009"/>
                      <a:pt x="13980" y="357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69" name="Graphic 619">
              <a:extLst>
                <a:ext uri="{FF2B5EF4-FFF2-40B4-BE49-F238E27FC236}">
                  <a16:creationId xmlns:a16="http://schemas.microsoft.com/office/drawing/2014/main" id="{2F4985B6-D3AF-82ED-FC1C-F211E54BB925}"/>
                </a:ext>
                <a:ext uri="{C183D7F6-B498-43B3-948B-1728B52AA6E4}">
                  <adec:decorative xmlns:adec="http://schemas.microsoft.com/office/drawing/2017/decorative" val="1"/>
                </a:ext>
              </a:extLst>
            </p:cNvPr>
            <p:cNvGrpSpPr/>
            <p:nvPr/>
          </p:nvGrpSpPr>
          <p:grpSpPr>
            <a:xfrm>
              <a:off x="5406822" y="3417107"/>
              <a:ext cx="1133288" cy="859126"/>
              <a:chOff x="7527626" y="1144118"/>
              <a:chExt cx="1685358" cy="1209128"/>
            </a:xfrm>
            <a:solidFill>
              <a:srgbClr val="454142"/>
            </a:solidFill>
          </p:grpSpPr>
          <p:sp>
            <p:nvSpPr>
              <p:cNvPr id="1178" name="Freeform: Shape 1177">
                <a:extLst>
                  <a:ext uri="{FF2B5EF4-FFF2-40B4-BE49-F238E27FC236}">
                    <a16:creationId xmlns:a16="http://schemas.microsoft.com/office/drawing/2014/main" id="{AA1D1343-1ABF-524E-C429-4BE6FF998276}"/>
                  </a:ext>
                </a:extLst>
              </p:cNvPr>
              <p:cNvSpPr/>
              <p:nvPr/>
            </p:nvSpPr>
            <p:spPr>
              <a:xfrm>
                <a:off x="7553296" y="1170803"/>
                <a:ext cx="1632632" cy="1157144"/>
              </a:xfrm>
              <a:custGeom>
                <a:avLst/>
                <a:gdLst>
                  <a:gd name="connsiteX0" fmla="*/ 1632633 w 1632632"/>
                  <a:gd name="connsiteY0" fmla="*/ 0 h 1157144"/>
                  <a:gd name="connsiteX1" fmla="*/ 1386716 w 1632632"/>
                  <a:gd name="connsiteY1" fmla="*/ 170507 h 1157144"/>
                  <a:gd name="connsiteX2" fmla="*/ 1386716 w 1632632"/>
                  <a:gd name="connsiteY2" fmla="*/ 170507 h 1157144"/>
                  <a:gd name="connsiteX3" fmla="*/ 1386716 w 1632632"/>
                  <a:gd name="connsiteY3" fmla="*/ 171250 h 1157144"/>
                  <a:gd name="connsiteX4" fmla="*/ 1328766 w 1632632"/>
                  <a:gd name="connsiteY4" fmla="*/ 235515 h 1157144"/>
                  <a:gd name="connsiteX5" fmla="*/ 1260043 w 1632632"/>
                  <a:gd name="connsiteY5" fmla="*/ 289008 h 1157144"/>
                  <a:gd name="connsiteX6" fmla="*/ 1114425 w 1632632"/>
                  <a:gd name="connsiteY6" fmla="*/ 385963 h 1157144"/>
                  <a:gd name="connsiteX7" fmla="*/ 967321 w 1632632"/>
                  <a:gd name="connsiteY7" fmla="*/ 481060 h 1157144"/>
                  <a:gd name="connsiteX8" fmla="*/ 895255 w 1632632"/>
                  <a:gd name="connsiteY8" fmla="*/ 530838 h 1157144"/>
                  <a:gd name="connsiteX9" fmla="*/ 825418 w 1632632"/>
                  <a:gd name="connsiteY9" fmla="*/ 583587 h 1157144"/>
                  <a:gd name="connsiteX10" fmla="*/ 755209 w 1632632"/>
                  <a:gd name="connsiteY10" fmla="*/ 635965 h 1157144"/>
                  <a:gd name="connsiteX11" fmla="*/ 683886 w 1632632"/>
                  <a:gd name="connsiteY11" fmla="*/ 686486 h 1157144"/>
                  <a:gd name="connsiteX12" fmla="*/ 539382 w 1632632"/>
                  <a:gd name="connsiteY12" fmla="*/ 784927 h 1157144"/>
                  <a:gd name="connsiteX13" fmla="*/ 395249 w 1632632"/>
                  <a:gd name="connsiteY13" fmla="*/ 884482 h 1157144"/>
                  <a:gd name="connsiteX14" fmla="*/ 325041 w 1632632"/>
                  <a:gd name="connsiteY14" fmla="*/ 936860 h 1157144"/>
                  <a:gd name="connsiteX15" fmla="*/ 307581 w 1632632"/>
                  <a:gd name="connsiteY15" fmla="*/ 950233 h 1157144"/>
                  <a:gd name="connsiteX16" fmla="*/ 290865 w 1632632"/>
                  <a:gd name="connsiteY16" fmla="*/ 964721 h 1157144"/>
                  <a:gd name="connsiteX17" fmla="*/ 257804 w 1632632"/>
                  <a:gd name="connsiteY17" fmla="*/ 993696 h 1157144"/>
                  <a:gd name="connsiteX18" fmla="*/ 258175 w 1632632"/>
                  <a:gd name="connsiteY18" fmla="*/ 993696 h 1157144"/>
                  <a:gd name="connsiteX19" fmla="*/ 190567 w 1632632"/>
                  <a:gd name="connsiteY19" fmla="*/ 1028986 h 1157144"/>
                  <a:gd name="connsiteX20" fmla="*/ 124073 w 1632632"/>
                  <a:gd name="connsiteY20" fmla="*/ 1066876 h 1157144"/>
                  <a:gd name="connsiteX21" fmla="*/ 91383 w 1632632"/>
                  <a:gd name="connsiteY21" fmla="*/ 1086936 h 1157144"/>
                  <a:gd name="connsiteX22" fmla="*/ 59436 w 1632632"/>
                  <a:gd name="connsiteY22" fmla="*/ 1108110 h 1157144"/>
                  <a:gd name="connsiteX23" fmla="*/ 43834 w 1632632"/>
                  <a:gd name="connsiteY23" fmla="*/ 1119254 h 1157144"/>
                  <a:gd name="connsiteX24" fmla="*/ 28604 w 1632632"/>
                  <a:gd name="connsiteY24" fmla="*/ 1130770 h 1157144"/>
                  <a:gd name="connsiteX25" fmla="*/ 13745 w 1632632"/>
                  <a:gd name="connsiteY25" fmla="*/ 1143029 h 1157144"/>
                  <a:gd name="connsiteX26" fmla="*/ 0 w 1632632"/>
                  <a:gd name="connsiteY26" fmla="*/ 1156402 h 1157144"/>
                  <a:gd name="connsiteX27" fmla="*/ 743 w 1632632"/>
                  <a:gd name="connsiteY27" fmla="*/ 1157145 h 1157144"/>
                  <a:gd name="connsiteX28" fmla="*/ 14488 w 1632632"/>
                  <a:gd name="connsiteY28" fmla="*/ 1144143 h 1157144"/>
                  <a:gd name="connsiteX29" fmla="*/ 29347 w 1632632"/>
                  <a:gd name="connsiteY29" fmla="*/ 1132256 h 1157144"/>
                  <a:gd name="connsiteX30" fmla="*/ 44577 w 1632632"/>
                  <a:gd name="connsiteY30" fmla="*/ 1121112 h 1157144"/>
                  <a:gd name="connsiteX31" fmla="*/ 60179 w 1632632"/>
                  <a:gd name="connsiteY31" fmla="*/ 1110339 h 1157144"/>
                  <a:gd name="connsiteX32" fmla="*/ 92497 w 1632632"/>
                  <a:gd name="connsiteY32" fmla="*/ 1089908 h 1157144"/>
                  <a:gd name="connsiteX33" fmla="*/ 125187 w 1632632"/>
                  <a:gd name="connsiteY33" fmla="*/ 1070219 h 1157144"/>
                  <a:gd name="connsiteX34" fmla="*/ 192053 w 1632632"/>
                  <a:gd name="connsiteY34" fmla="*/ 1033072 h 1157144"/>
                  <a:gd name="connsiteX35" fmla="*/ 259661 w 1632632"/>
                  <a:gd name="connsiteY35" fmla="*/ 997782 h 1157144"/>
                  <a:gd name="connsiteX36" fmla="*/ 259661 w 1632632"/>
                  <a:gd name="connsiteY36" fmla="*/ 997782 h 1157144"/>
                  <a:gd name="connsiteX37" fmla="*/ 259661 w 1632632"/>
                  <a:gd name="connsiteY37" fmla="*/ 997782 h 1157144"/>
                  <a:gd name="connsiteX38" fmla="*/ 292722 w 1632632"/>
                  <a:gd name="connsiteY38" fmla="*/ 969178 h 1157144"/>
                  <a:gd name="connsiteX39" fmla="*/ 309067 w 1632632"/>
                  <a:gd name="connsiteY39" fmla="*/ 955062 h 1157144"/>
                  <a:gd name="connsiteX40" fmla="*/ 326527 w 1632632"/>
                  <a:gd name="connsiteY40" fmla="*/ 941689 h 1157144"/>
                  <a:gd name="connsiteX41" fmla="*/ 396736 w 1632632"/>
                  <a:gd name="connsiteY41" fmla="*/ 889683 h 1157144"/>
                  <a:gd name="connsiteX42" fmla="*/ 541239 w 1632632"/>
                  <a:gd name="connsiteY42" fmla="*/ 790870 h 1157144"/>
                  <a:gd name="connsiteX43" fmla="*/ 686486 w 1632632"/>
                  <a:gd name="connsiteY43" fmla="*/ 692801 h 1157144"/>
                  <a:gd name="connsiteX44" fmla="*/ 758181 w 1632632"/>
                  <a:gd name="connsiteY44" fmla="*/ 642652 h 1157144"/>
                  <a:gd name="connsiteX45" fmla="*/ 828389 w 1632632"/>
                  <a:gd name="connsiteY45" fmla="*/ 590274 h 1157144"/>
                  <a:gd name="connsiteX46" fmla="*/ 897855 w 1632632"/>
                  <a:gd name="connsiteY46" fmla="*/ 537153 h 1157144"/>
                  <a:gd name="connsiteX47" fmla="*/ 969550 w 1632632"/>
                  <a:gd name="connsiteY47" fmla="*/ 487375 h 1157144"/>
                  <a:gd name="connsiteX48" fmla="*/ 1116283 w 1632632"/>
                  <a:gd name="connsiteY48" fmla="*/ 391906 h 1157144"/>
                  <a:gd name="connsiteX49" fmla="*/ 1261529 w 1632632"/>
                  <a:gd name="connsiteY49" fmla="*/ 294208 h 1157144"/>
                  <a:gd name="connsiteX50" fmla="*/ 1330252 w 1632632"/>
                  <a:gd name="connsiteY50" fmla="*/ 239973 h 1157144"/>
                  <a:gd name="connsiteX51" fmla="*/ 1388574 w 1632632"/>
                  <a:gd name="connsiteY51" fmla="*/ 174222 h 1157144"/>
                  <a:gd name="connsiteX52" fmla="*/ 1387831 w 1632632"/>
                  <a:gd name="connsiteY52" fmla="*/ 174965 h 1157144"/>
                  <a:gd name="connsiteX53" fmla="*/ 1631890 w 1632632"/>
                  <a:gd name="connsiteY53" fmla="*/ 1486 h 1157144"/>
                  <a:gd name="connsiteX54" fmla="*/ 1631890 w 1632632"/>
                  <a:gd name="connsiteY54" fmla="*/ 1486 h 1157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632632" h="1157144">
                    <a:moveTo>
                      <a:pt x="1632633" y="0"/>
                    </a:moveTo>
                    <a:lnTo>
                      <a:pt x="1386716" y="170507"/>
                    </a:lnTo>
                    <a:lnTo>
                      <a:pt x="1386716" y="170507"/>
                    </a:lnTo>
                    <a:cubicBezTo>
                      <a:pt x="1386716" y="170507"/>
                      <a:pt x="1386716" y="171250"/>
                      <a:pt x="1386716" y="171250"/>
                    </a:cubicBezTo>
                    <a:cubicBezTo>
                      <a:pt x="1371486" y="195767"/>
                      <a:pt x="1350312" y="216198"/>
                      <a:pt x="1328766" y="235515"/>
                    </a:cubicBezTo>
                    <a:cubicBezTo>
                      <a:pt x="1306849" y="254460"/>
                      <a:pt x="1283446" y="272291"/>
                      <a:pt x="1260043" y="289008"/>
                    </a:cubicBezTo>
                    <a:cubicBezTo>
                      <a:pt x="1212494" y="322812"/>
                      <a:pt x="1163460" y="354387"/>
                      <a:pt x="1114425" y="385963"/>
                    </a:cubicBezTo>
                    <a:cubicBezTo>
                      <a:pt x="1065391" y="417166"/>
                      <a:pt x="1015984" y="448370"/>
                      <a:pt x="967321" y="481060"/>
                    </a:cubicBezTo>
                    <a:cubicBezTo>
                      <a:pt x="942804" y="497034"/>
                      <a:pt x="919029" y="513750"/>
                      <a:pt x="895255" y="530838"/>
                    </a:cubicBezTo>
                    <a:cubicBezTo>
                      <a:pt x="871481" y="547554"/>
                      <a:pt x="848449" y="566128"/>
                      <a:pt x="825418" y="583587"/>
                    </a:cubicBezTo>
                    <a:lnTo>
                      <a:pt x="755209" y="635965"/>
                    </a:lnTo>
                    <a:lnTo>
                      <a:pt x="683886" y="686486"/>
                    </a:lnTo>
                    <a:cubicBezTo>
                      <a:pt x="635966" y="719547"/>
                      <a:pt x="587674" y="752608"/>
                      <a:pt x="539382" y="784927"/>
                    </a:cubicBezTo>
                    <a:cubicBezTo>
                      <a:pt x="491090" y="817617"/>
                      <a:pt x="442798" y="850306"/>
                      <a:pt x="395249" y="884482"/>
                    </a:cubicBezTo>
                    <a:cubicBezTo>
                      <a:pt x="371104" y="901198"/>
                      <a:pt x="348072" y="919029"/>
                      <a:pt x="325041" y="936860"/>
                    </a:cubicBezTo>
                    <a:lnTo>
                      <a:pt x="307581" y="950233"/>
                    </a:lnTo>
                    <a:lnTo>
                      <a:pt x="290865" y="964721"/>
                    </a:lnTo>
                    <a:lnTo>
                      <a:pt x="257804" y="993696"/>
                    </a:lnTo>
                    <a:lnTo>
                      <a:pt x="258175" y="993696"/>
                    </a:lnTo>
                    <a:cubicBezTo>
                      <a:pt x="235516" y="1005211"/>
                      <a:pt x="212856" y="1016727"/>
                      <a:pt x="190567" y="1028986"/>
                    </a:cubicBezTo>
                    <a:cubicBezTo>
                      <a:pt x="167907" y="1040873"/>
                      <a:pt x="145990" y="1053875"/>
                      <a:pt x="124073" y="1066876"/>
                    </a:cubicBezTo>
                    <a:cubicBezTo>
                      <a:pt x="113300" y="1073563"/>
                      <a:pt x="102527" y="1080249"/>
                      <a:pt x="91383" y="1086936"/>
                    </a:cubicBezTo>
                    <a:cubicBezTo>
                      <a:pt x="80610" y="1093623"/>
                      <a:pt x="70209" y="1101052"/>
                      <a:pt x="59436" y="1108110"/>
                    </a:cubicBezTo>
                    <a:cubicBezTo>
                      <a:pt x="54236" y="1111453"/>
                      <a:pt x="49035" y="1115539"/>
                      <a:pt x="43834" y="1119254"/>
                    </a:cubicBezTo>
                    <a:cubicBezTo>
                      <a:pt x="38634" y="1122969"/>
                      <a:pt x="33433" y="1126684"/>
                      <a:pt x="28604" y="1130770"/>
                    </a:cubicBezTo>
                    <a:lnTo>
                      <a:pt x="13745" y="1143029"/>
                    </a:lnTo>
                    <a:lnTo>
                      <a:pt x="0" y="1156402"/>
                    </a:lnTo>
                    <a:lnTo>
                      <a:pt x="743" y="1157145"/>
                    </a:lnTo>
                    <a:lnTo>
                      <a:pt x="14488" y="1144143"/>
                    </a:lnTo>
                    <a:lnTo>
                      <a:pt x="29347" y="1132256"/>
                    </a:lnTo>
                    <a:cubicBezTo>
                      <a:pt x="34176" y="1128170"/>
                      <a:pt x="39748" y="1124826"/>
                      <a:pt x="44577" y="1121112"/>
                    </a:cubicBezTo>
                    <a:cubicBezTo>
                      <a:pt x="49778" y="1117397"/>
                      <a:pt x="54979" y="1113682"/>
                      <a:pt x="60179" y="1110339"/>
                    </a:cubicBezTo>
                    <a:cubicBezTo>
                      <a:pt x="70952" y="1103652"/>
                      <a:pt x="81353" y="1096223"/>
                      <a:pt x="92497" y="1089908"/>
                    </a:cubicBezTo>
                    <a:cubicBezTo>
                      <a:pt x="103270" y="1083221"/>
                      <a:pt x="114414" y="1076535"/>
                      <a:pt x="125187" y="1070219"/>
                    </a:cubicBezTo>
                    <a:cubicBezTo>
                      <a:pt x="147104" y="1057589"/>
                      <a:pt x="169393" y="1045331"/>
                      <a:pt x="192053" y="1033072"/>
                    </a:cubicBezTo>
                    <a:cubicBezTo>
                      <a:pt x="214341" y="1020813"/>
                      <a:pt x="237373" y="1009669"/>
                      <a:pt x="259661" y="997782"/>
                    </a:cubicBezTo>
                    <a:lnTo>
                      <a:pt x="259661" y="997782"/>
                    </a:lnTo>
                    <a:cubicBezTo>
                      <a:pt x="259661" y="997782"/>
                      <a:pt x="259661" y="997782"/>
                      <a:pt x="259661" y="997782"/>
                    </a:cubicBezTo>
                    <a:lnTo>
                      <a:pt x="292722" y="969178"/>
                    </a:lnTo>
                    <a:lnTo>
                      <a:pt x="309067" y="955062"/>
                    </a:lnTo>
                    <a:lnTo>
                      <a:pt x="326527" y="941689"/>
                    </a:lnTo>
                    <a:cubicBezTo>
                      <a:pt x="349929" y="924230"/>
                      <a:pt x="372589" y="906028"/>
                      <a:pt x="396736" y="889683"/>
                    </a:cubicBezTo>
                    <a:cubicBezTo>
                      <a:pt x="444284" y="855878"/>
                      <a:pt x="492947" y="823560"/>
                      <a:pt x="541239" y="790870"/>
                    </a:cubicBezTo>
                    <a:cubicBezTo>
                      <a:pt x="589903" y="758552"/>
                      <a:pt x="638194" y="725862"/>
                      <a:pt x="686486" y="692801"/>
                    </a:cubicBezTo>
                    <a:lnTo>
                      <a:pt x="758181" y="642652"/>
                    </a:lnTo>
                    <a:lnTo>
                      <a:pt x="828389" y="590274"/>
                    </a:lnTo>
                    <a:cubicBezTo>
                      <a:pt x="851421" y="572072"/>
                      <a:pt x="874081" y="554241"/>
                      <a:pt x="897855" y="537153"/>
                    </a:cubicBezTo>
                    <a:cubicBezTo>
                      <a:pt x="921629" y="520065"/>
                      <a:pt x="945404" y="503349"/>
                      <a:pt x="969550" y="487375"/>
                    </a:cubicBezTo>
                    <a:cubicBezTo>
                      <a:pt x="1017842" y="454685"/>
                      <a:pt x="1066876" y="423482"/>
                      <a:pt x="1116283" y="391906"/>
                    </a:cubicBezTo>
                    <a:cubicBezTo>
                      <a:pt x="1165318" y="360331"/>
                      <a:pt x="1214352" y="328384"/>
                      <a:pt x="1261529" y="294208"/>
                    </a:cubicBezTo>
                    <a:cubicBezTo>
                      <a:pt x="1285304" y="277120"/>
                      <a:pt x="1308335" y="259290"/>
                      <a:pt x="1330252" y="239973"/>
                    </a:cubicBezTo>
                    <a:cubicBezTo>
                      <a:pt x="1351798" y="220285"/>
                      <a:pt x="1372972" y="199482"/>
                      <a:pt x="1388574" y="174222"/>
                    </a:cubicBezTo>
                    <a:lnTo>
                      <a:pt x="1387831" y="174965"/>
                    </a:lnTo>
                    <a:lnTo>
                      <a:pt x="1631890" y="1486"/>
                    </a:lnTo>
                    <a:lnTo>
                      <a:pt x="1631890" y="148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9" name="Freeform: Shape 1178">
                <a:extLst>
                  <a:ext uri="{FF2B5EF4-FFF2-40B4-BE49-F238E27FC236}">
                    <a16:creationId xmlns:a16="http://schemas.microsoft.com/office/drawing/2014/main" id="{35253BD6-E10F-87E1-AED6-FAA1BDD82368}"/>
                  </a:ext>
                </a:extLst>
              </p:cNvPr>
              <p:cNvSpPr/>
              <p:nvPr/>
            </p:nvSpPr>
            <p:spPr>
              <a:xfrm>
                <a:off x="9157386" y="1144118"/>
                <a:ext cx="55598" cy="55598"/>
              </a:xfrm>
              <a:custGeom>
                <a:avLst/>
                <a:gdLst>
                  <a:gd name="connsiteX0" fmla="*/ 43772 w 55598"/>
                  <a:gd name="connsiteY0" fmla="*/ 50459 h 55598"/>
                  <a:gd name="connsiteX1" fmla="*/ 50459 w 55598"/>
                  <a:gd name="connsiteY1" fmla="*/ 11826 h 55598"/>
                  <a:gd name="connsiteX2" fmla="*/ 11826 w 55598"/>
                  <a:gd name="connsiteY2" fmla="*/ 5139 h 55598"/>
                  <a:gd name="connsiteX3" fmla="*/ 5139 w 55598"/>
                  <a:gd name="connsiteY3" fmla="*/ 43772 h 55598"/>
                  <a:gd name="connsiteX4" fmla="*/ 43772 w 55598"/>
                  <a:gd name="connsiteY4" fmla="*/ 50459 h 5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8" h="55598">
                    <a:moveTo>
                      <a:pt x="43772" y="50459"/>
                    </a:moveTo>
                    <a:cubicBezTo>
                      <a:pt x="56402" y="41544"/>
                      <a:pt x="59374" y="24456"/>
                      <a:pt x="50459" y="11826"/>
                    </a:cubicBezTo>
                    <a:cubicBezTo>
                      <a:pt x="41544" y="-804"/>
                      <a:pt x="24456" y="-3776"/>
                      <a:pt x="11826" y="5139"/>
                    </a:cubicBezTo>
                    <a:cubicBezTo>
                      <a:pt x="-804" y="14054"/>
                      <a:pt x="-3776" y="31142"/>
                      <a:pt x="5139" y="43772"/>
                    </a:cubicBezTo>
                    <a:cubicBezTo>
                      <a:pt x="14054" y="56403"/>
                      <a:pt x="31142" y="59374"/>
                      <a:pt x="43772" y="5045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0" name="Freeform: Shape 1179">
                <a:extLst>
                  <a:ext uri="{FF2B5EF4-FFF2-40B4-BE49-F238E27FC236}">
                    <a16:creationId xmlns:a16="http://schemas.microsoft.com/office/drawing/2014/main" id="{053204AA-CBDF-3F37-C13A-A6C30798386B}"/>
                  </a:ext>
                </a:extLst>
              </p:cNvPr>
              <p:cNvSpPr/>
              <p:nvPr/>
            </p:nvSpPr>
            <p:spPr>
              <a:xfrm>
                <a:off x="7527626" y="2297820"/>
                <a:ext cx="55426" cy="55426"/>
              </a:xfrm>
              <a:custGeom>
                <a:avLst/>
                <a:gdLst>
                  <a:gd name="connsiteX0" fmla="*/ 55017 w 55426"/>
                  <a:gd name="connsiteY0" fmla="*/ 23070 h 55426"/>
                  <a:gd name="connsiteX1" fmla="*/ 32357 w 55426"/>
                  <a:gd name="connsiteY1" fmla="*/ 55017 h 55426"/>
                  <a:gd name="connsiteX2" fmla="*/ 410 w 55426"/>
                  <a:gd name="connsiteY2" fmla="*/ 32357 h 55426"/>
                  <a:gd name="connsiteX3" fmla="*/ 23070 w 55426"/>
                  <a:gd name="connsiteY3" fmla="*/ 410 h 55426"/>
                  <a:gd name="connsiteX4" fmla="*/ 55017 w 55426"/>
                  <a:gd name="connsiteY4" fmla="*/ 23070 h 55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26" h="55426">
                    <a:moveTo>
                      <a:pt x="55017" y="23070"/>
                    </a:moveTo>
                    <a:cubicBezTo>
                      <a:pt x="57617" y="38301"/>
                      <a:pt x="47588" y="52417"/>
                      <a:pt x="32357" y="55017"/>
                    </a:cubicBezTo>
                    <a:cubicBezTo>
                      <a:pt x="17126" y="57617"/>
                      <a:pt x="3010" y="47587"/>
                      <a:pt x="410" y="32357"/>
                    </a:cubicBezTo>
                    <a:cubicBezTo>
                      <a:pt x="-2191" y="17127"/>
                      <a:pt x="7839" y="3010"/>
                      <a:pt x="23070" y="410"/>
                    </a:cubicBezTo>
                    <a:cubicBezTo>
                      <a:pt x="38301" y="-2190"/>
                      <a:pt x="52416" y="7840"/>
                      <a:pt x="55017" y="2307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0" name="Graphic 619">
              <a:extLst>
                <a:ext uri="{FF2B5EF4-FFF2-40B4-BE49-F238E27FC236}">
                  <a16:creationId xmlns:a16="http://schemas.microsoft.com/office/drawing/2014/main" id="{AA36B359-462E-9C9C-E4A6-ADA6826A69C1}"/>
                </a:ext>
                <a:ext uri="{C183D7F6-B498-43B3-948B-1728B52AA6E4}">
                  <adec:decorative xmlns:adec="http://schemas.microsoft.com/office/drawing/2017/decorative" val="1"/>
                </a:ext>
              </a:extLst>
            </p:cNvPr>
            <p:cNvGrpSpPr/>
            <p:nvPr/>
          </p:nvGrpSpPr>
          <p:grpSpPr>
            <a:xfrm>
              <a:off x="5471395" y="3193407"/>
              <a:ext cx="897239" cy="870479"/>
              <a:chOff x="7623656" y="829284"/>
              <a:chExt cx="1334320" cy="1225106"/>
            </a:xfrm>
            <a:solidFill>
              <a:srgbClr val="454142"/>
            </a:solidFill>
          </p:grpSpPr>
          <p:sp>
            <p:nvSpPr>
              <p:cNvPr id="1175" name="Freeform: Shape 1174">
                <a:extLst>
                  <a:ext uri="{FF2B5EF4-FFF2-40B4-BE49-F238E27FC236}">
                    <a16:creationId xmlns:a16="http://schemas.microsoft.com/office/drawing/2014/main" id="{99EEE381-DEEE-1F31-66CB-18EE75B37994}"/>
                  </a:ext>
                </a:extLst>
              </p:cNvPr>
              <p:cNvSpPr/>
              <p:nvPr/>
            </p:nvSpPr>
            <p:spPr>
              <a:xfrm>
                <a:off x="7649879" y="856164"/>
                <a:ext cx="1281217" cy="1171260"/>
              </a:xfrm>
              <a:custGeom>
                <a:avLst/>
                <a:gdLst>
                  <a:gd name="connsiteX0" fmla="*/ 743 w 1281217"/>
                  <a:gd name="connsiteY0" fmla="*/ 1171261 h 1171260"/>
                  <a:gd name="connsiteX1" fmla="*/ 45320 w 1281217"/>
                  <a:gd name="connsiteY1" fmla="*/ 1140057 h 1171260"/>
                  <a:gd name="connsiteX2" fmla="*/ 87668 w 1281217"/>
                  <a:gd name="connsiteY2" fmla="*/ 1105881 h 1171260"/>
                  <a:gd name="connsiteX3" fmla="*/ 170507 w 1281217"/>
                  <a:gd name="connsiteY3" fmla="*/ 1035301 h 1171260"/>
                  <a:gd name="connsiteX4" fmla="*/ 251117 w 1281217"/>
                  <a:gd name="connsiteY4" fmla="*/ 962492 h 1171260"/>
                  <a:gd name="connsiteX5" fmla="*/ 330613 w 1281217"/>
                  <a:gd name="connsiteY5" fmla="*/ 888568 h 1171260"/>
                  <a:gd name="connsiteX6" fmla="*/ 409366 w 1281217"/>
                  <a:gd name="connsiteY6" fmla="*/ 813902 h 1171260"/>
                  <a:gd name="connsiteX7" fmla="*/ 487747 w 1281217"/>
                  <a:gd name="connsiteY7" fmla="*/ 738492 h 1171260"/>
                  <a:gd name="connsiteX8" fmla="*/ 643023 w 1281217"/>
                  <a:gd name="connsiteY8" fmla="*/ 586188 h 1171260"/>
                  <a:gd name="connsiteX9" fmla="*/ 643023 w 1281217"/>
                  <a:gd name="connsiteY9" fmla="*/ 586188 h 1171260"/>
                  <a:gd name="connsiteX10" fmla="*/ 643023 w 1281217"/>
                  <a:gd name="connsiteY10" fmla="*/ 585445 h 1171260"/>
                  <a:gd name="connsiteX11" fmla="*/ 670141 w 1281217"/>
                  <a:gd name="connsiteY11" fmla="*/ 538267 h 1171260"/>
                  <a:gd name="connsiteX12" fmla="*/ 700973 w 1281217"/>
                  <a:gd name="connsiteY12" fmla="*/ 493319 h 1171260"/>
                  <a:gd name="connsiteX13" fmla="*/ 734778 w 1281217"/>
                  <a:gd name="connsiteY13" fmla="*/ 450228 h 1171260"/>
                  <a:gd name="connsiteX14" fmla="*/ 770439 w 1281217"/>
                  <a:gd name="connsiteY14" fmla="*/ 408994 h 1171260"/>
                  <a:gd name="connsiteX15" fmla="*/ 807958 w 1281217"/>
                  <a:gd name="connsiteY15" fmla="*/ 369246 h 1171260"/>
                  <a:gd name="connsiteX16" fmla="*/ 846963 w 1281217"/>
                  <a:gd name="connsiteY16" fmla="*/ 330984 h 1171260"/>
                  <a:gd name="connsiteX17" fmla="*/ 887083 w 1281217"/>
                  <a:gd name="connsiteY17" fmla="*/ 293837 h 1171260"/>
                  <a:gd name="connsiteX18" fmla="*/ 927944 w 1281217"/>
                  <a:gd name="connsiteY18" fmla="*/ 257804 h 1171260"/>
                  <a:gd name="connsiteX19" fmla="*/ 1012641 w 1281217"/>
                  <a:gd name="connsiteY19" fmla="*/ 188709 h 1171260"/>
                  <a:gd name="connsiteX20" fmla="*/ 1056103 w 1281217"/>
                  <a:gd name="connsiteY20" fmla="*/ 155276 h 1171260"/>
                  <a:gd name="connsiteX21" fmla="*/ 1100309 w 1281217"/>
                  <a:gd name="connsiteY21" fmla="*/ 122958 h 1171260"/>
                  <a:gd name="connsiteX22" fmla="*/ 1281218 w 1281217"/>
                  <a:gd name="connsiteY22" fmla="*/ 0 h 1171260"/>
                  <a:gd name="connsiteX23" fmla="*/ 1281218 w 1281217"/>
                  <a:gd name="connsiteY23" fmla="*/ 0 h 1171260"/>
                  <a:gd name="connsiteX24" fmla="*/ 1188720 w 1281217"/>
                  <a:gd name="connsiteY24" fmla="*/ 58322 h 1171260"/>
                  <a:gd name="connsiteX25" fmla="*/ 1098451 w 1281217"/>
                  <a:gd name="connsiteY25" fmla="*/ 119986 h 1171260"/>
                  <a:gd name="connsiteX26" fmla="*/ 1054246 w 1281217"/>
                  <a:gd name="connsiteY26" fmla="*/ 152305 h 1171260"/>
                  <a:gd name="connsiteX27" fmla="*/ 1010412 w 1281217"/>
                  <a:gd name="connsiteY27" fmla="*/ 185366 h 1171260"/>
                  <a:gd name="connsiteX28" fmla="*/ 924973 w 1281217"/>
                  <a:gd name="connsiteY28" fmla="*/ 254089 h 1171260"/>
                  <a:gd name="connsiteX29" fmla="*/ 883739 w 1281217"/>
                  <a:gd name="connsiteY29" fmla="*/ 290122 h 1171260"/>
                  <a:gd name="connsiteX30" fmla="*/ 843248 w 1281217"/>
                  <a:gd name="connsiteY30" fmla="*/ 327269 h 1171260"/>
                  <a:gd name="connsiteX31" fmla="*/ 803872 w 1281217"/>
                  <a:gd name="connsiteY31" fmla="*/ 365531 h 1171260"/>
                  <a:gd name="connsiteX32" fmla="*/ 765981 w 1281217"/>
                  <a:gd name="connsiteY32" fmla="*/ 405279 h 1171260"/>
                  <a:gd name="connsiteX33" fmla="*/ 729948 w 1281217"/>
                  <a:gd name="connsiteY33" fmla="*/ 446513 h 1171260"/>
                  <a:gd name="connsiteX34" fmla="*/ 695773 w 1281217"/>
                  <a:gd name="connsiteY34" fmla="*/ 489604 h 1171260"/>
                  <a:gd name="connsiteX35" fmla="*/ 664198 w 1281217"/>
                  <a:gd name="connsiteY35" fmla="*/ 534553 h 1171260"/>
                  <a:gd name="connsiteX36" fmla="*/ 636337 w 1281217"/>
                  <a:gd name="connsiteY36" fmla="*/ 582101 h 1171260"/>
                  <a:gd name="connsiteX37" fmla="*/ 637079 w 1281217"/>
                  <a:gd name="connsiteY37" fmla="*/ 581358 h 1171260"/>
                  <a:gd name="connsiteX38" fmla="*/ 482918 w 1281217"/>
                  <a:gd name="connsiteY38" fmla="*/ 734406 h 1171260"/>
                  <a:gd name="connsiteX39" fmla="*/ 404908 w 1281217"/>
                  <a:gd name="connsiteY39" fmla="*/ 810187 h 1171260"/>
                  <a:gd name="connsiteX40" fmla="*/ 326526 w 1281217"/>
                  <a:gd name="connsiteY40" fmla="*/ 885225 h 1171260"/>
                  <a:gd name="connsiteX41" fmla="*/ 247402 w 1281217"/>
                  <a:gd name="connsiteY41" fmla="*/ 959520 h 1171260"/>
                  <a:gd name="connsiteX42" fmla="*/ 167164 w 1281217"/>
                  <a:gd name="connsiteY42" fmla="*/ 1032701 h 1171260"/>
                  <a:gd name="connsiteX43" fmla="*/ 85439 w 1281217"/>
                  <a:gd name="connsiteY43" fmla="*/ 1104395 h 1171260"/>
                  <a:gd name="connsiteX44" fmla="*/ 43834 w 1281217"/>
                  <a:gd name="connsiteY44" fmla="*/ 1138942 h 1171260"/>
                  <a:gd name="connsiteX45" fmla="*/ 0 w 1281217"/>
                  <a:gd name="connsiteY45" fmla="*/ 1170889 h 1171260"/>
                  <a:gd name="connsiteX46" fmla="*/ 0 w 1281217"/>
                  <a:gd name="connsiteY46" fmla="*/ 1170889 h 117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81217" h="1171260">
                    <a:moveTo>
                      <a:pt x="743" y="1171261"/>
                    </a:moveTo>
                    <a:lnTo>
                      <a:pt x="45320" y="1140057"/>
                    </a:lnTo>
                    <a:lnTo>
                      <a:pt x="87668" y="1105881"/>
                    </a:lnTo>
                    <a:cubicBezTo>
                      <a:pt x="115900" y="1083221"/>
                      <a:pt x="143018" y="1059075"/>
                      <a:pt x="170507" y="1035301"/>
                    </a:cubicBezTo>
                    <a:lnTo>
                      <a:pt x="251117" y="962492"/>
                    </a:lnTo>
                    <a:lnTo>
                      <a:pt x="330613" y="888568"/>
                    </a:lnTo>
                    <a:lnTo>
                      <a:pt x="409366" y="813902"/>
                    </a:lnTo>
                    <a:cubicBezTo>
                      <a:pt x="435740" y="789013"/>
                      <a:pt x="461743" y="763753"/>
                      <a:pt x="487747" y="738492"/>
                    </a:cubicBezTo>
                    <a:cubicBezTo>
                      <a:pt x="539753" y="688343"/>
                      <a:pt x="591388" y="637080"/>
                      <a:pt x="643023" y="586188"/>
                    </a:cubicBezTo>
                    <a:lnTo>
                      <a:pt x="643023" y="586188"/>
                    </a:lnTo>
                    <a:cubicBezTo>
                      <a:pt x="643023" y="586188"/>
                      <a:pt x="643023" y="585445"/>
                      <a:pt x="643023" y="585445"/>
                    </a:cubicBezTo>
                    <a:lnTo>
                      <a:pt x="670141" y="538267"/>
                    </a:lnTo>
                    <a:lnTo>
                      <a:pt x="700973" y="493319"/>
                    </a:lnTo>
                    <a:cubicBezTo>
                      <a:pt x="711746" y="478460"/>
                      <a:pt x="723633" y="464715"/>
                      <a:pt x="734778" y="450228"/>
                    </a:cubicBezTo>
                    <a:cubicBezTo>
                      <a:pt x="745922" y="435740"/>
                      <a:pt x="758552" y="422738"/>
                      <a:pt x="770439" y="408994"/>
                    </a:cubicBezTo>
                    <a:cubicBezTo>
                      <a:pt x="782326" y="395249"/>
                      <a:pt x="795328" y="382248"/>
                      <a:pt x="807958" y="369246"/>
                    </a:cubicBezTo>
                    <a:cubicBezTo>
                      <a:pt x="820588" y="356245"/>
                      <a:pt x="833218" y="343243"/>
                      <a:pt x="846963" y="330984"/>
                    </a:cubicBezTo>
                    <a:cubicBezTo>
                      <a:pt x="860336" y="318725"/>
                      <a:pt x="873338" y="305724"/>
                      <a:pt x="887083" y="293837"/>
                    </a:cubicBezTo>
                    <a:lnTo>
                      <a:pt x="927944" y="257804"/>
                    </a:lnTo>
                    <a:cubicBezTo>
                      <a:pt x="955805" y="234401"/>
                      <a:pt x="984038" y="210998"/>
                      <a:pt x="1012641" y="188709"/>
                    </a:cubicBezTo>
                    <a:cubicBezTo>
                      <a:pt x="1026757" y="177193"/>
                      <a:pt x="1041616" y="166421"/>
                      <a:pt x="1056103" y="155276"/>
                    </a:cubicBezTo>
                    <a:cubicBezTo>
                      <a:pt x="1070591" y="144132"/>
                      <a:pt x="1085450" y="133731"/>
                      <a:pt x="1100309" y="122958"/>
                    </a:cubicBezTo>
                    <a:cubicBezTo>
                      <a:pt x="1159373" y="79867"/>
                      <a:pt x="1219553" y="38633"/>
                      <a:pt x="1281218" y="0"/>
                    </a:cubicBezTo>
                    <a:lnTo>
                      <a:pt x="1281218" y="0"/>
                    </a:lnTo>
                    <a:cubicBezTo>
                      <a:pt x="1250013" y="18574"/>
                      <a:pt x="1219181" y="38262"/>
                      <a:pt x="1188720" y="58322"/>
                    </a:cubicBezTo>
                    <a:cubicBezTo>
                      <a:pt x="1158259" y="78381"/>
                      <a:pt x="1127798" y="98812"/>
                      <a:pt x="1098451" y="119986"/>
                    </a:cubicBezTo>
                    <a:cubicBezTo>
                      <a:pt x="1083593" y="130759"/>
                      <a:pt x="1068734" y="141160"/>
                      <a:pt x="1054246" y="152305"/>
                    </a:cubicBezTo>
                    <a:cubicBezTo>
                      <a:pt x="1039759" y="163449"/>
                      <a:pt x="1024899" y="173850"/>
                      <a:pt x="1010412" y="185366"/>
                    </a:cubicBezTo>
                    <a:cubicBezTo>
                      <a:pt x="981437" y="207655"/>
                      <a:pt x="953205" y="230686"/>
                      <a:pt x="924973" y="254089"/>
                    </a:cubicBezTo>
                    <a:lnTo>
                      <a:pt x="883739" y="290122"/>
                    </a:lnTo>
                    <a:cubicBezTo>
                      <a:pt x="869623" y="302009"/>
                      <a:pt x="856993" y="315011"/>
                      <a:pt x="843248" y="327269"/>
                    </a:cubicBezTo>
                    <a:cubicBezTo>
                      <a:pt x="829875" y="339528"/>
                      <a:pt x="816874" y="352530"/>
                      <a:pt x="803872" y="365531"/>
                    </a:cubicBezTo>
                    <a:cubicBezTo>
                      <a:pt x="790870" y="378533"/>
                      <a:pt x="777869" y="391535"/>
                      <a:pt x="765981" y="405279"/>
                    </a:cubicBezTo>
                    <a:cubicBezTo>
                      <a:pt x="754094" y="419024"/>
                      <a:pt x="741093" y="432025"/>
                      <a:pt x="729948" y="446513"/>
                    </a:cubicBezTo>
                    <a:cubicBezTo>
                      <a:pt x="718433" y="461000"/>
                      <a:pt x="706546" y="474745"/>
                      <a:pt x="695773" y="489604"/>
                    </a:cubicBezTo>
                    <a:lnTo>
                      <a:pt x="664198" y="534553"/>
                    </a:lnTo>
                    <a:lnTo>
                      <a:pt x="636337" y="582101"/>
                    </a:lnTo>
                    <a:lnTo>
                      <a:pt x="637079" y="581358"/>
                    </a:lnTo>
                    <a:cubicBezTo>
                      <a:pt x="585816" y="632622"/>
                      <a:pt x="534553" y="683886"/>
                      <a:pt x="482918" y="734406"/>
                    </a:cubicBezTo>
                    <a:cubicBezTo>
                      <a:pt x="457286" y="759666"/>
                      <a:pt x="431283" y="785298"/>
                      <a:pt x="404908" y="810187"/>
                    </a:cubicBezTo>
                    <a:lnTo>
                      <a:pt x="326526" y="885225"/>
                    </a:lnTo>
                    <a:lnTo>
                      <a:pt x="247402" y="959520"/>
                    </a:lnTo>
                    <a:lnTo>
                      <a:pt x="167164" y="1032701"/>
                    </a:lnTo>
                    <a:cubicBezTo>
                      <a:pt x="139674" y="1056475"/>
                      <a:pt x="113300" y="1081364"/>
                      <a:pt x="85439" y="1104395"/>
                    </a:cubicBezTo>
                    <a:lnTo>
                      <a:pt x="43834" y="1138942"/>
                    </a:lnTo>
                    <a:lnTo>
                      <a:pt x="0" y="1170889"/>
                    </a:lnTo>
                    <a:lnTo>
                      <a:pt x="0" y="117088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6" name="Freeform: Shape 1175">
                <a:extLst>
                  <a:ext uri="{FF2B5EF4-FFF2-40B4-BE49-F238E27FC236}">
                    <a16:creationId xmlns:a16="http://schemas.microsoft.com/office/drawing/2014/main" id="{E52B1DE1-F410-4F7A-92EC-1EC5A34430D1}"/>
                  </a:ext>
                </a:extLst>
              </p:cNvPr>
              <p:cNvSpPr/>
              <p:nvPr/>
            </p:nvSpPr>
            <p:spPr>
              <a:xfrm>
                <a:off x="7623656" y="1998600"/>
                <a:ext cx="55791" cy="55791"/>
              </a:xfrm>
              <a:custGeom>
                <a:avLst/>
                <a:gdLst>
                  <a:gd name="connsiteX0" fmla="*/ 16566 w 55791"/>
                  <a:gd name="connsiteY0" fmla="*/ 2450 h 55791"/>
                  <a:gd name="connsiteX1" fmla="*/ 2450 w 55791"/>
                  <a:gd name="connsiteY1" fmla="*/ 39226 h 55791"/>
                  <a:gd name="connsiteX2" fmla="*/ 39225 w 55791"/>
                  <a:gd name="connsiteY2" fmla="*/ 53342 h 55791"/>
                  <a:gd name="connsiteX3" fmla="*/ 53341 w 55791"/>
                  <a:gd name="connsiteY3" fmla="*/ 16566 h 55791"/>
                  <a:gd name="connsiteX4" fmla="*/ 16566 w 55791"/>
                  <a:gd name="connsiteY4" fmla="*/ 2450 h 5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1" h="55791">
                    <a:moveTo>
                      <a:pt x="16566" y="2450"/>
                    </a:moveTo>
                    <a:cubicBezTo>
                      <a:pt x="2450" y="8765"/>
                      <a:pt x="-3865" y="25110"/>
                      <a:pt x="2450" y="39226"/>
                    </a:cubicBezTo>
                    <a:cubicBezTo>
                      <a:pt x="8765" y="53342"/>
                      <a:pt x="25110" y="59657"/>
                      <a:pt x="39225" y="53342"/>
                    </a:cubicBezTo>
                    <a:cubicBezTo>
                      <a:pt x="53341" y="47027"/>
                      <a:pt x="59656" y="30682"/>
                      <a:pt x="53341" y="16566"/>
                    </a:cubicBezTo>
                    <a:cubicBezTo>
                      <a:pt x="47026" y="2450"/>
                      <a:pt x="30681" y="-3865"/>
                      <a:pt x="16566" y="245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7" name="Freeform: Shape 1176">
                <a:extLst>
                  <a:ext uri="{FF2B5EF4-FFF2-40B4-BE49-F238E27FC236}">
                    <a16:creationId xmlns:a16="http://schemas.microsoft.com/office/drawing/2014/main" id="{0FF06C04-1C02-38FE-3ABC-F8B3644EACE2}"/>
                  </a:ext>
                </a:extLst>
              </p:cNvPr>
              <p:cNvSpPr/>
              <p:nvPr/>
            </p:nvSpPr>
            <p:spPr>
              <a:xfrm>
                <a:off x="8902360" y="829284"/>
                <a:ext cx="55615" cy="55616"/>
              </a:xfrm>
              <a:custGeom>
                <a:avLst/>
                <a:gdLst>
                  <a:gd name="connsiteX0" fmla="*/ 13134 w 55615"/>
                  <a:gd name="connsiteY0" fmla="*/ 4219 h 55616"/>
                  <a:gd name="connsiteX1" fmla="*/ 51396 w 55615"/>
                  <a:gd name="connsiteY1" fmla="*/ 13135 h 55616"/>
                  <a:gd name="connsiteX2" fmla="*/ 42481 w 55615"/>
                  <a:gd name="connsiteY2" fmla="*/ 51397 h 55616"/>
                  <a:gd name="connsiteX3" fmla="*/ 4219 w 55615"/>
                  <a:gd name="connsiteY3" fmla="*/ 42481 h 55616"/>
                  <a:gd name="connsiteX4" fmla="*/ 13134 w 55615"/>
                  <a:gd name="connsiteY4" fmla="*/ 4219 h 55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5" h="55616">
                    <a:moveTo>
                      <a:pt x="13134" y="4219"/>
                    </a:moveTo>
                    <a:cubicBezTo>
                      <a:pt x="26136" y="-3953"/>
                      <a:pt x="43224" y="133"/>
                      <a:pt x="51396" y="13135"/>
                    </a:cubicBezTo>
                    <a:cubicBezTo>
                      <a:pt x="59569" y="26136"/>
                      <a:pt x="55483" y="43224"/>
                      <a:pt x="42481" y="51397"/>
                    </a:cubicBezTo>
                    <a:cubicBezTo>
                      <a:pt x="29479" y="59569"/>
                      <a:pt x="12392" y="55483"/>
                      <a:pt x="4219" y="42481"/>
                    </a:cubicBezTo>
                    <a:cubicBezTo>
                      <a:pt x="-3953" y="29480"/>
                      <a:pt x="133" y="12392"/>
                      <a:pt x="13134" y="421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1" name="Graphic 619">
              <a:extLst>
                <a:ext uri="{FF2B5EF4-FFF2-40B4-BE49-F238E27FC236}">
                  <a16:creationId xmlns:a16="http://schemas.microsoft.com/office/drawing/2014/main" id="{1FE72B3E-F565-0DFD-E0A7-340F3D9BF59B}"/>
                </a:ext>
                <a:ext uri="{C183D7F6-B498-43B3-948B-1728B52AA6E4}">
                  <adec:decorative xmlns:adec="http://schemas.microsoft.com/office/drawing/2017/decorative" val="1"/>
                </a:ext>
              </a:extLst>
            </p:cNvPr>
            <p:cNvGrpSpPr/>
            <p:nvPr/>
          </p:nvGrpSpPr>
          <p:grpSpPr>
            <a:xfrm>
              <a:off x="5151746" y="2995735"/>
              <a:ext cx="1029273" cy="1172056"/>
              <a:chOff x="7148293" y="551082"/>
              <a:chExt cx="1530673" cy="1649544"/>
            </a:xfrm>
            <a:solidFill>
              <a:srgbClr val="454142"/>
            </a:solidFill>
          </p:grpSpPr>
          <p:sp>
            <p:nvSpPr>
              <p:cNvPr id="1172" name="Freeform: Shape 1171">
                <a:extLst>
                  <a:ext uri="{FF2B5EF4-FFF2-40B4-BE49-F238E27FC236}">
                    <a16:creationId xmlns:a16="http://schemas.microsoft.com/office/drawing/2014/main" id="{E9E652C9-DDC2-F144-39E5-993614F46F16}"/>
                  </a:ext>
                </a:extLst>
              </p:cNvPr>
              <p:cNvSpPr/>
              <p:nvPr/>
            </p:nvSpPr>
            <p:spPr>
              <a:xfrm>
                <a:off x="7174696" y="577929"/>
                <a:ext cx="1477794" cy="1596970"/>
              </a:xfrm>
              <a:custGeom>
                <a:avLst/>
                <a:gdLst>
                  <a:gd name="connsiteX0" fmla="*/ 1553 w 1477794"/>
                  <a:gd name="connsiteY0" fmla="*/ 1596600 h 1596970"/>
                  <a:gd name="connsiteX1" fmla="*/ 810 w 1477794"/>
                  <a:gd name="connsiteY1" fmla="*/ 1575797 h 1596970"/>
                  <a:gd name="connsiteX2" fmla="*/ 6382 w 1477794"/>
                  <a:gd name="connsiteY2" fmla="*/ 1555366 h 1596970"/>
                  <a:gd name="connsiteX3" fmla="*/ 15297 w 1477794"/>
                  <a:gd name="connsiteY3" fmla="*/ 1536421 h 1596970"/>
                  <a:gd name="connsiteX4" fmla="*/ 26813 w 1477794"/>
                  <a:gd name="connsiteY4" fmla="*/ 1518590 h 1596970"/>
                  <a:gd name="connsiteX5" fmla="*/ 53931 w 1477794"/>
                  <a:gd name="connsiteY5" fmla="*/ 1486272 h 1596970"/>
                  <a:gd name="connsiteX6" fmla="*/ 84764 w 1477794"/>
                  <a:gd name="connsiteY6" fmla="*/ 1456925 h 1596970"/>
                  <a:gd name="connsiteX7" fmla="*/ 117825 w 1477794"/>
                  <a:gd name="connsiteY7" fmla="*/ 1430550 h 1596970"/>
                  <a:gd name="connsiteX8" fmla="*/ 152372 w 1477794"/>
                  <a:gd name="connsiteY8" fmla="*/ 1406033 h 1596970"/>
                  <a:gd name="connsiteX9" fmla="*/ 188034 w 1477794"/>
                  <a:gd name="connsiteY9" fmla="*/ 1383002 h 1596970"/>
                  <a:gd name="connsiteX10" fmla="*/ 224438 w 1477794"/>
                  <a:gd name="connsiteY10" fmla="*/ 1361084 h 1596970"/>
                  <a:gd name="connsiteX11" fmla="*/ 224438 w 1477794"/>
                  <a:gd name="connsiteY11" fmla="*/ 1361084 h 1596970"/>
                  <a:gd name="connsiteX12" fmla="*/ 224438 w 1477794"/>
                  <a:gd name="connsiteY12" fmla="*/ 1360713 h 1596970"/>
                  <a:gd name="connsiteX13" fmla="*/ 285731 w 1477794"/>
                  <a:gd name="connsiteY13" fmla="*/ 1285675 h 1596970"/>
                  <a:gd name="connsiteX14" fmla="*/ 350368 w 1477794"/>
                  <a:gd name="connsiteY14" fmla="*/ 1213237 h 1596970"/>
                  <a:gd name="connsiteX15" fmla="*/ 416862 w 1477794"/>
                  <a:gd name="connsiteY15" fmla="*/ 1142657 h 1596970"/>
                  <a:gd name="connsiteX16" fmla="*/ 484470 w 1477794"/>
                  <a:gd name="connsiteY16" fmla="*/ 1073191 h 1596970"/>
                  <a:gd name="connsiteX17" fmla="*/ 759734 w 1477794"/>
                  <a:gd name="connsiteY17" fmla="*/ 799414 h 1596970"/>
                  <a:gd name="connsiteX18" fmla="*/ 759734 w 1477794"/>
                  <a:gd name="connsiteY18" fmla="*/ 799414 h 1596970"/>
                  <a:gd name="connsiteX19" fmla="*/ 832914 w 1477794"/>
                  <a:gd name="connsiteY19" fmla="*/ 736635 h 1596970"/>
                  <a:gd name="connsiteX20" fmla="*/ 868576 w 1477794"/>
                  <a:gd name="connsiteY20" fmla="*/ 703945 h 1596970"/>
                  <a:gd name="connsiteX21" fmla="*/ 903123 w 1477794"/>
                  <a:gd name="connsiteY21" fmla="*/ 670141 h 1596970"/>
                  <a:gd name="connsiteX22" fmla="*/ 936927 w 1477794"/>
                  <a:gd name="connsiteY22" fmla="*/ 635965 h 1596970"/>
                  <a:gd name="connsiteX23" fmla="*/ 969617 w 1477794"/>
                  <a:gd name="connsiteY23" fmla="*/ 600304 h 1596970"/>
                  <a:gd name="connsiteX24" fmla="*/ 1001935 w 1477794"/>
                  <a:gd name="connsiteY24" fmla="*/ 564271 h 1596970"/>
                  <a:gd name="connsiteX25" fmla="*/ 1033139 w 1477794"/>
                  <a:gd name="connsiteY25" fmla="*/ 527495 h 1596970"/>
                  <a:gd name="connsiteX26" fmla="*/ 1155354 w 1477794"/>
                  <a:gd name="connsiteY26" fmla="*/ 378533 h 1596970"/>
                  <a:gd name="connsiteX27" fmla="*/ 1218134 w 1477794"/>
                  <a:gd name="connsiteY27" fmla="*/ 305353 h 1596970"/>
                  <a:gd name="connsiteX28" fmla="*/ 1251195 w 1477794"/>
                  <a:gd name="connsiteY28" fmla="*/ 270434 h 1596970"/>
                  <a:gd name="connsiteX29" fmla="*/ 1284999 w 1477794"/>
                  <a:gd name="connsiteY29" fmla="*/ 235887 h 1596970"/>
                  <a:gd name="connsiteX30" fmla="*/ 1284999 w 1477794"/>
                  <a:gd name="connsiteY30" fmla="*/ 235887 h 1596970"/>
                  <a:gd name="connsiteX31" fmla="*/ 1284999 w 1477794"/>
                  <a:gd name="connsiteY31" fmla="*/ 235887 h 1596970"/>
                  <a:gd name="connsiteX32" fmla="*/ 1477795 w 1477794"/>
                  <a:gd name="connsiteY32" fmla="*/ 0 h 1596970"/>
                  <a:gd name="connsiteX33" fmla="*/ 1477795 w 1477794"/>
                  <a:gd name="connsiteY33" fmla="*/ 0 h 1596970"/>
                  <a:gd name="connsiteX34" fmla="*/ 1282399 w 1477794"/>
                  <a:gd name="connsiteY34" fmla="*/ 233286 h 1596970"/>
                  <a:gd name="connsiteX35" fmla="*/ 1282399 w 1477794"/>
                  <a:gd name="connsiteY35" fmla="*/ 233286 h 1596970"/>
                  <a:gd name="connsiteX36" fmla="*/ 1248594 w 1477794"/>
                  <a:gd name="connsiteY36" fmla="*/ 267462 h 1596970"/>
                  <a:gd name="connsiteX37" fmla="*/ 1215162 w 1477794"/>
                  <a:gd name="connsiteY37" fmla="*/ 302381 h 1596970"/>
                  <a:gd name="connsiteX38" fmla="*/ 1152011 w 1477794"/>
                  <a:gd name="connsiteY38" fmla="*/ 375561 h 1596970"/>
                  <a:gd name="connsiteX39" fmla="*/ 1029053 w 1477794"/>
                  <a:gd name="connsiteY39" fmla="*/ 524151 h 1596970"/>
                  <a:gd name="connsiteX40" fmla="*/ 997849 w 1477794"/>
                  <a:gd name="connsiteY40" fmla="*/ 560927 h 1596970"/>
                  <a:gd name="connsiteX41" fmla="*/ 965531 w 1477794"/>
                  <a:gd name="connsiteY41" fmla="*/ 596589 h 1596970"/>
                  <a:gd name="connsiteX42" fmla="*/ 932841 w 1477794"/>
                  <a:gd name="connsiteY42" fmla="*/ 631879 h 1596970"/>
                  <a:gd name="connsiteX43" fmla="*/ 898665 w 1477794"/>
                  <a:gd name="connsiteY43" fmla="*/ 666055 h 1596970"/>
                  <a:gd name="connsiteX44" fmla="*/ 864118 w 1477794"/>
                  <a:gd name="connsiteY44" fmla="*/ 699488 h 1596970"/>
                  <a:gd name="connsiteX45" fmla="*/ 828456 w 1477794"/>
                  <a:gd name="connsiteY45" fmla="*/ 731806 h 1596970"/>
                  <a:gd name="connsiteX46" fmla="*/ 755276 w 1477794"/>
                  <a:gd name="connsiteY46" fmla="*/ 794214 h 1596970"/>
                  <a:gd name="connsiteX47" fmla="*/ 755276 w 1477794"/>
                  <a:gd name="connsiteY47" fmla="*/ 794214 h 1596970"/>
                  <a:gd name="connsiteX48" fmla="*/ 755276 w 1477794"/>
                  <a:gd name="connsiteY48" fmla="*/ 794214 h 1596970"/>
                  <a:gd name="connsiteX49" fmla="*/ 481127 w 1477794"/>
                  <a:gd name="connsiteY49" fmla="*/ 1069105 h 1596970"/>
                  <a:gd name="connsiteX50" fmla="*/ 413519 w 1477794"/>
                  <a:gd name="connsiteY50" fmla="*/ 1138942 h 1596970"/>
                  <a:gd name="connsiteX51" fmla="*/ 347396 w 1477794"/>
                  <a:gd name="connsiteY51" fmla="*/ 1209894 h 1596970"/>
                  <a:gd name="connsiteX52" fmla="*/ 283131 w 1477794"/>
                  <a:gd name="connsiteY52" fmla="*/ 1282703 h 1596970"/>
                  <a:gd name="connsiteX53" fmla="*/ 221837 w 1477794"/>
                  <a:gd name="connsiteY53" fmla="*/ 1358113 h 1596970"/>
                  <a:gd name="connsiteX54" fmla="*/ 222580 w 1477794"/>
                  <a:gd name="connsiteY54" fmla="*/ 1358113 h 1596970"/>
                  <a:gd name="connsiteX55" fmla="*/ 150886 w 1477794"/>
                  <a:gd name="connsiteY55" fmla="*/ 1403061 h 1596970"/>
                  <a:gd name="connsiteX56" fmla="*/ 116710 w 1477794"/>
                  <a:gd name="connsiteY56" fmla="*/ 1428321 h 1596970"/>
                  <a:gd name="connsiteX57" fmla="*/ 84020 w 1477794"/>
                  <a:gd name="connsiteY57" fmla="*/ 1455439 h 1596970"/>
                  <a:gd name="connsiteX58" fmla="*/ 53559 w 1477794"/>
                  <a:gd name="connsiteY58" fmla="*/ 1485157 h 1596970"/>
                  <a:gd name="connsiteX59" fmla="*/ 26442 w 1477794"/>
                  <a:gd name="connsiteY59" fmla="*/ 1518218 h 1596970"/>
                  <a:gd name="connsiteX60" fmla="*/ 14926 w 1477794"/>
                  <a:gd name="connsiteY60" fmla="*/ 1536049 h 1596970"/>
                  <a:gd name="connsiteX61" fmla="*/ 6010 w 1477794"/>
                  <a:gd name="connsiteY61" fmla="*/ 1555366 h 1596970"/>
                  <a:gd name="connsiteX62" fmla="*/ 810 w 1477794"/>
                  <a:gd name="connsiteY62" fmla="*/ 1575797 h 1596970"/>
                  <a:gd name="connsiteX63" fmla="*/ 1924 w 1477794"/>
                  <a:gd name="connsiteY63" fmla="*/ 1596971 h 1596970"/>
                  <a:gd name="connsiteX64" fmla="*/ 1924 w 1477794"/>
                  <a:gd name="connsiteY64" fmla="*/ 1596971 h 1596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477794" h="1596970">
                    <a:moveTo>
                      <a:pt x="1553" y="1596600"/>
                    </a:moveTo>
                    <a:cubicBezTo>
                      <a:pt x="67" y="1589542"/>
                      <a:pt x="-676" y="1582484"/>
                      <a:pt x="810" y="1575797"/>
                    </a:cubicBezTo>
                    <a:cubicBezTo>
                      <a:pt x="1553" y="1568739"/>
                      <a:pt x="3410" y="1562053"/>
                      <a:pt x="6382" y="1555366"/>
                    </a:cubicBezTo>
                    <a:cubicBezTo>
                      <a:pt x="8611" y="1548679"/>
                      <a:pt x="12326" y="1542736"/>
                      <a:pt x="15297" y="1536421"/>
                    </a:cubicBezTo>
                    <a:cubicBezTo>
                      <a:pt x="19012" y="1530477"/>
                      <a:pt x="22355" y="1524162"/>
                      <a:pt x="26813" y="1518590"/>
                    </a:cubicBezTo>
                    <a:cubicBezTo>
                      <a:pt x="34986" y="1507074"/>
                      <a:pt x="44272" y="1496301"/>
                      <a:pt x="53931" y="1486272"/>
                    </a:cubicBezTo>
                    <a:cubicBezTo>
                      <a:pt x="63589" y="1475870"/>
                      <a:pt x="73990" y="1466583"/>
                      <a:pt x="84764" y="1456925"/>
                    </a:cubicBezTo>
                    <a:cubicBezTo>
                      <a:pt x="95536" y="1447638"/>
                      <a:pt x="106309" y="1438723"/>
                      <a:pt x="117825" y="1430550"/>
                    </a:cubicBezTo>
                    <a:cubicBezTo>
                      <a:pt x="128969" y="1421635"/>
                      <a:pt x="140856" y="1413834"/>
                      <a:pt x="152372" y="1406033"/>
                    </a:cubicBezTo>
                    <a:cubicBezTo>
                      <a:pt x="163887" y="1397860"/>
                      <a:pt x="176146" y="1390431"/>
                      <a:pt x="188034" y="1383002"/>
                    </a:cubicBezTo>
                    <a:lnTo>
                      <a:pt x="224438" y="1361084"/>
                    </a:lnTo>
                    <a:lnTo>
                      <a:pt x="224438" y="1361084"/>
                    </a:lnTo>
                    <a:cubicBezTo>
                      <a:pt x="224438" y="1361084"/>
                      <a:pt x="224438" y="1360713"/>
                      <a:pt x="224438" y="1360713"/>
                    </a:cubicBezTo>
                    <a:cubicBezTo>
                      <a:pt x="244869" y="1335824"/>
                      <a:pt x="264186" y="1309821"/>
                      <a:pt x="285731" y="1285675"/>
                    </a:cubicBezTo>
                    <a:cubicBezTo>
                      <a:pt x="307277" y="1261529"/>
                      <a:pt x="328079" y="1237012"/>
                      <a:pt x="350368" y="1213237"/>
                    </a:cubicBezTo>
                    <a:cubicBezTo>
                      <a:pt x="372285" y="1189463"/>
                      <a:pt x="394202" y="1165689"/>
                      <a:pt x="416862" y="1142657"/>
                    </a:cubicBezTo>
                    <a:cubicBezTo>
                      <a:pt x="439150" y="1119254"/>
                      <a:pt x="461810" y="1096223"/>
                      <a:pt x="484470" y="1073191"/>
                    </a:cubicBezTo>
                    <a:cubicBezTo>
                      <a:pt x="575482" y="981066"/>
                      <a:pt x="667979" y="890797"/>
                      <a:pt x="759734" y="799414"/>
                    </a:cubicBezTo>
                    <a:lnTo>
                      <a:pt x="759734" y="799414"/>
                    </a:lnTo>
                    <a:cubicBezTo>
                      <a:pt x="759734" y="799414"/>
                      <a:pt x="832914" y="736635"/>
                      <a:pt x="832914" y="736635"/>
                    </a:cubicBezTo>
                    <a:cubicBezTo>
                      <a:pt x="845544" y="726605"/>
                      <a:pt x="857060" y="715461"/>
                      <a:pt x="868576" y="703945"/>
                    </a:cubicBezTo>
                    <a:lnTo>
                      <a:pt x="903123" y="670141"/>
                    </a:lnTo>
                    <a:cubicBezTo>
                      <a:pt x="914639" y="658625"/>
                      <a:pt x="926526" y="647852"/>
                      <a:pt x="936927" y="635965"/>
                    </a:cubicBezTo>
                    <a:lnTo>
                      <a:pt x="969617" y="600304"/>
                    </a:lnTo>
                    <a:cubicBezTo>
                      <a:pt x="980389" y="588416"/>
                      <a:pt x="991534" y="576901"/>
                      <a:pt x="1001935" y="564271"/>
                    </a:cubicBezTo>
                    <a:lnTo>
                      <a:pt x="1033139" y="527495"/>
                    </a:lnTo>
                    <a:cubicBezTo>
                      <a:pt x="1074744" y="478460"/>
                      <a:pt x="1114492" y="427939"/>
                      <a:pt x="1155354" y="378533"/>
                    </a:cubicBezTo>
                    <a:cubicBezTo>
                      <a:pt x="1175414" y="353273"/>
                      <a:pt x="1197331" y="329870"/>
                      <a:pt x="1218134" y="305353"/>
                    </a:cubicBezTo>
                    <a:cubicBezTo>
                      <a:pt x="1228164" y="293094"/>
                      <a:pt x="1240051" y="281950"/>
                      <a:pt x="1251195" y="270434"/>
                    </a:cubicBezTo>
                    <a:lnTo>
                      <a:pt x="1284999" y="235887"/>
                    </a:lnTo>
                    <a:lnTo>
                      <a:pt x="1284999" y="235887"/>
                    </a:lnTo>
                    <a:cubicBezTo>
                      <a:pt x="1284999" y="235887"/>
                      <a:pt x="1284999" y="235887"/>
                      <a:pt x="1284999" y="235887"/>
                    </a:cubicBezTo>
                    <a:lnTo>
                      <a:pt x="1477795" y="0"/>
                    </a:lnTo>
                    <a:lnTo>
                      <a:pt x="1477795" y="0"/>
                    </a:lnTo>
                    <a:cubicBezTo>
                      <a:pt x="1477795" y="0"/>
                      <a:pt x="1282399" y="233286"/>
                      <a:pt x="1282399" y="233286"/>
                    </a:cubicBezTo>
                    <a:lnTo>
                      <a:pt x="1282399" y="233286"/>
                    </a:lnTo>
                    <a:cubicBezTo>
                      <a:pt x="1282399" y="233286"/>
                      <a:pt x="1248594" y="267462"/>
                      <a:pt x="1248594" y="267462"/>
                    </a:cubicBezTo>
                    <a:cubicBezTo>
                      <a:pt x="1237451" y="278978"/>
                      <a:pt x="1225563" y="289750"/>
                      <a:pt x="1215162" y="302381"/>
                    </a:cubicBezTo>
                    <a:cubicBezTo>
                      <a:pt x="1194359" y="326898"/>
                      <a:pt x="1172071" y="350301"/>
                      <a:pt x="1152011" y="375561"/>
                    </a:cubicBezTo>
                    <a:cubicBezTo>
                      <a:pt x="1110777" y="424967"/>
                      <a:pt x="1071029" y="475488"/>
                      <a:pt x="1029053" y="524151"/>
                    </a:cubicBezTo>
                    <a:lnTo>
                      <a:pt x="997849" y="560927"/>
                    </a:lnTo>
                    <a:cubicBezTo>
                      <a:pt x="987447" y="573186"/>
                      <a:pt x="976304" y="584702"/>
                      <a:pt x="965531" y="596589"/>
                    </a:cubicBezTo>
                    <a:lnTo>
                      <a:pt x="932841" y="631879"/>
                    </a:lnTo>
                    <a:cubicBezTo>
                      <a:pt x="922439" y="644138"/>
                      <a:pt x="910181" y="654539"/>
                      <a:pt x="898665" y="666055"/>
                    </a:cubicBezTo>
                    <a:lnTo>
                      <a:pt x="864118" y="699488"/>
                    </a:lnTo>
                    <a:cubicBezTo>
                      <a:pt x="852602" y="710632"/>
                      <a:pt x="841086" y="721776"/>
                      <a:pt x="828456" y="731806"/>
                    </a:cubicBezTo>
                    <a:lnTo>
                      <a:pt x="755276" y="794214"/>
                    </a:lnTo>
                    <a:lnTo>
                      <a:pt x="755276" y="794214"/>
                    </a:lnTo>
                    <a:cubicBezTo>
                      <a:pt x="755276" y="794214"/>
                      <a:pt x="755276" y="794214"/>
                      <a:pt x="755276" y="794214"/>
                    </a:cubicBezTo>
                    <a:cubicBezTo>
                      <a:pt x="663893" y="885596"/>
                      <a:pt x="571767" y="976608"/>
                      <a:pt x="481127" y="1069105"/>
                    </a:cubicBezTo>
                    <a:cubicBezTo>
                      <a:pt x="458467" y="1092137"/>
                      <a:pt x="436179" y="1115539"/>
                      <a:pt x="413519" y="1138942"/>
                    </a:cubicBezTo>
                    <a:cubicBezTo>
                      <a:pt x="390859" y="1161974"/>
                      <a:pt x="369313" y="1186120"/>
                      <a:pt x="347396" y="1209894"/>
                    </a:cubicBezTo>
                    <a:cubicBezTo>
                      <a:pt x="325107" y="1233297"/>
                      <a:pt x="304305" y="1258186"/>
                      <a:pt x="283131" y="1282703"/>
                    </a:cubicBezTo>
                    <a:cubicBezTo>
                      <a:pt x="261585" y="1306849"/>
                      <a:pt x="242269" y="1332852"/>
                      <a:pt x="221837" y="1358113"/>
                    </a:cubicBezTo>
                    <a:lnTo>
                      <a:pt x="222580" y="1358113"/>
                    </a:lnTo>
                    <a:cubicBezTo>
                      <a:pt x="198063" y="1372229"/>
                      <a:pt x="173917" y="1387088"/>
                      <a:pt x="150886" y="1403061"/>
                    </a:cubicBezTo>
                    <a:cubicBezTo>
                      <a:pt x="139370" y="1411234"/>
                      <a:pt x="127483" y="1419406"/>
                      <a:pt x="116710" y="1428321"/>
                    </a:cubicBezTo>
                    <a:cubicBezTo>
                      <a:pt x="105194" y="1436865"/>
                      <a:pt x="94422" y="1446152"/>
                      <a:pt x="84020" y="1455439"/>
                    </a:cubicBezTo>
                    <a:cubicBezTo>
                      <a:pt x="73619" y="1465098"/>
                      <a:pt x="63218" y="1474756"/>
                      <a:pt x="53559" y="1485157"/>
                    </a:cubicBezTo>
                    <a:cubicBezTo>
                      <a:pt x="43901" y="1495558"/>
                      <a:pt x="34614" y="1506331"/>
                      <a:pt x="26442" y="1518218"/>
                    </a:cubicBezTo>
                    <a:cubicBezTo>
                      <a:pt x="21984" y="1523790"/>
                      <a:pt x="19012" y="1530106"/>
                      <a:pt x="14926" y="1536049"/>
                    </a:cubicBezTo>
                    <a:cubicBezTo>
                      <a:pt x="11954" y="1542364"/>
                      <a:pt x="8239" y="1548679"/>
                      <a:pt x="6010" y="1555366"/>
                    </a:cubicBezTo>
                    <a:cubicBezTo>
                      <a:pt x="3410" y="1562053"/>
                      <a:pt x="1553" y="1569110"/>
                      <a:pt x="810" y="1575797"/>
                    </a:cubicBezTo>
                    <a:cubicBezTo>
                      <a:pt x="-305" y="1582855"/>
                      <a:pt x="439" y="1589913"/>
                      <a:pt x="1924" y="1596971"/>
                    </a:cubicBezTo>
                    <a:lnTo>
                      <a:pt x="1924" y="159697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3" name="Freeform: Shape 1172">
                <a:extLst>
                  <a:ext uri="{FF2B5EF4-FFF2-40B4-BE49-F238E27FC236}">
                    <a16:creationId xmlns:a16="http://schemas.microsoft.com/office/drawing/2014/main" id="{09AD7B74-7261-EB15-34D1-D45E2938350F}"/>
                  </a:ext>
                </a:extLst>
              </p:cNvPr>
              <p:cNvSpPr/>
              <p:nvPr/>
            </p:nvSpPr>
            <p:spPr>
              <a:xfrm>
                <a:off x="7148293" y="2145087"/>
                <a:ext cx="55540" cy="55540"/>
              </a:xfrm>
              <a:custGeom>
                <a:avLst/>
                <a:gdLst>
                  <a:gd name="connsiteX0" fmla="*/ 8268 w 55540"/>
                  <a:gd name="connsiteY0" fmla="*/ 47644 h 55540"/>
                  <a:gd name="connsiteX1" fmla="*/ 47644 w 55540"/>
                  <a:gd name="connsiteY1" fmla="*/ 47272 h 55540"/>
                  <a:gd name="connsiteX2" fmla="*/ 47273 w 55540"/>
                  <a:gd name="connsiteY2" fmla="*/ 7896 h 55540"/>
                  <a:gd name="connsiteX3" fmla="*/ 7896 w 55540"/>
                  <a:gd name="connsiteY3" fmla="*/ 8268 h 55540"/>
                  <a:gd name="connsiteX4" fmla="*/ 8268 w 55540"/>
                  <a:gd name="connsiteY4" fmla="*/ 47644 h 55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40" h="55540">
                    <a:moveTo>
                      <a:pt x="8268" y="47644"/>
                    </a:moveTo>
                    <a:cubicBezTo>
                      <a:pt x="19412" y="58417"/>
                      <a:pt x="36872" y="58045"/>
                      <a:pt x="47644" y="47272"/>
                    </a:cubicBezTo>
                    <a:cubicBezTo>
                      <a:pt x="58417" y="36128"/>
                      <a:pt x="58045" y="18669"/>
                      <a:pt x="47273" y="7896"/>
                    </a:cubicBezTo>
                    <a:cubicBezTo>
                      <a:pt x="36129" y="-2877"/>
                      <a:pt x="18669" y="-2505"/>
                      <a:pt x="7896" y="8268"/>
                    </a:cubicBezTo>
                    <a:cubicBezTo>
                      <a:pt x="-2876" y="19412"/>
                      <a:pt x="-2505" y="36871"/>
                      <a:pt x="8268" y="4764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4" name="Freeform: Shape 1173">
                <a:extLst>
                  <a:ext uri="{FF2B5EF4-FFF2-40B4-BE49-F238E27FC236}">
                    <a16:creationId xmlns:a16="http://schemas.microsoft.com/office/drawing/2014/main" id="{CD49435D-906F-375A-6E8B-AE66E25A4965}"/>
                  </a:ext>
                </a:extLst>
              </p:cNvPr>
              <p:cNvSpPr/>
              <p:nvPr/>
            </p:nvSpPr>
            <p:spPr>
              <a:xfrm>
                <a:off x="8623415" y="551082"/>
                <a:ext cx="55551" cy="55551"/>
              </a:xfrm>
              <a:custGeom>
                <a:avLst/>
                <a:gdLst>
                  <a:gd name="connsiteX0" fmla="*/ 6044 w 55551"/>
                  <a:gd name="connsiteY0" fmla="*/ 10502 h 55551"/>
                  <a:gd name="connsiteX1" fmla="*/ 45049 w 55551"/>
                  <a:gd name="connsiteY1" fmla="*/ 6044 h 55551"/>
                  <a:gd name="connsiteX2" fmla="*/ 49507 w 55551"/>
                  <a:gd name="connsiteY2" fmla="*/ 45049 h 55551"/>
                  <a:gd name="connsiteX3" fmla="*/ 10502 w 55551"/>
                  <a:gd name="connsiteY3" fmla="*/ 49507 h 55551"/>
                  <a:gd name="connsiteX4" fmla="*/ 6044 w 55551"/>
                  <a:gd name="connsiteY4" fmla="*/ 10502 h 55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1" h="55551">
                    <a:moveTo>
                      <a:pt x="6044" y="10502"/>
                    </a:moveTo>
                    <a:cubicBezTo>
                      <a:pt x="15703" y="-1385"/>
                      <a:pt x="33162" y="-3614"/>
                      <a:pt x="45049" y="6044"/>
                    </a:cubicBezTo>
                    <a:cubicBezTo>
                      <a:pt x="56937" y="15703"/>
                      <a:pt x="59165" y="33162"/>
                      <a:pt x="49507" y="45049"/>
                    </a:cubicBezTo>
                    <a:cubicBezTo>
                      <a:pt x="39848" y="56936"/>
                      <a:pt x="22389" y="59165"/>
                      <a:pt x="10502" y="49507"/>
                    </a:cubicBezTo>
                    <a:cubicBezTo>
                      <a:pt x="-1385" y="39848"/>
                      <a:pt x="-3614" y="22389"/>
                      <a:pt x="6044" y="1050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2" name="Graphic 619">
              <a:extLst>
                <a:ext uri="{FF2B5EF4-FFF2-40B4-BE49-F238E27FC236}">
                  <a16:creationId xmlns:a16="http://schemas.microsoft.com/office/drawing/2014/main" id="{D1E74342-20D4-DEE6-E9E5-7AB26F2BCA66}"/>
                </a:ext>
                <a:ext uri="{C183D7F6-B498-43B3-948B-1728B52AA6E4}">
                  <adec:decorative xmlns:adec="http://schemas.microsoft.com/office/drawing/2017/decorative" val="1"/>
                </a:ext>
              </a:extLst>
            </p:cNvPr>
            <p:cNvGrpSpPr/>
            <p:nvPr/>
          </p:nvGrpSpPr>
          <p:grpSpPr>
            <a:xfrm>
              <a:off x="5042234" y="2816763"/>
              <a:ext cx="929975" cy="1355625"/>
              <a:chOff x="6985433" y="299199"/>
              <a:chExt cx="1383003" cy="1907897"/>
            </a:xfrm>
            <a:solidFill>
              <a:srgbClr val="454142"/>
            </a:solidFill>
          </p:grpSpPr>
          <p:sp>
            <p:nvSpPr>
              <p:cNvPr id="1169" name="Freeform: Shape 1168">
                <a:extLst>
                  <a:ext uri="{FF2B5EF4-FFF2-40B4-BE49-F238E27FC236}">
                    <a16:creationId xmlns:a16="http://schemas.microsoft.com/office/drawing/2014/main" id="{F81E40B0-9E28-C23A-79CB-B59D38A32002}"/>
                  </a:ext>
                </a:extLst>
              </p:cNvPr>
              <p:cNvSpPr/>
              <p:nvPr/>
            </p:nvSpPr>
            <p:spPr>
              <a:xfrm>
                <a:off x="7012428" y="324954"/>
                <a:ext cx="1330251" cy="1854774"/>
              </a:xfrm>
              <a:custGeom>
                <a:avLst/>
                <a:gdLst>
                  <a:gd name="connsiteX0" fmla="*/ 0 w 1330251"/>
                  <a:gd name="connsiteY0" fmla="*/ 1854775 h 1854774"/>
                  <a:gd name="connsiteX1" fmla="*/ 55350 w 1330251"/>
                  <a:gd name="connsiteY1" fmla="*/ 1809083 h 1854774"/>
                  <a:gd name="connsiteX2" fmla="*/ 100670 w 1330251"/>
                  <a:gd name="connsiteY2" fmla="*/ 1752619 h 1854774"/>
                  <a:gd name="connsiteX3" fmla="*/ 182394 w 1330251"/>
                  <a:gd name="connsiteY3" fmla="*/ 1633747 h 1854774"/>
                  <a:gd name="connsiteX4" fmla="*/ 263376 w 1330251"/>
                  <a:gd name="connsiteY4" fmla="*/ 1514504 h 1854774"/>
                  <a:gd name="connsiteX5" fmla="*/ 307953 w 1330251"/>
                  <a:gd name="connsiteY5" fmla="*/ 1458039 h 1854774"/>
                  <a:gd name="connsiteX6" fmla="*/ 354387 w 1330251"/>
                  <a:gd name="connsiteY6" fmla="*/ 1403061 h 1854774"/>
                  <a:gd name="connsiteX7" fmla="*/ 536410 w 1330251"/>
                  <a:gd name="connsiteY7" fmla="*/ 1179062 h 1854774"/>
                  <a:gd name="connsiteX8" fmla="*/ 576529 w 1330251"/>
                  <a:gd name="connsiteY8" fmla="*/ 1118883 h 1854774"/>
                  <a:gd name="connsiteX9" fmla="*/ 612563 w 1330251"/>
                  <a:gd name="connsiteY9" fmla="*/ 1056103 h 1854774"/>
                  <a:gd name="connsiteX10" fmla="*/ 628164 w 1330251"/>
                  <a:gd name="connsiteY10" fmla="*/ 1023414 h 1854774"/>
                  <a:gd name="connsiteX11" fmla="*/ 641909 w 1330251"/>
                  <a:gd name="connsiteY11" fmla="*/ 989981 h 1854774"/>
                  <a:gd name="connsiteX12" fmla="*/ 662340 w 1330251"/>
                  <a:gd name="connsiteY12" fmla="*/ 920144 h 1854774"/>
                  <a:gd name="connsiteX13" fmla="*/ 662340 w 1330251"/>
                  <a:gd name="connsiteY13" fmla="*/ 920887 h 1854774"/>
                  <a:gd name="connsiteX14" fmla="*/ 685000 w 1330251"/>
                  <a:gd name="connsiteY14" fmla="*/ 875195 h 1854774"/>
                  <a:gd name="connsiteX15" fmla="*/ 711746 w 1330251"/>
                  <a:gd name="connsiteY15" fmla="*/ 831361 h 1854774"/>
                  <a:gd name="connsiteX16" fmla="*/ 741464 w 1330251"/>
                  <a:gd name="connsiteY16" fmla="*/ 789384 h 1854774"/>
                  <a:gd name="connsiteX17" fmla="*/ 773039 w 1330251"/>
                  <a:gd name="connsiteY17" fmla="*/ 748894 h 1854774"/>
                  <a:gd name="connsiteX18" fmla="*/ 806101 w 1330251"/>
                  <a:gd name="connsiteY18" fmla="*/ 709517 h 1854774"/>
                  <a:gd name="connsiteX19" fmla="*/ 840276 w 1330251"/>
                  <a:gd name="connsiteY19" fmla="*/ 671255 h 1854774"/>
                  <a:gd name="connsiteX20" fmla="*/ 910485 w 1330251"/>
                  <a:gd name="connsiteY20" fmla="*/ 596217 h 1854774"/>
                  <a:gd name="connsiteX21" fmla="*/ 981437 w 1330251"/>
                  <a:gd name="connsiteY21" fmla="*/ 521551 h 1854774"/>
                  <a:gd name="connsiteX22" fmla="*/ 1016356 w 1330251"/>
                  <a:gd name="connsiteY22" fmla="*/ 483660 h 1854774"/>
                  <a:gd name="connsiteX23" fmla="*/ 1050531 w 1330251"/>
                  <a:gd name="connsiteY23" fmla="*/ 445027 h 1854774"/>
                  <a:gd name="connsiteX24" fmla="*/ 1083593 w 1330251"/>
                  <a:gd name="connsiteY24" fmla="*/ 405279 h 1854774"/>
                  <a:gd name="connsiteX25" fmla="*/ 1114054 w 1330251"/>
                  <a:gd name="connsiteY25" fmla="*/ 363674 h 1854774"/>
                  <a:gd name="connsiteX26" fmla="*/ 1128541 w 1330251"/>
                  <a:gd name="connsiteY26" fmla="*/ 342128 h 1854774"/>
                  <a:gd name="connsiteX27" fmla="*/ 1140800 w 1330251"/>
                  <a:gd name="connsiteY27" fmla="*/ 319469 h 1854774"/>
                  <a:gd name="connsiteX28" fmla="*/ 1161231 w 1330251"/>
                  <a:gd name="connsiteY28" fmla="*/ 271920 h 1854774"/>
                  <a:gd name="connsiteX29" fmla="*/ 1161231 w 1330251"/>
                  <a:gd name="connsiteY29" fmla="*/ 271920 h 1854774"/>
                  <a:gd name="connsiteX30" fmla="*/ 1247413 w 1330251"/>
                  <a:gd name="connsiteY30" fmla="*/ 137446 h 1854774"/>
                  <a:gd name="connsiteX31" fmla="*/ 1268959 w 1330251"/>
                  <a:gd name="connsiteY31" fmla="*/ 103641 h 1854774"/>
                  <a:gd name="connsiteX32" fmla="*/ 1289390 w 1330251"/>
                  <a:gd name="connsiteY32" fmla="*/ 69094 h 1854774"/>
                  <a:gd name="connsiteX33" fmla="*/ 1330252 w 1330251"/>
                  <a:gd name="connsiteY33" fmla="*/ 0 h 1854774"/>
                  <a:gd name="connsiteX34" fmla="*/ 1330252 w 1330251"/>
                  <a:gd name="connsiteY34" fmla="*/ 0 h 1854774"/>
                  <a:gd name="connsiteX35" fmla="*/ 1288647 w 1330251"/>
                  <a:gd name="connsiteY35" fmla="*/ 68351 h 1854774"/>
                  <a:gd name="connsiteX36" fmla="*/ 1267844 w 1330251"/>
                  <a:gd name="connsiteY36" fmla="*/ 102527 h 1854774"/>
                  <a:gd name="connsiteX37" fmla="*/ 1245928 w 1330251"/>
                  <a:gd name="connsiteY37" fmla="*/ 135960 h 1854774"/>
                  <a:gd name="connsiteX38" fmla="*/ 1158631 w 1330251"/>
                  <a:gd name="connsiteY38" fmla="*/ 270062 h 1854774"/>
                  <a:gd name="connsiteX39" fmla="*/ 1158631 w 1330251"/>
                  <a:gd name="connsiteY39" fmla="*/ 270062 h 1854774"/>
                  <a:gd name="connsiteX40" fmla="*/ 1158631 w 1330251"/>
                  <a:gd name="connsiteY40" fmla="*/ 270434 h 1854774"/>
                  <a:gd name="connsiteX41" fmla="*/ 1138571 w 1330251"/>
                  <a:gd name="connsiteY41" fmla="*/ 317240 h 1854774"/>
                  <a:gd name="connsiteX42" fmla="*/ 1126313 w 1330251"/>
                  <a:gd name="connsiteY42" fmla="*/ 339528 h 1854774"/>
                  <a:gd name="connsiteX43" fmla="*/ 1111825 w 1330251"/>
                  <a:gd name="connsiteY43" fmla="*/ 360702 h 1854774"/>
                  <a:gd name="connsiteX44" fmla="*/ 1081364 w 1330251"/>
                  <a:gd name="connsiteY44" fmla="*/ 401936 h 1854774"/>
                  <a:gd name="connsiteX45" fmla="*/ 1048303 w 1330251"/>
                  <a:gd name="connsiteY45" fmla="*/ 441312 h 1854774"/>
                  <a:gd name="connsiteX46" fmla="*/ 1014127 w 1330251"/>
                  <a:gd name="connsiteY46" fmla="*/ 479574 h 1854774"/>
                  <a:gd name="connsiteX47" fmla="*/ 978837 w 1330251"/>
                  <a:gd name="connsiteY47" fmla="*/ 517093 h 1854774"/>
                  <a:gd name="connsiteX48" fmla="*/ 907514 w 1330251"/>
                  <a:gd name="connsiteY48" fmla="*/ 591388 h 1854774"/>
                  <a:gd name="connsiteX49" fmla="*/ 836933 w 1330251"/>
                  <a:gd name="connsiteY49" fmla="*/ 666426 h 1854774"/>
                  <a:gd name="connsiteX50" fmla="*/ 802386 w 1330251"/>
                  <a:gd name="connsiteY50" fmla="*/ 704688 h 1854774"/>
                  <a:gd name="connsiteX51" fmla="*/ 768953 w 1330251"/>
                  <a:gd name="connsiteY51" fmla="*/ 744064 h 1854774"/>
                  <a:gd name="connsiteX52" fmla="*/ 737006 w 1330251"/>
                  <a:gd name="connsiteY52" fmla="*/ 784555 h 1854774"/>
                  <a:gd name="connsiteX53" fmla="*/ 706917 w 1330251"/>
                  <a:gd name="connsiteY53" fmla="*/ 826532 h 1854774"/>
                  <a:gd name="connsiteX54" fmla="*/ 679799 w 1330251"/>
                  <a:gd name="connsiteY54" fmla="*/ 870366 h 1854774"/>
                  <a:gd name="connsiteX55" fmla="*/ 656396 w 1330251"/>
                  <a:gd name="connsiteY55" fmla="*/ 916800 h 1854774"/>
                  <a:gd name="connsiteX56" fmla="*/ 656396 w 1330251"/>
                  <a:gd name="connsiteY56" fmla="*/ 916800 h 1854774"/>
                  <a:gd name="connsiteX57" fmla="*/ 656396 w 1330251"/>
                  <a:gd name="connsiteY57" fmla="*/ 917543 h 1854774"/>
                  <a:gd name="connsiteX58" fmla="*/ 636708 w 1330251"/>
                  <a:gd name="connsiteY58" fmla="*/ 986266 h 1854774"/>
                  <a:gd name="connsiteX59" fmla="*/ 623335 w 1330251"/>
                  <a:gd name="connsiteY59" fmla="*/ 1019327 h 1854774"/>
                  <a:gd name="connsiteX60" fmla="*/ 608104 w 1330251"/>
                  <a:gd name="connsiteY60" fmla="*/ 1052017 h 1854774"/>
                  <a:gd name="connsiteX61" fmla="*/ 572443 w 1330251"/>
                  <a:gd name="connsiteY61" fmla="*/ 1114425 h 1854774"/>
                  <a:gd name="connsiteX62" fmla="*/ 532695 w 1330251"/>
                  <a:gd name="connsiteY62" fmla="*/ 1174232 h 1854774"/>
                  <a:gd name="connsiteX63" fmla="*/ 352158 w 1330251"/>
                  <a:gd name="connsiteY63" fmla="*/ 1398603 h 1854774"/>
                  <a:gd name="connsiteX64" fmla="*/ 306096 w 1330251"/>
                  <a:gd name="connsiteY64" fmla="*/ 1453953 h 1854774"/>
                  <a:gd name="connsiteX65" fmla="*/ 261519 w 1330251"/>
                  <a:gd name="connsiteY65" fmla="*/ 1510789 h 1854774"/>
                  <a:gd name="connsiteX66" fmla="*/ 180908 w 1330251"/>
                  <a:gd name="connsiteY66" fmla="*/ 1630404 h 1854774"/>
                  <a:gd name="connsiteX67" fmla="*/ 100670 w 1330251"/>
                  <a:gd name="connsiteY67" fmla="*/ 1750390 h 1854774"/>
                  <a:gd name="connsiteX68" fmla="*/ 56464 w 1330251"/>
                  <a:gd name="connsiteY68" fmla="*/ 1807226 h 1854774"/>
                  <a:gd name="connsiteX69" fmla="*/ 1857 w 1330251"/>
                  <a:gd name="connsiteY69" fmla="*/ 1853289 h 1854774"/>
                  <a:gd name="connsiteX70" fmla="*/ 1857 w 1330251"/>
                  <a:gd name="connsiteY70" fmla="*/ 1853289 h 185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330251" h="1854774">
                    <a:moveTo>
                      <a:pt x="0" y="1854775"/>
                    </a:moveTo>
                    <a:cubicBezTo>
                      <a:pt x="21546" y="1844002"/>
                      <a:pt x="39376" y="1826914"/>
                      <a:pt x="55350" y="1809083"/>
                    </a:cubicBezTo>
                    <a:cubicBezTo>
                      <a:pt x="71323" y="1791253"/>
                      <a:pt x="86182" y="1772307"/>
                      <a:pt x="100670" y="1752619"/>
                    </a:cubicBezTo>
                    <a:cubicBezTo>
                      <a:pt x="129273" y="1713986"/>
                      <a:pt x="155648" y="1673866"/>
                      <a:pt x="182394" y="1633747"/>
                    </a:cubicBezTo>
                    <a:cubicBezTo>
                      <a:pt x="208769" y="1593628"/>
                      <a:pt x="234029" y="1552766"/>
                      <a:pt x="263376" y="1514504"/>
                    </a:cubicBezTo>
                    <a:cubicBezTo>
                      <a:pt x="277492" y="1495187"/>
                      <a:pt x="293094" y="1476613"/>
                      <a:pt x="307953" y="1458039"/>
                    </a:cubicBezTo>
                    <a:lnTo>
                      <a:pt x="354387" y="1403061"/>
                    </a:lnTo>
                    <a:cubicBezTo>
                      <a:pt x="416795" y="1329881"/>
                      <a:pt x="479946" y="1257071"/>
                      <a:pt x="536410" y="1179062"/>
                    </a:cubicBezTo>
                    <a:cubicBezTo>
                      <a:pt x="550154" y="1159374"/>
                      <a:pt x="564271" y="1139685"/>
                      <a:pt x="576529" y="1118883"/>
                    </a:cubicBezTo>
                    <a:cubicBezTo>
                      <a:pt x="589903" y="1098823"/>
                      <a:pt x="601047" y="1077277"/>
                      <a:pt x="612563" y="1056103"/>
                    </a:cubicBezTo>
                    <a:cubicBezTo>
                      <a:pt x="618134" y="1045331"/>
                      <a:pt x="622964" y="1034186"/>
                      <a:pt x="628164" y="1023414"/>
                    </a:cubicBezTo>
                    <a:cubicBezTo>
                      <a:pt x="633736" y="1012641"/>
                      <a:pt x="637823" y="1001125"/>
                      <a:pt x="641909" y="989981"/>
                    </a:cubicBezTo>
                    <a:cubicBezTo>
                      <a:pt x="651196" y="967692"/>
                      <a:pt x="656396" y="943918"/>
                      <a:pt x="662340" y="920144"/>
                    </a:cubicBezTo>
                    <a:lnTo>
                      <a:pt x="662340" y="920887"/>
                    </a:lnTo>
                    <a:cubicBezTo>
                      <a:pt x="669769" y="905656"/>
                      <a:pt x="677199" y="890426"/>
                      <a:pt x="685000" y="875195"/>
                    </a:cubicBezTo>
                    <a:lnTo>
                      <a:pt x="711746" y="831361"/>
                    </a:lnTo>
                    <a:lnTo>
                      <a:pt x="741464" y="789384"/>
                    </a:lnTo>
                    <a:lnTo>
                      <a:pt x="773039" y="748894"/>
                    </a:lnTo>
                    <a:lnTo>
                      <a:pt x="806101" y="709517"/>
                    </a:lnTo>
                    <a:cubicBezTo>
                      <a:pt x="817245" y="696516"/>
                      <a:pt x="828761" y="683885"/>
                      <a:pt x="840276" y="671255"/>
                    </a:cubicBezTo>
                    <a:cubicBezTo>
                      <a:pt x="863308" y="645995"/>
                      <a:pt x="886711" y="620735"/>
                      <a:pt x="910485" y="596217"/>
                    </a:cubicBezTo>
                    <a:lnTo>
                      <a:pt x="981437" y="521551"/>
                    </a:lnTo>
                    <a:cubicBezTo>
                      <a:pt x="992953" y="508921"/>
                      <a:pt x="1005211" y="496662"/>
                      <a:pt x="1016356" y="483660"/>
                    </a:cubicBezTo>
                    <a:cubicBezTo>
                      <a:pt x="1027871" y="470659"/>
                      <a:pt x="1039759" y="458400"/>
                      <a:pt x="1050531" y="445027"/>
                    </a:cubicBezTo>
                    <a:cubicBezTo>
                      <a:pt x="1061304" y="431654"/>
                      <a:pt x="1073191" y="419024"/>
                      <a:pt x="1083593" y="405279"/>
                    </a:cubicBezTo>
                    <a:cubicBezTo>
                      <a:pt x="1093994" y="391535"/>
                      <a:pt x="1105138" y="378533"/>
                      <a:pt x="1114054" y="363674"/>
                    </a:cubicBezTo>
                    <a:lnTo>
                      <a:pt x="1128541" y="342128"/>
                    </a:lnTo>
                    <a:lnTo>
                      <a:pt x="1140800" y="319469"/>
                    </a:lnTo>
                    <a:cubicBezTo>
                      <a:pt x="1150087" y="304609"/>
                      <a:pt x="1154544" y="287893"/>
                      <a:pt x="1161231" y="271920"/>
                    </a:cubicBezTo>
                    <a:lnTo>
                      <a:pt x="1161231" y="271920"/>
                    </a:lnTo>
                    <a:cubicBezTo>
                      <a:pt x="1161231" y="271920"/>
                      <a:pt x="1247413" y="137446"/>
                      <a:pt x="1247413" y="137446"/>
                    </a:cubicBezTo>
                    <a:lnTo>
                      <a:pt x="1268959" y="103641"/>
                    </a:lnTo>
                    <a:lnTo>
                      <a:pt x="1289390" y="69094"/>
                    </a:lnTo>
                    <a:lnTo>
                      <a:pt x="1330252" y="0"/>
                    </a:lnTo>
                    <a:lnTo>
                      <a:pt x="1330252" y="0"/>
                    </a:lnTo>
                    <a:cubicBezTo>
                      <a:pt x="1330252" y="0"/>
                      <a:pt x="1288647" y="68351"/>
                      <a:pt x="1288647" y="68351"/>
                    </a:cubicBezTo>
                    <a:lnTo>
                      <a:pt x="1267844" y="102527"/>
                    </a:lnTo>
                    <a:lnTo>
                      <a:pt x="1245928" y="135960"/>
                    </a:lnTo>
                    <a:lnTo>
                      <a:pt x="1158631" y="270062"/>
                    </a:lnTo>
                    <a:lnTo>
                      <a:pt x="1158631" y="270062"/>
                    </a:lnTo>
                    <a:cubicBezTo>
                      <a:pt x="1158631" y="270062"/>
                      <a:pt x="1158631" y="270434"/>
                      <a:pt x="1158631" y="270434"/>
                    </a:cubicBezTo>
                    <a:cubicBezTo>
                      <a:pt x="1151944" y="286036"/>
                      <a:pt x="1147486" y="302752"/>
                      <a:pt x="1138571" y="317240"/>
                    </a:cubicBezTo>
                    <a:lnTo>
                      <a:pt x="1126313" y="339528"/>
                    </a:lnTo>
                    <a:lnTo>
                      <a:pt x="1111825" y="360702"/>
                    </a:lnTo>
                    <a:cubicBezTo>
                      <a:pt x="1102538" y="375190"/>
                      <a:pt x="1091765" y="388191"/>
                      <a:pt x="1081364" y="401936"/>
                    </a:cubicBezTo>
                    <a:cubicBezTo>
                      <a:pt x="1071334" y="415680"/>
                      <a:pt x="1059447" y="428311"/>
                      <a:pt x="1048303" y="441312"/>
                    </a:cubicBezTo>
                    <a:cubicBezTo>
                      <a:pt x="1037158" y="454314"/>
                      <a:pt x="1025271" y="466944"/>
                      <a:pt x="1014127" y="479574"/>
                    </a:cubicBezTo>
                    <a:cubicBezTo>
                      <a:pt x="1002611" y="492204"/>
                      <a:pt x="990724" y="504463"/>
                      <a:pt x="978837" y="517093"/>
                    </a:cubicBezTo>
                    <a:lnTo>
                      <a:pt x="907514" y="591388"/>
                    </a:lnTo>
                    <a:cubicBezTo>
                      <a:pt x="883739" y="616277"/>
                      <a:pt x="859965" y="641166"/>
                      <a:pt x="836933" y="666426"/>
                    </a:cubicBezTo>
                    <a:cubicBezTo>
                      <a:pt x="825418" y="679056"/>
                      <a:pt x="813531" y="691687"/>
                      <a:pt x="802386" y="704688"/>
                    </a:cubicBezTo>
                    <a:lnTo>
                      <a:pt x="768953" y="744064"/>
                    </a:lnTo>
                    <a:lnTo>
                      <a:pt x="737006" y="784555"/>
                    </a:lnTo>
                    <a:lnTo>
                      <a:pt x="706917" y="826532"/>
                    </a:lnTo>
                    <a:lnTo>
                      <a:pt x="679799" y="870366"/>
                    </a:lnTo>
                    <a:cubicBezTo>
                      <a:pt x="671627" y="885596"/>
                      <a:pt x="664198" y="901198"/>
                      <a:pt x="656396" y="916800"/>
                    </a:cubicBezTo>
                    <a:lnTo>
                      <a:pt x="656396" y="916800"/>
                    </a:lnTo>
                    <a:cubicBezTo>
                      <a:pt x="656396" y="916800"/>
                      <a:pt x="656396" y="917543"/>
                      <a:pt x="656396" y="917543"/>
                    </a:cubicBezTo>
                    <a:cubicBezTo>
                      <a:pt x="650453" y="940575"/>
                      <a:pt x="645624" y="963978"/>
                      <a:pt x="636708" y="986266"/>
                    </a:cubicBezTo>
                    <a:cubicBezTo>
                      <a:pt x="632994" y="997410"/>
                      <a:pt x="628536" y="1008926"/>
                      <a:pt x="623335" y="1019327"/>
                    </a:cubicBezTo>
                    <a:cubicBezTo>
                      <a:pt x="618134" y="1030100"/>
                      <a:pt x="613677" y="1041244"/>
                      <a:pt x="608104" y="1052017"/>
                    </a:cubicBezTo>
                    <a:cubicBezTo>
                      <a:pt x="596589" y="1073191"/>
                      <a:pt x="585816" y="1094365"/>
                      <a:pt x="572443" y="1114425"/>
                    </a:cubicBezTo>
                    <a:cubicBezTo>
                      <a:pt x="560184" y="1135228"/>
                      <a:pt x="546068" y="1154544"/>
                      <a:pt x="532695" y="1174232"/>
                    </a:cubicBezTo>
                    <a:cubicBezTo>
                      <a:pt x="476974" y="1252242"/>
                      <a:pt x="414195" y="1325423"/>
                      <a:pt x="352158" y="1398603"/>
                    </a:cubicBezTo>
                    <a:lnTo>
                      <a:pt x="306096" y="1453953"/>
                    </a:lnTo>
                    <a:cubicBezTo>
                      <a:pt x="291236" y="1472898"/>
                      <a:pt x="275634" y="1491101"/>
                      <a:pt x="261519" y="1510789"/>
                    </a:cubicBezTo>
                    <a:cubicBezTo>
                      <a:pt x="232172" y="1549051"/>
                      <a:pt x="207283" y="1590285"/>
                      <a:pt x="180908" y="1630404"/>
                    </a:cubicBezTo>
                    <a:cubicBezTo>
                      <a:pt x="154905" y="1670895"/>
                      <a:pt x="128902" y="1711014"/>
                      <a:pt x="100670" y="1750390"/>
                    </a:cubicBezTo>
                    <a:cubicBezTo>
                      <a:pt x="86554" y="1769707"/>
                      <a:pt x="72066" y="1789024"/>
                      <a:pt x="56464" y="1807226"/>
                    </a:cubicBezTo>
                    <a:cubicBezTo>
                      <a:pt x="40491" y="1825057"/>
                      <a:pt x="23403" y="1842145"/>
                      <a:pt x="1857" y="1853289"/>
                    </a:cubicBezTo>
                    <a:lnTo>
                      <a:pt x="1857" y="185328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0" name="Freeform: Shape 1169">
                <a:extLst>
                  <a:ext uri="{FF2B5EF4-FFF2-40B4-BE49-F238E27FC236}">
                    <a16:creationId xmlns:a16="http://schemas.microsoft.com/office/drawing/2014/main" id="{E2A3577B-A020-1A18-FA38-F3DA3661C906}"/>
                  </a:ext>
                </a:extLst>
              </p:cNvPr>
              <p:cNvSpPr/>
              <p:nvPr/>
            </p:nvSpPr>
            <p:spPr>
              <a:xfrm>
                <a:off x="6985433" y="2151247"/>
                <a:ext cx="55848" cy="55849"/>
              </a:xfrm>
              <a:custGeom>
                <a:avLst/>
                <a:gdLst>
                  <a:gd name="connsiteX0" fmla="*/ 20681 w 55848"/>
                  <a:gd name="connsiteY0" fmla="*/ 992 h 55849"/>
                  <a:gd name="connsiteX1" fmla="*/ 992 w 55848"/>
                  <a:gd name="connsiteY1" fmla="*/ 35168 h 55849"/>
                  <a:gd name="connsiteX2" fmla="*/ 35168 w 55848"/>
                  <a:gd name="connsiteY2" fmla="*/ 54857 h 55849"/>
                  <a:gd name="connsiteX3" fmla="*/ 54856 w 55848"/>
                  <a:gd name="connsiteY3" fmla="*/ 20681 h 55849"/>
                  <a:gd name="connsiteX4" fmla="*/ 20681 w 55848"/>
                  <a:gd name="connsiteY4" fmla="*/ 992 h 55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48" h="55849">
                    <a:moveTo>
                      <a:pt x="20681" y="992"/>
                    </a:moveTo>
                    <a:cubicBezTo>
                      <a:pt x="5822" y="5079"/>
                      <a:pt x="-3094" y="20309"/>
                      <a:pt x="992" y="35168"/>
                    </a:cubicBezTo>
                    <a:cubicBezTo>
                      <a:pt x="5079" y="50027"/>
                      <a:pt x="20309" y="58943"/>
                      <a:pt x="35168" y="54857"/>
                    </a:cubicBezTo>
                    <a:cubicBezTo>
                      <a:pt x="50027" y="50770"/>
                      <a:pt x="58942" y="35540"/>
                      <a:pt x="54856" y="20681"/>
                    </a:cubicBezTo>
                    <a:cubicBezTo>
                      <a:pt x="50770" y="5822"/>
                      <a:pt x="35539" y="-3094"/>
                      <a:pt x="20681" y="99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1" name="Freeform: Shape 1170">
                <a:extLst>
                  <a:ext uri="{FF2B5EF4-FFF2-40B4-BE49-F238E27FC236}">
                    <a16:creationId xmlns:a16="http://schemas.microsoft.com/office/drawing/2014/main" id="{45B79422-F8ED-ACF9-2ED6-07E1D01A3EA0}"/>
                  </a:ext>
                </a:extLst>
              </p:cNvPr>
              <p:cNvSpPr/>
              <p:nvPr/>
            </p:nvSpPr>
            <p:spPr>
              <a:xfrm>
                <a:off x="8312839" y="299199"/>
                <a:ext cx="55597" cy="55597"/>
              </a:xfrm>
              <a:custGeom>
                <a:avLst/>
                <a:gdLst>
                  <a:gd name="connsiteX0" fmla="*/ 3838 w 55597"/>
                  <a:gd name="connsiteY0" fmla="*/ 13868 h 55597"/>
                  <a:gd name="connsiteX1" fmla="*/ 41729 w 55597"/>
                  <a:gd name="connsiteY1" fmla="*/ 3839 h 55597"/>
                  <a:gd name="connsiteX2" fmla="*/ 51759 w 55597"/>
                  <a:gd name="connsiteY2" fmla="*/ 41729 h 55597"/>
                  <a:gd name="connsiteX3" fmla="*/ 13868 w 55597"/>
                  <a:gd name="connsiteY3" fmla="*/ 51759 h 55597"/>
                  <a:gd name="connsiteX4" fmla="*/ 3838 w 55597"/>
                  <a:gd name="connsiteY4" fmla="*/ 13868 h 5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7" h="55597">
                    <a:moveTo>
                      <a:pt x="3838" y="13868"/>
                    </a:moveTo>
                    <a:cubicBezTo>
                      <a:pt x="11640" y="495"/>
                      <a:pt x="28727" y="-3962"/>
                      <a:pt x="41729" y="3839"/>
                    </a:cubicBezTo>
                    <a:cubicBezTo>
                      <a:pt x="55102" y="11640"/>
                      <a:pt x="59560" y="28727"/>
                      <a:pt x="51759" y="41729"/>
                    </a:cubicBezTo>
                    <a:cubicBezTo>
                      <a:pt x="43958" y="55102"/>
                      <a:pt x="26870" y="59560"/>
                      <a:pt x="13868" y="51759"/>
                    </a:cubicBezTo>
                    <a:cubicBezTo>
                      <a:pt x="495" y="43958"/>
                      <a:pt x="-3962" y="26870"/>
                      <a:pt x="3838" y="1386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3" name="Graphic 619">
              <a:extLst>
                <a:ext uri="{FF2B5EF4-FFF2-40B4-BE49-F238E27FC236}">
                  <a16:creationId xmlns:a16="http://schemas.microsoft.com/office/drawing/2014/main" id="{F14C429C-62AD-42D1-EE50-7633794B3887}"/>
                </a:ext>
                <a:ext uri="{C183D7F6-B498-43B3-948B-1728B52AA6E4}">
                  <adec:decorative xmlns:adec="http://schemas.microsoft.com/office/drawing/2017/decorative" val="1"/>
                </a:ext>
              </a:extLst>
            </p:cNvPr>
            <p:cNvGrpSpPr/>
            <p:nvPr/>
          </p:nvGrpSpPr>
          <p:grpSpPr>
            <a:xfrm>
              <a:off x="5047828" y="2660508"/>
              <a:ext cx="696821" cy="1238065"/>
              <a:chOff x="6993752" y="79286"/>
              <a:chExt cx="1036270" cy="1742444"/>
            </a:xfrm>
            <a:solidFill>
              <a:srgbClr val="454142"/>
            </a:solidFill>
          </p:grpSpPr>
          <p:sp>
            <p:nvSpPr>
              <p:cNvPr id="1166" name="Freeform: Shape 1165">
                <a:extLst>
                  <a:ext uri="{FF2B5EF4-FFF2-40B4-BE49-F238E27FC236}">
                    <a16:creationId xmlns:a16="http://schemas.microsoft.com/office/drawing/2014/main" id="{4E4E3BE1-AE77-844A-0E52-C57ABFC4B63F}"/>
                  </a:ext>
                </a:extLst>
              </p:cNvPr>
              <p:cNvSpPr/>
              <p:nvPr/>
            </p:nvSpPr>
            <p:spPr>
              <a:xfrm>
                <a:off x="7020601" y="106527"/>
                <a:ext cx="982923" cy="1688725"/>
              </a:xfrm>
              <a:custGeom>
                <a:avLst/>
                <a:gdLst>
                  <a:gd name="connsiteX0" fmla="*/ 0 w 982923"/>
                  <a:gd name="connsiteY0" fmla="*/ 1688354 h 1688725"/>
                  <a:gd name="connsiteX1" fmla="*/ 45691 w 982923"/>
                  <a:gd name="connsiteY1" fmla="*/ 1629289 h 1688725"/>
                  <a:gd name="connsiteX2" fmla="*/ 68351 w 982923"/>
                  <a:gd name="connsiteY2" fmla="*/ 1599943 h 1688725"/>
                  <a:gd name="connsiteX3" fmla="*/ 90269 w 982923"/>
                  <a:gd name="connsiteY3" fmla="*/ 1569482 h 1688725"/>
                  <a:gd name="connsiteX4" fmla="*/ 111814 w 982923"/>
                  <a:gd name="connsiteY4" fmla="*/ 1539021 h 1688725"/>
                  <a:gd name="connsiteX5" fmla="*/ 132245 w 982923"/>
                  <a:gd name="connsiteY5" fmla="*/ 1507817 h 1688725"/>
                  <a:gd name="connsiteX6" fmla="*/ 170507 w 982923"/>
                  <a:gd name="connsiteY6" fmla="*/ 1443552 h 1688725"/>
                  <a:gd name="connsiteX7" fmla="*/ 170507 w 982923"/>
                  <a:gd name="connsiteY7" fmla="*/ 1443552 h 1688725"/>
                  <a:gd name="connsiteX8" fmla="*/ 197996 w 982923"/>
                  <a:gd name="connsiteY8" fmla="*/ 1411234 h 1688725"/>
                  <a:gd name="connsiteX9" fmla="*/ 223256 w 982923"/>
                  <a:gd name="connsiteY9" fmla="*/ 1376686 h 1688725"/>
                  <a:gd name="connsiteX10" fmla="*/ 246288 w 982923"/>
                  <a:gd name="connsiteY10" fmla="*/ 1340653 h 1688725"/>
                  <a:gd name="connsiteX11" fmla="*/ 267462 w 982923"/>
                  <a:gd name="connsiteY11" fmla="*/ 1303506 h 1688725"/>
                  <a:gd name="connsiteX12" fmla="*/ 287150 w 982923"/>
                  <a:gd name="connsiteY12" fmla="*/ 1265615 h 1688725"/>
                  <a:gd name="connsiteX13" fmla="*/ 305724 w 982923"/>
                  <a:gd name="connsiteY13" fmla="*/ 1227353 h 1688725"/>
                  <a:gd name="connsiteX14" fmla="*/ 341014 w 982923"/>
                  <a:gd name="connsiteY14" fmla="*/ 1149715 h 1688725"/>
                  <a:gd name="connsiteX15" fmla="*/ 375933 w 982923"/>
                  <a:gd name="connsiteY15" fmla="*/ 1071705 h 1688725"/>
                  <a:gd name="connsiteX16" fmla="*/ 412709 w 982923"/>
                  <a:gd name="connsiteY16" fmla="*/ 994810 h 1688725"/>
                  <a:gd name="connsiteX17" fmla="*/ 432397 w 982923"/>
                  <a:gd name="connsiteY17" fmla="*/ 956920 h 1688725"/>
                  <a:gd name="connsiteX18" fmla="*/ 453199 w 982923"/>
                  <a:gd name="connsiteY18" fmla="*/ 919772 h 1688725"/>
                  <a:gd name="connsiteX19" fmla="*/ 475116 w 982923"/>
                  <a:gd name="connsiteY19" fmla="*/ 883368 h 1688725"/>
                  <a:gd name="connsiteX20" fmla="*/ 498148 w 982923"/>
                  <a:gd name="connsiteY20" fmla="*/ 847706 h 1688725"/>
                  <a:gd name="connsiteX21" fmla="*/ 498148 w 982923"/>
                  <a:gd name="connsiteY21" fmla="*/ 847706 h 1688725"/>
                  <a:gd name="connsiteX22" fmla="*/ 498148 w 982923"/>
                  <a:gd name="connsiteY22" fmla="*/ 846963 h 1688725"/>
                  <a:gd name="connsiteX23" fmla="*/ 513750 w 982923"/>
                  <a:gd name="connsiteY23" fmla="*/ 806844 h 1688725"/>
                  <a:gd name="connsiteX24" fmla="*/ 532324 w 982923"/>
                  <a:gd name="connsiteY24" fmla="*/ 767839 h 1688725"/>
                  <a:gd name="connsiteX25" fmla="*/ 553126 w 982923"/>
                  <a:gd name="connsiteY25" fmla="*/ 729948 h 1688725"/>
                  <a:gd name="connsiteX26" fmla="*/ 575786 w 982923"/>
                  <a:gd name="connsiteY26" fmla="*/ 693172 h 1688725"/>
                  <a:gd name="connsiteX27" fmla="*/ 599561 w 982923"/>
                  <a:gd name="connsiteY27" fmla="*/ 657139 h 1688725"/>
                  <a:gd name="connsiteX28" fmla="*/ 624078 w 982923"/>
                  <a:gd name="connsiteY28" fmla="*/ 621478 h 1688725"/>
                  <a:gd name="connsiteX29" fmla="*/ 674599 w 982923"/>
                  <a:gd name="connsiteY29" fmla="*/ 551269 h 1688725"/>
                  <a:gd name="connsiteX30" fmla="*/ 774154 w 982923"/>
                  <a:gd name="connsiteY30" fmla="*/ 408994 h 1688725"/>
                  <a:gd name="connsiteX31" fmla="*/ 796443 w 982923"/>
                  <a:gd name="connsiteY31" fmla="*/ 371475 h 1688725"/>
                  <a:gd name="connsiteX32" fmla="*/ 815759 w 982923"/>
                  <a:gd name="connsiteY32" fmla="*/ 332470 h 1688725"/>
                  <a:gd name="connsiteX33" fmla="*/ 824303 w 982923"/>
                  <a:gd name="connsiteY33" fmla="*/ 312410 h 1688725"/>
                  <a:gd name="connsiteX34" fmla="*/ 830989 w 982923"/>
                  <a:gd name="connsiteY34" fmla="*/ 291608 h 1688725"/>
                  <a:gd name="connsiteX35" fmla="*/ 834333 w 982923"/>
                  <a:gd name="connsiteY35" fmla="*/ 281207 h 1688725"/>
                  <a:gd name="connsiteX36" fmla="*/ 836190 w 982923"/>
                  <a:gd name="connsiteY36" fmla="*/ 270434 h 1688725"/>
                  <a:gd name="connsiteX37" fmla="*/ 839905 w 982923"/>
                  <a:gd name="connsiteY37" fmla="*/ 248888 h 1688725"/>
                  <a:gd name="connsiteX38" fmla="*/ 839905 w 982923"/>
                  <a:gd name="connsiteY38" fmla="*/ 249631 h 1688725"/>
                  <a:gd name="connsiteX39" fmla="*/ 982923 w 982923"/>
                  <a:gd name="connsiteY39" fmla="*/ 0 h 1688725"/>
                  <a:gd name="connsiteX40" fmla="*/ 982923 w 982923"/>
                  <a:gd name="connsiteY40" fmla="*/ 0 h 1688725"/>
                  <a:gd name="connsiteX41" fmla="*/ 836562 w 982923"/>
                  <a:gd name="connsiteY41" fmla="*/ 247402 h 1688725"/>
                  <a:gd name="connsiteX42" fmla="*/ 836562 w 982923"/>
                  <a:gd name="connsiteY42" fmla="*/ 247402 h 1688725"/>
                  <a:gd name="connsiteX43" fmla="*/ 836562 w 982923"/>
                  <a:gd name="connsiteY43" fmla="*/ 248145 h 1688725"/>
                  <a:gd name="connsiteX44" fmla="*/ 832847 w 982923"/>
                  <a:gd name="connsiteY44" fmla="*/ 269319 h 1688725"/>
                  <a:gd name="connsiteX45" fmla="*/ 830989 w 982923"/>
                  <a:gd name="connsiteY45" fmla="*/ 279721 h 1688725"/>
                  <a:gd name="connsiteX46" fmla="*/ 827646 w 982923"/>
                  <a:gd name="connsiteY46" fmla="*/ 290122 h 1688725"/>
                  <a:gd name="connsiteX47" fmla="*/ 820960 w 982923"/>
                  <a:gd name="connsiteY47" fmla="*/ 310553 h 1688725"/>
                  <a:gd name="connsiteX48" fmla="*/ 812416 w 982923"/>
                  <a:gd name="connsiteY48" fmla="*/ 330241 h 1688725"/>
                  <a:gd name="connsiteX49" fmla="*/ 792728 w 982923"/>
                  <a:gd name="connsiteY49" fmla="*/ 368875 h 1688725"/>
                  <a:gd name="connsiteX50" fmla="*/ 770439 w 982923"/>
                  <a:gd name="connsiteY50" fmla="*/ 406022 h 1688725"/>
                  <a:gd name="connsiteX51" fmla="*/ 670513 w 982923"/>
                  <a:gd name="connsiteY51" fmla="*/ 547554 h 1688725"/>
                  <a:gd name="connsiteX52" fmla="*/ 619249 w 982923"/>
                  <a:gd name="connsiteY52" fmla="*/ 617763 h 1688725"/>
                  <a:gd name="connsiteX53" fmla="*/ 594360 w 982923"/>
                  <a:gd name="connsiteY53" fmla="*/ 653425 h 1688725"/>
                  <a:gd name="connsiteX54" fmla="*/ 570214 w 982923"/>
                  <a:gd name="connsiteY54" fmla="*/ 689829 h 1688725"/>
                  <a:gd name="connsiteX55" fmla="*/ 547554 w 982923"/>
                  <a:gd name="connsiteY55" fmla="*/ 726977 h 1688725"/>
                  <a:gd name="connsiteX56" fmla="*/ 526380 w 982923"/>
                  <a:gd name="connsiteY56" fmla="*/ 764867 h 1688725"/>
                  <a:gd name="connsiteX57" fmla="*/ 507435 w 982923"/>
                  <a:gd name="connsiteY57" fmla="*/ 804243 h 1688725"/>
                  <a:gd name="connsiteX58" fmla="*/ 491461 w 982923"/>
                  <a:gd name="connsiteY58" fmla="*/ 844734 h 1688725"/>
                  <a:gd name="connsiteX59" fmla="*/ 491461 w 982923"/>
                  <a:gd name="connsiteY59" fmla="*/ 843991 h 1688725"/>
                  <a:gd name="connsiteX60" fmla="*/ 468801 w 982923"/>
                  <a:gd name="connsiteY60" fmla="*/ 880024 h 1688725"/>
                  <a:gd name="connsiteX61" fmla="*/ 446884 w 982923"/>
                  <a:gd name="connsiteY61" fmla="*/ 916800 h 1688725"/>
                  <a:gd name="connsiteX62" fmla="*/ 426453 w 982923"/>
                  <a:gd name="connsiteY62" fmla="*/ 954319 h 1688725"/>
                  <a:gd name="connsiteX63" fmla="*/ 407137 w 982923"/>
                  <a:gd name="connsiteY63" fmla="*/ 992210 h 1688725"/>
                  <a:gd name="connsiteX64" fmla="*/ 370732 w 982923"/>
                  <a:gd name="connsiteY64" fmla="*/ 1069477 h 1688725"/>
                  <a:gd name="connsiteX65" fmla="*/ 336185 w 982923"/>
                  <a:gd name="connsiteY65" fmla="*/ 1147486 h 1688725"/>
                  <a:gd name="connsiteX66" fmla="*/ 301266 w 982923"/>
                  <a:gd name="connsiteY66" fmla="*/ 1225125 h 1688725"/>
                  <a:gd name="connsiteX67" fmla="*/ 282693 w 982923"/>
                  <a:gd name="connsiteY67" fmla="*/ 1263387 h 1688725"/>
                  <a:gd name="connsiteX68" fmla="*/ 263004 w 982923"/>
                  <a:gd name="connsiteY68" fmla="*/ 1301277 h 1688725"/>
                  <a:gd name="connsiteX69" fmla="*/ 241830 w 982923"/>
                  <a:gd name="connsiteY69" fmla="*/ 1338424 h 1688725"/>
                  <a:gd name="connsiteX70" fmla="*/ 218799 w 982923"/>
                  <a:gd name="connsiteY70" fmla="*/ 1374458 h 1688725"/>
                  <a:gd name="connsiteX71" fmla="*/ 193910 w 982923"/>
                  <a:gd name="connsiteY71" fmla="*/ 1409005 h 1688725"/>
                  <a:gd name="connsiteX72" fmla="*/ 166792 w 982923"/>
                  <a:gd name="connsiteY72" fmla="*/ 1441694 h 1688725"/>
                  <a:gd name="connsiteX73" fmla="*/ 166792 w 982923"/>
                  <a:gd name="connsiteY73" fmla="*/ 1441694 h 1688725"/>
                  <a:gd name="connsiteX74" fmla="*/ 166792 w 982923"/>
                  <a:gd name="connsiteY74" fmla="*/ 1442066 h 1688725"/>
                  <a:gd name="connsiteX75" fmla="*/ 129273 w 982923"/>
                  <a:gd name="connsiteY75" fmla="*/ 1506331 h 1688725"/>
                  <a:gd name="connsiteX76" fmla="*/ 109585 w 982923"/>
                  <a:gd name="connsiteY76" fmla="*/ 1537907 h 1688725"/>
                  <a:gd name="connsiteX77" fmla="*/ 88411 w 982923"/>
                  <a:gd name="connsiteY77" fmla="*/ 1568739 h 1688725"/>
                  <a:gd name="connsiteX78" fmla="*/ 67237 w 982923"/>
                  <a:gd name="connsiteY78" fmla="*/ 1599200 h 1688725"/>
                  <a:gd name="connsiteX79" fmla="*/ 44949 w 982923"/>
                  <a:gd name="connsiteY79" fmla="*/ 1628918 h 1688725"/>
                  <a:gd name="connsiteX80" fmla="*/ 371 w 982923"/>
                  <a:gd name="connsiteY80" fmla="*/ 1688725 h 1688725"/>
                  <a:gd name="connsiteX81" fmla="*/ 371 w 982923"/>
                  <a:gd name="connsiteY81" fmla="*/ 1688725 h 168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82923" h="1688725">
                    <a:moveTo>
                      <a:pt x="0" y="1688354"/>
                    </a:moveTo>
                    <a:lnTo>
                      <a:pt x="45691" y="1629289"/>
                    </a:lnTo>
                    <a:lnTo>
                      <a:pt x="68351" y="1599943"/>
                    </a:lnTo>
                    <a:cubicBezTo>
                      <a:pt x="76152" y="1590284"/>
                      <a:pt x="82839" y="1579883"/>
                      <a:pt x="90269" y="1569482"/>
                    </a:cubicBezTo>
                    <a:lnTo>
                      <a:pt x="111814" y="1539021"/>
                    </a:lnTo>
                    <a:cubicBezTo>
                      <a:pt x="119244" y="1528991"/>
                      <a:pt x="125930" y="1518590"/>
                      <a:pt x="132245" y="1507817"/>
                    </a:cubicBezTo>
                    <a:lnTo>
                      <a:pt x="170507" y="1443552"/>
                    </a:lnTo>
                    <a:lnTo>
                      <a:pt x="170507" y="1443552"/>
                    </a:lnTo>
                    <a:cubicBezTo>
                      <a:pt x="170507" y="1443552"/>
                      <a:pt x="197996" y="1411234"/>
                      <a:pt x="197996" y="1411234"/>
                    </a:cubicBezTo>
                    <a:cubicBezTo>
                      <a:pt x="206540" y="1399718"/>
                      <a:pt x="215084" y="1388574"/>
                      <a:pt x="223256" y="1376686"/>
                    </a:cubicBezTo>
                    <a:cubicBezTo>
                      <a:pt x="231058" y="1364799"/>
                      <a:pt x="239230" y="1352912"/>
                      <a:pt x="246288" y="1340653"/>
                    </a:cubicBezTo>
                    <a:cubicBezTo>
                      <a:pt x="253346" y="1328395"/>
                      <a:pt x="261147" y="1316136"/>
                      <a:pt x="267462" y="1303506"/>
                    </a:cubicBezTo>
                    <a:cubicBezTo>
                      <a:pt x="274149" y="1290876"/>
                      <a:pt x="281207" y="1278617"/>
                      <a:pt x="287150" y="1265615"/>
                    </a:cubicBezTo>
                    <a:cubicBezTo>
                      <a:pt x="293465" y="1252985"/>
                      <a:pt x="299781" y="1239984"/>
                      <a:pt x="305724" y="1227353"/>
                    </a:cubicBezTo>
                    <a:cubicBezTo>
                      <a:pt x="317983" y="1201722"/>
                      <a:pt x="329498" y="1175718"/>
                      <a:pt x="341014" y="1149715"/>
                    </a:cubicBezTo>
                    <a:lnTo>
                      <a:pt x="375933" y="1071705"/>
                    </a:lnTo>
                    <a:cubicBezTo>
                      <a:pt x="387820" y="1045702"/>
                      <a:pt x="399707" y="1020070"/>
                      <a:pt x="412709" y="994810"/>
                    </a:cubicBezTo>
                    <a:cubicBezTo>
                      <a:pt x="419024" y="982180"/>
                      <a:pt x="425339" y="969550"/>
                      <a:pt x="432397" y="956920"/>
                    </a:cubicBezTo>
                    <a:cubicBezTo>
                      <a:pt x="439455" y="944661"/>
                      <a:pt x="445770" y="931659"/>
                      <a:pt x="453199" y="919772"/>
                    </a:cubicBezTo>
                    <a:cubicBezTo>
                      <a:pt x="460629" y="907514"/>
                      <a:pt x="467316" y="895255"/>
                      <a:pt x="475116" y="883368"/>
                    </a:cubicBezTo>
                    <a:lnTo>
                      <a:pt x="498148" y="847706"/>
                    </a:lnTo>
                    <a:lnTo>
                      <a:pt x="498148" y="847706"/>
                    </a:lnTo>
                    <a:cubicBezTo>
                      <a:pt x="498148" y="847706"/>
                      <a:pt x="498148" y="846963"/>
                      <a:pt x="498148" y="846963"/>
                    </a:cubicBezTo>
                    <a:lnTo>
                      <a:pt x="513750" y="806844"/>
                    </a:lnTo>
                    <a:lnTo>
                      <a:pt x="532324" y="767839"/>
                    </a:lnTo>
                    <a:lnTo>
                      <a:pt x="553126" y="729948"/>
                    </a:lnTo>
                    <a:cubicBezTo>
                      <a:pt x="560184" y="717318"/>
                      <a:pt x="567985" y="705431"/>
                      <a:pt x="575786" y="693172"/>
                    </a:cubicBezTo>
                    <a:cubicBezTo>
                      <a:pt x="583216" y="680914"/>
                      <a:pt x="591760" y="669026"/>
                      <a:pt x="599561" y="657139"/>
                    </a:cubicBezTo>
                    <a:cubicBezTo>
                      <a:pt x="607362" y="644881"/>
                      <a:pt x="615906" y="633365"/>
                      <a:pt x="624078" y="621478"/>
                    </a:cubicBezTo>
                    <a:cubicBezTo>
                      <a:pt x="640423" y="597703"/>
                      <a:pt x="657883" y="574672"/>
                      <a:pt x="674599" y="551269"/>
                    </a:cubicBezTo>
                    <a:cubicBezTo>
                      <a:pt x="708774" y="504463"/>
                      <a:pt x="743321" y="458029"/>
                      <a:pt x="774154" y="408994"/>
                    </a:cubicBezTo>
                    <a:cubicBezTo>
                      <a:pt x="781583" y="396364"/>
                      <a:pt x="789756" y="384477"/>
                      <a:pt x="796443" y="371475"/>
                    </a:cubicBezTo>
                    <a:cubicBezTo>
                      <a:pt x="803129" y="358473"/>
                      <a:pt x="810559" y="346215"/>
                      <a:pt x="815759" y="332470"/>
                    </a:cubicBezTo>
                    <a:lnTo>
                      <a:pt x="824303" y="312410"/>
                    </a:lnTo>
                    <a:lnTo>
                      <a:pt x="830989" y="291608"/>
                    </a:lnTo>
                    <a:lnTo>
                      <a:pt x="834333" y="281207"/>
                    </a:lnTo>
                    <a:cubicBezTo>
                      <a:pt x="835076" y="277492"/>
                      <a:pt x="835448" y="274149"/>
                      <a:pt x="836190" y="270434"/>
                    </a:cubicBezTo>
                    <a:lnTo>
                      <a:pt x="839905" y="248888"/>
                    </a:lnTo>
                    <a:lnTo>
                      <a:pt x="839905" y="249631"/>
                    </a:lnTo>
                    <a:cubicBezTo>
                      <a:pt x="839905" y="249631"/>
                      <a:pt x="982923" y="0"/>
                      <a:pt x="982923" y="0"/>
                    </a:cubicBezTo>
                    <a:lnTo>
                      <a:pt x="982923" y="0"/>
                    </a:lnTo>
                    <a:cubicBezTo>
                      <a:pt x="982923" y="0"/>
                      <a:pt x="836562" y="247402"/>
                      <a:pt x="836562" y="247402"/>
                    </a:cubicBezTo>
                    <a:lnTo>
                      <a:pt x="836562" y="247402"/>
                    </a:lnTo>
                    <a:cubicBezTo>
                      <a:pt x="836562" y="247402"/>
                      <a:pt x="836562" y="248145"/>
                      <a:pt x="836562" y="248145"/>
                    </a:cubicBezTo>
                    <a:lnTo>
                      <a:pt x="832847" y="269319"/>
                    </a:lnTo>
                    <a:cubicBezTo>
                      <a:pt x="832104" y="272663"/>
                      <a:pt x="831733" y="276377"/>
                      <a:pt x="830989" y="279721"/>
                    </a:cubicBezTo>
                    <a:lnTo>
                      <a:pt x="827646" y="290122"/>
                    </a:lnTo>
                    <a:lnTo>
                      <a:pt x="820960" y="310553"/>
                    </a:lnTo>
                    <a:lnTo>
                      <a:pt x="812416" y="330241"/>
                    </a:lnTo>
                    <a:cubicBezTo>
                      <a:pt x="806844" y="343614"/>
                      <a:pt x="799786" y="355873"/>
                      <a:pt x="792728" y="368875"/>
                    </a:cubicBezTo>
                    <a:cubicBezTo>
                      <a:pt x="786041" y="381876"/>
                      <a:pt x="777869" y="393763"/>
                      <a:pt x="770439" y="406022"/>
                    </a:cubicBezTo>
                    <a:cubicBezTo>
                      <a:pt x="739607" y="454685"/>
                      <a:pt x="704688" y="500748"/>
                      <a:pt x="670513" y="547554"/>
                    </a:cubicBezTo>
                    <a:cubicBezTo>
                      <a:pt x="653424" y="570957"/>
                      <a:pt x="635965" y="593989"/>
                      <a:pt x="619249" y="617763"/>
                    </a:cubicBezTo>
                    <a:cubicBezTo>
                      <a:pt x="611076" y="629650"/>
                      <a:pt x="602533" y="641166"/>
                      <a:pt x="594360" y="653425"/>
                    </a:cubicBezTo>
                    <a:cubicBezTo>
                      <a:pt x="586559" y="665683"/>
                      <a:pt x="578015" y="677199"/>
                      <a:pt x="570214" y="689829"/>
                    </a:cubicBezTo>
                    <a:cubicBezTo>
                      <a:pt x="562784" y="702088"/>
                      <a:pt x="554613" y="714346"/>
                      <a:pt x="547554" y="726977"/>
                    </a:cubicBezTo>
                    <a:lnTo>
                      <a:pt x="526380" y="764867"/>
                    </a:lnTo>
                    <a:lnTo>
                      <a:pt x="507435" y="804243"/>
                    </a:lnTo>
                    <a:lnTo>
                      <a:pt x="491461" y="844734"/>
                    </a:lnTo>
                    <a:lnTo>
                      <a:pt x="491461" y="843991"/>
                    </a:lnTo>
                    <a:cubicBezTo>
                      <a:pt x="491461" y="843991"/>
                      <a:pt x="468801" y="880024"/>
                      <a:pt x="468801" y="880024"/>
                    </a:cubicBezTo>
                    <a:cubicBezTo>
                      <a:pt x="461372" y="892283"/>
                      <a:pt x="454314" y="904542"/>
                      <a:pt x="446884" y="916800"/>
                    </a:cubicBezTo>
                    <a:cubicBezTo>
                      <a:pt x="439455" y="929059"/>
                      <a:pt x="433140" y="941689"/>
                      <a:pt x="426453" y="954319"/>
                    </a:cubicBezTo>
                    <a:cubicBezTo>
                      <a:pt x="419395" y="966949"/>
                      <a:pt x="413452" y="979580"/>
                      <a:pt x="407137" y="992210"/>
                    </a:cubicBezTo>
                    <a:cubicBezTo>
                      <a:pt x="394506" y="1017841"/>
                      <a:pt x="382248" y="1043473"/>
                      <a:pt x="370732" y="1069477"/>
                    </a:cubicBezTo>
                    <a:lnTo>
                      <a:pt x="336185" y="1147486"/>
                    </a:lnTo>
                    <a:cubicBezTo>
                      <a:pt x="324669" y="1173490"/>
                      <a:pt x="313154" y="1199493"/>
                      <a:pt x="301266" y="1225125"/>
                    </a:cubicBezTo>
                    <a:cubicBezTo>
                      <a:pt x="295323" y="1238126"/>
                      <a:pt x="289008" y="1250756"/>
                      <a:pt x="282693" y="1263387"/>
                    </a:cubicBezTo>
                    <a:cubicBezTo>
                      <a:pt x="276749" y="1276388"/>
                      <a:pt x="269691" y="1288647"/>
                      <a:pt x="263004" y="1301277"/>
                    </a:cubicBezTo>
                    <a:cubicBezTo>
                      <a:pt x="256689" y="1313907"/>
                      <a:pt x="248888" y="1325794"/>
                      <a:pt x="241830" y="1338424"/>
                    </a:cubicBezTo>
                    <a:cubicBezTo>
                      <a:pt x="234772" y="1350683"/>
                      <a:pt x="226600" y="1362199"/>
                      <a:pt x="218799" y="1374458"/>
                    </a:cubicBezTo>
                    <a:cubicBezTo>
                      <a:pt x="210998" y="1386345"/>
                      <a:pt x="202082" y="1397489"/>
                      <a:pt x="193910" y="1409005"/>
                    </a:cubicBezTo>
                    <a:lnTo>
                      <a:pt x="166792" y="1441694"/>
                    </a:lnTo>
                    <a:lnTo>
                      <a:pt x="166792" y="1441694"/>
                    </a:lnTo>
                    <a:cubicBezTo>
                      <a:pt x="166792" y="1441694"/>
                      <a:pt x="166792" y="1442066"/>
                      <a:pt x="166792" y="1442066"/>
                    </a:cubicBezTo>
                    <a:lnTo>
                      <a:pt x="129273" y="1506331"/>
                    </a:lnTo>
                    <a:cubicBezTo>
                      <a:pt x="123330" y="1517104"/>
                      <a:pt x="116643" y="1527877"/>
                      <a:pt x="109585" y="1537907"/>
                    </a:cubicBezTo>
                    <a:lnTo>
                      <a:pt x="88411" y="1568739"/>
                    </a:lnTo>
                    <a:cubicBezTo>
                      <a:pt x="81353" y="1578769"/>
                      <a:pt x="74666" y="1589542"/>
                      <a:pt x="67237" y="1599200"/>
                    </a:cubicBezTo>
                    <a:lnTo>
                      <a:pt x="44949" y="1628918"/>
                    </a:lnTo>
                    <a:lnTo>
                      <a:pt x="371" y="1688725"/>
                    </a:lnTo>
                    <a:lnTo>
                      <a:pt x="371" y="1688725"/>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7" name="Freeform: Shape 1166">
                <a:extLst>
                  <a:ext uri="{FF2B5EF4-FFF2-40B4-BE49-F238E27FC236}">
                    <a16:creationId xmlns:a16="http://schemas.microsoft.com/office/drawing/2014/main" id="{1256B60B-4840-18E5-E92D-4A793633B3B6}"/>
                  </a:ext>
                </a:extLst>
              </p:cNvPr>
              <p:cNvSpPr/>
              <p:nvPr/>
            </p:nvSpPr>
            <p:spPr>
              <a:xfrm>
                <a:off x="6993752" y="1766175"/>
                <a:ext cx="55555" cy="55555"/>
              </a:xfrm>
              <a:custGeom>
                <a:avLst/>
                <a:gdLst>
                  <a:gd name="connsiteX0" fmla="*/ 1217 w 55555"/>
                  <a:gd name="connsiteY0" fmla="*/ 19419 h 55555"/>
                  <a:gd name="connsiteX1" fmla="*/ 19420 w 55555"/>
                  <a:gd name="connsiteY1" fmla="*/ 54338 h 55555"/>
                  <a:gd name="connsiteX2" fmla="*/ 54338 w 55555"/>
                  <a:gd name="connsiteY2" fmla="*/ 36136 h 55555"/>
                  <a:gd name="connsiteX3" fmla="*/ 36136 w 55555"/>
                  <a:gd name="connsiteY3" fmla="*/ 1217 h 55555"/>
                  <a:gd name="connsiteX4" fmla="*/ 1217 w 55555"/>
                  <a:gd name="connsiteY4" fmla="*/ 19419 h 55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5" h="55555">
                    <a:moveTo>
                      <a:pt x="1217" y="19419"/>
                    </a:moveTo>
                    <a:cubicBezTo>
                      <a:pt x="-3240" y="33907"/>
                      <a:pt x="4932" y="49509"/>
                      <a:pt x="19420" y="54338"/>
                    </a:cubicBezTo>
                    <a:cubicBezTo>
                      <a:pt x="33907" y="58796"/>
                      <a:pt x="49509" y="50623"/>
                      <a:pt x="54338" y="36136"/>
                    </a:cubicBezTo>
                    <a:cubicBezTo>
                      <a:pt x="58796" y="21648"/>
                      <a:pt x="50623" y="6046"/>
                      <a:pt x="36136" y="1217"/>
                    </a:cubicBezTo>
                    <a:cubicBezTo>
                      <a:pt x="21648" y="-3240"/>
                      <a:pt x="6046" y="4932"/>
                      <a:pt x="1217" y="1941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8" name="Freeform: Shape 1167">
                <a:extLst>
                  <a:ext uri="{FF2B5EF4-FFF2-40B4-BE49-F238E27FC236}">
                    <a16:creationId xmlns:a16="http://schemas.microsoft.com/office/drawing/2014/main" id="{B42B30B8-2660-DD48-2F84-000C84FD8F15}"/>
                  </a:ext>
                </a:extLst>
              </p:cNvPr>
              <p:cNvSpPr/>
              <p:nvPr/>
            </p:nvSpPr>
            <p:spPr>
              <a:xfrm>
                <a:off x="7974425" y="79286"/>
                <a:ext cx="55597" cy="55597"/>
              </a:xfrm>
              <a:custGeom>
                <a:avLst/>
                <a:gdLst>
                  <a:gd name="connsiteX0" fmla="*/ 3838 w 55597"/>
                  <a:gd name="connsiteY0" fmla="*/ 13868 h 55597"/>
                  <a:gd name="connsiteX1" fmla="*/ 41729 w 55597"/>
                  <a:gd name="connsiteY1" fmla="*/ 3839 h 55597"/>
                  <a:gd name="connsiteX2" fmla="*/ 51759 w 55597"/>
                  <a:gd name="connsiteY2" fmla="*/ 41729 h 55597"/>
                  <a:gd name="connsiteX3" fmla="*/ 13868 w 55597"/>
                  <a:gd name="connsiteY3" fmla="*/ 51759 h 55597"/>
                  <a:gd name="connsiteX4" fmla="*/ 3838 w 55597"/>
                  <a:gd name="connsiteY4" fmla="*/ 13868 h 5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7" h="55597">
                    <a:moveTo>
                      <a:pt x="3838" y="13868"/>
                    </a:moveTo>
                    <a:cubicBezTo>
                      <a:pt x="11640" y="495"/>
                      <a:pt x="28727" y="-3962"/>
                      <a:pt x="41729" y="3839"/>
                    </a:cubicBezTo>
                    <a:cubicBezTo>
                      <a:pt x="55102" y="11640"/>
                      <a:pt x="59560" y="28727"/>
                      <a:pt x="51759" y="41729"/>
                    </a:cubicBezTo>
                    <a:cubicBezTo>
                      <a:pt x="43958" y="55102"/>
                      <a:pt x="26870" y="59560"/>
                      <a:pt x="13868" y="51759"/>
                    </a:cubicBezTo>
                    <a:cubicBezTo>
                      <a:pt x="495" y="43958"/>
                      <a:pt x="-3962" y="26870"/>
                      <a:pt x="3838" y="1386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4" name="Graphic 619">
              <a:extLst>
                <a:ext uri="{FF2B5EF4-FFF2-40B4-BE49-F238E27FC236}">
                  <a16:creationId xmlns:a16="http://schemas.microsoft.com/office/drawing/2014/main" id="{F90D3418-92CF-1CF2-CD3E-EE3C393C1C00}"/>
                </a:ext>
                <a:ext uri="{C183D7F6-B498-43B3-948B-1728B52AA6E4}">
                  <adec:decorative xmlns:adec="http://schemas.microsoft.com/office/drawing/2017/decorative" val="1"/>
                </a:ext>
              </a:extLst>
            </p:cNvPr>
            <p:cNvGrpSpPr/>
            <p:nvPr/>
          </p:nvGrpSpPr>
          <p:grpSpPr>
            <a:xfrm>
              <a:off x="4835879" y="2530819"/>
              <a:ext cx="667558" cy="1491336"/>
              <a:chOff x="6678554" y="-103237"/>
              <a:chExt cx="992753" cy="2098896"/>
            </a:xfrm>
            <a:solidFill>
              <a:srgbClr val="454142"/>
            </a:solidFill>
          </p:grpSpPr>
          <p:sp>
            <p:nvSpPr>
              <p:cNvPr id="1163" name="Freeform: Shape 1162">
                <a:extLst>
                  <a:ext uri="{FF2B5EF4-FFF2-40B4-BE49-F238E27FC236}">
                    <a16:creationId xmlns:a16="http://schemas.microsoft.com/office/drawing/2014/main" id="{218BE0EF-5FCC-47F5-2D05-B3DB0F13A056}"/>
                  </a:ext>
                </a:extLst>
              </p:cNvPr>
              <p:cNvSpPr/>
              <p:nvPr/>
            </p:nvSpPr>
            <p:spPr>
              <a:xfrm>
                <a:off x="6696956" y="-76609"/>
                <a:ext cx="948465" cy="2045712"/>
              </a:xfrm>
              <a:custGeom>
                <a:avLst/>
                <a:gdLst>
                  <a:gd name="connsiteX0" fmla="*/ 10863 w 948465"/>
                  <a:gd name="connsiteY0" fmla="*/ 2044970 h 2045712"/>
                  <a:gd name="connsiteX1" fmla="*/ 462 w 948465"/>
                  <a:gd name="connsiteY1" fmla="*/ 2031225 h 2045712"/>
                  <a:gd name="connsiteX2" fmla="*/ 1576 w 948465"/>
                  <a:gd name="connsiteY2" fmla="*/ 2013395 h 2045712"/>
                  <a:gd name="connsiteX3" fmla="*/ 15320 w 948465"/>
                  <a:gd name="connsiteY3" fmla="*/ 1979962 h 2045712"/>
                  <a:gd name="connsiteX4" fmla="*/ 53211 w 948465"/>
                  <a:gd name="connsiteY4" fmla="*/ 1917925 h 2045712"/>
                  <a:gd name="connsiteX5" fmla="*/ 135307 w 948465"/>
                  <a:gd name="connsiteY5" fmla="*/ 1797568 h 2045712"/>
                  <a:gd name="connsiteX6" fmla="*/ 175055 w 948465"/>
                  <a:gd name="connsiteY6" fmla="*/ 1736646 h 2045712"/>
                  <a:gd name="connsiteX7" fmla="*/ 194000 w 948465"/>
                  <a:gd name="connsiteY7" fmla="*/ 1705442 h 2045712"/>
                  <a:gd name="connsiteX8" fmla="*/ 203287 w 948465"/>
                  <a:gd name="connsiteY8" fmla="*/ 1689840 h 2045712"/>
                  <a:gd name="connsiteX9" fmla="*/ 211088 w 948465"/>
                  <a:gd name="connsiteY9" fmla="*/ 1673123 h 2045712"/>
                  <a:gd name="connsiteX10" fmla="*/ 238948 w 948465"/>
                  <a:gd name="connsiteY10" fmla="*/ 1605515 h 2045712"/>
                  <a:gd name="connsiteX11" fmla="*/ 250093 w 948465"/>
                  <a:gd name="connsiteY11" fmla="*/ 1570968 h 2045712"/>
                  <a:gd name="connsiteX12" fmla="*/ 260123 w 948465"/>
                  <a:gd name="connsiteY12" fmla="*/ 1535678 h 2045712"/>
                  <a:gd name="connsiteX13" fmla="*/ 296527 w 948465"/>
                  <a:gd name="connsiteY13" fmla="*/ 1394517 h 2045712"/>
                  <a:gd name="connsiteX14" fmla="*/ 317701 w 948465"/>
                  <a:gd name="connsiteY14" fmla="*/ 1325051 h 2045712"/>
                  <a:gd name="connsiteX15" fmla="*/ 342962 w 948465"/>
                  <a:gd name="connsiteY15" fmla="*/ 1257072 h 2045712"/>
                  <a:gd name="connsiteX16" fmla="*/ 374165 w 948465"/>
                  <a:gd name="connsiteY16" fmla="*/ 1191692 h 2045712"/>
                  <a:gd name="connsiteX17" fmla="*/ 391625 w 948465"/>
                  <a:gd name="connsiteY17" fmla="*/ 1159745 h 2045712"/>
                  <a:gd name="connsiteX18" fmla="*/ 411313 w 948465"/>
                  <a:gd name="connsiteY18" fmla="*/ 1129284 h 2045712"/>
                  <a:gd name="connsiteX19" fmla="*/ 454032 w 948465"/>
                  <a:gd name="connsiteY19" fmla="*/ 1070591 h 2045712"/>
                  <a:gd name="connsiteX20" fmla="*/ 501581 w 948465"/>
                  <a:gd name="connsiteY20" fmla="*/ 1015984 h 2045712"/>
                  <a:gd name="connsiteX21" fmla="*/ 502324 w 948465"/>
                  <a:gd name="connsiteY21" fmla="*/ 1015241 h 2045712"/>
                  <a:gd name="connsiteX22" fmla="*/ 502324 w 948465"/>
                  <a:gd name="connsiteY22" fmla="*/ 1014127 h 2045712"/>
                  <a:gd name="connsiteX23" fmla="*/ 514212 w 948465"/>
                  <a:gd name="connsiteY23" fmla="*/ 966949 h 2045712"/>
                  <a:gd name="connsiteX24" fmla="*/ 529813 w 948465"/>
                  <a:gd name="connsiteY24" fmla="*/ 920886 h 2045712"/>
                  <a:gd name="connsiteX25" fmla="*/ 569561 w 948465"/>
                  <a:gd name="connsiteY25" fmla="*/ 832104 h 2045712"/>
                  <a:gd name="connsiteX26" fmla="*/ 665773 w 948465"/>
                  <a:gd name="connsiteY26" fmla="*/ 661969 h 2045712"/>
                  <a:gd name="connsiteX27" fmla="*/ 760128 w 948465"/>
                  <a:gd name="connsiteY27" fmla="*/ 490347 h 2045712"/>
                  <a:gd name="connsiteX28" fmla="*/ 779073 w 948465"/>
                  <a:gd name="connsiteY28" fmla="*/ 445027 h 2045712"/>
                  <a:gd name="connsiteX29" fmla="*/ 793560 w 948465"/>
                  <a:gd name="connsiteY29" fmla="*/ 398221 h 2045712"/>
                  <a:gd name="connsiteX30" fmla="*/ 800990 w 948465"/>
                  <a:gd name="connsiteY30" fmla="*/ 349558 h 2045712"/>
                  <a:gd name="connsiteX31" fmla="*/ 798390 w 948465"/>
                  <a:gd name="connsiteY31" fmla="*/ 300523 h 2045712"/>
                  <a:gd name="connsiteX32" fmla="*/ 798390 w 948465"/>
                  <a:gd name="connsiteY32" fmla="*/ 301638 h 2045712"/>
                  <a:gd name="connsiteX33" fmla="*/ 948466 w 948465"/>
                  <a:gd name="connsiteY33" fmla="*/ 0 h 2045712"/>
                  <a:gd name="connsiteX34" fmla="*/ 948466 w 948465"/>
                  <a:gd name="connsiteY34" fmla="*/ 0 h 2045712"/>
                  <a:gd name="connsiteX35" fmla="*/ 795047 w 948465"/>
                  <a:gd name="connsiteY35" fmla="*/ 299780 h 2045712"/>
                  <a:gd name="connsiteX36" fmla="*/ 795047 w 948465"/>
                  <a:gd name="connsiteY36" fmla="*/ 299780 h 2045712"/>
                  <a:gd name="connsiteX37" fmla="*/ 795047 w 948465"/>
                  <a:gd name="connsiteY37" fmla="*/ 300895 h 2045712"/>
                  <a:gd name="connsiteX38" fmla="*/ 797275 w 948465"/>
                  <a:gd name="connsiteY38" fmla="*/ 349187 h 2045712"/>
                  <a:gd name="connsiteX39" fmla="*/ 789846 w 948465"/>
                  <a:gd name="connsiteY39" fmla="*/ 397107 h 2045712"/>
                  <a:gd name="connsiteX40" fmla="*/ 775358 w 948465"/>
                  <a:gd name="connsiteY40" fmla="*/ 443541 h 2045712"/>
                  <a:gd name="connsiteX41" fmla="*/ 756413 w 948465"/>
                  <a:gd name="connsiteY41" fmla="*/ 488490 h 2045712"/>
                  <a:gd name="connsiteX42" fmla="*/ 661687 w 948465"/>
                  <a:gd name="connsiteY42" fmla="*/ 658997 h 2045712"/>
                  <a:gd name="connsiteX43" fmla="*/ 564732 w 948465"/>
                  <a:gd name="connsiteY43" fmla="*/ 829132 h 2045712"/>
                  <a:gd name="connsiteX44" fmla="*/ 524241 w 948465"/>
                  <a:gd name="connsiteY44" fmla="*/ 918658 h 2045712"/>
                  <a:gd name="connsiteX45" fmla="*/ 508268 w 948465"/>
                  <a:gd name="connsiteY45" fmla="*/ 965092 h 2045712"/>
                  <a:gd name="connsiteX46" fmla="*/ 496380 w 948465"/>
                  <a:gd name="connsiteY46" fmla="*/ 1013012 h 2045712"/>
                  <a:gd name="connsiteX47" fmla="*/ 497495 w 948465"/>
                  <a:gd name="connsiteY47" fmla="*/ 1011155 h 2045712"/>
                  <a:gd name="connsiteX48" fmla="*/ 449575 w 948465"/>
                  <a:gd name="connsiteY48" fmla="*/ 1066505 h 2045712"/>
                  <a:gd name="connsiteX49" fmla="*/ 406855 w 948465"/>
                  <a:gd name="connsiteY49" fmla="*/ 1125941 h 2045712"/>
                  <a:gd name="connsiteX50" fmla="*/ 387167 w 948465"/>
                  <a:gd name="connsiteY50" fmla="*/ 1156773 h 2045712"/>
                  <a:gd name="connsiteX51" fmla="*/ 369708 w 948465"/>
                  <a:gd name="connsiteY51" fmla="*/ 1189092 h 2045712"/>
                  <a:gd name="connsiteX52" fmla="*/ 338504 w 948465"/>
                  <a:gd name="connsiteY52" fmla="*/ 1255214 h 2045712"/>
                  <a:gd name="connsiteX53" fmla="*/ 313615 w 948465"/>
                  <a:gd name="connsiteY53" fmla="*/ 1323937 h 2045712"/>
                  <a:gd name="connsiteX54" fmla="*/ 292812 w 948465"/>
                  <a:gd name="connsiteY54" fmla="*/ 1393774 h 2045712"/>
                  <a:gd name="connsiteX55" fmla="*/ 256779 w 948465"/>
                  <a:gd name="connsiteY55" fmla="*/ 1534935 h 2045712"/>
                  <a:gd name="connsiteX56" fmla="*/ 247121 w 948465"/>
                  <a:gd name="connsiteY56" fmla="*/ 1569853 h 2045712"/>
                  <a:gd name="connsiteX57" fmla="*/ 235977 w 948465"/>
                  <a:gd name="connsiteY57" fmla="*/ 1604401 h 2045712"/>
                  <a:gd name="connsiteX58" fmla="*/ 208859 w 948465"/>
                  <a:gd name="connsiteY58" fmla="*/ 1671638 h 2045712"/>
                  <a:gd name="connsiteX59" fmla="*/ 201058 w 948465"/>
                  <a:gd name="connsiteY59" fmla="*/ 1687982 h 2045712"/>
                  <a:gd name="connsiteX60" fmla="*/ 191771 w 948465"/>
                  <a:gd name="connsiteY60" fmla="*/ 1703584 h 2045712"/>
                  <a:gd name="connsiteX61" fmla="*/ 173197 w 948465"/>
                  <a:gd name="connsiteY61" fmla="*/ 1734788 h 2045712"/>
                  <a:gd name="connsiteX62" fmla="*/ 133449 w 948465"/>
                  <a:gd name="connsiteY62" fmla="*/ 1795710 h 2045712"/>
                  <a:gd name="connsiteX63" fmla="*/ 52839 w 948465"/>
                  <a:gd name="connsiteY63" fmla="*/ 1916811 h 2045712"/>
                  <a:gd name="connsiteX64" fmla="*/ 15692 w 948465"/>
                  <a:gd name="connsiteY64" fmla="*/ 1979590 h 2045712"/>
                  <a:gd name="connsiteX65" fmla="*/ 2319 w 948465"/>
                  <a:gd name="connsiteY65" fmla="*/ 2013395 h 2045712"/>
                  <a:gd name="connsiteX66" fmla="*/ 1576 w 948465"/>
                  <a:gd name="connsiteY66" fmla="*/ 2031597 h 2045712"/>
                  <a:gd name="connsiteX67" fmla="*/ 12349 w 948465"/>
                  <a:gd name="connsiteY67" fmla="*/ 2045713 h 2045712"/>
                  <a:gd name="connsiteX68" fmla="*/ 12349 w 948465"/>
                  <a:gd name="connsiteY68" fmla="*/ 2045713 h 20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948465" h="2045712">
                    <a:moveTo>
                      <a:pt x="10863" y="2044970"/>
                    </a:moveTo>
                    <a:cubicBezTo>
                      <a:pt x="5291" y="2041998"/>
                      <a:pt x="1576" y="2037169"/>
                      <a:pt x="462" y="2031225"/>
                    </a:cubicBezTo>
                    <a:cubicBezTo>
                      <a:pt x="-653" y="2025282"/>
                      <a:pt x="462" y="2019338"/>
                      <a:pt x="1576" y="2013395"/>
                    </a:cubicBezTo>
                    <a:cubicBezTo>
                      <a:pt x="4548" y="2001507"/>
                      <a:pt x="9748" y="1990735"/>
                      <a:pt x="15320" y="1979962"/>
                    </a:cubicBezTo>
                    <a:cubicBezTo>
                      <a:pt x="26465" y="1958416"/>
                      <a:pt x="39838" y="1937985"/>
                      <a:pt x="53211" y="1917925"/>
                    </a:cubicBezTo>
                    <a:lnTo>
                      <a:pt x="135307" y="1797568"/>
                    </a:lnTo>
                    <a:cubicBezTo>
                      <a:pt x="148680" y="1777508"/>
                      <a:pt x="162053" y="1757077"/>
                      <a:pt x="175055" y="1736646"/>
                    </a:cubicBezTo>
                    <a:cubicBezTo>
                      <a:pt x="181741" y="1726616"/>
                      <a:pt x="187685" y="1715843"/>
                      <a:pt x="194000" y="1705442"/>
                    </a:cubicBezTo>
                    <a:lnTo>
                      <a:pt x="203287" y="1689840"/>
                    </a:lnTo>
                    <a:lnTo>
                      <a:pt x="211088" y="1673123"/>
                    </a:lnTo>
                    <a:cubicBezTo>
                      <a:pt x="222232" y="1651207"/>
                      <a:pt x="230404" y="1628175"/>
                      <a:pt x="238948" y="1605515"/>
                    </a:cubicBezTo>
                    <a:lnTo>
                      <a:pt x="250093" y="1570968"/>
                    </a:lnTo>
                    <a:lnTo>
                      <a:pt x="260123" y="1535678"/>
                    </a:lnTo>
                    <a:lnTo>
                      <a:pt x="296527" y="1394517"/>
                    </a:lnTo>
                    <a:cubicBezTo>
                      <a:pt x="303214" y="1371114"/>
                      <a:pt x="309529" y="1347711"/>
                      <a:pt x="317701" y="1325051"/>
                    </a:cubicBezTo>
                    <a:cubicBezTo>
                      <a:pt x="324759" y="1302020"/>
                      <a:pt x="334417" y="1279732"/>
                      <a:pt x="342962" y="1257072"/>
                    </a:cubicBezTo>
                    <a:cubicBezTo>
                      <a:pt x="353363" y="1235154"/>
                      <a:pt x="361907" y="1212494"/>
                      <a:pt x="374165" y="1191692"/>
                    </a:cubicBezTo>
                    <a:lnTo>
                      <a:pt x="391625" y="1159745"/>
                    </a:lnTo>
                    <a:lnTo>
                      <a:pt x="411313" y="1129284"/>
                    </a:lnTo>
                    <a:cubicBezTo>
                      <a:pt x="423572" y="1108482"/>
                      <a:pt x="439545" y="1090279"/>
                      <a:pt x="454032" y="1070591"/>
                    </a:cubicBezTo>
                    <a:cubicBezTo>
                      <a:pt x="469263" y="1051646"/>
                      <a:pt x="485979" y="1034186"/>
                      <a:pt x="501581" y="1015984"/>
                    </a:cubicBezTo>
                    <a:lnTo>
                      <a:pt x="502324" y="1015241"/>
                    </a:lnTo>
                    <a:lnTo>
                      <a:pt x="502324" y="1014127"/>
                    </a:lnTo>
                    <a:cubicBezTo>
                      <a:pt x="505667" y="998153"/>
                      <a:pt x="509754" y="982551"/>
                      <a:pt x="514212" y="966949"/>
                    </a:cubicBezTo>
                    <a:cubicBezTo>
                      <a:pt x="519040" y="951348"/>
                      <a:pt x="524241" y="936117"/>
                      <a:pt x="529813" y="920886"/>
                    </a:cubicBezTo>
                    <a:cubicBezTo>
                      <a:pt x="541329" y="890426"/>
                      <a:pt x="555074" y="861079"/>
                      <a:pt x="569561" y="832104"/>
                    </a:cubicBezTo>
                    <a:cubicBezTo>
                      <a:pt x="598908" y="774154"/>
                      <a:pt x="632340" y="718061"/>
                      <a:pt x="665773" y="661969"/>
                    </a:cubicBezTo>
                    <a:cubicBezTo>
                      <a:pt x="699206" y="605876"/>
                      <a:pt x="732639" y="549783"/>
                      <a:pt x="760128" y="490347"/>
                    </a:cubicBezTo>
                    <a:cubicBezTo>
                      <a:pt x="767186" y="475488"/>
                      <a:pt x="773130" y="460258"/>
                      <a:pt x="779073" y="445027"/>
                    </a:cubicBezTo>
                    <a:cubicBezTo>
                      <a:pt x="784645" y="429797"/>
                      <a:pt x="789474" y="413823"/>
                      <a:pt x="793560" y="398221"/>
                    </a:cubicBezTo>
                    <a:cubicBezTo>
                      <a:pt x="797275" y="382248"/>
                      <a:pt x="800247" y="365903"/>
                      <a:pt x="800990" y="349558"/>
                    </a:cubicBezTo>
                    <a:cubicBezTo>
                      <a:pt x="802476" y="333213"/>
                      <a:pt x="800990" y="316497"/>
                      <a:pt x="798390" y="300523"/>
                    </a:cubicBezTo>
                    <a:lnTo>
                      <a:pt x="798390" y="301638"/>
                    </a:lnTo>
                    <a:cubicBezTo>
                      <a:pt x="798390" y="301638"/>
                      <a:pt x="948466" y="0"/>
                      <a:pt x="948466" y="0"/>
                    </a:cubicBezTo>
                    <a:lnTo>
                      <a:pt x="948466" y="0"/>
                    </a:lnTo>
                    <a:cubicBezTo>
                      <a:pt x="948466" y="0"/>
                      <a:pt x="795047" y="299780"/>
                      <a:pt x="795047" y="299780"/>
                    </a:cubicBezTo>
                    <a:lnTo>
                      <a:pt x="795047" y="299780"/>
                    </a:lnTo>
                    <a:cubicBezTo>
                      <a:pt x="795047" y="299780"/>
                      <a:pt x="795047" y="300895"/>
                      <a:pt x="795047" y="300895"/>
                    </a:cubicBezTo>
                    <a:cubicBezTo>
                      <a:pt x="797275" y="316868"/>
                      <a:pt x="798761" y="332842"/>
                      <a:pt x="797275" y="349187"/>
                    </a:cubicBezTo>
                    <a:cubicBezTo>
                      <a:pt x="796532" y="365160"/>
                      <a:pt x="793560" y="381133"/>
                      <a:pt x="789846" y="397107"/>
                    </a:cubicBezTo>
                    <a:cubicBezTo>
                      <a:pt x="785760" y="412709"/>
                      <a:pt x="781302" y="428311"/>
                      <a:pt x="775358" y="443541"/>
                    </a:cubicBezTo>
                    <a:cubicBezTo>
                      <a:pt x="769786" y="458772"/>
                      <a:pt x="763471" y="473631"/>
                      <a:pt x="756413" y="488490"/>
                    </a:cubicBezTo>
                    <a:cubicBezTo>
                      <a:pt x="728924" y="547554"/>
                      <a:pt x="695120" y="603275"/>
                      <a:pt x="661687" y="658997"/>
                    </a:cubicBezTo>
                    <a:cubicBezTo>
                      <a:pt x="627883" y="714718"/>
                      <a:pt x="594079" y="770811"/>
                      <a:pt x="564732" y="829132"/>
                    </a:cubicBezTo>
                    <a:cubicBezTo>
                      <a:pt x="549873" y="858107"/>
                      <a:pt x="536129" y="887825"/>
                      <a:pt x="524241" y="918658"/>
                    </a:cubicBezTo>
                    <a:cubicBezTo>
                      <a:pt x="518298" y="933888"/>
                      <a:pt x="513097" y="949490"/>
                      <a:pt x="508268" y="965092"/>
                    </a:cubicBezTo>
                    <a:cubicBezTo>
                      <a:pt x="503439" y="980694"/>
                      <a:pt x="499724" y="996667"/>
                      <a:pt x="496380" y="1013012"/>
                    </a:cubicBezTo>
                    <a:lnTo>
                      <a:pt x="497495" y="1011155"/>
                    </a:lnTo>
                    <a:cubicBezTo>
                      <a:pt x="481522" y="1029357"/>
                      <a:pt x="464805" y="1047188"/>
                      <a:pt x="449575" y="1066505"/>
                    </a:cubicBezTo>
                    <a:cubicBezTo>
                      <a:pt x="435459" y="1086193"/>
                      <a:pt x="419114" y="1104767"/>
                      <a:pt x="406855" y="1125941"/>
                    </a:cubicBezTo>
                    <a:lnTo>
                      <a:pt x="387167" y="1156773"/>
                    </a:lnTo>
                    <a:lnTo>
                      <a:pt x="369708" y="1189092"/>
                    </a:lnTo>
                    <a:cubicBezTo>
                      <a:pt x="357449" y="1210266"/>
                      <a:pt x="348905" y="1232926"/>
                      <a:pt x="338504" y="1255214"/>
                    </a:cubicBezTo>
                    <a:cubicBezTo>
                      <a:pt x="329960" y="1277874"/>
                      <a:pt x="320673" y="1300534"/>
                      <a:pt x="313615" y="1323937"/>
                    </a:cubicBezTo>
                    <a:cubicBezTo>
                      <a:pt x="305814" y="1346968"/>
                      <a:pt x="299499" y="1370371"/>
                      <a:pt x="292812" y="1393774"/>
                    </a:cubicBezTo>
                    <a:lnTo>
                      <a:pt x="256779" y="1534935"/>
                    </a:lnTo>
                    <a:lnTo>
                      <a:pt x="247121" y="1569853"/>
                    </a:lnTo>
                    <a:lnTo>
                      <a:pt x="235977" y="1604401"/>
                    </a:lnTo>
                    <a:cubicBezTo>
                      <a:pt x="227804" y="1627061"/>
                      <a:pt x="219632" y="1650092"/>
                      <a:pt x="208859" y="1671638"/>
                    </a:cubicBezTo>
                    <a:lnTo>
                      <a:pt x="201058" y="1687982"/>
                    </a:lnTo>
                    <a:lnTo>
                      <a:pt x="191771" y="1703584"/>
                    </a:lnTo>
                    <a:cubicBezTo>
                      <a:pt x="185456" y="1713986"/>
                      <a:pt x="179884" y="1724759"/>
                      <a:pt x="173197" y="1734788"/>
                    </a:cubicBezTo>
                    <a:cubicBezTo>
                      <a:pt x="160196" y="1755219"/>
                      <a:pt x="147194" y="1775651"/>
                      <a:pt x="133449" y="1795710"/>
                    </a:cubicBezTo>
                    <a:lnTo>
                      <a:pt x="52839" y="1916811"/>
                    </a:lnTo>
                    <a:cubicBezTo>
                      <a:pt x="39838" y="1937242"/>
                      <a:pt x="26836" y="1957673"/>
                      <a:pt x="15692" y="1979590"/>
                    </a:cubicBezTo>
                    <a:cubicBezTo>
                      <a:pt x="10120" y="1990363"/>
                      <a:pt x="5291" y="2001507"/>
                      <a:pt x="2319" y="2013395"/>
                    </a:cubicBezTo>
                    <a:cubicBezTo>
                      <a:pt x="1204" y="2019338"/>
                      <a:pt x="90" y="2025653"/>
                      <a:pt x="1576" y="2031597"/>
                    </a:cubicBezTo>
                    <a:cubicBezTo>
                      <a:pt x="2690" y="2037541"/>
                      <a:pt x="7148" y="2043112"/>
                      <a:pt x="12349" y="2045713"/>
                    </a:cubicBezTo>
                    <a:lnTo>
                      <a:pt x="12349" y="2045713"/>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4" name="Freeform: Shape 1163">
                <a:extLst>
                  <a:ext uri="{FF2B5EF4-FFF2-40B4-BE49-F238E27FC236}">
                    <a16:creationId xmlns:a16="http://schemas.microsoft.com/office/drawing/2014/main" id="{1A4A2D3F-310F-D523-8402-378E34669659}"/>
                  </a:ext>
                </a:extLst>
              </p:cNvPr>
              <p:cNvSpPr/>
              <p:nvPr/>
            </p:nvSpPr>
            <p:spPr>
              <a:xfrm>
                <a:off x="6678554" y="1939947"/>
                <a:ext cx="55929" cy="55711"/>
              </a:xfrm>
              <a:custGeom>
                <a:avLst/>
                <a:gdLst>
                  <a:gd name="connsiteX0" fmla="*/ 22207 w 55929"/>
                  <a:gd name="connsiteY0" fmla="*/ 55159 h 55711"/>
                  <a:gd name="connsiteX1" fmla="*/ 55268 w 55929"/>
                  <a:gd name="connsiteY1" fmla="*/ 33613 h 55711"/>
                  <a:gd name="connsiteX2" fmla="*/ 33723 w 55929"/>
                  <a:gd name="connsiteY2" fmla="*/ 552 h 55711"/>
                  <a:gd name="connsiteX3" fmla="*/ 661 w 55929"/>
                  <a:gd name="connsiteY3" fmla="*/ 22098 h 55711"/>
                  <a:gd name="connsiteX4" fmla="*/ 22207 w 55929"/>
                  <a:gd name="connsiteY4" fmla="*/ 55159 h 5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29" h="55711">
                    <a:moveTo>
                      <a:pt x="22207" y="55159"/>
                    </a:moveTo>
                    <a:cubicBezTo>
                      <a:pt x="37066" y="58131"/>
                      <a:pt x="51925" y="48844"/>
                      <a:pt x="55268" y="33613"/>
                    </a:cubicBezTo>
                    <a:cubicBezTo>
                      <a:pt x="58612" y="18754"/>
                      <a:pt x="48953" y="3895"/>
                      <a:pt x="33723" y="552"/>
                    </a:cubicBezTo>
                    <a:cubicBezTo>
                      <a:pt x="18864" y="-2420"/>
                      <a:pt x="4005" y="6867"/>
                      <a:pt x="661" y="22098"/>
                    </a:cubicBezTo>
                    <a:cubicBezTo>
                      <a:pt x="-2682" y="36957"/>
                      <a:pt x="6977" y="51816"/>
                      <a:pt x="22207" y="5515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5" name="Freeform: Shape 1164">
                <a:extLst>
                  <a:ext uri="{FF2B5EF4-FFF2-40B4-BE49-F238E27FC236}">
                    <a16:creationId xmlns:a16="http://schemas.microsoft.com/office/drawing/2014/main" id="{09E0B0AC-2F04-5C6D-C744-13EE79314B34}"/>
                  </a:ext>
                </a:extLst>
              </p:cNvPr>
              <p:cNvSpPr/>
              <p:nvPr/>
            </p:nvSpPr>
            <p:spPr>
              <a:xfrm>
                <a:off x="7615822" y="-103237"/>
                <a:ext cx="55485" cy="55413"/>
              </a:xfrm>
              <a:custGeom>
                <a:avLst/>
                <a:gdLst>
                  <a:gd name="connsiteX0" fmla="*/ 3225 w 55485"/>
                  <a:gd name="connsiteY0" fmla="*/ 14741 h 55413"/>
                  <a:gd name="connsiteX1" fmla="*/ 40744 w 55485"/>
                  <a:gd name="connsiteY1" fmla="*/ 3225 h 55413"/>
                  <a:gd name="connsiteX2" fmla="*/ 52260 w 55485"/>
                  <a:gd name="connsiteY2" fmla="*/ 40744 h 55413"/>
                  <a:gd name="connsiteX3" fmla="*/ 14741 w 55485"/>
                  <a:gd name="connsiteY3" fmla="*/ 52260 h 55413"/>
                  <a:gd name="connsiteX4" fmla="*/ 3225 w 55485"/>
                  <a:gd name="connsiteY4" fmla="*/ 14741 h 55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85" h="55413">
                    <a:moveTo>
                      <a:pt x="3225" y="14741"/>
                    </a:moveTo>
                    <a:cubicBezTo>
                      <a:pt x="10284" y="997"/>
                      <a:pt x="27371" y="-3833"/>
                      <a:pt x="40744" y="3225"/>
                    </a:cubicBezTo>
                    <a:cubicBezTo>
                      <a:pt x="54489" y="10283"/>
                      <a:pt x="59318" y="27371"/>
                      <a:pt x="52260" y="40744"/>
                    </a:cubicBezTo>
                    <a:cubicBezTo>
                      <a:pt x="45202" y="54118"/>
                      <a:pt x="28114" y="59318"/>
                      <a:pt x="14741" y="52260"/>
                    </a:cubicBezTo>
                    <a:cubicBezTo>
                      <a:pt x="997" y="45202"/>
                      <a:pt x="-3833" y="28114"/>
                      <a:pt x="3225" y="1474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5" name="Graphic 619">
              <a:extLst>
                <a:ext uri="{FF2B5EF4-FFF2-40B4-BE49-F238E27FC236}">
                  <a16:creationId xmlns:a16="http://schemas.microsoft.com/office/drawing/2014/main" id="{E19B8431-B051-8A16-B427-7B02325117A4}"/>
                </a:ext>
                <a:ext uri="{C183D7F6-B498-43B3-948B-1728B52AA6E4}">
                  <adec:decorative xmlns:adec="http://schemas.microsoft.com/office/drawing/2017/decorative" val="1"/>
                </a:ext>
              </a:extLst>
            </p:cNvPr>
            <p:cNvGrpSpPr/>
            <p:nvPr/>
          </p:nvGrpSpPr>
          <p:grpSpPr>
            <a:xfrm>
              <a:off x="4840481" y="2429596"/>
              <a:ext cx="413290" cy="1318286"/>
              <a:chOff x="6685398" y="-245698"/>
              <a:chExt cx="614620" cy="1855347"/>
            </a:xfrm>
            <a:solidFill>
              <a:srgbClr val="454142"/>
            </a:solidFill>
          </p:grpSpPr>
          <p:sp>
            <p:nvSpPr>
              <p:cNvPr id="1160" name="Freeform: Shape 1159">
                <a:extLst>
                  <a:ext uri="{FF2B5EF4-FFF2-40B4-BE49-F238E27FC236}">
                    <a16:creationId xmlns:a16="http://schemas.microsoft.com/office/drawing/2014/main" id="{80A443F9-C64C-CD53-B091-3DB2109D97B6}"/>
                  </a:ext>
                </a:extLst>
              </p:cNvPr>
              <p:cNvSpPr/>
              <p:nvPr/>
            </p:nvSpPr>
            <p:spPr>
              <a:xfrm>
                <a:off x="6711905" y="-219998"/>
                <a:ext cx="561670" cy="1802768"/>
              </a:xfrm>
              <a:custGeom>
                <a:avLst/>
                <a:gdLst>
                  <a:gd name="connsiteX0" fmla="*/ 0 w 561670"/>
                  <a:gd name="connsiteY0" fmla="*/ 1802768 h 1802768"/>
                  <a:gd name="connsiteX1" fmla="*/ 18202 w 561670"/>
                  <a:gd name="connsiteY1" fmla="*/ 1796825 h 1802768"/>
                  <a:gd name="connsiteX2" fmla="*/ 26375 w 561670"/>
                  <a:gd name="connsiteY2" fmla="*/ 1791995 h 1802768"/>
                  <a:gd name="connsiteX3" fmla="*/ 33061 w 561670"/>
                  <a:gd name="connsiteY3" fmla="*/ 1784937 h 1802768"/>
                  <a:gd name="connsiteX4" fmla="*/ 40491 w 561670"/>
                  <a:gd name="connsiteY4" fmla="*/ 1767107 h 1802768"/>
                  <a:gd name="connsiteX5" fmla="*/ 42720 w 561670"/>
                  <a:gd name="connsiteY5" fmla="*/ 1748161 h 1802768"/>
                  <a:gd name="connsiteX6" fmla="*/ 36033 w 561670"/>
                  <a:gd name="connsiteY6" fmla="*/ 1671638 h 1802768"/>
                  <a:gd name="connsiteX7" fmla="*/ 33061 w 561670"/>
                  <a:gd name="connsiteY7" fmla="*/ 1633376 h 1802768"/>
                  <a:gd name="connsiteX8" fmla="*/ 32318 w 561670"/>
                  <a:gd name="connsiteY8" fmla="*/ 1595114 h 1802768"/>
                  <a:gd name="connsiteX9" fmla="*/ 32318 w 561670"/>
                  <a:gd name="connsiteY9" fmla="*/ 1576169 h 1802768"/>
                  <a:gd name="connsiteX10" fmla="*/ 34547 w 561670"/>
                  <a:gd name="connsiteY10" fmla="*/ 1557223 h 1802768"/>
                  <a:gd name="connsiteX11" fmla="*/ 40119 w 561670"/>
                  <a:gd name="connsiteY11" fmla="*/ 1519333 h 1802768"/>
                  <a:gd name="connsiteX12" fmla="*/ 40119 w 561670"/>
                  <a:gd name="connsiteY12" fmla="*/ 1519333 h 1802768"/>
                  <a:gd name="connsiteX13" fmla="*/ 40119 w 561670"/>
                  <a:gd name="connsiteY13" fmla="*/ 1518961 h 1802768"/>
                  <a:gd name="connsiteX14" fmla="*/ 41977 w 561670"/>
                  <a:gd name="connsiteY14" fmla="*/ 1498159 h 1802768"/>
                  <a:gd name="connsiteX15" fmla="*/ 44948 w 561670"/>
                  <a:gd name="connsiteY15" fmla="*/ 1477356 h 1802768"/>
                  <a:gd name="connsiteX16" fmla="*/ 55721 w 561670"/>
                  <a:gd name="connsiteY16" fmla="*/ 1436865 h 1802768"/>
                  <a:gd name="connsiteX17" fmla="*/ 62408 w 561670"/>
                  <a:gd name="connsiteY17" fmla="*/ 1416806 h 1802768"/>
                  <a:gd name="connsiteX18" fmla="*/ 70209 w 561670"/>
                  <a:gd name="connsiteY18" fmla="*/ 1397118 h 1802768"/>
                  <a:gd name="connsiteX19" fmla="*/ 87297 w 561670"/>
                  <a:gd name="connsiteY19" fmla="*/ 1358484 h 1802768"/>
                  <a:gd name="connsiteX20" fmla="*/ 125558 w 561670"/>
                  <a:gd name="connsiteY20" fmla="*/ 1283075 h 1802768"/>
                  <a:gd name="connsiteX21" fmla="*/ 165306 w 561670"/>
                  <a:gd name="connsiteY21" fmla="*/ 1208408 h 1802768"/>
                  <a:gd name="connsiteX22" fmla="*/ 184994 w 561670"/>
                  <a:gd name="connsiteY22" fmla="*/ 1170889 h 1802768"/>
                  <a:gd name="connsiteX23" fmla="*/ 203940 w 561670"/>
                  <a:gd name="connsiteY23" fmla="*/ 1132999 h 1802768"/>
                  <a:gd name="connsiteX24" fmla="*/ 221771 w 561670"/>
                  <a:gd name="connsiteY24" fmla="*/ 1094365 h 1802768"/>
                  <a:gd name="connsiteX25" fmla="*/ 237744 w 561670"/>
                  <a:gd name="connsiteY25" fmla="*/ 1054989 h 1802768"/>
                  <a:gd name="connsiteX26" fmla="*/ 251860 w 561670"/>
                  <a:gd name="connsiteY26" fmla="*/ 1014870 h 1802768"/>
                  <a:gd name="connsiteX27" fmla="*/ 263004 w 561670"/>
                  <a:gd name="connsiteY27" fmla="*/ 974007 h 1802768"/>
                  <a:gd name="connsiteX28" fmla="*/ 270805 w 561670"/>
                  <a:gd name="connsiteY28" fmla="*/ 932031 h 1802768"/>
                  <a:gd name="connsiteX29" fmla="*/ 274148 w 561670"/>
                  <a:gd name="connsiteY29" fmla="*/ 889311 h 1802768"/>
                  <a:gd name="connsiteX30" fmla="*/ 274148 w 561670"/>
                  <a:gd name="connsiteY30" fmla="*/ 889311 h 1802768"/>
                  <a:gd name="connsiteX31" fmla="*/ 290493 w 561670"/>
                  <a:gd name="connsiteY31" fmla="*/ 808701 h 1802768"/>
                  <a:gd name="connsiteX32" fmla="*/ 302009 w 561670"/>
                  <a:gd name="connsiteY32" fmla="*/ 768953 h 1802768"/>
                  <a:gd name="connsiteX33" fmla="*/ 313896 w 561670"/>
                  <a:gd name="connsiteY33" fmla="*/ 729205 h 1802768"/>
                  <a:gd name="connsiteX34" fmla="*/ 327641 w 561670"/>
                  <a:gd name="connsiteY34" fmla="*/ 689829 h 1802768"/>
                  <a:gd name="connsiteX35" fmla="*/ 341757 w 561670"/>
                  <a:gd name="connsiteY35" fmla="*/ 650824 h 1802768"/>
                  <a:gd name="connsiteX36" fmla="*/ 372589 w 561670"/>
                  <a:gd name="connsiteY36" fmla="*/ 573557 h 1802768"/>
                  <a:gd name="connsiteX37" fmla="*/ 436112 w 561670"/>
                  <a:gd name="connsiteY37" fmla="*/ 419767 h 1802768"/>
                  <a:gd name="connsiteX38" fmla="*/ 464715 w 561670"/>
                  <a:gd name="connsiteY38" fmla="*/ 341386 h 1802768"/>
                  <a:gd name="connsiteX39" fmla="*/ 476603 w 561670"/>
                  <a:gd name="connsiteY39" fmla="*/ 301266 h 1802768"/>
                  <a:gd name="connsiteX40" fmla="*/ 487375 w 561670"/>
                  <a:gd name="connsiteY40" fmla="*/ 260775 h 1802768"/>
                  <a:gd name="connsiteX41" fmla="*/ 487375 w 561670"/>
                  <a:gd name="connsiteY41" fmla="*/ 260775 h 1802768"/>
                  <a:gd name="connsiteX42" fmla="*/ 561670 w 561670"/>
                  <a:gd name="connsiteY42" fmla="*/ 0 h 1802768"/>
                  <a:gd name="connsiteX43" fmla="*/ 561299 w 561670"/>
                  <a:gd name="connsiteY43" fmla="*/ 0 h 1802768"/>
                  <a:gd name="connsiteX44" fmla="*/ 483661 w 561670"/>
                  <a:gd name="connsiteY44" fmla="*/ 260033 h 1802768"/>
                  <a:gd name="connsiteX45" fmla="*/ 483661 w 561670"/>
                  <a:gd name="connsiteY45" fmla="*/ 260033 h 1802768"/>
                  <a:gd name="connsiteX46" fmla="*/ 472888 w 561670"/>
                  <a:gd name="connsiteY46" fmla="*/ 300152 h 1802768"/>
                  <a:gd name="connsiteX47" fmla="*/ 461001 w 561670"/>
                  <a:gd name="connsiteY47" fmla="*/ 339900 h 1802768"/>
                  <a:gd name="connsiteX48" fmla="*/ 432026 w 561670"/>
                  <a:gd name="connsiteY48" fmla="*/ 417909 h 1802768"/>
                  <a:gd name="connsiteX49" fmla="*/ 367760 w 561670"/>
                  <a:gd name="connsiteY49" fmla="*/ 571329 h 1802768"/>
                  <a:gd name="connsiteX50" fmla="*/ 336556 w 561670"/>
                  <a:gd name="connsiteY50" fmla="*/ 648595 h 1802768"/>
                  <a:gd name="connsiteX51" fmla="*/ 322069 w 561670"/>
                  <a:gd name="connsiteY51" fmla="*/ 687600 h 1802768"/>
                  <a:gd name="connsiteX52" fmla="*/ 308324 w 561670"/>
                  <a:gd name="connsiteY52" fmla="*/ 726977 h 1802768"/>
                  <a:gd name="connsiteX53" fmla="*/ 296066 w 561670"/>
                  <a:gd name="connsiteY53" fmla="*/ 767096 h 1802768"/>
                  <a:gd name="connsiteX54" fmla="*/ 284178 w 561670"/>
                  <a:gd name="connsiteY54" fmla="*/ 807215 h 1802768"/>
                  <a:gd name="connsiteX55" fmla="*/ 267090 w 561670"/>
                  <a:gd name="connsiteY55" fmla="*/ 888940 h 1802768"/>
                  <a:gd name="connsiteX56" fmla="*/ 267090 w 561670"/>
                  <a:gd name="connsiteY56" fmla="*/ 888940 h 1802768"/>
                  <a:gd name="connsiteX57" fmla="*/ 267090 w 561670"/>
                  <a:gd name="connsiteY57" fmla="*/ 889311 h 1802768"/>
                  <a:gd name="connsiteX58" fmla="*/ 263747 w 561670"/>
                  <a:gd name="connsiteY58" fmla="*/ 930916 h 1802768"/>
                  <a:gd name="connsiteX59" fmla="*/ 256318 w 561670"/>
                  <a:gd name="connsiteY59" fmla="*/ 972150 h 1802768"/>
                  <a:gd name="connsiteX60" fmla="*/ 245545 w 561670"/>
                  <a:gd name="connsiteY60" fmla="*/ 1012641 h 1802768"/>
                  <a:gd name="connsiteX61" fmla="*/ 231800 w 561670"/>
                  <a:gd name="connsiteY61" fmla="*/ 1052389 h 1802768"/>
                  <a:gd name="connsiteX62" fmla="*/ 215827 w 561670"/>
                  <a:gd name="connsiteY62" fmla="*/ 1091394 h 1802768"/>
                  <a:gd name="connsiteX63" fmla="*/ 198368 w 561670"/>
                  <a:gd name="connsiteY63" fmla="*/ 1129656 h 1802768"/>
                  <a:gd name="connsiteX64" fmla="*/ 179794 w 561670"/>
                  <a:gd name="connsiteY64" fmla="*/ 1167546 h 1802768"/>
                  <a:gd name="connsiteX65" fmla="*/ 160477 w 561670"/>
                  <a:gd name="connsiteY65" fmla="*/ 1205065 h 1802768"/>
                  <a:gd name="connsiteX66" fmla="*/ 121101 w 561670"/>
                  <a:gd name="connsiteY66" fmla="*/ 1279731 h 1802768"/>
                  <a:gd name="connsiteX67" fmla="*/ 83210 w 561670"/>
                  <a:gd name="connsiteY67" fmla="*/ 1355512 h 1802768"/>
                  <a:gd name="connsiteX68" fmla="*/ 66123 w 561670"/>
                  <a:gd name="connsiteY68" fmla="*/ 1394517 h 1802768"/>
                  <a:gd name="connsiteX69" fmla="*/ 58322 w 561670"/>
                  <a:gd name="connsiteY69" fmla="*/ 1414205 h 1802768"/>
                  <a:gd name="connsiteX70" fmla="*/ 51635 w 561670"/>
                  <a:gd name="connsiteY70" fmla="*/ 1434265 h 1802768"/>
                  <a:gd name="connsiteX71" fmla="*/ 40862 w 561670"/>
                  <a:gd name="connsiteY71" fmla="*/ 1475499 h 1802768"/>
                  <a:gd name="connsiteX72" fmla="*/ 37890 w 561670"/>
                  <a:gd name="connsiteY72" fmla="*/ 1496673 h 1802768"/>
                  <a:gd name="connsiteX73" fmla="*/ 36033 w 561670"/>
                  <a:gd name="connsiteY73" fmla="*/ 1517847 h 1802768"/>
                  <a:gd name="connsiteX74" fmla="*/ 36033 w 561670"/>
                  <a:gd name="connsiteY74" fmla="*/ 1517847 h 1802768"/>
                  <a:gd name="connsiteX75" fmla="*/ 30461 w 561670"/>
                  <a:gd name="connsiteY75" fmla="*/ 1555737 h 1802768"/>
                  <a:gd name="connsiteX76" fmla="*/ 28603 w 561670"/>
                  <a:gd name="connsiteY76" fmla="*/ 1575054 h 1802768"/>
                  <a:gd name="connsiteX77" fmla="*/ 28603 w 561670"/>
                  <a:gd name="connsiteY77" fmla="*/ 1594371 h 1802768"/>
                  <a:gd name="connsiteX78" fmla="*/ 28603 w 561670"/>
                  <a:gd name="connsiteY78" fmla="*/ 1613687 h 1802768"/>
                  <a:gd name="connsiteX79" fmla="*/ 29718 w 561670"/>
                  <a:gd name="connsiteY79" fmla="*/ 1633004 h 1802768"/>
                  <a:gd name="connsiteX80" fmla="*/ 33433 w 561670"/>
                  <a:gd name="connsiteY80" fmla="*/ 1671266 h 1802768"/>
                  <a:gd name="connsiteX81" fmla="*/ 41234 w 561670"/>
                  <a:gd name="connsiteY81" fmla="*/ 1747419 h 1802768"/>
                  <a:gd name="connsiteX82" fmla="*/ 39376 w 561670"/>
                  <a:gd name="connsiteY82" fmla="*/ 1766364 h 1802768"/>
                  <a:gd name="connsiteX83" fmla="*/ 32318 w 561670"/>
                  <a:gd name="connsiteY83" fmla="*/ 1783823 h 1802768"/>
                  <a:gd name="connsiteX84" fmla="*/ 26003 w 561670"/>
                  <a:gd name="connsiteY84" fmla="*/ 1790881 h 1802768"/>
                  <a:gd name="connsiteX85" fmla="*/ 17831 w 561670"/>
                  <a:gd name="connsiteY85" fmla="*/ 1795710 h 1802768"/>
                  <a:gd name="connsiteX86" fmla="*/ 0 w 561670"/>
                  <a:gd name="connsiteY86" fmla="*/ 1802025 h 1802768"/>
                  <a:gd name="connsiteX87" fmla="*/ 0 w 561670"/>
                  <a:gd name="connsiteY87" fmla="*/ 1802025 h 180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61670" h="1802768">
                    <a:moveTo>
                      <a:pt x="0" y="1802768"/>
                    </a:moveTo>
                    <a:cubicBezTo>
                      <a:pt x="5943" y="1800539"/>
                      <a:pt x="12630" y="1800168"/>
                      <a:pt x="18202" y="1796825"/>
                    </a:cubicBezTo>
                    <a:cubicBezTo>
                      <a:pt x="20803" y="1794967"/>
                      <a:pt x="24146" y="1793853"/>
                      <a:pt x="26375" y="1791995"/>
                    </a:cubicBezTo>
                    <a:lnTo>
                      <a:pt x="33061" y="1784937"/>
                    </a:lnTo>
                    <a:cubicBezTo>
                      <a:pt x="36404" y="1779365"/>
                      <a:pt x="39376" y="1773793"/>
                      <a:pt x="40491" y="1767107"/>
                    </a:cubicBezTo>
                    <a:cubicBezTo>
                      <a:pt x="42348" y="1760791"/>
                      <a:pt x="41977" y="1754476"/>
                      <a:pt x="42720" y="1748161"/>
                    </a:cubicBezTo>
                    <a:cubicBezTo>
                      <a:pt x="42720" y="1722530"/>
                      <a:pt x="38633" y="1696898"/>
                      <a:pt x="36033" y="1671638"/>
                    </a:cubicBezTo>
                    <a:cubicBezTo>
                      <a:pt x="34547" y="1659007"/>
                      <a:pt x="33433" y="1646377"/>
                      <a:pt x="33061" y="1633376"/>
                    </a:cubicBezTo>
                    <a:cubicBezTo>
                      <a:pt x="32318" y="1620746"/>
                      <a:pt x="31947" y="1607744"/>
                      <a:pt x="32318" y="1595114"/>
                    </a:cubicBezTo>
                    <a:lnTo>
                      <a:pt x="32318" y="1576169"/>
                    </a:lnTo>
                    <a:cubicBezTo>
                      <a:pt x="32318" y="1576169"/>
                      <a:pt x="34547" y="1557223"/>
                      <a:pt x="34547" y="1557223"/>
                    </a:cubicBezTo>
                    <a:cubicBezTo>
                      <a:pt x="35290" y="1544593"/>
                      <a:pt x="38262" y="1531963"/>
                      <a:pt x="40119" y="1519333"/>
                    </a:cubicBezTo>
                    <a:lnTo>
                      <a:pt x="40119" y="1519333"/>
                    </a:lnTo>
                    <a:cubicBezTo>
                      <a:pt x="40119" y="1519333"/>
                      <a:pt x="40119" y="1518961"/>
                      <a:pt x="40119" y="1518961"/>
                    </a:cubicBezTo>
                    <a:lnTo>
                      <a:pt x="41977" y="1498159"/>
                    </a:lnTo>
                    <a:cubicBezTo>
                      <a:pt x="42348" y="1491101"/>
                      <a:pt x="43091" y="1484414"/>
                      <a:pt x="44948" y="1477356"/>
                    </a:cubicBezTo>
                    <a:cubicBezTo>
                      <a:pt x="47920" y="1463611"/>
                      <a:pt x="50892" y="1449867"/>
                      <a:pt x="55721" y="1436865"/>
                    </a:cubicBezTo>
                    <a:lnTo>
                      <a:pt x="62408" y="1416806"/>
                    </a:lnTo>
                    <a:lnTo>
                      <a:pt x="70209" y="1397118"/>
                    </a:lnTo>
                    <a:cubicBezTo>
                      <a:pt x="75409" y="1384116"/>
                      <a:pt x="81353" y="1371486"/>
                      <a:pt x="87297" y="1358484"/>
                    </a:cubicBezTo>
                    <a:cubicBezTo>
                      <a:pt x="99184" y="1332852"/>
                      <a:pt x="112185" y="1307964"/>
                      <a:pt x="125558" y="1283075"/>
                    </a:cubicBezTo>
                    <a:lnTo>
                      <a:pt x="165306" y="1208408"/>
                    </a:lnTo>
                    <a:cubicBezTo>
                      <a:pt x="171993" y="1195778"/>
                      <a:pt x="178679" y="1183519"/>
                      <a:pt x="184994" y="1170889"/>
                    </a:cubicBezTo>
                    <a:cubicBezTo>
                      <a:pt x="191310" y="1158259"/>
                      <a:pt x="197996" y="1145629"/>
                      <a:pt x="203940" y="1132999"/>
                    </a:cubicBezTo>
                    <a:cubicBezTo>
                      <a:pt x="209883" y="1119997"/>
                      <a:pt x="216198" y="1107739"/>
                      <a:pt x="221771" y="1094365"/>
                    </a:cubicBezTo>
                    <a:cubicBezTo>
                      <a:pt x="226971" y="1081364"/>
                      <a:pt x="232915" y="1068362"/>
                      <a:pt x="237744" y="1054989"/>
                    </a:cubicBezTo>
                    <a:cubicBezTo>
                      <a:pt x="242202" y="1041616"/>
                      <a:pt x="247402" y="1028243"/>
                      <a:pt x="251860" y="1014870"/>
                    </a:cubicBezTo>
                    <a:cubicBezTo>
                      <a:pt x="255575" y="1001125"/>
                      <a:pt x="259661" y="987752"/>
                      <a:pt x="263004" y="974007"/>
                    </a:cubicBezTo>
                    <a:lnTo>
                      <a:pt x="270805" y="932031"/>
                    </a:lnTo>
                    <a:lnTo>
                      <a:pt x="274148" y="889311"/>
                    </a:lnTo>
                    <a:lnTo>
                      <a:pt x="274148" y="889311"/>
                    </a:lnTo>
                    <a:cubicBezTo>
                      <a:pt x="274148" y="889311"/>
                      <a:pt x="290493" y="808701"/>
                      <a:pt x="290493" y="808701"/>
                    </a:cubicBezTo>
                    <a:cubicBezTo>
                      <a:pt x="293837" y="795328"/>
                      <a:pt x="298294" y="781955"/>
                      <a:pt x="302009" y="768953"/>
                    </a:cubicBezTo>
                    <a:lnTo>
                      <a:pt x="313896" y="729205"/>
                    </a:lnTo>
                    <a:cubicBezTo>
                      <a:pt x="317611" y="715832"/>
                      <a:pt x="323183" y="703202"/>
                      <a:pt x="327641" y="689829"/>
                    </a:cubicBezTo>
                    <a:lnTo>
                      <a:pt x="341757" y="650824"/>
                    </a:lnTo>
                    <a:cubicBezTo>
                      <a:pt x="351044" y="624821"/>
                      <a:pt x="362188" y="599189"/>
                      <a:pt x="372589" y="573557"/>
                    </a:cubicBezTo>
                    <a:cubicBezTo>
                      <a:pt x="393392" y="522294"/>
                      <a:pt x="415681" y="471402"/>
                      <a:pt x="436112" y="419767"/>
                    </a:cubicBezTo>
                    <a:cubicBezTo>
                      <a:pt x="446884" y="394135"/>
                      <a:pt x="455057" y="367389"/>
                      <a:pt x="464715" y="341386"/>
                    </a:cubicBezTo>
                    <a:cubicBezTo>
                      <a:pt x="469916" y="328384"/>
                      <a:pt x="472888" y="314639"/>
                      <a:pt x="476603" y="301266"/>
                    </a:cubicBezTo>
                    <a:lnTo>
                      <a:pt x="487375" y="260775"/>
                    </a:lnTo>
                    <a:lnTo>
                      <a:pt x="487375" y="260775"/>
                    </a:lnTo>
                    <a:cubicBezTo>
                      <a:pt x="487375" y="260775"/>
                      <a:pt x="561670" y="0"/>
                      <a:pt x="561670" y="0"/>
                    </a:cubicBezTo>
                    <a:lnTo>
                      <a:pt x="561299" y="0"/>
                    </a:lnTo>
                    <a:cubicBezTo>
                      <a:pt x="561299" y="0"/>
                      <a:pt x="483661" y="260033"/>
                      <a:pt x="483661" y="260033"/>
                    </a:cubicBezTo>
                    <a:lnTo>
                      <a:pt x="483661" y="260033"/>
                    </a:lnTo>
                    <a:cubicBezTo>
                      <a:pt x="483661" y="260033"/>
                      <a:pt x="472888" y="300152"/>
                      <a:pt x="472888" y="300152"/>
                    </a:cubicBezTo>
                    <a:cubicBezTo>
                      <a:pt x="469173" y="313525"/>
                      <a:pt x="466201" y="326898"/>
                      <a:pt x="461001" y="339900"/>
                    </a:cubicBezTo>
                    <a:cubicBezTo>
                      <a:pt x="451342" y="365903"/>
                      <a:pt x="443169" y="392278"/>
                      <a:pt x="432026" y="417909"/>
                    </a:cubicBezTo>
                    <a:cubicBezTo>
                      <a:pt x="411223" y="469544"/>
                      <a:pt x="388934" y="520065"/>
                      <a:pt x="367760" y="571329"/>
                    </a:cubicBezTo>
                    <a:cubicBezTo>
                      <a:pt x="357359" y="596960"/>
                      <a:pt x="346214" y="622592"/>
                      <a:pt x="336556" y="648595"/>
                    </a:cubicBezTo>
                    <a:lnTo>
                      <a:pt x="322069" y="687600"/>
                    </a:lnTo>
                    <a:cubicBezTo>
                      <a:pt x="317611" y="700602"/>
                      <a:pt x="312039" y="713603"/>
                      <a:pt x="308324" y="726977"/>
                    </a:cubicBezTo>
                    <a:lnTo>
                      <a:pt x="296066" y="767096"/>
                    </a:lnTo>
                    <a:cubicBezTo>
                      <a:pt x="292351" y="780469"/>
                      <a:pt x="287522" y="793471"/>
                      <a:pt x="284178" y="807215"/>
                    </a:cubicBezTo>
                    <a:lnTo>
                      <a:pt x="267090" y="888940"/>
                    </a:lnTo>
                    <a:lnTo>
                      <a:pt x="267090" y="888940"/>
                    </a:lnTo>
                    <a:cubicBezTo>
                      <a:pt x="267090" y="888940"/>
                      <a:pt x="267090" y="889311"/>
                      <a:pt x="267090" y="889311"/>
                    </a:cubicBezTo>
                    <a:lnTo>
                      <a:pt x="263747" y="930916"/>
                    </a:lnTo>
                    <a:lnTo>
                      <a:pt x="256318" y="972150"/>
                    </a:lnTo>
                    <a:cubicBezTo>
                      <a:pt x="252974" y="985895"/>
                      <a:pt x="248888" y="999268"/>
                      <a:pt x="245545" y="1012641"/>
                    </a:cubicBezTo>
                    <a:cubicBezTo>
                      <a:pt x="241459" y="1026014"/>
                      <a:pt x="236258" y="1039016"/>
                      <a:pt x="231800" y="1052389"/>
                    </a:cubicBezTo>
                    <a:cubicBezTo>
                      <a:pt x="226971" y="1065762"/>
                      <a:pt x="221399" y="1078392"/>
                      <a:pt x="215827" y="1091394"/>
                    </a:cubicBezTo>
                    <a:cubicBezTo>
                      <a:pt x="210626" y="1104395"/>
                      <a:pt x="204311" y="1117025"/>
                      <a:pt x="198368" y="1129656"/>
                    </a:cubicBezTo>
                    <a:cubicBezTo>
                      <a:pt x="192795" y="1142657"/>
                      <a:pt x="186109" y="1154916"/>
                      <a:pt x="179794" y="1167546"/>
                    </a:cubicBezTo>
                    <a:cubicBezTo>
                      <a:pt x="173479" y="1180176"/>
                      <a:pt x="167164" y="1192806"/>
                      <a:pt x="160477" y="1205065"/>
                    </a:cubicBezTo>
                    <a:lnTo>
                      <a:pt x="121101" y="1279731"/>
                    </a:lnTo>
                    <a:cubicBezTo>
                      <a:pt x="108099" y="1304620"/>
                      <a:pt x="95098" y="1329881"/>
                      <a:pt x="83210" y="1355512"/>
                    </a:cubicBezTo>
                    <a:cubicBezTo>
                      <a:pt x="77267" y="1368142"/>
                      <a:pt x="71323" y="1381144"/>
                      <a:pt x="66123" y="1394517"/>
                    </a:cubicBezTo>
                    <a:lnTo>
                      <a:pt x="58322" y="1414205"/>
                    </a:lnTo>
                    <a:lnTo>
                      <a:pt x="51635" y="1434265"/>
                    </a:lnTo>
                    <a:cubicBezTo>
                      <a:pt x="46806" y="1447638"/>
                      <a:pt x="43834" y="1461383"/>
                      <a:pt x="40862" y="1475499"/>
                    </a:cubicBezTo>
                    <a:cubicBezTo>
                      <a:pt x="39005" y="1482557"/>
                      <a:pt x="38262" y="1489615"/>
                      <a:pt x="37890" y="1496673"/>
                    </a:cubicBezTo>
                    <a:lnTo>
                      <a:pt x="36033" y="1517847"/>
                    </a:lnTo>
                    <a:lnTo>
                      <a:pt x="36033" y="1517847"/>
                    </a:lnTo>
                    <a:cubicBezTo>
                      <a:pt x="34176" y="1530106"/>
                      <a:pt x="31204" y="1542736"/>
                      <a:pt x="30461" y="1555737"/>
                    </a:cubicBezTo>
                    <a:lnTo>
                      <a:pt x="28603" y="1575054"/>
                    </a:lnTo>
                    <a:lnTo>
                      <a:pt x="28603" y="1594371"/>
                    </a:lnTo>
                    <a:cubicBezTo>
                      <a:pt x="27861" y="1600686"/>
                      <a:pt x="28232" y="1607372"/>
                      <a:pt x="28603" y="1613687"/>
                    </a:cubicBezTo>
                    <a:cubicBezTo>
                      <a:pt x="28603" y="1620003"/>
                      <a:pt x="28603" y="1626689"/>
                      <a:pt x="29718" y="1633004"/>
                    </a:cubicBezTo>
                    <a:cubicBezTo>
                      <a:pt x="30461" y="1645634"/>
                      <a:pt x="31947" y="1658636"/>
                      <a:pt x="33433" y="1671266"/>
                    </a:cubicBezTo>
                    <a:cubicBezTo>
                      <a:pt x="36404" y="1696526"/>
                      <a:pt x="40862" y="1721787"/>
                      <a:pt x="41234" y="1747419"/>
                    </a:cubicBezTo>
                    <a:cubicBezTo>
                      <a:pt x="40491" y="1753734"/>
                      <a:pt x="41234" y="1760049"/>
                      <a:pt x="39376" y="1766364"/>
                    </a:cubicBezTo>
                    <a:cubicBezTo>
                      <a:pt x="38633" y="1772679"/>
                      <a:pt x="35290" y="1778251"/>
                      <a:pt x="32318" y="1783823"/>
                    </a:cubicBezTo>
                    <a:lnTo>
                      <a:pt x="26003" y="1790881"/>
                    </a:lnTo>
                    <a:cubicBezTo>
                      <a:pt x="23774" y="1793110"/>
                      <a:pt x="20803" y="1794224"/>
                      <a:pt x="17831" y="1795710"/>
                    </a:cubicBezTo>
                    <a:cubicBezTo>
                      <a:pt x="12630" y="1799425"/>
                      <a:pt x="5943" y="1799796"/>
                      <a:pt x="0" y="1802025"/>
                    </a:cubicBezTo>
                    <a:lnTo>
                      <a:pt x="0" y="1802025"/>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1" name="Freeform: Shape 1160">
                <a:extLst>
                  <a:ext uri="{FF2B5EF4-FFF2-40B4-BE49-F238E27FC236}">
                    <a16:creationId xmlns:a16="http://schemas.microsoft.com/office/drawing/2014/main" id="{8C66FA97-D3CC-46ED-BD89-6389FD18A044}"/>
                  </a:ext>
                </a:extLst>
              </p:cNvPr>
              <p:cNvSpPr/>
              <p:nvPr/>
            </p:nvSpPr>
            <p:spPr>
              <a:xfrm>
                <a:off x="6685398" y="1554032"/>
                <a:ext cx="55615" cy="55615"/>
              </a:xfrm>
              <a:custGeom>
                <a:avLst/>
                <a:gdLst>
                  <a:gd name="connsiteX0" fmla="*/ 25022 w 55615"/>
                  <a:gd name="connsiteY0" fmla="*/ 133 h 55615"/>
                  <a:gd name="connsiteX1" fmla="*/ 133 w 55615"/>
                  <a:gd name="connsiteY1" fmla="*/ 30594 h 55615"/>
                  <a:gd name="connsiteX2" fmla="*/ 30594 w 55615"/>
                  <a:gd name="connsiteY2" fmla="*/ 55483 h 55615"/>
                  <a:gd name="connsiteX3" fmla="*/ 55483 w 55615"/>
                  <a:gd name="connsiteY3" fmla="*/ 25022 h 55615"/>
                  <a:gd name="connsiteX4" fmla="*/ 25022 w 55615"/>
                  <a:gd name="connsiteY4" fmla="*/ 133 h 55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5" h="55615">
                    <a:moveTo>
                      <a:pt x="25022" y="133"/>
                    </a:moveTo>
                    <a:cubicBezTo>
                      <a:pt x="9791" y="1619"/>
                      <a:pt x="-1353" y="15363"/>
                      <a:pt x="133" y="30594"/>
                    </a:cubicBezTo>
                    <a:cubicBezTo>
                      <a:pt x="1619" y="45824"/>
                      <a:pt x="15363" y="56969"/>
                      <a:pt x="30594" y="55483"/>
                    </a:cubicBezTo>
                    <a:cubicBezTo>
                      <a:pt x="45824" y="53997"/>
                      <a:pt x="56969" y="40252"/>
                      <a:pt x="55483" y="25022"/>
                    </a:cubicBezTo>
                    <a:cubicBezTo>
                      <a:pt x="53997" y="9791"/>
                      <a:pt x="40252" y="-1353"/>
                      <a:pt x="25022" y="13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62" name="Freeform: Shape 1161">
                <a:extLst>
                  <a:ext uri="{FF2B5EF4-FFF2-40B4-BE49-F238E27FC236}">
                    <a16:creationId xmlns:a16="http://schemas.microsoft.com/office/drawing/2014/main" id="{1A97F4C2-2419-DB1E-D162-C1E54618BC87}"/>
                  </a:ext>
                </a:extLst>
              </p:cNvPr>
              <p:cNvSpPr/>
              <p:nvPr/>
            </p:nvSpPr>
            <p:spPr>
              <a:xfrm>
                <a:off x="7244161" y="-245698"/>
                <a:ext cx="55857" cy="55857"/>
              </a:xfrm>
              <a:custGeom>
                <a:avLst/>
                <a:gdLst>
                  <a:gd name="connsiteX0" fmla="*/ 1182 w 55857"/>
                  <a:gd name="connsiteY0" fmla="*/ 20128 h 55857"/>
                  <a:gd name="connsiteX1" fmla="*/ 35729 w 55857"/>
                  <a:gd name="connsiteY1" fmla="*/ 1182 h 55857"/>
                  <a:gd name="connsiteX2" fmla="*/ 54675 w 55857"/>
                  <a:gd name="connsiteY2" fmla="*/ 35730 h 55857"/>
                  <a:gd name="connsiteX3" fmla="*/ 20127 w 55857"/>
                  <a:gd name="connsiteY3" fmla="*/ 54675 h 55857"/>
                  <a:gd name="connsiteX4" fmla="*/ 1182 w 55857"/>
                  <a:gd name="connsiteY4" fmla="*/ 20128 h 55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57" h="55857">
                    <a:moveTo>
                      <a:pt x="1182" y="20128"/>
                    </a:moveTo>
                    <a:cubicBezTo>
                      <a:pt x="5269" y="5269"/>
                      <a:pt x="20870" y="-3275"/>
                      <a:pt x="35729" y="1182"/>
                    </a:cubicBezTo>
                    <a:cubicBezTo>
                      <a:pt x="50589" y="5269"/>
                      <a:pt x="59132" y="20871"/>
                      <a:pt x="54675" y="35730"/>
                    </a:cubicBezTo>
                    <a:cubicBezTo>
                      <a:pt x="50589" y="50589"/>
                      <a:pt x="34987" y="59133"/>
                      <a:pt x="20127" y="54675"/>
                    </a:cubicBezTo>
                    <a:cubicBezTo>
                      <a:pt x="5269" y="50589"/>
                      <a:pt x="-3275" y="34987"/>
                      <a:pt x="1182" y="2012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6" name="Graphic 619">
              <a:extLst>
                <a:ext uri="{FF2B5EF4-FFF2-40B4-BE49-F238E27FC236}">
                  <a16:creationId xmlns:a16="http://schemas.microsoft.com/office/drawing/2014/main" id="{1F97F5DC-5383-FE13-4C3E-257B0078F8DB}"/>
                </a:ext>
                <a:ext uri="{C183D7F6-B498-43B3-948B-1728B52AA6E4}">
                  <adec:decorative xmlns:adec="http://schemas.microsoft.com/office/drawing/2017/decorative" val="1"/>
                </a:ext>
              </a:extLst>
            </p:cNvPr>
            <p:cNvGrpSpPr/>
            <p:nvPr/>
          </p:nvGrpSpPr>
          <p:grpSpPr>
            <a:xfrm>
              <a:off x="4689378" y="2355519"/>
              <a:ext cx="303273" cy="1388380"/>
              <a:chOff x="6460687" y="-349953"/>
              <a:chExt cx="451009" cy="1953997"/>
            </a:xfrm>
            <a:solidFill>
              <a:srgbClr val="454142"/>
            </a:solidFill>
          </p:grpSpPr>
          <p:sp>
            <p:nvSpPr>
              <p:cNvPr id="1157" name="Freeform: Shape 1156">
                <a:extLst>
                  <a:ext uri="{FF2B5EF4-FFF2-40B4-BE49-F238E27FC236}">
                    <a16:creationId xmlns:a16="http://schemas.microsoft.com/office/drawing/2014/main" id="{75735F17-3C65-78FE-BBFF-866B8B6626C0}"/>
                  </a:ext>
                </a:extLst>
              </p:cNvPr>
              <p:cNvSpPr/>
              <p:nvPr/>
            </p:nvSpPr>
            <p:spPr>
              <a:xfrm>
                <a:off x="6488277" y="-324011"/>
                <a:ext cx="396735" cy="1901580"/>
              </a:xfrm>
              <a:custGeom>
                <a:avLst/>
                <a:gdLst>
                  <a:gd name="connsiteX0" fmla="*/ 0 w 396735"/>
                  <a:gd name="connsiteY0" fmla="*/ 1901581 h 1901580"/>
                  <a:gd name="connsiteX1" fmla="*/ 13002 w 396735"/>
                  <a:gd name="connsiteY1" fmla="*/ 1842145 h 1901580"/>
                  <a:gd name="connsiteX2" fmla="*/ 23774 w 396735"/>
                  <a:gd name="connsiteY2" fmla="*/ 1782337 h 1901580"/>
                  <a:gd name="connsiteX3" fmla="*/ 44577 w 396735"/>
                  <a:gd name="connsiteY3" fmla="*/ 1662351 h 1901580"/>
                  <a:gd name="connsiteX4" fmla="*/ 54235 w 396735"/>
                  <a:gd name="connsiteY4" fmla="*/ 1602172 h 1901580"/>
                  <a:gd name="connsiteX5" fmla="*/ 62408 w 396735"/>
                  <a:gd name="connsiteY5" fmla="*/ 1541993 h 1901580"/>
                  <a:gd name="connsiteX6" fmla="*/ 80610 w 396735"/>
                  <a:gd name="connsiteY6" fmla="*/ 1421635 h 1901580"/>
                  <a:gd name="connsiteX7" fmla="*/ 90640 w 396735"/>
                  <a:gd name="connsiteY7" fmla="*/ 1361827 h 1901580"/>
                  <a:gd name="connsiteX8" fmla="*/ 101784 w 396735"/>
                  <a:gd name="connsiteY8" fmla="*/ 1302020 h 1901580"/>
                  <a:gd name="connsiteX9" fmla="*/ 114414 w 396735"/>
                  <a:gd name="connsiteY9" fmla="*/ 1242584 h 1901580"/>
                  <a:gd name="connsiteX10" fmla="*/ 128159 w 396735"/>
                  <a:gd name="connsiteY10" fmla="*/ 1183519 h 1901580"/>
                  <a:gd name="connsiteX11" fmla="*/ 143018 w 396735"/>
                  <a:gd name="connsiteY11" fmla="*/ 1124455 h 1901580"/>
                  <a:gd name="connsiteX12" fmla="*/ 160106 w 396735"/>
                  <a:gd name="connsiteY12" fmla="*/ 1066133 h 1901580"/>
                  <a:gd name="connsiteX13" fmla="*/ 178680 w 396735"/>
                  <a:gd name="connsiteY13" fmla="*/ 1008183 h 1901580"/>
                  <a:gd name="connsiteX14" fmla="*/ 198368 w 396735"/>
                  <a:gd name="connsiteY14" fmla="*/ 950605 h 1901580"/>
                  <a:gd name="connsiteX15" fmla="*/ 198368 w 396735"/>
                  <a:gd name="connsiteY15" fmla="*/ 950605 h 1901580"/>
                  <a:gd name="connsiteX16" fmla="*/ 215456 w 396735"/>
                  <a:gd name="connsiteY16" fmla="*/ 911228 h 1901580"/>
                  <a:gd name="connsiteX17" fmla="*/ 230315 w 396735"/>
                  <a:gd name="connsiteY17" fmla="*/ 870737 h 1901580"/>
                  <a:gd name="connsiteX18" fmla="*/ 242945 w 396735"/>
                  <a:gd name="connsiteY18" fmla="*/ 829504 h 1901580"/>
                  <a:gd name="connsiteX19" fmla="*/ 253346 w 396735"/>
                  <a:gd name="connsiteY19" fmla="*/ 787527 h 1901580"/>
                  <a:gd name="connsiteX20" fmla="*/ 261890 w 396735"/>
                  <a:gd name="connsiteY20" fmla="*/ 745179 h 1901580"/>
                  <a:gd name="connsiteX21" fmla="*/ 268948 w 396735"/>
                  <a:gd name="connsiteY21" fmla="*/ 702831 h 1901580"/>
                  <a:gd name="connsiteX22" fmla="*/ 278978 w 396735"/>
                  <a:gd name="connsiteY22" fmla="*/ 617391 h 1901580"/>
                  <a:gd name="connsiteX23" fmla="*/ 294951 w 396735"/>
                  <a:gd name="connsiteY23" fmla="*/ 446141 h 1901580"/>
                  <a:gd name="connsiteX24" fmla="*/ 309067 w 396735"/>
                  <a:gd name="connsiteY24" fmla="*/ 361445 h 1901580"/>
                  <a:gd name="connsiteX25" fmla="*/ 319840 w 396735"/>
                  <a:gd name="connsiteY25" fmla="*/ 319840 h 1901580"/>
                  <a:gd name="connsiteX26" fmla="*/ 333956 w 396735"/>
                  <a:gd name="connsiteY26" fmla="*/ 279349 h 1901580"/>
                  <a:gd name="connsiteX27" fmla="*/ 333956 w 396735"/>
                  <a:gd name="connsiteY27" fmla="*/ 279349 h 1901580"/>
                  <a:gd name="connsiteX28" fmla="*/ 333956 w 396735"/>
                  <a:gd name="connsiteY28" fmla="*/ 279349 h 1901580"/>
                  <a:gd name="connsiteX29" fmla="*/ 396735 w 396735"/>
                  <a:gd name="connsiteY29" fmla="*/ 0 h 1901580"/>
                  <a:gd name="connsiteX30" fmla="*/ 396364 w 396735"/>
                  <a:gd name="connsiteY30" fmla="*/ 0 h 1901580"/>
                  <a:gd name="connsiteX31" fmla="*/ 330241 w 396735"/>
                  <a:gd name="connsiteY31" fmla="*/ 278606 h 1901580"/>
                  <a:gd name="connsiteX32" fmla="*/ 330241 w 396735"/>
                  <a:gd name="connsiteY32" fmla="*/ 278606 h 1901580"/>
                  <a:gd name="connsiteX33" fmla="*/ 315754 w 396735"/>
                  <a:gd name="connsiteY33" fmla="*/ 319097 h 1901580"/>
                  <a:gd name="connsiteX34" fmla="*/ 304610 w 396735"/>
                  <a:gd name="connsiteY34" fmla="*/ 360702 h 1901580"/>
                  <a:gd name="connsiteX35" fmla="*/ 290122 w 396735"/>
                  <a:gd name="connsiteY35" fmla="*/ 445770 h 1901580"/>
                  <a:gd name="connsiteX36" fmla="*/ 273034 w 396735"/>
                  <a:gd name="connsiteY36" fmla="*/ 617020 h 1901580"/>
                  <a:gd name="connsiteX37" fmla="*/ 262633 w 396735"/>
                  <a:gd name="connsiteY37" fmla="*/ 702088 h 1901580"/>
                  <a:gd name="connsiteX38" fmla="*/ 255575 w 396735"/>
                  <a:gd name="connsiteY38" fmla="*/ 744436 h 1901580"/>
                  <a:gd name="connsiteX39" fmla="*/ 247031 w 396735"/>
                  <a:gd name="connsiteY39" fmla="*/ 786413 h 1901580"/>
                  <a:gd name="connsiteX40" fmla="*/ 236630 w 396735"/>
                  <a:gd name="connsiteY40" fmla="*/ 828018 h 1901580"/>
                  <a:gd name="connsiteX41" fmla="*/ 223999 w 396735"/>
                  <a:gd name="connsiteY41" fmla="*/ 868880 h 1901580"/>
                  <a:gd name="connsiteX42" fmla="*/ 209141 w 396735"/>
                  <a:gd name="connsiteY42" fmla="*/ 908999 h 1901580"/>
                  <a:gd name="connsiteX43" fmla="*/ 192053 w 396735"/>
                  <a:gd name="connsiteY43" fmla="*/ 948376 h 1901580"/>
                  <a:gd name="connsiteX44" fmla="*/ 192053 w 396735"/>
                  <a:gd name="connsiteY44" fmla="*/ 948376 h 1901580"/>
                  <a:gd name="connsiteX45" fmla="*/ 192053 w 396735"/>
                  <a:gd name="connsiteY45" fmla="*/ 948376 h 1901580"/>
                  <a:gd name="connsiteX46" fmla="*/ 172736 w 396735"/>
                  <a:gd name="connsiteY46" fmla="*/ 1005954 h 1901580"/>
                  <a:gd name="connsiteX47" fmla="*/ 154534 w 396735"/>
                  <a:gd name="connsiteY47" fmla="*/ 1063904 h 1901580"/>
                  <a:gd name="connsiteX48" fmla="*/ 137817 w 396735"/>
                  <a:gd name="connsiteY48" fmla="*/ 1122597 h 1901580"/>
                  <a:gd name="connsiteX49" fmla="*/ 123330 w 396735"/>
                  <a:gd name="connsiteY49" fmla="*/ 1181662 h 1901580"/>
                  <a:gd name="connsiteX50" fmla="*/ 109585 w 396735"/>
                  <a:gd name="connsiteY50" fmla="*/ 1241098 h 1901580"/>
                  <a:gd name="connsiteX51" fmla="*/ 97327 w 396735"/>
                  <a:gd name="connsiteY51" fmla="*/ 1300906 h 1901580"/>
                  <a:gd name="connsiteX52" fmla="*/ 86554 w 396735"/>
                  <a:gd name="connsiteY52" fmla="*/ 1360713 h 1901580"/>
                  <a:gd name="connsiteX53" fmla="*/ 76524 w 396735"/>
                  <a:gd name="connsiteY53" fmla="*/ 1420892 h 1901580"/>
                  <a:gd name="connsiteX54" fmla="*/ 59065 w 396735"/>
                  <a:gd name="connsiteY54" fmla="*/ 1541250 h 1901580"/>
                  <a:gd name="connsiteX55" fmla="*/ 51264 w 396735"/>
                  <a:gd name="connsiteY55" fmla="*/ 1601429 h 1901580"/>
                  <a:gd name="connsiteX56" fmla="*/ 41977 w 396735"/>
                  <a:gd name="connsiteY56" fmla="*/ 1661608 h 1901580"/>
                  <a:gd name="connsiteX57" fmla="*/ 22660 w 396735"/>
                  <a:gd name="connsiteY57" fmla="*/ 1781594 h 1901580"/>
                  <a:gd name="connsiteX58" fmla="*/ 12630 w 396735"/>
                  <a:gd name="connsiteY58" fmla="*/ 1841402 h 1901580"/>
                  <a:gd name="connsiteX59" fmla="*/ 743 w 396735"/>
                  <a:gd name="connsiteY59" fmla="*/ 1901209 h 1901580"/>
                  <a:gd name="connsiteX60" fmla="*/ 1114 w 396735"/>
                  <a:gd name="connsiteY60" fmla="*/ 1901209 h 1901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96735" h="1901580">
                    <a:moveTo>
                      <a:pt x="0" y="1901581"/>
                    </a:moveTo>
                    <a:cubicBezTo>
                      <a:pt x="4086" y="1881892"/>
                      <a:pt x="9658" y="1862204"/>
                      <a:pt x="13002" y="1842145"/>
                    </a:cubicBezTo>
                    <a:lnTo>
                      <a:pt x="23774" y="1782337"/>
                    </a:lnTo>
                    <a:lnTo>
                      <a:pt x="44577" y="1662351"/>
                    </a:lnTo>
                    <a:cubicBezTo>
                      <a:pt x="47920" y="1642291"/>
                      <a:pt x="52007" y="1622231"/>
                      <a:pt x="54235" y="1602172"/>
                    </a:cubicBezTo>
                    <a:lnTo>
                      <a:pt x="62408" y="1541993"/>
                    </a:lnTo>
                    <a:cubicBezTo>
                      <a:pt x="67980" y="1501874"/>
                      <a:pt x="73924" y="1461754"/>
                      <a:pt x="80610" y="1421635"/>
                    </a:cubicBezTo>
                    <a:cubicBezTo>
                      <a:pt x="83582" y="1401575"/>
                      <a:pt x="86925" y="1381516"/>
                      <a:pt x="90640" y="1361827"/>
                    </a:cubicBezTo>
                    <a:lnTo>
                      <a:pt x="101784" y="1302020"/>
                    </a:lnTo>
                    <a:lnTo>
                      <a:pt x="114414" y="1242584"/>
                    </a:lnTo>
                    <a:cubicBezTo>
                      <a:pt x="118129" y="1222524"/>
                      <a:pt x="123330" y="1203208"/>
                      <a:pt x="128159" y="1183519"/>
                    </a:cubicBezTo>
                    <a:cubicBezTo>
                      <a:pt x="132988" y="1163831"/>
                      <a:pt x="137446" y="1144143"/>
                      <a:pt x="143018" y="1124455"/>
                    </a:cubicBezTo>
                    <a:lnTo>
                      <a:pt x="160106" y="1066133"/>
                    </a:lnTo>
                    <a:cubicBezTo>
                      <a:pt x="165307" y="1046445"/>
                      <a:pt x="171993" y="1027500"/>
                      <a:pt x="178680" y="1008183"/>
                    </a:cubicBezTo>
                    <a:lnTo>
                      <a:pt x="198368" y="950605"/>
                    </a:lnTo>
                    <a:lnTo>
                      <a:pt x="198368" y="950605"/>
                    </a:lnTo>
                    <a:cubicBezTo>
                      <a:pt x="198368" y="950605"/>
                      <a:pt x="215456" y="911228"/>
                      <a:pt x="215456" y="911228"/>
                    </a:cubicBezTo>
                    <a:cubicBezTo>
                      <a:pt x="221028" y="897855"/>
                      <a:pt x="225114" y="884111"/>
                      <a:pt x="230315" y="870737"/>
                    </a:cubicBezTo>
                    <a:cubicBezTo>
                      <a:pt x="235515" y="857364"/>
                      <a:pt x="238858" y="843248"/>
                      <a:pt x="242945" y="829504"/>
                    </a:cubicBezTo>
                    <a:cubicBezTo>
                      <a:pt x="247031" y="815759"/>
                      <a:pt x="250374" y="801643"/>
                      <a:pt x="253346" y="787527"/>
                    </a:cubicBezTo>
                    <a:cubicBezTo>
                      <a:pt x="256689" y="773411"/>
                      <a:pt x="259661" y="759295"/>
                      <a:pt x="261890" y="745179"/>
                    </a:cubicBezTo>
                    <a:cubicBezTo>
                      <a:pt x="264490" y="731063"/>
                      <a:pt x="267091" y="716947"/>
                      <a:pt x="268948" y="702831"/>
                    </a:cubicBezTo>
                    <a:cubicBezTo>
                      <a:pt x="273406" y="674599"/>
                      <a:pt x="276378" y="645995"/>
                      <a:pt x="278978" y="617391"/>
                    </a:cubicBezTo>
                    <a:cubicBezTo>
                      <a:pt x="284550" y="560184"/>
                      <a:pt x="288265" y="502977"/>
                      <a:pt x="294951" y="446141"/>
                    </a:cubicBezTo>
                    <a:cubicBezTo>
                      <a:pt x="298294" y="417909"/>
                      <a:pt x="302752" y="389306"/>
                      <a:pt x="309067" y="361445"/>
                    </a:cubicBezTo>
                    <a:cubicBezTo>
                      <a:pt x="311668" y="347329"/>
                      <a:pt x="316125" y="333956"/>
                      <a:pt x="319840" y="319840"/>
                    </a:cubicBezTo>
                    <a:cubicBezTo>
                      <a:pt x="323926" y="306095"/>
                      <a:pt x="329127" y="293094"/>
                      <a:pt x="333956" y="279349"/>
                    </a:cubicBezTo>
                    <a:lnTo>
                      <a:pt x="333956" y="279349"/>
                    </a:lnTo>
                    <a:cubicBezTo>
                      <a:pt x="333956" y="279349"/>
                      <a:pt x="333956" y="279349"/>
                      <a:pt x="333956" y="279349"/>
                    </a:cubicBezTo>
                    <a:lnTo>
                      <a:pt x="396735" y="0"/>
                    </a:lnTo>
                    <a:lnTo>
                      <a:pt x="396364" y="0"/>
                    </a:lnTo>
                    <a:cubicBezTo>
                      <a:pt x="396364" y="0"/>
                      <a:pt x="330241" y="278606"/>
                      <a:pt x="330241" y="278606"/>
                    </a:cubicBezTo>
                    <a:lnTo>
                      <a:pt x="330241" y="278606"/>
                    </a:lnTo>
                    <a:cubicBezTo>
                      <a:pt x="325412" y="291979"/>
                      <a:pt x="319840" y="305352"/>
                      <a:pt x="315754" y="319097"/>
                    </a:cubicBezTo>
                    <a:cubicBezTo>
                      <a:pt x="312039" y="332842"/>
                      <a:pt x="307210" y="346586"/>
                      <a:pt x="304610" y="360702"/>
                    </a:cubicBezTo>
                    <a:cubicBezTo>
                      <a:pt x="298294" y="388563"/>
                      <a:pt x="293465" y="417166"/>
                      <a:pt x="290122" y="445770"/>
                    </a:cubicBezTo>
                    <a:cubicBezTo>
                      <a:pt x="283064" y="502606"/>
                      <a:pt x="278978" y="559813"/>
                      <a:pt x="273034" y="617020"/>
                    </a:cubicBezTo>
                    <a:cubicBezTo>
                      <a:pt x="270062" y="645624"/>
                      <a:pt x="267091" y="673856"/>
                      <a:pt x="262633" y="702088"/>
                    </a:cubicBezTo>
                    <a:cubicBezTo>
                      <a:pt x="260776" y="716204"/>
                      <a:pt x="258175" y="730320"/>
                      <a:pt x="255575" y="744436"/>
                    </a:cubicBezTo>
                    <a:cubicBezTo>
                      <a:pt x="252975" y="758552"/>
                      <a:pt x="250374" y="772668"/>
                      <a:pt x="247031" y="786413"/>
                    </a:cubicBezTo>
                    <a:cubicBezTo>
                      <a:pt x="243688" y="800157"/>
                      <a:pt x="240716" y="814273"/>
                      <a:pt x="236630" y="828018"/>
                    </a:cubicBezTo>
                    <a:cubicBezTo>
                      <a:pt x="232543" y="841762"/>
                      <a:pt x="229200" y="855507"/>
                      <a:pt x="223999" y="868880"/>
                    </a:cubicBezTo>
                    <a:cubicBezTo>
                      <a:pt x="219170" y="882253"/>
                      <a:pt x="214713" y="895998"/>
                      <a:pt x="209141" y="908999"/>
                    </a:cubicBezTo>
                    <a:lnTo>
                      <a:pt x="192053" y="948376"/>
                    </a:lnTo>
                    <a:lnTo>
                      <a:pt x="192053" y="948376"/>
                    </a:lnTo>
                    <a:cubicBezTo>
                      <a:pt x="192053" y="948376"/>
                      <a:pt x="192053" y="948376"/>
                      <a:pt x="192053" y="948376"/>
                    </a:cubicBezTo>
                    <a:lnTo>
                      <a:pt x="172736" y="1005954"/>
                    </a:lnTo>
                    <a:cubicBezTo>
                      <a:pt x="166049" y="1025271"/>
                      <a:pt x="159734" y="1044588"/>
                      <a:pt x="154534" y="1063904"/>
                    </a:cubicBezTo>
                    <a:lnTo>
                      <a:pt x="137817" y="1122597"/>
                    </a:lnTo>
                    <a:cubicBezTo>
                      <a:pt x="132245" y="1142286"/>
                      <a:pt x="128159" y="1161974"/>
                      <a:pt x="123330" y="1181662"/>
                    </a:cubicBezTo>
                    <a:cubicBezTo>
                      <a:pt x="118501" y="1201350"/>
                      <a:pt x="113672" y="1221038"/>
                      <a:pt x="109585" y="1241098"/>
                    </a:cubicBezTo>
                    <a:lnTo>
                      <a:pt x="97327" y="1300906"/>
                    </a:lnTo>
                    <a:lnTo>
                      <a:pt x="86554" y="1360713"/>
                    </a:lnTo>
                    <a:cubicBezTo>
                      <a:pt x="82839" y="1380773"/>
                      <a:pt x="79496" y="1400832"/>
                      <a:pt x="76524" y="1420892"/>
                    </a:cubicBezTo>
                    <a:cubicBezTo>
                      <a:pt x="70209" y="1461011"/>
                      <a:pt x="64637" y="1501131"/>
                      <a:pt x="59065" y="1541250"/>
                    </a:cubicBezTo>
                    <a:lnTo>
                      <a:pt x="51264" y="1601429"/>
                    </a:lnTo>
                    <a:cubicBezTo>
                      <a:pt x="49035" y="1621488"/>
                      <a:pt x="44948" y="1641177"/>
                      <a:pt x="41977" y="1661608"/>
                    </a:cubicBezTo>
                    <a:lnTo>
                      <a:pt x="22660" y="1781594"/>
                    </a:lnTo>
                    <a:lnTo>
                      <a:pt x="12630" y="1841402"/>
                    </a:lnTo>
                    <a:cubicBezTo>
                      <a:pt x="9658" y="1861461"/>
                      <a:pt x="4458" y="1881149"/>
                      <a:pt x="743" y="1901209"/>
                    </a:cubicBezTo>
                    <a:lnTo>
                      <a:pt x="1114" y="190120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8" name="Freeform: Shape 1157">
                <a:extLst>
                  <a:ext uri="{FF2B5EF4-FFF2-40B4-BE49-F238E27FC236}">
                    <a16:creationId xmlns:a16="http://schemas.microsoft.com/office/drawing/2014/main" id="{C8C81DDC-03C3-BAC3-7422-D8919CEAF8CE}"/>
                  </a:ext>
                </a:extLst>
              </p:cNvPr>
              <p:cNvSpPr/>
              <p:nvPr/>
            </p:nvSpPr>
            <p:spPr>
              <a:xfrm>
                <a:off x="6460687" y="1548492"/>
                <a:ext cx="55552" cy="55552"/>
              </a:xfrm>
              <a:custGeom>
                <a:avLst/>
                <a:gdLst>
                  <a:gd name="connsiteX0" fmla="*/ 3073 w 55552"/>
                  <a:gd name="connsiteY0" fmla="*/ 14960 h 55552"/>
                  <a:gd name="connsiteX1" fmla="*/ 14960 w 55552"/>
                  <a:gd name="connsiteY1" fmla="*/ 52479 h 55552"/>
                  <a:gd name="connsiteX2" fmla="*/ 52479 w 55552"/>
                  <a:gd name="connsiteY2" fmla="*/ 40592 h 55552"/>
                  <a:gd name="connsiteX3" fmla="*/ 40592 w 55552"/>
                  <a:gd name="connsiteY3" fmla="*/ 3073 h 55552"/>
                  <a:gd name="connsiteX4" fmla="*/ 3073 w 55552"/>
                  <a:gd name="connsiteY4" fmla="*/ 14960 h 5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2" h="55552">
                    <a:moveTo>
                      <a:pt x="3073" y="14960"/>
                    </a:moveTo>
                    <a:cubicBezTo>
                      <a:pt x="-3985" y="28705"/>
                      <a:pt x="1587" y="45421"/>
                      <a:pt x="14960" y="52479"/>
                    </a:cubicBezTo>
                    <a:cubicBezTo>
                      <a:pt x="28705" y="59537"/>
                      <a:pt x="45421" y="53965"/>
                      <a:pt x="52479" y="40592"/>
                    </a:cubicBezTo>
                    <a:cubicBezTo>
                      <a:pt x="59537" y="26847"/>
                      <a:pt x="53965" y="10131"/>
                      <a:pt x="40592" y="3073"/>
                    </a:cubicBezTo>
                    <a:cubicBezTo>
                      <a:pt x="26847" y="-3985"/>
                      <a:pt x="10131" y="1587"/>
                      <a:pt x="3073" y="1496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9" name="Freeform: Shape 1158">
                <a:extLst>
                  <a:ext uri="{FF2B5EF4-FFF2-40B4-BE49-F238E27FC236}">
                    <a16:creationId xmlns:a16="http://schemas.microsoft.com/office/drawing/2014/main" id="{16612A89-5C9D-94BD-80D9-A9F565940903}"/>
                  </a:ext>
                </a:extLst>
              </p:cNvPr>
              <p:cNvSpPr/>
              <p:nvPr/>
            </p:nvSpPr>
            <p:spPr>
              <a:xfrm>
                <a:off x="6856099" y="-349953"/>
                <a:ext cx="55597" cy="55597"/>
              </a:xfrm>
              <a:custGeom>
                <a:avLst/>
                <a:gdLst>
                  <a:gd name="connsiteX0" fmla="*/ 681 w 55597"/>
                  <a:gd name="connsiteY0" fmla="*/ 21484 h 55597"/>
                  <a:gd name="connsiteX1" fmla="*/ 34114 w 55597"/>
                  <a:gd name="connsiteY1" fmla="*/ 681 h 55597"/>
                  <a:gd name="connsiteX2" fmla="*/ 54916 w 55597"/>
                  <a:gd name="connsiteY2" fmla="*/ 34114 h 55597"/>
                  <a:gd name="connsiteX3" fmla="*/ 21484 w 55597"/>
                  <a:gd name="connsiteY3" fmla="*/ 54916 h 55597"/>
                  <a:gd name="connsiteX4" fmla="*/ 681 w 55597"/>
                  <a:gd name="connsiteY4" fmla="*/ 21484 h 5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7" h="55597">
                    <a:moveTo>
                      <a:pt x="681" y="21484"/>
                    </a:moveTo>
                    <a:cubicBezTo>
                      <a:pt x="4024" y="6625"/>
                      <a:pt x="19255" y="-2662"/>
                      <a:pt x="34114" y="681"/>
                    </a:cubicBezTo>
                    <a:cubicBezTo>
                      <a:pt x="48973" y="4024"/>
                      <a:pt x="58260" y="19255"/>
                      <a:pt x="54916" y="34114"/>
                    </a:cubicBezTo>
                    <a:cubicBezTo>
                      <a:pt x="51573" y="48973"/>
                      <a:pt x="36343" y="58260"/>
                      <a:pt x="21484" y="54916"/>
                    </a:cubicBezTo>
                    <a:cubicBezTo>
                      <a:pt x="6625" y="51573"/>
                      <a:pt x="-2662" y="36343"/>
                      <a:pt x="681" y="2148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7" name="Graphic 619">
              <a:extLst>
                <a:ext uri="{FF2B5EF4-FFF2-40B4-BE49-F238E27FC236}">
                  <a16:creationId xmlns:a16="http://schemas.microsoft.com/office/drawing/2014/main" id="{CD98769C-D8F5-2815-70B8-A2FA90163D6B}"/>
                </a:ext>
                <a:ext uri="{C183D7F6-B498-43B3-948B-1728B52AA6E4}">
                  <adec:decorative xmlns:adec="http://schemas.microsoft.com/office/drawing/2017/decorative" val="1"/>
                </a:ext>
              </a:extLst>
            </p:cNvPr>
            <p:cNvGrpSpPr/>
            <p:nvPr/>
          </p:nvGrpSpPr>
          <p:grpSpPr>
            <a:xfrm>
              <a:off x="4535373" y="2310832"/>
              <a:ext cx="189827" cy="1541163"/>
              <a:chOff x="6231659" y="-412845"/>
              <a:chExt cx="282300" cy="2169022"/>
            </a:xfrm>
            <a:solidFill>
              <a:srgbClr val="454142"/>
            </a:solidFill>
          </p:grpSpPr>
          <p:sp>
            <p:nvSpPr>
              <p:cNvPr id="1154" name="Freeform: Shape 1153">
                <a:extLst>
                  <a:ext uri="{FF2B5EF4-FFF2-40B4-BE49-F238E27FC236}">
                    <a16:creationId xmlns:a16="http://schemas.microsoft.com/office/drawing/2014/main" id="{33F5EAE0-DC31-A996-4BF9-91E488E33DC4}"/>
                  </a:ext>
                </a:extLst>
              </p:cNvPr>
              <p:cNvSpPr/>
              <p:nvPr/>
            </p:nvSpPr>
            <p:spPr>
              <a:xfrm>
                <a:off x="6258705" y="-387534"/>
                <a:ext cx="227342" cy="2117407"/>
              </a:xfrm>
              <a:custGeom>
                <a:avLst/>
                <a:gdLst>
                  <a:gd name="connsiteX0" fmla="*/ 372 w 227342"/>
                  <a:gd name="connsiteY0" fmla="*/ 2117408 h 2117407"/>
                  <a:gd name="connsiteX1" fmla="*/ 23032 w 227342"/>
                  <a:gd name="connsiteY1" fmla="*/ 2041255 h 2117407"/>
                  <a:gd name="connsiteX2" fmla="*/ 32690 w 227342"/>
                  <a:gd name="connsiteY2" fmla="*/ 2002622 h 2117407"/>
                  <a:gd name="connsiteX3" fmla="*/ 40119 w 227342"/>
                  <a:gd name="connsiteY3" fmla="*/ 1963617 h 2117407"/>
                  <a:gd name="connsiteX4" fmla="*/ 44948 w 227342"/>
                  <a:gd name="connsiteY4" fmla="*/ 1923869 h 2117407"/>
                  <a:gd name="connsiteX5" fmla="*/ 46434 w 227342"/>
                  <a:gd name="connsiteY5" fmla="*/ 1904181 h 2117407"/>
                  <a:gd name="connsiteX6" fmla="*/ 46434 w 227342"/>
                  <a:gd name="connsiteY6" fmla="*/ 1884121 h 2117407"/>
                  <a:gd name="connsiteX7" fmla="*/ 47177 w 227342"/>
                  <a:gd name="connsiteY7" fmla="*/ 1864062 h 2117407"/>
                  <a:gd name="connsiteX8" fmla="*/ 46063 w 227342"/>
                  <a:gd name="connsiteY8" fmla="*/ 1844002 h 2117407"/>
                  <a:gd name="connsiteX9" fmla="*/ 43091 w 227342"/>
                  <a:gd name="connsiteY9" fmla="*/ 1804254 h 2117407"/>
                  <a:gd name="connsiteX10" fmla="*/ 43091 w 227342"/>
                  <a:gd name="connsiteY10" fmla="*/ 1804254 h 2117407"/>
                  <a:gd name="connsiteX11" fmla="*/ 61293 w 227342"/>
                  <a:gd name="connsiteY11" fmla="*/ 1618145 h 2117407"/>
                  <a:gd name="connsiteX12" fmla="*/ 70209 w 227342"/>
                  <a:gd name="connsiteY12" fmla="*/ 1524905 h 2117407"/>
                  <a:gd name="connsiteX13" fmla="*/ 79867 w 227342"/>
                  <a:gd name="connsiteY13" fmla="*/ 1431665 h 2117407"/>
                  <a:gd name="connsiteX14" fmla="*/ 122958 w 227342"/>
                  <a:gd name="connsiteY14" fmla="*/ 1059447 h 2117407"/>
                  <a:gd name="connsiteX15" fmla="*/ 122958 w 227342"/>
                  <a:gd name="connsiteY15" fmla="*/ 1059447 h 2117407"/>
                  <a:gd name="connsiteX16" fmla="*/ 123701 w 227342"/>
                  <a:gd name="connsiteY16" fmla="*/ 1011155 h 2117407"/>
                  <a:gd name="connsiteX17" fmla="*/ 122587 w 227342"/>
                  <a:gd name="connsiteY17" fmla="*/ 963235 h 2117407"/>
                  <a:gd name="connsiteX18" fmla="*/ 116643 w 227342"/>
                  <a:gd name="connsiteY18" fmla="*/ 868137 h 2117407"/>
                  <a:gd name="connsiteX19" fmla="*/ 108099 w 227342"/>
                  <a:gd name="connsiteY19" fmla="*/ 773039 h 2117407"/>
                  <a:gd name="connsiteX20" fmla="*/ 100670 w 227342"/>
                  <a:gd name="connsiteY20" fmla="*/ 677942 h 2117407"/>
                  <a:gd name="connsiteX21" fmla="*/ 98812 w 227342"/>
                  <a:gd name="connsiteY21" fmla="*/ 582844 h 2117407"/>
                  <a:gd name="connsiteX22" fmla="*/ 101413 w 227342"/>
                  <a:gd name="connsiteY22" fmla="*/ 535296 h 2117407"/>
                  <a:gd name="connsiteX23" fmla="*/ 107356 w 227342"/>
                  <a:gd name="connsiteY23" fmla="*/ 488118 h 2117407"/>
                  <a:gd name="connsiteX24" fmla="*/ 117758 w 227342"/>
                  <a:gd name="connsiteY24" fmla="*/ 441684 h 2117407"/>
                  <a:gd name="connsiteX25" fmla="*/ 132617 w 227342"/>
                  <a:gd name="connsiteY25" fmla="*/ 396735 h 2117407"/>
                  <a:gd name="connsiteX26" fmla="*/ 152676 w 227342"/>
                  <a:gd name="connsiteY26" fmla="*/ 354016 h 2117407"/>
                  <a:gd name="connsiteX27" fmla="*/ 177937 w 227342"/>
                  <a:gd name="connsiteY27" fmla="*/ 313896 h 2117407"/>
                  <a:gd name="connsiteX28" fmla="*/ 177937 w 227342"/>
                  <a:gd name="connsiteY28" fmla="*/ 313896 h 2117407"/>
                  <a:gd name="connsiteX29" fmla="*/ 177937 w 227342"/>
                  <a:gd name="connsiteY29" fmla="*/ 313153 h 2117407"/>
                  <a:gd name="connsiteX30" fmla="*/ 227343 w 227342"/>
                  <a:gd name="connsiteY30" fmla="*/ 0 h 2117407"/>
                  <a:gd name="connsiteX31" fmla="*/ 227343 w 227342"/>
                  <a:gd name="connsiteY31" fmla="*/ 0 h 2117407"/>
                  <a:gd name="connsiteX32" fmla="*/ 174222 w 227342"/>
                  <a:gd name="connsiteY32" fmla="*/ 312410 h 2117407"/>
                  <a:gd name="connsiteX33" fmla="*/ 174222 w 227342"/>
                  <a:gd name="connsiteY33" fmla="*/ 311668 h 2117407"/>
                  <a:gd name="connsiteX34" fmla="*/ 148590 w 227342"/>
                  <a:gd name="connsiteY34" fmla="*/ 352158 h 2117407"/>
                  <a:gd name="connsiteX35" fmla="*/ 127787 w 227342"/>
                  <a:gd name="connsiteY35" fmla="*/ 395249 h 2117407"/>
                  <a:gd name="connsiteX36" fmla="*/ 112557 w 227342"/>
                  <a:gd name="connsiteY36" fmla="*/ 440569 h 2117407"/>
                  <a:gd name="connsiteX37" fmla="*/ 102156 w 227342"/>
                  <a:gd name="connsiteY37" fmla="*/ 487375 h 2117407"/>
                  <a:gd name="connsiteX38" fmla="*/ 95841 w 227342"/>
                  <a:gd name="connsiteY38" fmla="*/ 534924 h 2117407"/>
                  <a:gd name="connsiteX39" fmla="*/ 92869 w 227342"/>
                  <a:gd name="connsiteY39" fmla="*/ 582473 h 2117407"/>
                  <a:gd name="connsiteX40" fmla="*/ 94355 w 227342"/>
                  <a:gd name="connsiteY40" fmla="*/ 677942 h 2117407"/>
                  <a:gd name="connsiteX41" fmla="*/ 101413 w 227342"/>
                  <a:gd name="connsiteY41" fmla="*/ 773039 h 2117407"/>
                  <a:gd name="connsiteX42" fmla="*/ 109585 w 227342"/>
                  <a:gd name="connsiteY42" fmla="*/ 868137 h 2117407"/>
                  <a:gd name="connsiteX43" fmla="*/ 115157 w 227342"/>
                  <a:gd name="connsiteY43" fmla="*/ 963235 h 2117407"/>
                  <a:gd name="connsiteX44" fmla="*/ 115900 w 227342"/>
                  <a:gd name="connsiteY44" fmla="*/ 1010783 h 2117407"/>
                  <a:gd name="connsiteX45" fmla="*/ 114786 w 227342"/>
                  <a:gd name="connsiteY45" fmla="*/ 1058332 h 2117407"/>
                  <a:gd name="connsiteX46" fmla="*/ 114786 w 227342"/>
                  <a:gd name="connsiteY46" fmla="*/ 1058332 h 2117407"/>
                  <a:gd name="connsiteX47" fmla="*/ 73552 w 227342"/>
                  <a:gd name="connsiteY47" fmla="*/ 1430550 h 2117407"/>
                  <a:gd name="connsiteX48" fmla="*/ 64637 w 227342"/>
                  <a:gd name="connsiteY48" fmla="*/ 1523790 h 2117407"/>
                  <a:gd name="connsiteX49" fmla="*/ 56093 w 227342"/>
                  <a:gd name="connsiteY49" fmla="*/ 1617031 h 2117407"/>
                  <a:gd name="connsiteX50" fmla="*/ 38633 w 227342"/>
                  <a:gd name="connsiteY50" fmla="*/ 1803511 h 2117407"/>
                  <a:gd name="connsiteX51" fmla="*/ 38633 w 227342"/>
                  <a:gd name="connsiteY51" fmla="*/ 1803511 h 2117407"/>
                  <a:gd name="connsiteX52" fmla="*/ 38633 w 227342"/>
                  <a:gd name="connsiteY52" fmla="*/ 1803883 h 2117407"/>
                  <a:gd name="connsiteX53" fmla="*/ 41977 w 227342"/>
                  <a:gd name="connsiteY53" fmla="*/ 1843259 h 2117407"/>
                  <a:gd name="connsiteX54" fmla="*/ 43091 w 227342"/>
                  <a:gd name="connsiteY54" fmla="*/ 1862947 h 2117407"/>
                  <a:gd name="connsiteX55" fmla="*/ 43091 w 227342"/>
                  <a:gd name="connsiteY55" fmla="*/ 1882635 h 2117407"/>
                  <a:gd name="connsiteX56" fmla="*/ 42720 w 227342"/>
                  <a:gd name="connsiteY56" fmla="*/ 1902324 h 2117407"/>
                  <a:gd name="connsiteX57" fmla="*/ 41234 w 227342"/>
                  <a:gd name="connsiteY57" fmla="*/ 1922012 h 2117407"/>
                  <a:gd name="connsiteX58" fmla="*/ 37148 w 227342"/>
                  <a:gd name="connsiteY58" fmla="*/ 1961388 h 2117407"/>
                  <a:gd name="connsiteX59" fmla="*/ 30461 w 227342"/>
                  <a:gd name="connsiteY59" fmla="*/ 2000393 h 2117407"/>
                  <a:gd name="connsiteX60" fmla="*/ 21546 w 227342"/>
                  <a:gd name="connsiteY60" fmla="*/ 2039026 h 2117407"/>
                  <a:gd name="connsiteX61" fmla="*/ 0 w 227342"/>
                  <a:gd name="connsiteY61" fmla="*/ 2115550 h 2117407"/>
                  <a:gd name="connsiteX62" fmla="*/ 372 w 227342"/>
                  <a:gd name="connsiteY62" fmla="*/ 2115550 h 21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7342" h="2117407">
                    <a:moveTo>
                      <a:pt x="372" y="2117408"/>
                    </a:moveTo>
                    <a:cubicBezTo>
                      <a:pt x="7430" y="2091776"/>
                      <a:pt x="15973" y="2066887"/>
                      <a:pt x="23032" y="2041255"/>
                    </a:cubicBezTo>
                    <a:cubicBezTo>
                      <a:pt x="26375" y="2028625"/>
                      <a:pt x="29347" y="2015623"/>
                      <a:pt x="32690" y="2002622"/>
                    </a:cubicBezTo>
                    <a:cubicBezTo>
                      <a:pt x="35290" y="1989620"/>
                      <a:pt x="37519" y="1976619"/>
                      <a:pt x="40119" y="1963617"/>
                    </a:cubicBezTo>
                    <a:cubicBezTo>
                      <a:pt x="42348" y="1950615"/>
                      <a:pt x="43091" y="1937242"/>
                      <a:pt x="44948" y="1923869"/>
                    </a:cubicBezTo>
                    <a:cubicBezTo>
                      <a:pt x="45692" y="1917182"/>
                      <a:pt x="46806" y="1910496"/>
                      <a:pt x="46434" y="1904181"/>
                    </a:cubicBezTo>
                    <a:lnTo>
                      <a:pt x="46434" y="1884121"/>
                    </a:lnTo>
                    <a:cubicBezTo>
                      <a:pt x="46434" y="1884121"/>
                      <a:pt x="47177" y="1864062"/>
                      <a:pt x="47177" y="1864062"/>
                    </a:cubicBezTo>
                    <a:cubicBezTo>
                      <a:pt x="47549" y="1857375"/>
                      <a:pt x="46434" y="1850689"/>
                      <a:pt x="46063" y="1844002"/>
                    </a:cubicBezTo>
                    <a:lnTo>
                      <a:pt x="43091" y="1804254"/>
                    </a:lnTo>
                    <a:lnTo>
                      <a:pt x="43091" y="1804254"/>
                    </a:lnTo>
                    <a:cubicBezTo>
                      <a:pt x="43091" y="1804254"/>
                      <a:pt x="61293" y="1618145"/>
                      <a:pt x="61293" y="1618145"/>
                    </a:cubicBezTo>
                    <a:lnTo>
                      <a:pt x="70209" y="1524905"/>
                    </a:lnTo>
                    <a:cubicBezTo>
                      <a:pt x="73552" y="1493701"/>
                      <a:pt x="75781" y="1462869"/>
                      <a:pt x="79867" y="1431665"/>
                    </a:cubicBezTo>
                    <a:lnTo>
                      <a:pt x="122958" y="1059447"/>
                    </a:lnTo>
                    <a:lnTo>
                      <a:pt x="122958" y="1059447"/>
                    </a:lnTo>
                    <a:cubicBezTo>
                      <a:pt x="122958" y="1059447"/>
                      <a:pt x="123701" y="1011155"/>
                      <a:pt x="123701" y="1011155"/>
                    </a:cubicBezTo>
                    <a:lnTo>
                      <a:pt x="122587" y="963235"/>
                    </a:lnTo>
                    <a:cubicBezTo>
                      <a:pt x="121101" y="931288"/>
                      <a:pt x="119243" y="899712"/>
                      <a:pt x="116643" y="868137"/>
                    </a:cubicBezTo>
                    <a:lnTo>
                      <a:pt x="108099" y="773039"/>
                    </a:lnTo>
                    <a:cubicBezTo>
                      <a:pt x="105127" y="741464"/>
                      <a:pt x="102527" y="709889"/>
                      <a:pt x="100670" y="677942"/>
                    </a:cubicBezTo>
                    <a:cubicBezTo>
                      <a:pt x="98812" y="646367"/>
                      <a:pt x="97698" y="614420"/>
                      <a:pt x="98812" y="582844"/>
                    </a:cubicBezTo>
                    <a:cubicBezTo>
                      <a:pt x="98812" y="566871"/>
                      <a:pt x="100298" y="551269"/>
                      <a:pt x="101413" y="535296"/>
                    </a:cubicBezTo>
                    <a:cubicBezTo>
                      <a:pt x="102156" y="519322"/>
                      <a:pt x="105499" y="504092"/>
                      <a:pt x="107356" y="488118"/>
                    </a:cubicBezTo>
                    <a:cubicBezTo>
                      <a:pt x="109214" y="472516"/>
                      <a:pt x="114414" y="457286"/>
                      <a:pt x="117758" y="441684"/>
                    </a:cubicBezTo>
                    <a:cubicBezTo>
                      <a:pt x="121472" y="426453"/>
                      <a:pt x="127787" y="411594"/>
                      <a:pt x="132617" y="396735"/>
                    </a:cubicBezTo>
                    <a:cubicBezTo>
                      <a:pt x="138560" y="382248"/>
                      <a:pt x="145990" y="368132"/>
                      <a:pt x="152676" y="354016"/>
                    </a:cubicBezTo>
                    <a:lnTo>
                      <a:pt x="177937" y="313896"/>
                    </a:lnTo>
                    <a:lnTo>
                      <a:pt x="177937" y="313896"/>
                    </a:lnTo>
                    <a:cubicBezTo>
                      <a:pt x="177937" y="313896"/>
                      <a:pt x="177937" y="313153"/>
                      <a:pt x="177937" y="313153"/>
                    </a:cubicBezTo>
                    <a:lnTo>
                      <a:pt x="227343" y="0"/>
                    </a:lnTo>
                    <a:lnTo>
                      <a:pt x="227343" y="0"/>
                    </a:lnTo>
                    <a:cubicBezTo>
                      <a:pt x="227343" y="0"/>
                      <a:pt x="174222" y="312410"/>
                      <a:pt x="174222" y="312410"/>
                    </a:cubicBezTo>
                    <a:lnTo>
                      <a:pt x="174222" y="311668"/>
                    </a:lnTo>
                    <a:cubicBezTo>
                      <a:pt x="166049" y="325041"/>
                      <a:pt x="157134" y="338414"/>
                      <a:pt x="148590" y="352158"/>
                    </a:cubicBezTo>
                    <a:cubicBezTo>
                      <a:pt x="141903" y="366646"/>
                      <a:pt x="134103" y="380762"/>
                      <a:pt x="127787" y="395249"/>
                    </a:cubicBezTo>
                    <a:cubicBezTo>
                      <a:pt x="122587" y="410480"/>
                      <a:pt x="116272" y="424967"/>
                      <a:pt x="112557" y="440569"/>
                    </a:cubicBezTo>
                    <a:cubicBezTo>
                      <a:pt x="109214" y="456171"/>
                      <a:pt x="104013" y="471402"/>
                      <a:pt x="102156" y="487375"/>
                    </a:cubicBezTo>
                    <a:cubicBezTo>
                      <a:pt x="99927" y="502977"/>
                      <a:pt x="96584" y="518951"/>
                      <a:pt x="95841" y="534924"/>
                    </a:cubicBezTo>
                    <a:cubicBezTo>
                      <a:pt x="94726" y="550897"/>
                      <a:pt x="92869" y="566871"/>
                      <a:pt x="92869" y="582473"/>
                    </a:cubicBezTo>
                    <a:cubicBezTo>
                      <a:pt x="91754" y="614420"/>
                      <a:pt x="92869" y="646367"/>
                      <a:pt x="94355" y="677942"/>
                    </a:cubicBezTo>
                    <a:cubicBezTo>
                      <a:pt x="95841" y="709889"/>
                      <a:pt x="98441" y="741464"/>
                      <a:pt x="101413" y="773039"/>
                    </a:cubicBezTo>
                    <a:lnTo>
                      <a:pt x="109585" y="868137"/>
                    </a:lnTo>
                    <a:cubicBezTo>
                      <a:pt x="112186" y="899712"/>
                      <a:pt x="114043" y="931288"/>
                      <a:pt x="115157" y="963235"/>
                    </a:cubicBezTo>
                    <a:lnTo>
                      <a:pt x="115900" y="1010783"/>
                    </a:lnTo>
                    <a:lnTo>
                      <a:pt x="114786" y="1058332"/>
                    </a:lnTo>
                    <a:lnTo>
                      <a:pt x="114786" y="1058332"/>
                    </a:lnTo>
                    <a:cubicBezTo>
                      <a:pt x="114786" y="1058332"/>
                      <a:pt x="73552" y="1430550"/>
                      <a:pt x="73552" y="1430550"/>
                    </a:cubicBezTo>
                    <a:cubicBezTo>
                      <a:pt x="69837" y="1461383"/>
                      <a:pt x="67608" y="1492587"/>
                      <a:pt x="64637" y="1523790"/>
                    </a:cubicBezTo>
                    <a:lnTo>
                      <a:pt x="56093" y="1617031"/>
                    </a:lnTo>
                    <a:lnTo>
                      <a:pt x="38633" y="1803511"/>
                    </a:lnTo>
                    <a:lnTo>
                      <a:pt x="38633" y="1803511"/>
                    </a:lnTo>
                    <a:cubicBezTo>
                      <a:pt x="38633" y="1803511"/>
                      <a:pt x="38633" y="1803883"/>
                      <a:pt x="38633" y="1803883"/>
                    </a:cubicBezTo>
                    <a:lnTo>
                      <a:pt x="41977" y="1843259"/>
                    </a:lnTo>
                    <a:cubicBezTo>
                      <a:pt x="41977" y="1849946"/>
                      <a:pt x="43463" y="1856261"/>
                      <a:pt x="43091" y="1862947"/>
                    </a:cubicBezTo>
                    <a:lnTo>
                      <a:pt x="43091" y="1882635"/>
                    </a:lnTo>
                    <a:cubicBezTo>
                      <a:pt x="43091" y="1882635"/>
                      <a:pt x="42720" y="1902324"/>
                      <a:pt x="42720" y="1902324"/>
                    </a:cubicBezTo>
                    <a:cubicBezTo>
                      <a:pt x="42720" y="1909010"/>
                      <a:pt x="41977" y="1915697"/>
                      <a:pt x="41234" y="1922012"/>
                    </a:cubicBezTo>
                    <a:cubicBezTo>
                      <a:pt x="39748" y="1935013"/>
                      <a:pt x="39377" y="1948386"/>
                      <a:pt x="37148" y="1961388"/>
                    </a:cubicBezTo>
                    <a:cubicBezTo>
                      <a:pt x="34919" y="1974390"/>
                      <a:pt x="33061" y="1987391"/>
                      <a:pt x="30461" y="2000393"/>
                    </a:cubicBezTo>
                    <a:cubicBezTo>
                      <a:pt x="27489" y="2013395"/>
                      <a:pt x="24889" y="2026396"/>
                      <a:pt x="21546" y="2039026"/>
                    </a:cubicBezTo>
                    <a:cubicBezTo>
                      <a:pt x="14859" y="2064658"/>
                      <a:pt x="6687" y="2089918"/>
                      <a:pt x="0" y="2115550"/>
                    </a:cubicBezTo>
                    <a:lnTo>
                      <a:pt x="372" y="2115550"/>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5" name="Freeform: Shape 1154">
                <a:extLst>
                  <a:ext uri="{FF2B5EF4-FFF2-40B4-BE49-F238E27FC236}">
                    <a16:creationId xmlns:a16="http://schemas.microsoft.com/office/drawing/2014/main" id="{C558701C-4088-7524-2552-A6DBC91831EF}"/>
                  </a:ext>
                </a:extLst>
              </p:cNvPr>
              <p:cNvSpPr/>
              <p:nvPr/>
            </p:nvSpPr>
            <p:spPr>
              <a:xfrm>
                <a:off x="6231659" y="1700597"/>
                <a:ext cx="55579" cy="55579"/>
              </a:xfrm>
              <a:custGeom>
                <a:avLst/>
                <a:gdLst>
                  <a:gd name="connsiteX0" fmla="*/ 301 w 55579"/>
                  <a:gd name="connsiteY0" fmla="*/ 31876 h 55579"/>
                  <a:gd name="connsiteX1" fmla="*/ 31876 w 55579"/>
                  <a:gd name="connsiteY1" fmla="*/ 55279 h 55579"/>
                  <a:gd name="connsiteX2" fmla="*/ 55279 w 55579"/>
                  <a:gd name="connsiteY2" fmla="*/ 23704 h 55579"/>
                  <a:gd name="connsiteX3" fmla="*/ 23703 w 55579"/>
                  <a:gd name="connsiteY3" fmla="*/ 301 h 55579"/>
                  <a:gd name="connsiteX4" fmla="*/ 301 w 55579"/>
                  <a:gd name="connsiteY4" fmla="*/ 31876 h 55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79" h="55579">
                    <a:moveTo>
                      <a:pt x="301" y="31876"/>
                    </a:moveTo>
                    <a:cubicBezTo>
                      <a:pt x="2529" y="47107"/>
                      <a:pt x="17017" y="57508"/>
                      <a:pt x="31876" y="55279"/>
                    </a:cubicBezTo>
                    <a:cubicBezTo>
                      <a:pt x="47106" y="53050"/>
                      <a:pt x="57508" y="38562"/>
                      <a:pt x="55279" y="23704"/>
                    </a:cubicBezTo>
                    <a:cubicBezTo>
                      <a:pt x="53050" y="8473"/>
                      <a:pt x="38563" y="-1928"/>
                      <a:pt x="23703" y="301"/>
                    </a:cubicBezTo>
                    <a:cubicBezTo>
                      <a:pt x="8473" y="2529"/>
                      <a:pt x="-1928" y="17017"/>
                      <a:pt x="301" y="3187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6" name="Freeform: Shape 1155">
                <a:extLst>
                  <a:ext uri="{FF2B5EF4-FFF2-40B4-BE49-F238E27FC236}">
                    <a16:creationId xmlns:a16="http://schemas.microsoft.com/office/drawing/2014/main" id="{6874D3FD-FF41-FF29-E316-5631D0E47623}"/>
                  </a:ext>
                </a:extLst>
              </p:cNvPr>
              <p:cNvSpPr/>
              <p:nvPr/>
            </p:nvSpPr>
            <p:spPr>
              <a:xfrm>
                <a:off x="6458520" y="-412845"/>
                <a:ext cx="55439" cy="55450"/>
              </a:xfrm>
              <a:custGeom>
                <a:avLst/>
                <a:gdLst>
                  <a:gd name="connsiteX0" fmla="*/ 410 w 55439"/>
                  <a:gd name="connsiteY0" fmla="*/ 22711 h 55450"/>
                  <a:gd name="connsiteX1" fmla="*/ 32729 w 55439"/>
                  <a:gd name="connsiteY1" fmla="*/ 422 h 55450"/>
                  <a:gd name="connsiteX2" fmla="*/ 55017 w 55439"/>
                  <a:gd name="connsiteY2" fmla="*/ 32740 h 55450"/>
                  <a:gd name="connsiteX3" fmla="*/ 22699 w 55439"/>
                  <a:gd name="connsiteY3" fmla="*/ 55029 h 55450"/>
                  <a:gd name="connsiteX4" fmla="*/ 410 w 55439"/>
                  <a:gd name="connsiteY4" fmla="*/ 22711 h 5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39" h="55450">
                    <a:moveTo>
                      <a:pt x="410" y="22711"/>
                    </a:moveTo>
                    <a:cubicBezTo>
                      <a:pt x="3382" y="7480"/>
                      <a:pt x="17870" y="-2178"/>
                      <a:pt x="32729" y="422"/>
                    </a:cubicBezTo>
                    <a:cubicBezTo>
                      <a:pt x="47959" y="3394"/>
                      <a:pt x="57618" y="17881"/>
                      <a:pt x="55017" y="32740"/>
                    </a:cubicBezTo>
                    <a:cubicBezTo>
                      <a:pt x="52046" y="47971"/>
                      <a:pt x="37558" y="57629"/>
                      <a:pt x="22699" y="55029"/>
                    </a:cubicBezTo>
                    <a:cubicBezTo>
                      <a:pt x="7840" y="52429"/>
                      <a:pt x="-2190" y="37570"/>
                      <a:pt x="410" y="2271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8" name="Graphic 619">
              <a:extLst>
                <a:ext uri="{FF2B5EF4-FFF2-40B4-BE49-F238E27FC236}">
                  <a16:creationId xmlns:a16="http://schemas.microsoft.com/office/drawing/2014/main" id="{263BC95A-3043-888F-D6F0-6A16C14ECF7A}"/>
                </a:ext>
                <a:ext uri="{C183D7F6-B498-43B3-948B-1728B52AA6E4}">
                  <adec:decorative xmlns:adec="http://schemas.microsoft.com/office/drawing/2017/decorative" val="1"/>
                </a:ext>
              </a:extLst>
            </p:cNvPr>
            <p:cNvGrpSpPr/>
            <p:nvPr/>
          </p:nvGrpSpPr>
          <p:grpSpPr>
            <a:xfrm>
              <a:off x="4415507" y="2295646"/>
              <a:ext cx="73606" cy="1766588"/>
              <a:chOff x="6053402" y="-434218"/>
              <a:chExt cx="109463" cy="2486284"/>
            </a:xfrm>
            <a:solidFill>
              <a:srgbClr val="454142"/>
            </a:solidFill>
          </p:grpSpPr>
          <p:sp>
            <p:nvSpPr>
              <p:cNvPr id="1151" name="Freeform: Shape 1150">
                <a:extLst>
                  <a:ext uri="{FF2B5EF4-FFF2-40B4-BE49-F238E27FC236}">
                    <a16:creationId xmlns:a16="http://schemas.microsoft.com/office/drawing/2014/main" id="{006C00C9-1113-68B6-3B4F-20B864B23EF4}"/>
                  </a:ext>
                </a:extLst>
              </p:cNvPr>
              <p:cNvSpPr/>
              <p:nvPr/>
            </p:nvSpPr>
            <p:spPr>
              <a:xfrm>
                <a:off x="6057923" y="-408336"/>
                <a:ext cx="104941" cy="2434275"/>
              </a:xfrm>
              <a:custGeom>
                <a:avLst/>
                <a:gdLst>
                  <a:gd name="connsiteX0" fmla="*/ 44763 w 104941"/>
                  <a:gd name="connsiteY0" fmla="*/ 2434276 h 2434275"/>
                  <a:gd name="connsiteX1" fmla="*/ 42534 w 104941"/>
                  <a:gd name="connsiteY1" fmla="*/ 2411244 h 2434275"/>
                  <a:gd name="connsiteX2" fmla="*/ 38819 w 104941"/>
                  <a:gd name="connsiteY2" fmla="*/ 2388584 h 2434275"/>
                  <a:gd name="connsiteX3" fmla="*/ 31390 w 104941"/>
                  <a:gd name="connsiteY3" fmla="*/ 2343264 h 2434275"/>
                  <a:gd name="connsiteX4" fmla="*/ 25817 w 104941"/>
                  <a:gd name="connsiteY4" fmla="*/ 2297573 h 2434275"/>
                  <a:gd name="connsiteX5" fmla="*/ 22474 w 104941"/>
                  <a:gd name="connsiteY5" fmla="*/ 2251882 h 2434275"/>
                  <a:gd name="connsiteX6" fmla="*/ 22474 w 104941"/>
                  <a:gd name="connsiteY6" fmla="*/ 2205819 h 2434275"/>
                  <a:gd name="connsiteX7" fmla="*/ 25446 w 104941"/>
                  <a:gd name="connsiteY7" fmla="*/ 2160127 h 2434275"/>
                  <a:gd name="connsiteX8" fmla="*/ 27303 w 104941"/>
                  <a:gd name="connsiteY8" fmla="*/ 2137096 h 2434275"/>
                  <a:gd name="connsiteX9" fmla="*/ 31018 w 104941"/>
                  <a:gd name="connsiteY9" fmla="*/ 2114436 h 2434275"/>
                  <a:gd name="connsiteX10" fmla="*/ 39191 w 104941"/>
                  <a:gd name="connsiteY10" fmla="*/ 2069116 h 2434275"/>
                  <a:gd name="connsiteX11" fmla="*/ 39191 w 104941"/>
                  <a:gd name="connsiteY11" fmla="*/ 2069116 h 2434275"/>
                  <a:gd name="connsiteX12" fmla="*/ 39191 w 104941"/>
                  <a:gd name="connsiteY12" fmla="*/ 2068373 h 2434275"/>
                  <a:gd name="connsiteX13" fmla="*/ 28046 w 104941"/>
                  <a:gd name="connsiteY13" fmla="*/ 1962131 h 2434275"/>
                  <a:gd name="connsiteX14" fmla="*/ 18388 w 104941"/>
                  <a:gd name="connsiteY14" fmla="*/ 1855518 h 2434275"/>
                  <a:gd name="connsiteX15" fmla="*/ 10958 w 104941"/>
                  <a:gd name="connsiteY15" fmla="*/ 1748904 h 2434275"/>
                  <a:gd name="connsiteX16" fmla="*/ 8358 w 104941"/>
                  <a:gd name="connsiteY16" fmla="*/ 1695412 h 2434275"/>
                  <a:gd name="connsiteX17" fmla="*/ 6872 w 104941"/>
                  <a:gd name="connsiteY17" fmla="*/ 1641920 h 2434275"/>
                  <a:gd name="connsiteX18" fmla="*/ 6129 w 104941"/>
                  <a:gd name="connsiteY18" fmla="*/ 1588427 h 2434275"/>
                  <a:gd name="connsiteX19" fmla="*/ 6129 w 104941"/>
                  <a:gd name="connsiteY19" fmla="*/ 1534935 h 2434275"/>
                  <a:gd name="connsiteX20" fmla="*/ 7615 w 104941"/>
                  <a:gd name="connsiteY20" fmla="*/ 1481442 h 2434275"/>
                  <a:gd name="connsiteX21" fmla="*/ 10216 w 104941"/>
                  <a:gd name="connsiteY21" fmla="*/ 1427950 h 2434275"/>
                  <a:gd name="connsiteX22" fmla="*/ 14302 w 104941"/>
                  <a:gd name="connsiteY22" fmla="*/ 1374829 h 2434275"/>
                  <a:gd name="connsiteX23" fmla="*/ 19131 w 104941"/>
                  <a:gd name="connsiteY23" fmla="*/ 1321708 h 2434275"/>
                  <a:gd name="connsiteX24" fmla="*/ 33618 w 104941"/>
                  <a:gd name="connsiteY24" fmla="*/ 1215838 h 2434275"/>
                  <a:gd name="connsiteX25" fmla="*/ 33618 w 104941"/>
                  <a:gd name="connsiteY25" fmla="*/ 1216581 h 2434275"/>
                  <a:gd name="connsiteX26" fmla="*/ 51078 w 104941"/>
                  <a:gd name="connsiteY26" fmla="*/ 1164946 h 2434275"/>
                  <a:gd name="connsiteX27" fmla="*/ 66308 w 104941"/>
                  <a:gd name="connsiteY27" fmla="*/ 1112196 h 2434275"/>
                  <a:gd name="connsiteX28" fmla="*/ 78938 w 104941"/>
                  <a:gd name="connsiteY28" fmla="*/ 1059075 h 2434275"/>
                  <a:gd name="connsiteX29" fmla="*/ 88968 w 104941"/>
                  <a:gd name="connsiteY29" fmla="*/ 1005211 h 2434275"/>
                  <a:gd name="connsiteX30" fmla="*/ 96398 w 104941"/>
                  <a:gd name="connsiteY30" fmla="*/ 950976 h 2434275"/>
                  <a:gd name="connsiteX31" fmla="*/ 101598 w 104941"/>
                  <a:gd name="connsiteY31" fmla="*/ 896369 h 2434275"/>
                  <a:gd name="connsiteX32" fmla="*/ 103456 w 104941"/>
                  <a:gd name="connsiteY32" fmla="*/ 869252 h 2434275"/>
                  <a:gd name="connsiteX33" fmla="*/ 104199 w 104941"/>
                  <a:gd name="connsiteY33" fmla="*/ 841762 h 2434275"/>
                  <a:gd name="connsiteX34" fmla="*/ 104942 w 104941"/>
                  <a:gd name="connsiteY34" fmla="*/ 814273 h 2434275"/>
                  <a:gd name="connsiteX35" fmla="*/ 104199 w 104941"/>
                  <a:gd name="connsiteY35" fmla="*/ 786784 h 2434275"/>
                  <a:gd name="connsiteX36" fmla="*/ 103456 w 104941"/>
                  <a:gd name="connsiteY36" fmla="*/ 759295 h 2434275"/>
                  <a:gd name="connsiteX37" fmla="*/ 101598 w 104941"/>
                  <a:gd name="connsiteY37" fmla="*/ 732177 h 2434275"/>
                  <a:gd name="connsiteX38" fmla="*/ 99741 w 104941"/>
                  <a:gd name="connsiteY38" fmla="*/ 705060 h 2434275"/>
                  <a:gd name="connsiteX39" fmla="*/ 96769 w 104941"/>
                  <a:gd name="connsiteY39" fmla="*/ 677942 h 2434275"/>
                  <a:gd name="connsiteX40" fmla="*/ 89340 w 104941"/>
                  <a:gd name="connsiteY40" fmla="*/ 623707 h 2434275"/>
                  <a:gd name="connsiteX41" fmla="*/ 79310 w 104941"/>
                  <a:gd name="connsiteY41" fmla="*/ 569843 h 2434275"/>
                  <a:gd name="connsiteX42" fmla="*/ 67051 w 104941"/>
                  <a:gd name="connsiteY42" fmla="*/ 516722 h 2434275"/>
                  <a:gd name="connsiteX43" fmla="*/ 52192 w 104941"/>
                  <a:gd name="connsiteY43" fmla="*/ 463972 h 2434275"/>
                  <a:gd name="connsiteX44" fmla="*/ 35104 w 104941"/>
                  <a:gd name="connsiteY44" fmla="*/ 411966 h 2434275"/>
                  <a:gd name="connsiteX45" fmla="*/ 15788 w 104941"/>
                  <a:gd name="connsiteY45" fmla="*/ 360702 h 2434275"/>
                  <a:gd name="connsiteX46" fmla="*/ 15788 w 104941"/>
                  <a:gd name="connsiteY46" fmla="*/ 360702 h 2434275"/>
                  <a:gd name="connsiteX47" fmla="*/ 10216 w 104941"/>
                  <a:gd name="connsiteY47" fmla="*/ 316125 h 2434275"/>
                  <a:gd name="connsiteX48" fmla="*/ 6129 w 104941"/>
                  <a:gd name="connsiteY48" fmla="*/ 270805 h 2434275"/>
                  <a:gd name="connsiteX49" fmla="*/ 3529 w 104941"/>
                  <a:gd name="connsiteY49" fmla="*/ 225485 h 2434275"/>
                  <a:gd name="connsiteX50" fmla="*/ 3157 w 104941"/>
                  <a:gd name="connsiteY50" fmla="*/ 180165 h 2434275"/>
                  <a:gd name="connsiteX51" fmla="*/ 4643 w 104941"/>
                  <a:gd name="connsiteY51" fmla="*/ 134845 h 2434275"/>
                  <a:gd name="connsiteX52" fmla="*/ 8358 w 104941"/>
                  <a:gd name="connsiteY52" fmla="*/ 89525 h 2434275"/>
                  <a:gd name="connsiteX53" fmla="*/ 14673 w 104941"/>
                  <a:gd name="connsiteY53" fmla="*/ 44577 h 2434275"/>
                  <a:gd name="connsiteX54" fmla="*/ 23217 w 104941"/>
                  <a:gd name="connsiteY54" fmla="*/ 0 h 2434275"/>
                  <a:gd name="connsiteX55" fmla="*/ 23217 w 104941"/>
                  <a:gd name="connsiteY55" fmla="*/ 0 h 2434275"/>
                  <a:gd name="connsiteX56" fmla="*/ 14302 w 104941"/>
                  <a:gd name="connsiteY56" fmla="*/ 44577 h 2434275"/>
                  <a:gd name="connsiteX57" fmla="*/ 7615 w 104941"/>
                  <a:gd name="connsiteY57" fmla="*/ 89525 h 2434275"/>
                  <a:gd name="connsiteX58" fmla="*/ 3157 w 104941"/>
                  <a:gd name="connsiteY58" fmla="*/ 134845 h 2434275"/>
                  <a:gd name="connsiteX59" fmla="*/ 929 w 104941"/>
                  <a:gd name="connsiteY59" fmla="*/ 180537 h 2434275"/>
                  <a:gd name="connsiteX60" fmla="*/ 929 w 104941"/>
                  <a:gd name="connsiteY60" fmla="*/ 226228 h 2434275"/>
                  <a:gd name="connsiteX61" fmla="*/ 2786 w 104941"/>
                  <a:gd name="connsiteY61" fmla="*/ 271920 h 2434275"/>
                  <a:gd name="connsiteX62" fmla="*/ 6501 w 104941"/>
                  <a:gd name="connsiteY62" fmla="*/ 317240 h 2434275"/>
                  <a:gd name="connsiteX63" fmla="*/ 11701 w 104941"/>
                  <a:gd name="connsiteY63" fmla="*/ 362560 h 2434275"/>
                  <a:gd name="connsiteX64" fmla="*/ 11701 w 104941"/>
                  <a:gd name="connsiteY64" fmla="*/ 362560 h 2434275"/>
                  <a:gd name="connsiteX65" fmla="*/ 11701 w 104941"/>
                  <a:gd name="connsiteY65" fmla="*/ 362931 h 2434275"/>
                  <a:gd name="connsiteX66" fmla="*/ 30647 w 104941"/>
                  <a:gd name="connsiteY66" fmla="*/ 413823 h 2434275"/>
                  <a:gd name="connsiteX67" fmla="*/ 47363 w 104941"/>
                  <a:gd name="connsiteY67" fmla="*/ 465458 h 2434275"/>
                  <a:gd name="connsiteX68" fmla="*/ 61851 w 104941"/>
                  <a:gd name="connsiteY68" fmla="*/ 517836 h 2434275"/>
                  <a:gd name="connsiteX69" fmla="*/ 74109 w 104941"/>
                  <a:gd name="connsiteY69" fmla="*/ 570957 h 2434275"/>
                  <a:gd name="connsiteX70" fmla="*/ 83768 w 104941"/>
                  <a:gd name="connsiteY70" fmla="*/ 624450 h 2434275"/>
                  <a:gd name="connsiteX71" fmla="*/ 91197 w 104941"/>
                  <a:gd name="connsiteY71" fmla="*/ 678313 h 2434275"/>
                  <a:gd name="connsiteX72" fmla="*/ 94169 w 104941"/>
                  <a:gd name="connsiteY72" fmla="*/ 705431 h 2434275"/>
                  <a:gd name="connsiteX73" fmla="*/ 96026 w 104941"/>
                  <a:gd name="connsiteY73" fmla="*/ 732549 h 2434275"/>
                  <a:gd name="connsiteX74" fmla="*/ 97884 w 104941"/>
                  <a:gd name="connsiteY74" fmla="*/ 759666 h 2434275"/>
                  <a:gd name="connsiteX75" fmla="*/ 98627 w 104941"/>
                  <a:gd name="connsiteY75" fmla="*/ 786784 h 2434275"/>
                  <a:gd name="connsiteX76" fmla="*/ 99370 w 104941"/>
                  <a:gd name="connsiteY76" fmla="*/ 813902 h 2434275"/>
                  <a:gd name="connsiteX77" fmla="*/ 98627 w 104941"/>
                  <a:gd name="connsiteY77" fmla="*/ 841019 h 2434275"/>
                  <a:gd name="connsiteX78" fmla="*/ 97884 w 104941"/>
                  <a:gd name="connsiteY78" fmla="*/ 868137 h 2434275"/>
                  <a:gd name="connsiteX79" fmla="*/ 96026 w 104941"/>
                  <a:gd name="connsiteY79" fmla="*/ 895255 h 2434275"/>
                  <a:gd name="connsiteX80" fmla="*/ 90826 w 104941"/>
                  <a:gd name="connsiteY80" fmla="*/ 949490 h 2434275"/>
                  <a:gd name="connsiteX81" fmla="*/ 83025 w 104941"/>
                  <a:gd name="connsiteY81" fmla="*/ 1003354 h 2434275"/>
                  <a:gd name="connsiteX82" fmla="*/ 72623 w 104941"/>
                  <a:gd name="connsiteY82" fmla="*/ 1056846 h 2434275"/>
                  <a:gd name="connsiteX83" fmla="*/ 59622 w 104941"/>
                  <a:gd name="connsiteY83" fmla="*/ 1109596 h 2434275"/>
                  <a:gd name="connsiteX84" fmla="*/ 44391 w 104941"/>
                  <a:gd name="connsiteY84" fmla="*/ 1161602 h 2434275"/>
                  <a:gd name="connsiteX85" fmla="*/ 26561 w 104941"/>
                  <a:gd name="connsiteY85" fmla="*/ 1212866 h 2434275"/>
                  <a:gd name="connsiteX86" fmla="*/ 26561 w 104941"/>
                  <a:gd name="connsiteY86" fmla="*/ 1212866 h 2434275"/>
                  <a:gd name="connsiteX87" fmla="*/ 26561 w 104941"/>
                  <a:gd name="connsiteY87" fmla="*/ 1213609 h 2434275"/>
                  <a:gd name="connsiteX88" fmla="*/ 12444 w 104941"/>
                  <a:gd name="connsiteY88" fmla="*/ 1319851 h 2434275"/>
                  <a:gd name="connsiteX89" fmla="*/ 7987 w 104941"/>
                  <a:gd name="connsiteY89" fmla="*/ 1373343 h 2434275"/>
                  <a:gd name="connsiteX90" fmla="*/ 3901 w 104941"/>
                  <a:gd name="connsiteY90" fmla="*/ 1426836 h 2434275"/>
                  <a:gd name="connsiteX91" fmla="*/ 1671 w 104941"/>
                  <a:gd name="connsiteY91" fmla="*/ 1480328 h 2434275"/>
                  <a:gd name="connsiteX92" fmla="*/ 557 w 104941"/>
                  <a:gd name="connsiteY92" fmla="*/ 1533820 h 2434275"/>
                  <a:gd name="connsiteX93" fmla="*/ 557 w 104941"/>
                  <a:gd name="connsiteY93" fmla="*/ 1587313 h 2434275"/>
                  <a:gd name="connsiteX94" fmla="*/ 1671 w 104941"/>
                  <a:gd name="connsiteY94" fmla="*/ 1640805 h 2434275"/>
                  <a:gd name="connsiteX95" fmla="*/ 3529 w 104941"/>
                  <a:gd name="connsiteY95" fmla="*/ 1694298 h 2434275"/>
                  <a:gd name="connsiteX96" fmla="*/ 6501 w 104941"/>
                  <a:gd name="connsiteY96" fmla="*/ 1747790 h 2434275"/>
                  <a:gd name="connsiteX97" fmla="*/ 14302 w 104941"/>
                  <a:gd name="connsiteY97" fmla="*/ 1854403 h 2434275"/>
                  <a:gd name="connsiteX98" fmla="*/ 24331 w 104941"/>
                  <a:gd name="connsiteY98" fmla="*/ 1961017 h 2434275"/>
                  <a:gd name="connsiteX99" fmla="*/ 35847 w 104941"/>
                  <a:gd name="connsiteY99" fmla="*/ 2067258 h 2434275"/>
                  <a:gd name="connsiteX100" fmla="*/ 35847 w 104941"/>
                  <a:gd name="connsiteY100" fmla="*/ 2066516 h 2434275"/>
                  <a:gd name="connsiteX101" fmla="*/ 28046 w 104941"/>
                  <a:gd name="connsiteY101" fmla="*/ 2111835 h 2434275"/>
                  <a:gd name="connsiteX102" fmla="*/ 24331 w 104941"/>
                  <a:gd name="connsiteY102" fmla="*/ 2134495 h 2434275"/>
                  <a:gd name="connsiteX103" fmla="*/ 22474 w 104941"/>
                  <a:gd name="connsiteY103" fmla="*/ 2157527 h 2434275"/>
                  <a:gd name="connsiteX104" fmla="*/ 19874 w 104941"/>
                  <a:gd name="connsiteY104" fmla="*/ 2203590 h 2434275"/>
                  <a:gd name="connsiteX105" fmla="*/ 20617 w 104941"/>
                  <a:gd name="connsiteY105" fmla="*/ 2249653 h 2434275"/>
                  <a:gd name="connsiteX106" fmla="*/ 24331 w 104941"/>
                  <a:gd name="connsiteY106" fmla="*/ 2295716 h 2434275"/>
                  <a:gd name="connsiteX107" fmla="*/ 30647 w 104941"/>
                  <a:gd name="connsiteY107" fmla="*/ 2341407 h 2434275"/>
                  <a:gd name="connsiteX108" fmla="*/ 38448 w 104941"/>
                  <a:gd name="connsiteY108" fmla="*/ 2386727 h 2434275"/>
                  <a:gd name="connsiteX109" fmla="*/ 42162 w 104941"/>
                  <a:gd name="connsiteY109" fmla="*/ 2409387 h 2434275"/>
                  <a:gd name="connsiteX110" fmla="*/ 44391 w 104941"/>
                  <a:gd name="connsiteY110" fmla="*/ 2432418 h 2434275"/>
                  <a:gd name="connsiteX111" fmla="*/ 44391 w 104941"/>
                  <a:gd name="connsiteY111" fmla="*/ 2432418 h 243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104941" h="2434275">
                    <a:moveTo>
                      <a:pt x="44763" y="2434276"/>
                    </a:moveTo>
                    <a:lnTo>
                      <a:pt x="42534" y="2411244"/>
                    </a:lnTo>
                    <a:lnTo>
                      <a:pt x="38819" y="2388584"/>
                    </a:lnTo>
                    <a:lnTo>
                      <a:pt x="31390" y="2343264"/>
                    </a:lnTo>
                    <a:cubicBezTo>
                      <a:pt x="29532" y="2328034"/>
                      <a:pt x="27303" y="2312803"/>
                      <a:pt x="25817" y="2297573"/>
                    </a:cubicBezTo>
                    <a:lnTo>
                      <a:pt x="22474" y="2251882"/>
                    </a:lnTo>
                    <a:lnTo>
                      <a:pt x="22474" y="2205819"/>
                    </a:lnTo>
                    <a:cubicBezTo>
                      <a:pt x="21731" y="2190588"/>
                      <a:pt x="24331" y="2175358"/>
                      <a:pt x="25446" y="2160127"/>
                    </a:cubicBezTo>
                    <a:lnTo>
                      <a:pt x="27303" y="2137096"/>
                    </a:lnTo>
                    <a:cubicBezTo>
                      <a:pt x="28046" y="2129666"/>
                      <a:pt x="29904" y="2121865"/>
                      <a:pt x="31018" y="2114436"/>
                    </a:cubicBezTo>
                    <a:lnTo>
                      <a:pt x="39191" y="2069116"/>
                    </a:lnTo>
                    <a:lnTo>
                      <a:pt x="39191" y="2069116"/>
                    </a:lnTo>
                    <a:cubicBezTo>
                      <a:pt x="39191" y="2069116"/>
                      <a:pt x="39191" y="2068373"/>
                      <a:pt x="39191" y="2068373"/>
                    </a:cubicBezTo>
                    <a:lnTo>
                      <a:pt x="28046" y="1962131"/>
                    </a:lnTo>
                    <a:cubicBezTo>
                      <a:pt x="24703" y="1926469"/>
                      <a:pt x="20617" y="1891179"/>
                      <a:pt x="18388" y="1855518"/>
                    </a:cubicBezTo>
                    <a:cubicBezTo>
                      <a:pt x="15788" y="1819856"/>
                      <a:pt x="12444" y="1784566"/>
                      <a:pt x="10958" y="1748904"/>
                    </a:cubicBezTo>
                    <a:lnTo>
                      <a:pt x="8358" y="1695412"/>
                    </a:lnTo>
                    <a:cubicBezTo>
                      <a:pt x="7244" y="1677581"/>
                      <a:pt x="6872" y="1659750"/>
                      <a:pt x="6872" y="1641920"/>
                    </a:cubicBezTo>
                    <a:lnTo>
                      <a:pt x="6129" y="1588427"/>
                    </a:lnTo>
                    <a:cubicBezTo>
                      <a:pt x="5758" y="1570596"/>
                      <a:pt x="5758" y="1552766"/>
                      <a:pt x="6129" y="1534935"/>
                    </a:cubicBezTo>
                    <a:lnTo>
                      <a:pt x="7615" y="1481442"/>
                    </a:lnTo>
                    <a:cubicBezTo>
                      <a:pt x="7987" y="1463612"/>
                      <a:pt x="8358" y="1445781"/>
                      <a:pt x="10216" y="1427950"/>
                    </a:cubicBezTo>
                    <a:lnTo>
                      <a:pt x="14302" y="1374829"/>
                    </a:lnTo>
                    <a:cubicBezTo>
                      <a:pt x="16159" y="1356998"/>
                      <a:pt x="16531" y="1339167"/>
                      <a:pt x="19131" y="1321708"/>
                    </a:cubicBezTo>
                    <a:lnTo>
                      <a:pt x="33618" y="1215838"/>
                    </a:lnTo>
                    <a:lnTo>
                      <a:pt x="33618" y="1216581"/>
                    </a:lnTo>
                    <a:cubicBezTo>
                      <a:pt x="33618" y="1216581"/>
                      <a:pt x="51078" y="1164946"/>
                      <a:pt x="51078" y="1164946"/>
                    </a:cubicBezTo>
                    <a:cubicBezTo>
                      <a:pt x="56650" y="1147486"/>
                      <a:pt x="61108" y="1130027"/>
                      <a:pt x="66308" y="1112196"/>
                    </a:cubicBezTo>
                    <a:cubicBezTo>
                      <a:pt x="71509" y="1094737"/>
                      <a:pt x="74852" y="1076535"/>
                      <a:pt x="78938" y="1059075"/>
                    </a:cubicBezTo>
                    <a:cubicBezTo>
                      <a:pt x="83396" y="1041244"/>
                      <a:pt x="85996" y="1023414"/>
                      <a:pt x="88968" y="1005211"/>
                    </a:cubicBezTo>
                    <a:cubicBezTo>
                      <a:pt x="92311" y="987381"/>
                      <a:pt x="94540" y="969178"/>
                      <a:pt x="96398" y="950976"/>
                    </a:cubicBezTo>
                    <a:cubicBezTo>
                      <a:pt x="98998" y="932774"/>
                      <a:pt x="100484" y="914571"/>
                      <a:pt x="101598" y="896369"/>
                    </a:cubicBezTo>
                    <a:lnTo>
                      <a:pt x="103456" y="869252"/>
                    </a:lnTo>
                    <a:lnTo>
                      <a:pt x="104199" y="841762"/>
                    </a:lnTo>
                    <a:lnTo>
                      <a:pt x="104942" y="814273"/>
                    </a:lnTo>
                    <a:lnTo>
                      <a:pt x="104199" y="786784"/>
                    </a:lnTo>
                    <a:lnTo>
                      <a:pt x="103456" y="759295"/>
                    </a:lnTo>
                    <a:lnTo>
                      <a:pt x="101598" y="732177"/>
                    </a:lnTo>
                    <a:lnTo>
                      <a:pt x="99741" y="705060"/>
                    </a:lnTo>
                    <a:lnTo>
                      <a:pt x="96769" y="677942"/>
                    </a:lnTo>
                    <a:cubicBezTo>
                      <a:pt x="94912" y="659740"/>
                      <a:pt x="92311" y="641909"/>
                      <a:pt x="89340" y="623707"/>
                    </a:cubicBezTo>
                    <a:cubicBezTo>
                      <a:pt x="86739" y="605504"/>
                      <a:pt x="83025" y="587673"/>
                      <a:pt x="79310" y="569843"/>
                    </a:cubicBezTo>
                    <a:cubicBezTo>
                      <a:pt x="75967" y="552012"/>
                      <a:pt x="71509" y="534181"/>
                      <a:pt x="67051" y="516722"/>
                    </a:cubicBezTo>
                    <a:cubicBezTo>
                      <a:pt x="62965" y="498891"/>
                      <a:pt x="57393" y="481432"/>
                      <a:pt x="52192" y="463972"/>
                    </a:cubicBezTo>
                    <a:cubicBezTo>
                      <a:pt x="47363" y="446513"/>
                      <a:pt x="40676" y="429425"/>
                      <a:pt x="35104" y="411966"/>
                    </a:cubicBezTo>
                    <a:cubicBezTo>
                      <a:pt x="29161" y="394878"/>
                      <a:pt x="22103" y="377790"/>
                      <a:pt x="15788" y="360702"/>
                    </a:cubicBezTo>
                    <a:lnTo>
                      <a:pt x="15788" y="360702"/>
                    </a:lnTo>
                    <a:cubicBezTo>
                      <a:pt x="15788" y="360702"/>
                      <a:pt x="10216" y="316125"/>
                      <a:pt x="10216" y="316125"/>
                    </a:cubicBezTo>
                    <a:cubicBezTo>
                      <a:pt x="7987" y="301266"/>
                      <a:pt x="6872" y="286036"/>
                      <a:pt x="6129" y="270805"/>
                    </a:cubicBezTo>
                    <a:cubicBezTo>
                      <a:pt x="5386" y="255575"/>
                      <a:pt x="3529" y="240716"/>
                      <a:pt x="3529" y="225485"/>
                    </a:cubicBezTo>
                    <a:cubicBezTo>
                      <a:pt x="3529" y="210255"/>
                      <a:pt x="2786" y="195024"/>
                      <a:pt x="3157" y="180165"/>
                    </a:cubicBezTo>
                    <a:lnTo>
                      <a:pt x="4643" y="134845"/>
                    </a:lnTo>
                    <a:lnTo>
                      <a:pt x="8358" y="89525"/>
                    </a:lnTo>
                    <a:cubicBezTo>
                      <a:pt x="10587" y="74666"/>
                      <a:pt x="11701" y="59436"/>
                      <a:pt x="14673" y="44577"/>
                    </a:cubicBezTo>
                    <a:cubicBezTo>
                      <a:pt x="16902" y="29718"/>
                      <a:pt x="19874" y="14859"/>
                      <a:pt x="23217" y="0"/>
                    </a:cubicBezTo>
                    <a:lnTo>
                      <a:pt x="23217" y="0"/>
                    </a:lnTo>
                    <a:cubicBezTo>
                      <a:pt x="19874" y="14859"/>
                      <a:pt x="16531" y="29718"/>
                      <a:pt x="14302" y="44577"/>
                    </a:cubicBezTo>
                    <a:cubicBezTo>
                      <a:pt x="11330" y="59436"/>
                      <a:pt x="9844" y="74666"/>
                      <a:pt x="7615" y="89525"/>
                    </a:cubicBezTo>
                    <a:lnTo>
                      <a:pt x="3157" y="134845"/>
                    </a:lnTo>
                    <a:lnTo>
                      <a:pt x="929" y="180537"/>
                    </a:lnTo>
                    <a:cubicBezTo>
                      <a:pt x="929" y="195767"/>
                      <a:pt x="929" y="210998"/>
                      <a:pt x="929" y="226228"/>
                    </a:cubicBezTo>
                    <a:cubicBezTo>
                      <a:pt x="929" y="241459"/>
                      <a:pt x="2415" y="256689"/>
                      <a:pt x="2786" y="271920"/>
                    </a:cubicBezTo>
                    <a:cubicBezTo>
                      <a:pt x="3529" y="287150"/>
                      <a:pt x="4272" y="302381"/>
                      <a:pt x="6501" y="317240"/>
                    </a:cubicBezTo>
                    <a:lnTo>
                      <a:pt x="11701" y="362560"/>
                    </a:lnTo>
                    <a:lnTo>
                      <a:pt x="11701" y="362560"/>
                    </a:lnTo>
                    <a:cubicBezTo>
                      <a:pt x="11701" y="362560"/>
                      <a:pt x="11701" y="362931"/>
                      <a:pt x="11701" y="362931"/>
                    </a:cubicBezTo>
                    <a:cubicBezTo>
                      <a:pt x="18016" y="380019"/>
                      <a:pt x="25075" y="396735"/>
                      <a:pt x="30647" y="413823"/>
                    </a:cubicBezTo>
                    <a:cubicBezTo>
                      <a:pt x="36219" y="431283"/>
                      <a:pt x="42534" y="447999"/>
                      <a:pt x="47363" y="465458"/>
                    </a:cubicBezTo>
                    <a:cubicBezTo>
                      <a:pt x="52192" y="482918"/>
                      <a:pt x="57764" y="500377"/>
                      <a:pt x="61851" y="517836"/>
                    </a:cubicBezTo>
                    <a:cubicBezTo>
                      <a:pt x="66308" y="535295"/>
                      <a:pt x="70766" y="553126"/>
                      <a:pt x="74109" y="570957"/>
                    </a:cubicBezTo>
                    <a:cubicBezTo>
                      <a:pt x="77824" y="588788"/>
                      <a:pt x="81167" y="606619"/>
                      <a:pt x="83768" y="624450"/>
                    </a:cubicBezTo>
                    <a:cubicBezTo>
                      <a:pt x="86739" y="642280"/>
                      <a:pt x="89340" y="660483"/>
                      <a:pt x="91197" y="678313"/>
                    </a:cubicBezTo>
                    <a:lnTo>
                      <a:pt x="94169" y="705431"/>
                    </a:lnTo>
                    <a:lnTo>
                      <a:pt x="96026" y="732549"/>
                    </a:lnTo>
                    <a:lnTo>
                      <a:pt x="97884" y="759666"/>
                    </a:lnTo>
                    <a:lnTo>
                      <a:pt x="98627" y="786784"/>
                    </a:lnTo>
                    <a:lnTo>
                      <a:pt x="99370" y="813902"/>
                    </a:lnTo>
                    <a:lnTo>
                      <a:pt x="98627" y="841019"/>
                    </a:lnTo>
                    <a:lnTo>
                      <a:pt x="97884" y="868137"/>
                    </a:lnTo>
                    <a:lnTo>
                      <a:pt x="96026" y="895255"/>
                    </a:lnTo>
                    <a:cubicBezTo>
                      <a:pt x="94912" y="913457"/>
                      <a:pt x="93426" y="931288"/>
                      <a:pt x="90826" y="949490"/>
                    </a:cubicBezTo>
                    <a:cubicBezTo>
                      <a:pt x="88597" y="967321"/>
                      <a:pt x="86739" y="985523"/>
                      <a:pt x="83025" y="1003354"/>
                    </a:cubicBezTo>
                    <a:cubicBezTo>
                      <a:pt x="79681" y="1021185"/>
                      <a:pt x="77081" y="1039016"/>
                      <a:pt x="72623" y="1056846"/>
                    </a:cubicBezTo>
                    <a:cubicBezTo>
                      <a:pt x="68166" y="1074306"/>
                      <a:pt x="65194" y="1092508"/>
                      <a:pt x="59622" y="1109596"/>
                    </a:cubicBezTo>
                    <a:cubicBezTo>
                      <a:pt x="54421" y="1127055"/>
                      <a:pt x="49963" y="1144515"/>
                      <a:pt x="44391" y="1161602"/>
                    </a:cubicBezTo>
                    <a:lnTo>
                      <a:pt x="26561" y="1212866"/>
                    </a:lnTo>
                    <a:lnTo>
                      <a:pt x="26561" y="1212866"/>
                    </a:lnTo>
                    <a:cubicBezTo>
                      <a:pt x="26561" y="1212866"/>
                      <a:pt x="26561" y="1213609"/>
                      <a:pt x="26561" y="1213609"/>
                    </a:cubicBezTo>
                    <a:lnTo>
                      <a:pt x="12444" y="1319851"/>
                    </a:lnTo>
                    <a:cubicBezTo>
                      <a:pt x="9844" y="1337682"/>
                      <a:pt x="9473" y="1355512"/>
                      <a:pt x="7987" y="1373343"/>
                    </a:cubicBezTo>
                    <a:lnTo>
                      <a:pt x="3901" y="1426836"/>
                    </a:lnTo>
                    <a:cubicBezTo>
                      <a:pt x="2043" y="1444666"/>
                      <a:pt x="2043" y="1462497"/>
                      <a:pt x="1671" y="1480328"/>
                    </a:cubicBezTo>
                    <a:lnTo>
                      <a:pt x="557" y="1533820"/>
                    </a:lnTo>
                    <a:cubicBezTo>
                      <a:pt x="-186" y="1551651"/>
                      <a:pt x="-186" y="1569482"/>
                      <a:pt x="557" y="1587313"/>
                    </a:cubicBezTo>
                    <a:lnTo>
                      <a:pt x="1671" y="1640805"/>
                    </a:lnTo>
                    <a:cubicBezTo>
                      <a:pt x="1671" y="1658636"/>
                      <a:pt x="2415" y="1676467"/>
                      <a:pt x="3529" y="1694298"/>
                    </a:cubicBezTo>
                    <a:lnTo>
                      <a:pt x="6501" y="1747790"/>
                    </a:lnTo>
                    <a:cubicBezTo>
                      <a:pt x="7987" y="1783452"/>
                      <a:pt x="11701" y="1819113"/>
                      <a:pt x="14302" y="1854403"/>
                    </a:cubicBezTo>
                    <a:cubicBezTo>
                      <a:pt x="16902" y="1890065"/>
                      <a:pt x="20988" y="1925355"/>
                      <a:pt x="24331" y="1961017"/>
                    </a:cubicBezTo>
                    <a:lnTo>
                      <a:pt x="35847" y="2067258"/>
                    </a:lnTo>
                    <a:lnTo>
                      <a:pt x="35847" y="2066516"/>
                    </a:lnTo>
                    <a:cubicBezTo>
                      <a:pt x="35847" y="2066516"/>
                      <a:pt x="28046" y="2111835"/>
                      <a:pt x="28046" y="2111835"/>
                    </a:cubicBezTo>
                    <a:cubicBezTo>
                      <a:pt x="26932" y="2119265"/>
                      <a:pt x="25075" y="2127066"/>
                      <a:pt x="24331" y="2134495"/>
                    </a:cubicBezTo>
                    <a:lnTo>
                      <a:pt x="22474" y="2157527"/>
                    </a:lnTo>
                    <a:cubicBezTo>
                      <a:pt x="21731" y="2172757"/>
                      <a:pt x="19131" y="2188359"/>
                      <a:pt x="19874" y="2203590"/>
                    </a:cubicBezTo>
                    <a:lnTo>
                      <a:pt x="20617" y="2249653"/>
                    </a:lnTo>
                    <a:lnTo>
                      <a:pt x="24331" y="2295716"/>
                    </a:lnTo>
                    <a:cubicBezTo>
                      <a:pt x="26189" y="2310946"/>
                      <a:pt x="28418" y="2326177"/>
                      <a:pt x="30647" y="2341407"/>
                    </a:cubicBezTo>
                    <a:lnTo>
                      <a:pt x="38448" y="2386727"/>
                    </a:lnTo>
                    <a:lnTo>
                      <a:pt x="42162" y="2409387"/>
                    </a:lnTo>
                    <a:lnTo>
                      <a:pt x="44391" y="2432418"/>
                    </a:lnTo>
                    <a:lnTo>
                      <a:pt x="44391" y="243241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2" name="Freeform: Shape 1151">
                <a:extLst>
                  <a:ext uri="{FF2B5EF4-FFF2-40B4-BE49-F238E27FC236}">
                    <a16:creationId xmlns:a16="http://schemas.microsoft.com/office/drawing/2014/main" id="{70D66E9D-9EC9-A18B-E10E-1D86427D3017}"/>
                  </a:ext>
                </a:extLst>
              </p:cNvPr>
              <p:cNvSpPr/>
              <p:nvPr/>
            </p:nvSpPr>
            <p:spPr>
              <a:xfrm>
                <a:off x="6074702" y="1996468"/>
                <a:ext cx="55597" cy="55597"/>
              </a:xfrm>
              <a:custGeom>
                <a:avLst/>
                <a:gdLst>
                  <a:gd name="connsiteX0" fmla="*/ 3839 w 55597"/>
                  <a:gd name="connsiteY0" fmla="*/ 13868 h 55597"/>
                  <a:gd name="connsiteX1" fmla="*/ 13869 w 55597"/>
                  <a:gd name="connsiteY1" fmla="*/ 51759 h 55597"/>
                  <a:gd name="connsiteX2" fmla="*/ 51759 w 55597"/>
                  <a:gd name="connsiteY2" fmla="*/ 41729 h 55597"/>
                  <a:gd name="connsiteX3" fmla="*/ 41729 w 55597"/>
                  <a:gd name="connsiteY3" fmla="*/ 3839 h 55597"/>
                  <a:gd name="connsiteX4" fmla="*/ 3839 w 55597"/>
                  <a:gd name="connsiteY4" fmla="*/ 13868 h 5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97" h="55597">
                    <a:moveTo>
                      <a:pt x="3839" y="13868"/>
                    </a:moveTo>
                    <a:cubicBezTo>
                      <a:pt x="-3962" y="27241"/>
                      <a:pt x="495" y="44329"/>
                      <a:pt x="13869" y="51759"/>
                    </a:cubicBezTo>
                    <a:cubicBezTo>
                      <a:pt x="27242" y="59560"/>
                      <a:pt x="44329" y="55102"/>
                      <a:pt x="51759" y="41729"/>
                    </a:cubicBezTo>
                    <a:cubicBezTo>
                      <a:pt x="59560" y="28356"/>
                      <a:pt x="55102" y="11268"/>
                      <a:pt x="41729" y="3839"/>
                    </a:cubicBezTo>
                    <a:cubicBezTo>
                      <a:pt x="28356" y="-3962"/>
                      <a:pt x="11268" y="495"/>
                      <a:pt x="3839" y="1386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3" name="Freeform: Shape 1152">
                <a:extLst>
                  <a:ext uri="{FF2B5EF4-FFF2-40B4-BE49-F238E27FC236}">
                    <a16:creationId xmlns:a16="http://schemas.microsoft.com/office/drawing/2014/main" id="{7B87B7E1-BFDA-2E32-AE42-5AC7F28460E9}"/>
                  </a:ext>
                </a:extLst>
              </p:cNvPr>
              <p:cNvSpPr/>
              <p:nvPr/>
            </p:nvSpPr>
            <p:spPr>
              <a:xfrm>
                <a:off x="6053402" y="-434218"/>
                <a:ext cx="55849" cy="55848"/>
              </a:xfrm>
              <a:custGeom>
                <a:avLst/>
                <a:gdLst>
                  <a:gd name="connsiteX0" fmla="*/ 992 w 55849"/>
                  <a:gd name="connsiteY0" fmla="*/ 20681 h 55848"/>
                  <a:gd name="connsiteX1" fmla="*/ 35168 w 55849"/>
                  <a:gd name="connsiteY1" fmla="*/ 992 h 55848"/>
                  <a:gd name="connsiteX2" fmla="*/ 54857 w 55849"/>
                  <a:gd name="connsiteY2" fmla="*/ 35168 h 55848"/>
                  <a:gd name="connsiteX3" fmla="*/ 20681 w 55849"/>
                  <a:gd name="connsiteY3" fmla="*/ 54856 h 55848"/>
                  <a:gd name="connsiteX4" fmla="*/ 992 w 55849"/>
                  <a:gd name="connsiteY4" fmla="*/ 20681 h 55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849" h="55848">
                    <a:moveTo>
                      <a:pt x="992" y="20681"/>
                    </a:moveTo>
                    <a:cubicBezTo>
                      <a:pt x="5079" y="5822"/>
                      <a:pt x="20309" y="-3094"/>
                      <a:pt x="35168" y="992"/>
                    </a:cubicBezTo>
                    <a:cubicBezTo>
                      <a:pt x="50027" y="5079"/>
                      <a:pt x="58943" y="20309"/>
                      <a:pt x="54857" y="35168"/>
                    </a:cubicBezTo>
                    <a:cubicBezTo>
                      <a:pt x="50770" y="50027"/>
                      <a:pt x="35540" y="58943"/>
                      <a:pt x="20681" y="54856"/>
                    </a:cubicBezTo>
                    <a:cubicBezTo>
                      <a:pt x="5822" y="50770"/>
                      <a:pt x="-3094" y="35540"/>
                      <a:pt x="992" y="2068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79" name="Graphic 619">
              <a:extLst>
                <a:ext uri="{FF2B5EF4-FFF2-40B4-BE49-F238E27FC236}">
                  <a16:creationId xmlns:a16="http://schemas.microsoft.com/office/drawing/2014/main" id="{E41237CD-A604-0131-241C-8657EF77EB07}"/>
                </a:ext>
                <a:ext uri="{C183D7F6-B498-43B3-948B-1728B52AA6E4}">
                  <adec:decorative xmlns:adec="http://schemas.microsoft.com/office/drawing/2017/decorative" val="1"/>
                </a:ext>
              </a:extLst>
            </p:cNvPr>
            <p:cNvGrpSpPr/>
            <p:nvPr/>
          </p:nvGrpSpPr>
          <p:grpSpPr>
            <a:xfrm>
              <a:off x="4151059" y="2311305"/>
              <a:ext cx="189768" cy="1738794"/>
              <a:chOff x="5660130" y="-412180"/>
              <a:chExt cx="282211" cy="2447167"/>
            </a:xfrm>
            <a:solidFill>
              <a:srgbClr val="454142"/>
            </a:solidFill>
          </p:grpSpPr>
          <p:sp>
            <p:nvSpPr>
              <p:cNvPr id="1148" name="Freeform: Shape 1147">
                <a:extLst>
                  <a:ext uri="{FF2B5EF4-FFF2-40B4-BE49-F238E27FC236}">
                    <a16:creationId xmlns:a16="http://schemas.microsoft.com/office/drawing/2014/main" id="{D779ACCE-B48F-6194-7958-C25CE6AEEECC}"/>
                  </a:ext>
                </a:extLst>
              </p:cNvPr>
              <p:cNvSpPr/>
              <p:nvPr/>
            </p:nvSpPr>
            <p:spPr>
              <a:xfrm>
                <a:off x="5688491" y="-386048"/>
                <a:ext cx="229943" cy="2394899"/>
              </a:xfrm>
              <a:custGeom>
                <a:avLst/>
                <a:gdLst>
                  <a:gd name="connsiteX0" fmla="*/ 227343 w 229943"/>
                  <a:gd name="connsiteY0" fmla="*/ 2394528 h 2394899"/>
                  <a:gd name="connsiteX1" fmla="*/ 218427 w 229943"/>
                  <a:gd name="connsiteY1" fmla="*/ 2386356 h 2394899"/>
                  <a:gd name="connsiteX2" fmla="*/ 211369 w 229943"/>
                  <a:gd name="connsiteY2" fmla="*/ 2376697 h 2394899"/>
                  <a:gd name="connsiteX3" fmla="*/ 201339 w 229943"/>
                  <a:gd name="connsiteY3" fmla="*/ 2354780 h 2394899"/>
                  <a:gd name="connsiteX4" fmla="*/ 195024 w 229943"/>
                  <a:gd name="connsiteY4" fmla="*/ 2331749 h 2394899"/>
                  <a:gd name="connsiteX5" fmla="*/ 191310 w 229943"/>
                  <a:gd name="connsiteY5" fmla="*/ 2307974 h 2394899"/>
                  <a:gd name="connsiteX6" fmla="*/ 188709 w 229943"/>
                  <a:gd name="connsiteY6" fmla="*/ 2260054 h 2394899"/>
                  <a:gd name="connsiteX7" fmla="*/ 189452 w 229943"/>
                  <a:gd name="connsiteY7" fmla="*/ 2235908 h 2394899"/>
                  <a:gd name="connsiteX8" fmla="*/ 190938 w 229943"/>
                  <a:gd name="connsiteY8" fmla="*/ 2212134 h 2394899"/>
                  <a:gd name="connsiteX9" fmla="*/ 196510 w 229943"/>
                  <a:gd name="connsiteY9" fmla="*/ 2164585 h 2394899"/>
                  <a:gd name="connsiteX10" fmla="*/ 200225 w 229943"/>
                  <a:gd name="connsiteY10" fmla="*/ 2140811 h 2394899"/>
                  <a:gd name="connsiteX11" fmla="*/ 204683 w 229943"/>
                  <a:gd name="connsiteY11" fmla="*/ 2117036 h 2394899"/>
                  <a:gd name="connsiteX12" fmla="*/ 226228 w 229943"/>
                  <a:gd name="connsiteY12" fmla="*/ 2023424 h 2394899"/>
                  <a:gd name="connsiteX13" fmla="*/ 226228 w 229943"/>
                  <a:gd name="connsiteY13" fmla="*/ 2023424 h 2394899"/>
                  <a:gd name="connsiteX14" fmla="*/ 226228 w 229943"/>
                  <a:gd name="connsiteY14" fmla="*/ 2022681 h 2394899"/>
                  <a:gd name="connsiteX15" fmla="*/ 212484 w 229943"/>
                  <a:gd name="connsiteY15" fmla="*/ 1918297 h 2394899"/>
                  <a:gd name="connsiteX16" fmla="*/ 197253 w 229943"/>
                  <a:gd name="connsiteY16" fmla="*/ 1814284 h 2394899"/>
                  <a:gd name="connsiteX17" fmla="*/ 166421 w 229943"/>
                  <a:gd name="connsiteY17" fmla="*/ 1606258 h 2394899"/>
                  <a:gd name="connsiteX18" fmla="*/ 153048 w 229943"/>
                  <a:gd name="connsiteY18" fmla="*/ 1501873 h 2394899"/>
                  <a:gd name="connsiteX19" fmla="*/ 141532 w 229943"/>
                  <a:gd name="connsiteY19" fmla="*/ 1397489 h 2394899"/>
                  <a:gd name="connsiteX20" fmla="*/ 137074 w 229943"/>
                  <a:gd name="connsiteY20" fmla="*/ 1345111 h 2394899"/>
                  <a:gd name="connsiteX21" fmla="*/ 132988 w 229943"/>
                  <a:gd name="connsiteY21" fmla="*/ 1292733 h 2394899"/>
                  <a:gd name="connsiteX22" fmla="*/ 128159 w 229943"/>
                  <a:gd name="connsiteY22" fmla="*/ 1187977 h 2394899"/>
                  <a:gd name="connsiteX23" fmla="*/ 128159 w 229943"/>
                  <a:gd name="connsiteY23" fmla="*/ 1188720 h 2394899"/>
                  <a:gd name="connsiteX24" fmla="*/ 136331 w 229943"/>
                  <a:gd name="connsiteY24" fmla="*/ 1135971 h 2394899"/>
                  <a:gd name="connsiteX25" fmla="*/ 139675 w 229943"/>
                  <a:gd name="connsiteY25" fmla="*/ 1082850 h 2394899"/>
                  <a:gd name="connsiteX26" fmla="*/ 138932 w 229943"/>
                  <a:gd name="connsiteY26" fmla="*/ 1029729 h 2394899"/>
                  <a:gd name="connsiteX27" fmla="*/ 134846 w 229943"/>
                  <a:gd name="connsiteY27" fmla="*/ 976608 h 2394899"/>
                  <a:gd name="connsiteX28" fmla="*/ 127787 w 229943"/>
                  <a:gd name="connsiteY28" fmla="*/ 923858 h 2394899"/>
                  <a:gd name="connsiteX29" fmla="*/ 118129 w 229943"/>
                  <a:gd name="connsiteY29" fmla="*/ 871480 h 2394899"/>
                  <a:gd name="connsiteX30" fmla="*/ 106985 w 229943"/>
                  <a:gd name="connsiteY30" fmla="*/ 819845 h 2394899"/>
                  <a:gd name="connsiteX31" fmla="*/ 94726 w 229943"/>
                  <a:gd name="connsiteY31" fmla="*/ 768210 h 2394899"/>
                  <a:gd name="connsiteX32" fmla="*/ 68723 w 229943"/>
                  <a:gd name="connsiteY32" fmla="*/ 665683 h 2394899"/>
                  <a:gd name="connsiteX33" fmla="*/ 56464 w 229943"/>
                  <a:gd name="connsiteY33" fmla="*/ 614420 h 2394899"/>
                  <a:gd name="connsiteX34" fmla="*/ 45692 w 229943"/>
                  <a:gd name="connsiteY34" fmla="*/ 562785 h 2394899"/>
                  <a:gd name="connsiteX35" fmla="*/ 40862 w 229943"/>
                  <a:gd name="connsiteY35" fmla="*/ 536781 h 2394899"/>
                  <a:gd name="connsiteX36" fmla="*/ 37519 w 229943"/>
                  <a:gd name="connsiteY36" fmla="*/ 510778 h 2394899"/>
                  <a:gd name="connsiteX37" fmla="*/ 33061 w 229943"/>
                  <a:gd name="connsiteY37" fmla="*/ 458400 h 2394899"/>
                  <a:gd name="connsiteX38" fmla="*/ 33804 w 229943"/>
                  <a:gd name="connsiteY38" fmla="*/ 405651 h 2394899"/>
                  <a:gd name="connsiteX39" fmla="*/ 41234 w 229943"/>
                  <a:gd name="connsiteY39" fmla="*/ 353644 h 2394899"/>
                  <a:gd name="connsiteX40" fmla="*/ 41234 w 229943"/>
                  <a:gd name="connsiteY40" fmla="*/ 353644 h 2394899"/>
                  <a:gd name="connsiteX41" fmla="*/ 41234 w 229943"/>
                  <a:gd name="connsiteY41" fmla="*/ 352901 h 2394899"/>
                  <a:gd name="connsiteX42" fmla="*/ 0 w 229943"/>
                  <a:gd name="connsiteY42" fmla="*/ 0 h 2394899"/>
                  <a:gd name="connsiteX43" fmla="*/ 0 w 229943"/>
                  <a:gd name="connsiteY43" fmla="*/ 0 h 2394899"/>
                  <a:gd name="connsiteX44" fmla="*/ 37519 w 229943"/>
                  <a:gd name="connsiteY44" fmla="*/ 353273 h 2394899"/>
                  <a:gd name="connsiteX45" fmla="*/ 37519 w 229943"/>
                  <a:gd name="connsiteY45" fmla="*/ 352530 h 2394899"/>
                  <a:gd name="connsiteX46" fmla="*/ 29718 w 229943"/>
                  <a:gd name="connsiteY46" fmla="*/ 405279 h 2394899"/>
                  <a:gd name="connsiteX47" fmla="*/ 28975 w 229943"/>
                  <a:gd name="connsiteY47" fmla="*/ 458400 h 2394899"/>
                  <a:gd name="connsiteX48" fmla="*/ 33433 w 229943"/>
                  <a:gd name="connsiteY48" fmla="*/ 511150 h 2394899"/>
                  <a:gd name="connsiteX49" fmla="*/ 36776 w 229943"/>
                  <a:gd name="connsiteY49" fmla="*/ 537524 h 2394899"/>
                  <a:gd name="connsiteX50" fmla="*/ 41605 w 229943"/>
                  <a:gd name="connsiteY50" fmla="*/ 563528 h 2394899"/>
                  <a:gd name="connsiteX51" fmla="*/ 52378 w 229943"/>
                  <a:gd name="connsiteY51" fmla="*/ 615534 h 2394899"/>
                  <a:gd name="connsiteX52" fmla="*/ 64637 w 229943"/>
                  <a:gd name="connsiteY52" fmla="*/ 667169 h 2394899"/>
                  <a:gd name="connsiteX53" fmla="*/ 90268 w 229943"/>
                  <a:gd name="connsiteY53" fmla="*/ 770068 h 2394899"/>
                  <a:gd name="connsiteX54" fmla="*/ 102527 w 229943"/>
                  <a:gd name="connsiteY54" fmla="*/ 821703 h 2394899"/>
                  <a:gd name="connsiteX55" fmla="*/ 113671 w 229943"/>
                  <a:gd name="connsiteY55" fmla="*/ 873338 h 2394899"/>
                  <a:gd name="connsiteX56" fmla="*/ 122958 w 229943"/>
                  <a:gd name="connsiteY56" fmla="*/ 925344 h 2394899"/>
                  <a:gd name="connsiteX57" fmla="*/ 130016 w 229943"/>
                  <a:gd name="connsiteY57" fmla="*/ 977722 h 2394899"/>
                  <a:gd name="connsiteX58" fmla="*/ 134103 w 229943"/>
                  <a:gd name="connsiteY58" fmla="*/ 1030472 h 2394899"/>
                  <a:gd name="connsiteX59" fmla="*/ 134474 w 229943"/>
                  <a:gd name="connsiteY59" fmla="*/ 1083221 h 2394899"/>
                  <a:gd name="connsiteX60" fmla="*/ 130759 w 229943"/>
                  <a:gd name="connsiteY60" fmla="*/ 1135599 h 2394899"/>
                  <a:gd name="connsiteX61" fmla="*/ 122587 w 229943"/>
                  <a:gd name="connsiteY61" fmla="*/ 1187606 h 2394899"/>
                  <a:gd name="connsiteX62" fmla="*/ 122587 w 229943"/>
                  <a:gd name="connsiteY62" fmla="*/ 1188349 h 2394899"/>
                  <a:gd name="connsiteX63" fmla="*/ 122587 w 229943"/>
                  <a:gd name="connsiteY63" fmla="*/ 1188349 h 2394899"/>
                  <a:gd name="connsiteX64" fmla="*/ 127787 w 229943"/>
                  <a:gd name="connsiteY64" fmla="*/ 1293476 h 2394899"/>
                  <a:gd name="connsiteX65" fmla="*/ 132245 w 229943"/>
                  <a:gd name="connsiteY65" fmla="*/ 1345854 h 2394899"/>
                  <a:gd name="connsiteX66" fmla="*/ 136703 w 229943"/>
                  <a:gd name="connsiteY66" fmla="*/ 1398232 h 2394899"/>
                  <a:gd name="connsiteX67" fmla="*/ 148590 w 229943"/>
                  <a:gd name="connsiteY67" fmla="*/ 1502988 h 2394899"/>
                  <a:gd name="connsiteX68" fmla="*/ 162706 w 229943"/>
                  <a:gd name="connsiteY68" fmla="*/ 1607372 h 2394899"/>
                  <a:gd name="connsiteX69" fmla="*/ 194282 w 229943"/>
                  <a:gd name="connsiteY69" fmla="*/ 1815398 h 2394899"/>
                  <a:gd name="connsiteX70" fmla="*/ 209883 w 229943"/>
                  <a:gd name="connsiteY70" fmla="*/ 1919411 h 2394899"/>
                  <a:gd name="connsiteX71" fmla="*/ 223999 w 229943"/>
                  <a:gd name="connsiteY71" fmla="*/ 2023424 h 2394899"/>
                  <a:gd name="connsiteX72" fmla="*/ 223999 w 229943"/>
                  <a:gd name="connsiteY72" fmla="*/ 2022681 h 2394899"/>
                  <a:gd name="connsiteX73" fmla="*/ 202825 w 229943"/>
                  <a:gd name="connsiteY73" fmla="*/ 2116665 h 2394899"/>
                  <a:gd name="connsiteX74" fmla="*/ 198739 w 229943"/>
                  <a:gd name="connsiteY74" fmla="*/ 2140439 h 2394899"/>
                  <a:gd name="connsiteX75" fmla="*/ 195396 w 229943"/>
                  <a:gd name="connsiteY75" fmla="*/ 2164214 h 2394899"/>
                  <a:gd name="connsiteX76" fmla="*/ 190567 w 229943"/>
                  <a:gd name="connsiteY76" fmla="*/ 2212134 h 2394899"/>
                  <a:gd name="connsiteX77" fmla="*/ 189452 w 229943"/>
                  <a:gd name="connsiteY77" fmla="*/ 2236280 h 2394899"/>
                  <a:gd name="connsiteX78" fmla="*/ 189452 w 229943"/>
                  <a:gd name="connsiteY78" fmla="*/ 2260426 h 2394899"/>
                  <a:gd name="connsiteX79" fmla="*/ 192424 w 229943"/>
                  <a:gd name="connsiteY79" fmla="*/ 2308346 h 2394899"/>
                  <a:gd name="connsiteX80" fmla="*/ 196510 w 229943"/>
                  <a:gd name="connsiteY80" fmla="*/ 2332120 h 2394899"/>
                  <a:gd name="connsiteX81" fmla="*/ 203197 w 229943"/>
                  <a:gd name="connsiteY81" fmla="*/ 2355152 h 2394899"/>
                  <a:gd name="connsiteX82" fmla="*/ 213598 w 229943"/>
                  <a:gd name="connsiteY82" fmla="*/ 2377069 h 2394899"/>
                  <a:gd name="connsiteX83" fmla="*/ 221028 w 229943"/>
                  <a:gd name="connsiteY83" fmla="*/ 2386727 h 2394899"/>
                  <a:gd name="connsiteX84" fmla="*/ 229943 w 229943"/>
                  <a:gd name="connsiteY84" fmla="*/ 2394899 h 2394899"/>
                  <a:gd name="connsiteX85" fmla="*/ 229943 w 229943"/>
                  <a:gd name="connsiteY85" fmla="*/ 2394899 h 239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29943" h="2394899">
                    <a:moveTo>
                      <a:pt x="227343" y="2394528"/>
                    </a:moveTo>
                    <a:cubicBezTo>
                      <a:pt x="224371" y="2391928"/>
                      <a:pt x="221399" y="2389327"/>
                      <a:pt x="218427" y="2386356"/>
                    </a:cubicBezTo>
                    <a:lnTo>
                      <a:pt x="211369" y="2376697"/>
                    </a:lnTo>
                    <a:cubicBezTo>
                      <a:pt x="207655" y="2369639"/>
                      <a:pt x="203940" y="2362581"/>
                      <a:pt x="201339" y="2354780"/>
                    </a:cubicBezTo>
                    <a:cubicBezTo>
                      <a:pt x="198368" y="2347351"/>
                      <a:pt x="196882" y="2339550"/>
                      <a:pt x="195024" y="2331749"/>
                    </a:cubicBezTo>
                    <a:cubicBezTo>
                      <a:pt x="193910" y="2323948"/>
                      <a:pt x="192053" y="2316147"/>
                      <a:pt x="191310" y="2307974"/>
                    </a:cubicBezTo>
                    <a:cubicBezTo>
                      <a:pt x="189452" y="2292001"/>
                      <a:pt x="188709" y="2276027"/>
                      <a:pt x="188709" y="2260054"/>
                    </a:cubicBezTo>
                    <a:cubicBezTo>
                      <a:pt x="188709" y="2251882"/>
                      <a:pt x="188709" y="2244081"/>
                      <a:pt x="189452" y="2235908"/>
                    </a:cubicBezTo>
                    <a:cubicBezTo>
                      <a:pt x="189824" y="2227736"/>
                      <a:pt x="190195" y="2219935"/>
                      <a:pt x="190938" y="2212134"/>
                    </a:cubicBezTo>
                    <a:cubicBezTo>
                      <a:pt x="192053" y="2196160"/>
                      <a:pt x="194282" y="2180187"/>
                      <a:pt x="196510" y="2164585"/>
                    </a:cubicBezTo>
                    <a:cubicBezTo>
                      <a:pt x="197625" y="2156784"/>
                      <a:pt x="199111" y="2148612"/>
                      <a:pt x="200225" y="2140811"/>
                    </a:cubicBezTo>
                    <a:cubicBezTo>
                      <a:pt x="201339" y="2133010"/>
                      <a:pt x="202825" y="2124837"/>
                      <a:pt x="204683" y="2117036"/>
                    </a:cubicBezTo>
                    <a:cubicBezTo>
                      <a:pt x="210255" y="2085461"/>
                      <a:pt x="218427" y="2054628"/>
                      <a:pt x="226228" y="2023424"/>
                    </a:cubicBezTo>
                    <a:lnTo>
                      <a:pt x="226228" y="2023424"/>
                    </a:lnTo>
                    <a:cubicBezTo>
                      <a:pt x="226228" y="2023424"/>
                      <a:pt x="226228" y="2022681"/>
                      <a:pt x="226228" y="2022681"/>
                    </a:cubicBezTo>
                    <a:cubicBezTo>
                      <a:pt x="221771" y="1987763"/>
                      <a:pt x="217684" y="1953216"/>
                      <a:pt x="212484" y="1918297"/>
                    </a:cubicBezTo>
                    <a:lnTo>
                      <a:pt x="197253" y="1814284"/>
                    </a:lnTo>
                    <a:cubicBezTo>
                      <a:pt x="186852" y="1744818"/>
                      <a:pt x="176079" y="1675724"/>
                      <a:pt x="166421" y="1606258"/>
                    </a:cubicBezTo>
                    <a:cubicBezTo>
                      <a:pt x="161963" y="1571339"/>
                      <a:pt x="156763" y="1536792"/>
                      <a:pt x="153048" y="1501873"/>
                    </a:cubicBezTo>
                    <a:cubicBezTo>
                      <a:pt x="149333" y="1466955"/>
                      <a:pt x="144504" y="1432408"/>
                      <a:pt x="141532" y="1397489"/>
                    </a:cubicBezTo>
                    <a:lnTo>
                      <a:pt x="137074" y="1345111"/>
                    </a:lnTo>
                    <a:cubicBezTo>
                      <a:pt x="135588" y="1327652"/>
                      <a:pt x="133731" y="1310192"/>
                      <a:pt x="132988" y="1292733"/>
                    </a:cubicBezTo>
                    <a:lnTo>
                      <a:pt x="128159" y="1187977"/>
                    </a:lnTo>
                    <a:lnTo>
                      <a:pt x="128159" y="1188720"/>
                    </a:lnTo>
                    <a:cubicBezTo>
                      <a:pt x="128159" y="1188720"/>
                      <a:pt x="136331" y="1135971"/>
                      <a:pt x="136331" y="1135971"/>
                    </a:cubicBezTo>
                    <a:cubicBezTo>
                      <a:pt x="138189" y="1118511"/>
                      <a:pt x="138560" y="1100681"/>
                      <a:pt x="139675" y="1082850"/>
                    </a:cubicBezTo>
                    <a:cubicBezTo>
                      <a:pt x="140789" y="1065019"/>
                      <a:pt x="139303" y="1047560"/>
                      <a:pt x="138932" y="1029729"/>
                    </a:cubicBezTo>
                    <a:cubicBezTo>
                      <a:pt x="138932" y="1011898"/>
                      <a:pt x="135960" y="994439"/>
                      <a:pt x="134846" y="976608"/>
                    </a:cubicBezTo>
                    <a:cubicBezTo>
                      <a:pt x="133731" y="958777"/>
                      <a:pt x="130016" y="941689"/>
                      <a:pt x="127787" y="923858"/>
                    </a:cubicBezTo>
                    <a:cubicBezTo>
                      <a:pt x="125559" y="906399"/>
                      <a:pt x="121844" y="888940"/>
                      <a:pt x="118129" y="871480"/>
                    </a:cubicBezTo>
                    <a:cubicBezTo>
                      <a:pt x="114786" y="854021"/>
                      <a:pt x="111071" y="836933"/>
                      <a:pt x="106985" y="819845"/>
                    </a:cubicBezTo>
                    <a:cubicBezTo>
                      <a:pt x="103270" y="802758"/>
                      <a:pt x="98812" y="785298"/>
                      <a:pt x="94726" y="768210"/>
                    </a:cubicBezTo>
                    <a:lnTo>
                      <a:pt x="68723" y="665683"/>
                    </a:lnTo>
                    <a:cubicBezTo>
                      <a:pt x="64265" y="648595"/>
                      <a:pt x="60179" y="631508"/>
                      <a:pt x="56464" y="614420"/>
                    </a:cubicBezTo>
                    <a:cubicBezTo>
                      <a:pt x="52378" y="597332"/>
                      <a:pt x="48663" y="579873"/>
                      <a:pt x="45692" y="562785"/>
                    </a:cubicBezTo>
                    <a:lnTo>
                      <a:pt x="40862" y="536781"/>
                    </a:lnTo>
                    <a:lnTo>
                      <a:pt x="37519" y="510778"/>
                    </a:lnTo>
                    <a:cubicBezTo>
                      <a:pt x="34547" y="493319"/>
                      <a:pt x="33804" y="475859"/>
                      <a:pt x="33061" y="458400"/>
                    </a:cubicBezTo>
                    <a:cubicBezTo>
                      <a:pt x="31204" y="440941"/>
                      <a:pt x="33061" y="423482"/>
                      <a:pt x="33804" y="405651"/>
                    </a:cubicBezTo>
                    <a:cubicBezTo>
                      <a:pt x="34547" y="388191"/>
                      <a:pt x="39005" y="371104"/>
                      <a:pt x="41234" y="353644"/>
                    </a:cubicBezTo>
                    <a:lnTo>
                      <a:pt x="41234" y="353644"/>
                    </a:lnTo>
                    <a:cubicBezTo>
                      <a:pt x="41234" y="353644"/>
                      <a:pt x="41234" y="352901"/>
                      <a:pt x="41234" y="352901"/>
                    </a:cubicBezTo>
                    <a:lnTo>
                      <a:pt x="0" y="0"/>
                    </a:lnTo>
                    <a:lnTo>
                      <a:pt x="0" y="0"/>
                    </a:lnTo>
                    <a:cubicBezTo>
                      <a:pt x="0" y="0"/>
                      <a:pt x="37519" y="353273"/>
                      <a:pt x="37519" y="353273"/>
                    </a:cubicBezTo>
                    <a:lnTo>
                      <a:pt x="37519" y="352530"/>
                    </a:lnTo>
                    <a:cubicBezTo>
                      <a:pt x="34919" y="369989"/>
                      <a:pt x="30461" y="387448"/>
                      <a:pt x="29718" y="405279"/>
                    </a:cubicBezTo>
                    <a:cubicBezTo>
                      <a:pt x="29347" y="423110"/>
                      <a:pt x="27118" y="440569"/>
                      <a:pt x="28975" y="458400"/>
                    </a:cubicBezTo>
                    <a:cubicBezTo>
                      <a:pt x="29718" y="476231"/>
                      <a:pt x="30832" y="493690"/>
                      <a:pt x="33433" y="511150"/>
                    </a:cubicBezTo>
                    <a:lnTo>
                      <a:pt x="36776" y="537524"/>
                    </a:lnTo>
                    <a:lnTo>
                      <a:pt x="41605" y="563528"/>
                    </a:lnTo>
                    <a:cubicBezTo>
                      <a:pt x="44577" y="580987"/>
                      <a:pt x="48292" y="598075"/>
                      <a:pt x="52378" y="615534"/>
                    </a:cubicBezTo>
                    <a:cubicBezTo>
                      <a:pt x="56093" y="632993"/>
                      <a:pt x="60179" y="650081"/>
                      <a:pt x="64637" y="667169"/>
                    </a:cubicBezTo>
                    <a:lnTo>
                      <a:pt x="90268" y="770068"/>
                    </a:lnTo>
                    <a:cubicBezTo>
                      <a:pt x="94726" y="787156"/>
                      <a:pt x="98812" y="804243"/>
                      <a:pt x="102527" y="821703"/>
                    </a:cubicBezTo>
                    <a:cubicBezTo>
                      <a:pt x="106613" y="838791"/>
                      <a:pt x="110328" y="856250"/>
                      <a:pt x="113671" y="873338"/>
                    </a:cubicBezTo>
                    <a:cubicBezTo>
                      <a:pt x="117015" y="890797"/>
                      <a:pt x="120729" y="907885"/>
                      <a:pt x="122958" y="925344"/>
                    </a:cubicBezTo>
                    <a:cubicBezTo>
                      <a:pt x="125187" y="942804"/>
                      <a:pt x="128902" y="960263"/>
                      <a:pt x="130016" y="977722"/>
                    </a:cubicBezTo>
                    <a:cubicBezTo>
                      <a:pt x="131131" y="995182"/>
                      <a:pt x="134103" y="1012641"/>
                      <a:pt x="134103" y="1030472"/>
                    </a:cubicBezTo>
                    <a:cubicBezTo>
                      <a:pt x="134103" y="1047931"/>
                      <a:pt x="135588" y="1065762"/>
                      <a:pt x="134474" y="1083221"/>
                    </a:cubicBezTo>
                    <a:cubicBezTo>
                      <a:pt x="133360" y="1100681"/>
                      <a:pt x="132617" y="1118140"/>
                      <a:pt x="130759" y="1135599"/>
                    </a:cubicBezTo>
                    <a:lnTo>
                      <a:pt x="122587" y="1187606"/>
                    </a:lnTo>
                    <a:lnTo>
                      <a:pt x="122587" y="1188349"/>
                    </a:lnTo>
                    <a:cubicBezTo>
                      <a:pt x="122587" y="1188349"/>
                      <a:pt x="122587" y="1188349"/>
                      <a:pt x="122587" y="1188349"/>
                    </a:cubicBezTo>
                    <a:lnTo>
                      <a:pt x="127787" y="1293476"/>
                    </a:lnTo>
                    <a:cubicBezTo>
                      <a:pt x="128530" y="1310935"/>
                      <a:pt x="130759" y="1328395"/>
                      <a:pt x="132245" y="1345854"/>
                    </a:cubicBezTo>
                    <a:lnTo>
                      <a:pt x="136703" y="1398232"/>
                    </a:lnTo>
                    <a:cubicBezTo>
                      <a:pt x="139675" y="1433151"/>
                      <a:pt x="144504" y="1468069"/>
                      <a:pt x="148590" y="1502988"/>
                    </a:cubicBezTo>
                    <a:cubicBezTo>
                      <a:pt x="152305" y="1537907"/>
                      <a:pt x="157877" y="1572454"/>
                      <a:pt x="162706" y="1607372"/>
                    </a:cubicBezTo>
                    <a:cubicBezTo>
                      <a:pt x="172364" y="1676838"/>
                      <a:pt x="183509" y="1745933"/>
                      <a:pt x="194282" y="1815398"/>
                    </a:cubicBezTo>
                    <a:lnTo>
                      <a:pt x="209883" y="1919411"/>
                    </a:lnTo>
                    <a:cubicBezTo>
                      <a:pt x="215084" y="1953959"/>
                      <a:pt x="219170" y="1988877"/>
                      <a:pt x="223999" y="2023424"/>
                    </a:cubicBezTo>
                    <a:lnTo>
                      <a:pt x="223999" y="2022681"/>
                    </a:lnTo>
                    <a:cubicBezTo>
                      <a:pt x="216198" y="2053885"/>
                      <a:pt x="208398" y="2085089"/>
                      <a:pt x="202825" y="2116665"/>
                    </a:cubicBezTo>
                    <a:cubicBezTo>
                      <a:pt x="201339" y="2124466"/>
                      <a:pt x="199854" y="2132638"/>
                      <a:pt x="198739" y="2140439"/>
                    </a:cubicBezTo>
                    <a:cubicBezTo>
                      <a:pt x="197625" y="2148240"/>
                      <a:pt x="196139" y="2156412"/>
                      <a:pt x="195396" y="2164214"/>
                    </a:cubicBezTo>
                    <a:cubicBezTo>
                      <a:pt x="193167" y="2180187"/>
                      <a:pt x="191681" y="2196160"/>
                      <a:pt x="190567" y="2212134"/>
                    </a:cubicBezTo>
                    <a:cubicBezTo>
                      <a:pt x="189824" y="2219935"/>
                      <a:pt x="189824" y="2228107"/>
                      <a:pt x="189452" y="2236280"/>
                    </a:cubicBezTo>
                    <a:cubicBezTo>
                      <a:pt x="189081" y="2244452"/>
                      <a:pt x="189452" y="2252253"/>
                      <a:pt x="189452" y="2260426"/>
                    </a:cubicBezTo>
                    <a:cubicBezTo>
                      <a:pt x="189452" y="2276399"/>
                      <a:pt x="190567" y="2292372"/>
                      <a:pt x="192424" y="2308346"/>
                    </a:cubicBezTo>
                    <a:cubicBezTo>
                      <a:pt x="193167" y="2316518"/>
                      <a:pt x="195024" y="2324319"/>
                      <a:pt x="196510" y="2332120"/>
                    </a:cubicBezTo>
                    <a:cubicBezTo>
                      <a:pt x="198739" y="2339921"/>
                      <a:pt x="200225" y="2347722"/>
                      <a:pt x="203197" y="2355152"/>
                    </a:cubicBezTo>
                    <a:cubicBezTo>
                      <a:pt x="205797" y="2362953"/>
                      <a:pt x="209512" y="2370011"/>
                      <a:pt x="213598" y="2377069"/>
                    </a:cubicBezTo>
                    <a:lnTo>
                      <a:pt x="221028" y="2386727"/>
                    </a:lnTo>
                    <a:cubicBezTo>
                      <a:pt x="223999" y="2389699"/>
                      <a:pt x="226971" y="2391928"/>
                      <a:pt x="229943" y="2394899"/>
                    </a:cubicBezTo>
                    <a:lnTo>
                      <a:pt x="229943" y="239489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9" name="Freeform: Shape 1148">
                <a:extLst>
                  <a:ext uri="{FF2B5EF4-FFF2-40B4-BE49-F238E27FC236}">
                    <a16:creationId xmlns:a16="http://schemas.microsoft.com/office/drawing/2014/main" id="{051EBE75-0272-6952-39CF-FAAE97C21843}"/>
                  </a:ext>
                </a:extLst>
              </p:cNvPr>
              <p:cNvSpPr/>
              <p:nvPr/>
            </p:nvSpPr>
            <p:spPr>
              <a:xfrm>
                <a:off x="5886727" y="1979372"/>
                <a:ext cx="55614" cy="55614"/>
              </a:xfrm>
              <a:custGeom>
                <a:avLst/>
                <a:gdLst>
                  <a:gd name="connsiteX0" fmla="*/ 18335 w 55614"/>
                  <a:gd name="connsiteY0" fmla="*/ 53996 h 55614"/>
                  <a:gd name="connsiteX1" fmla="*/ 53996 w 55614"/>
                  <a:gd name="connsiteY1" fmla="*/ 37280 h 55614"/>
                  <a:gd name="connsiteX2" fmla="*/ 37280 w 55614"/>
                  <a:gd name="connsiteY2" fmla="*/ 1618 h 55614"/>
                  <a:gd name="connsiteX3" fmla="*/ 1618 w 55614"/>
                  <a:gd name="connsiteY3" fmla="*/ 18335 h 55614"/>
                  <a:gd name="connsiteX4" fmla="*/ 18335 w 55614"/>
                  <a:gd name="connsiteY4" fmla="*/ 53996 h 55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4" h="55614">
                    <a:moveTo>
                      <a:pt x="18335" y="53996"/>
                    </a:moveTo>
                    <a:cubicBezTo>
                      <a:pt x="32822" y="59197"/>
                      <a:pt x="48796" y="51396"/>
                      <a:pt x="53996" y="37280"/>
                    </a:cubicBezTo>
                    <a:cubicBezTo>
                      <a:pt x="59197" y="22792"/>
                      <a:pt x="51396" y="6819"/>
                      <a:pt x="37280" y="1618"/>
                    </a:cubicBezTo>
                    <a:cubicBezTo>
                      <a:pt x="22792" y="-3582"/>
                      <a:pt x="6819" y="4219"/>
                      <a:pt x="1618" y="18335"/>
                    </a:cubicBezTo>
                    <a:cubicBezTo>
                      <a:pt x="-3583" y="32822"/>
                      <a:pt x="4219" y="48796"/>
                      <a:pt x="18335" y="5399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0" name="Freeform: Shape 1149">
                <a:extLst>
                  <a:ext uri="{FF2B5EF4-FFF2-40B4-BE49-F238E27FC236}">
                    <a16:creationId xmlns:a16="http://schemas.microsoft.com/office/drawing/2014/main" id="{3DC54BD4-8D37-9FB8-8018-ABFB0C4C9A86}"/>
                  </a:ext>
                </a:extLst>
              </p:cNvPr>
              <p:cNvSpPr/>
              <p:nvPr/>
            </p:nvSpPr>
            <p:spPr>
              <a:xfrm>
                <a:off x="5660130" y="-412180"/>
                <a:ext cx="55555" cy="55608"/>
              </a:xfrm>
              <a:custGeom>
                <a:avLst/>
                <a:gdLst>
                  <a:gd name="connsiteX0" fmla="*/ 129 w 55555"/>
                  <a:gd name="connsiteY0" fmla="*/ 30219 h 55608"/>
                  <a:gd name="connsiteX1" fmla="*/ 25389 w 55555"/>
                  <a:gd name="connsiteY1" fmla="*/ 129 h 55608"/>
                  <a:gd name="connsiteX2" fmla="*/ 55479 w 55555"/>
                  <a:gd name="connsiteY2" fmla="*/ 25389 h 55608"/>
                  <a:gd name="connsiteX3" fmla="*/ 30219 w 55555"/>
                  <a:gd name="connsiteY3" fmla="*/ 55479 h 55608"/>
                  <a:gd name="connsiteX4" fmla="*/ 129 w 55555"/>
                  <a:gd name="connsiteY4" fmla="*/ 30219 h 55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55" h="55608">
                    <a:moveTo>
                      <a:pt x="129" y="30219"/>
                    </a:moveTo>
                    <a:cubicBezTo>
                      <a:pt x="-1357" y="14988"/>
                      <a:pt x="10159" y="1244"/>
                      <a:pt x="25389" y="129"/>
                    </a:cubicBezTo>
                    <a:cubicBezTo>
                      <a:pt x="40620" y="-1357"/>
                      <a:pt x="54365" y="10159"/>
                      <a:pt x="55479" y="25389"/>
                    </a:cubicBezTo>
                    <a:cubicBezTo>
                      <a:pt x="56593" y="40620"/>
                      <a:pt x="45449" y="54365"/>
                      <a:pt x="30219" y="55479"/>
                    </a:cubicBezTo>
                    <a:cubicBezTo>
                      <a:pt x="14988" y="56965"/>
                      <a:pt x="1244" y="45449"/>
                      <a:pt x="129" y="3021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0" name="Graphic 619">
              <a:extLst>
                <a:ext uri="{FF2B5EF4-FFF2-40B4-BE49-F238E27FC236}">
                  <a16:creationId xmlns:a16="http://schemas.microsoft.com/office/drawing/2014/main" id="{D600040C-EC42-6618-1D2F-D0B965CA46A6}"/>
                </a:ext>
                <a:ext uri="{C183D7F6-B498-43B3-948B-1728B52AA6E4}">
                  <adec:decorative xmlns:adec="http://schemas.microsoft.com/office/drawing/2017/decorative" val="1"/>
                </a:ext>
              </a:extLst>
            </p:cNvPr>
            <p:cNvGrpSpPr/>
            <p:nvPr/>
          </p:nvGrpSpPr>
          <p:grpSpPr>
            <a:xfrm>
              <a:off x="3886930" y="2355278"/>
              <a:ext cx="276962" cy="1278756"/>
              <a:chOff x="5267333" y="-350292"/>
              <a:chExt cx="411881" cy="1799712"/>
            </a:xfrm>
            <a:solidFill>
              <a:srgbClr val="454142"/>
            </a:solidFill>
          </p:grpSpPr>
          <p:sp>
            <p:nvSpPr>
              <p:cNvPr id="1145" name="Freeform: Shape 1144">
                <a:extLst>
                  <a:ext uri="{FF2B5EF4-FFF2-40B4-BE49-F238E27FC236}">
                    <a16:creationId xmlns:a16="http://schemas.microsoft.com/office/drawing/2014/main" id="{3E1C0FDF-7FF2-81C9-81E3-6FA677E199A3}"/>
                  </a:ext>
                </a:extLst>
              </p:cNvPr>
              <p:cNvSpPr/>
              <p:nvPr/>
            </p:nvSpPr>
            <p:spPr>
              <a:xfrm>
                <a:off x="5295471" y="-322897"/>
                <a:ext cx="357730" cy="1746675"/>
              </a:xfrm>
              <a:custGeom>
                <a:avLst/>
                <a:gdLst>
                  <a:gd name="connsiteX0" fmla="*/ 356616 w 357730"/>
                  <a:gd name="connsiteY0" fmla="*/ 1745933 h 1746675"/>
                  <a:gd name="connsiteX1" fmla="*/ 306838 w 357730"/>
                  <a:gd name="connsiteY1" fmla="*/ 1641920 h 1746675"/>
                  <a:gd name="connsiteX2" fmla="*/ 255575 w 357730"/>
                  <a:gd name="connsiteY2" fmla="*/ 1538649 h 1746675"/>
                  <a:gd name="connsiteX3" fmla="*/ 229572 w 357730"/>
                  <a:gd name="connsiteY3" fmla="*/ 1487014 h 1746675"/>
                  <a:gd name="connsiteX4" fmla="*/ 206540 w 357730"/>
                  <a:gd name="connsiteY4" fmla="*/ 1434265 h 1746675"/>
                  <a:gd name="connsiteX5" fmla="*/ 187223 w 357730"/>
                  <a:gd name="connsiteY5" fmla="*/ 1380030 h 1746675"/>
                  <a:gd name="connsiteX6" fmla="*/ 178308 w 357730"/>
                  <a:gd name="connsiteY6" fmla="*/ 1352912 h 1746675"/>
                  <a:gd name="connsiteX7" fmla="*/ 171622 w 357730"/>
                  <a:gd name="connsiteY7" fmla="*/ 1325051 h 1746675"/>
                  <a:gd name="connsiteX8" fmla="*/ 159363 w 357730"/>
                  <a:gd name="connsiteY8" fmla="*/ 1268959 h 1746675"/>
                  <a:gd name="connsiteX9" fmla="*/ 151562 w 357730"/>
                  <a:gd name="connsiteY9" fmla="*/ 1212123 h 1746675"/>
                  <a:gd name="connsiteX10" fmla="*/ 148962 w 357730"/>
                  <a:gd name="connsiteY10" fmla="*/ 1183519 h 1746675"/>
                  <a:gd name="connsiteX11" fmla="*/ 147847 w 357730"/>
                  <a:gd name="connsiteY11" fmla="*/ 1154916 h 1746675"/>
                  <a:gd name="connsiteX12" fmla="*/ 147847 w 357730"/>
                  <a:gd name="connsiteY12" fmla="*/ 1097709 h 1746675"/>
                  <a:gd name="connsiteX13" fmla="*/ 150819 w 357730"/>
                  <a:gd name="connsiteY13" fmla="*/ 1040502 h 1746675"/>
                  <a:gd name="connsiteX14" fmla="*/ 159363 w 357730"/>
                  <a:gd name="connsiteY14" fmla="*/ 983666 h 1746675"/>
                  <a:gd name="connsiteX15" fmla="*/ 163821 w 357730"/>
                  <a:gd name="connsiteY15" fmla="*/ 955434 h 1746675"/>
                  <a:gd name="connsiteX16" fmla="*/ 171250 w 357730"/>
                  <a:gd name="connsiteY16" fmla="*/ 927573 h 1746675"/>
                  <a:gd name="connsiteX17" fmla="*/ 185738 w 357730"/>
                  <a:gd name="connsiteY17" fmla="*/ 871852 h 1746675"/>
                  <a:gd name="connsiteX18" fmla="*/ 185738 w 357730"/>
                  <a:gd name="connsiteY18" fmla="*/ 871109 h 1746675"/>
                  <a:gd name="connsiteX19" fmla="*/ 185738 w 357730"/>
                  <a:gd name="connsiteY19" fmla="*/ 870737 h 1746675"/>
                  <a:gd name="connsiteX20" fmla="*/ 173850 w 357730"/>
                  <a:gd name="connsiteY20" fmla="*/ 759666 h 1746675"/>
                  <a:gd name="connsiteX21" fmla="*/ 166792 w 357730"/>
                  <a:gd name="connsiteY21" fmla="*/ 704317 h 1746675"/>
                  <a:gd name="connsiteX22" fmla="*/ 158248 w 357730"/>
                  <a:gd name="connsiteY22" fmla="*/ 649338 h 1746675"/>
                  <a:gd name="connsiteX23" fmla="*/ 149705 w 357730"/>
                  <a:gd name="connsiteY23" fmla="*/ 594360 h 1746675"/>
                  <a:gd name="connsiteX24" fmla="*/ 139303 w 357730"/>
                  <a:gd name="connsiteY24" fmla="*/ 539382 h 1746675"/>
                  <a:gd name="connsiteX25" fmla="*/ 117386 w 357730"/>
                  <a:gd name="connsiteY25" fmla="*/ 430168 h 1746675"/>
                  <a:gd name="connsiteX26" fmla="*/ 92497 w 357730"/>
                  <a:gd name="connsiteY26" fmla="*/ 321326 h 1746675"/>
                  <a:gd name="connsiteX27" fmla="*/ 64637 w 357730"/>
                  <a:gd name="connsiteY27" fmla="*/ 213227 h 1746675"/>
                  <a:gd name="connsiteX28" fmla="*/ 33804 w 357730"/>
                  <a:gd name="connsiteY28" fmla="*/ 106242 h 1746675"/>
                  <a:gd name="connsiteX29" fmla="*/ 372 w 357730"/>
                  <a:gd name="connsiteY29" fmla="*/ 0 h 1746675"/>
                  <a:gd name="connsiteX30" fmla="*/ 0 w 357730"/>
                  <a:gd name="connsiteY30" fmla="*/ 0 h 1746675"/>
                  <a:gd name="connsiteX31" fmla="*/ 31947 w 357730"/>
                  <a:gd name="connsiteY31" fmla="*/ 106985 h 1746675"/>
                  <a:gd name="connsiteX32" fmla="*/ 61293 w 357730"/>
                  <a:gd name="connsiteY32" fmla="*/ 214341 h 1746675"/>
                  <a:gd name="connsiteX33" fmla="*/ 88411 w 357730"/>
                  <a:gd name="connsiteY33" fmla="*/ 322440 h 1746675"/>
                  <a:gd name="connsiteX34" fmla="*/ 112557 w 357730"/>
                  <a:gd name="connsiteY34" fmla="*/ 431282 h 1746675"/>
                  <a:gd name="connsiteX35" fmla="*/ 134103 w 357730"/>
                  <a:gd name="connsiteY35" fmla="*/ 540496 h 1746675"/>
                  <a:gd name="connsiteX36" fmla="*/ 144132 w 357730"/>
                  <a:gd name="connsiteY36" fmla="*/ 595474 h 1746675"/>
                  <a:gd name="connsiteX37" fmla="*/ 152305 w 357730"/>
                  <a:gd name="connsiteY37" fmla="*/ 650453 h 1746675"/>
                  <a:gd name="connsiteX38" fmla="*/ 160477 w 357730"/>
                  <a:gd name="connsiteY38" fmla="*/ 705431 h 1746675"/>
                  <a:gd name="connsiteX39" fmla="*/ 167164 w 357730"/>
                  <a:gd name="connsiteY39" fmla="*/ 760781 h 1746675"/>
                  <a:gd name="connsiteX40" fmla="*/ 178680 w 357730"/>
                  <a:gd name="connsiteY40" fmla="*/ 871480 h 1746675"/>
                  <a:gd name="connsiteX41" fmla="*/ 178680 w 357730"/>
                  <a:gd name="connsiteY41" fmla="*/ 869994 h 1746675"/>
                  <a:gd name="connsiteX42" fmla="*/ 164563 w 357730"/>
                  <a:gd name="connsiteY42" fmla="*/ 926087 h 1746675"/>
                  <a:gd name="connsiteX43" fmla="*/ 157506 w 357730"/>
                  <a:gd name="connsiteY43" fmla="*/ 953948 h 1746675"/>
                  <a:gd name="connsiteX44" fmla="*/ 153048 w 357730"/>
                  <a:gd name="connsiteY44" fmla="*/ 982551 h 1746675"/>
                  <a:gd name="connsiteX45" fmla="*/ 144875 w 357730"/>
                  <a:gd name="connsiteY45" fmla="*/ 1039759 h 1746675"/>
                  <a:gd name="connsiteX46" fmla="*/ 142275 w 357730"/>
                  <a:gd name="connsiteY46" fmla="*/ 1097709 h 1746675"/>
                  <a:gd name="connsiteX47" fmla="*/ 143018 w 357730"/>
                  <a:gd name="connsiteY47" fmla="*/ 1155659 h 1746675"/>
                  <a:gd name="connsiteX48" fmla="*/ 144504 w 357730"/>
                  <a:gd name="connsiteY48" fmla="*/ 1184634 h 1746675"/>
                  <a:gd name="connsiteX49" fmla="*/ 147104 w 357730"/>
                  <a:gd name="connsiteY49" fmla="*/ 1213237 h 1746675"/>
                  <a:gd name="connsiteX50" fmla="*/ 155277 w 357730"/>
                  <a:gd name="connsiteY50" fmla="*/ 1270445 h 1746675"/>
                  <a:gd name="connsiteX51" fmla="*/ 167907 w 357730"/>
                  <a:gd name="connsiteY51" fmla="*/ 1326909 h 1746675"/>
                  <a:gd name="connsiteX52" fmla="*/ 174965 w 357730"/>
                  <a:gd name="connsiteY52" fmla="*/ 1355141 h 1746675"/>
                  <a:gd name="connsiteX53" fmla="*/ 184252 w 357730"/>
                  <a:gd name="connsiteY53" fmla="*/ 1382630 h 1746675"/>
                  <a:gd name="connsiteX54" fmla="*/ 203940 w 357730"/>
                  <a:gd name="connsiteY54" fmla="*/ 1436865 h 1746675"/>
                  <a:gd name="connsiteX55" fmla="*/ 227343 w 357730"/>
                  <a:gd name="connsiteY55" fmla="*/ 1489615 h 1746675"/>
                  <a:gd name="connsiteX56" fmla="*/ 253346 w 357730"/>
                  <a:gd name="connsiteY56" fmla="*/ 1540878 h 1746675"/>
                  <a:gd name="connsiteX57" fmla="*/ 306096 w 357730"/>
                  <a:gd name="connsiteY57" fmla="*/ 1643406 h 1746675"/>
                  <a:gd name="connsiteX58" fmla="*/ 357359 w 357730"/>
                  <a:gd name="connsiteY58" fmla="*/ 1746676 h 1746675"/>
                  <a:gd name="connsiteX59" fmla="*/ 357731 w 357730"/>
                  <a:gd name="connsiteY59" fmla="*/ 1746676 h 174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57730" h="1746675">
                    <a:moveTo>
                      <a:pt x="356616" y="1745933"/>
                    </a:moveTo>
                    <a:lnTo>
                      <a:pt x="306838" y="1641920"/>
                    </a:lnTo>
                    <a:lnTo>
                      <a:pt x="255575" y="1538649"/>
                    </a:lnTo>
                    <a:lnTo>
                      <a:pt x="229572" y="1487014"/>
                    </a:lnTo>
                    <a:lnTo>
                      <a:pt x="206540" y="1434265"/>
                    </a:lnTo>
                    <a:cubicBezTo>
                      <a:pt x="197996" y="1416806"/>
                      <a:pt x="193910" y="1398232"/>
                      <a:pt x="187223" y="1380030"/>
                    </a:cubicBezTo>
                    <a:lnTo>
                      <a:pt x="178308" y="1352912"/>
                    </a:lnTo>
                    <a:cubicBezTo>
                      <a:pt x="175708" y="1343625"/>
                      <a:pt x="173850" y="1334338"/>
                      <a:pt x="171622" y="1325051"/>
                    </a:cubicBezTo>
                    <a:cubicBezTo>
                      <a:pt x="167535" y="1306478"/>
                      <a:pt x="162335" y="1287904"/>
                      <a:pt x="159363" y="1268959"/>
                    </a:cubicBezTo>
                    <a:lnTo>
                      <a:pt x="151562" y="1212123"/>
                    </a:lnTo>
                    <a:cubicBezTo>
                      <a:pt x="150076" y="1202836"/>
                      <a:pt x="149333" y="1193178"/>
                      <a:pt x="148962" y="1183519"/>
                    </a:cubicBezTo>
                    <a:lnTo>
                      <a:pt x="147847" y="1154916"/>
                    </a:lnTo>
                    <a:cubicBezTo>
                      <a:pt x="147104" y="1135971"/>
                      <a:pt x="145618" y="1116654"/>
                      <a:pt x="147847" y="1097709"/>
                    </a:cubicBezTo>
                    <a:lnTo>
                      <a:pt x="150819" y="1040502"/>
                    </a:lnTo>
                    <a:cubicBezTo>
                      <a:pt x="153419" y="1021556"/>
                      <a:pt x="156391" y="1002611"/>
                      <a:pt x="159363" y="983666"/>
                    </a:cubicBezTo>
                    <a:lnTo>
                      <a:pt x="163821" y="955434"/>
                    </a:lnTo>
                    <a:lnTo>
                      <a:pt x="171250" y="927573"/>
                    </a:lnTo>
                    <a:lnTo>
                      <a:pt x="185738" y="871852"/>
                    </a:lnTo>
                    <a:lnTo>
                      <a:pt x="185738" y="871109"/>
                    </a:lnTo>
                    <a:cubicBezTo>
                      <a:pt x="185738" y="871109"/>
                      <a:pt x="185738" y="870737"/>
                      <a:pt x="185738" y="870737"/>
                    </a:cubicBezTo>
                    <a:lnTo>
                      <a:pt x="173850" y="759666"/>
                    </a:lnTo>
                    <a:cubicBezTo>
                      <a:pt x="171993" y="741093"/>
                      <a:pt x="170136" y="722519"/>
                      <a:pt x="166792" y="704317"/>
                    </a:cubicBezTo>
                    <a:lnTo>
                      <a:pt x="158248" y="649338"/>
                    </a:lnTo>
                    <a:lnTo>
                      <a:pt x="149705" y="594360"/>
                    </a:lnTo>
                    <a:cubicBezTo>
                      <a:pt x="146733" y="576158"/>
                      <a:pt x="142647" y="557955"/>
                      <a:pt x="139303" y="539382"/>
                    </a:cubicBezTo>
                    <a:cubicBezTo>
                      <a:pt x="131874" y="502977"/>
                      <a:pt x="125930" y="466201"/>
                      <a:pt x="117386" y="430168"/>
                    </a:cubicBezTo>
                    <a:cubicBezTo>
                      <a:pt x="109214" y="393764"/>
                      <a:pt x="101041" y="357730"/>
                      <a:pt x="92497" y="321326"/>
                    </a:cubicBezTo>
                    <a:lnTo>
                      <a:pt x="64637" y="213227"/>
                    </a:lnTo>
                    <a:cubicBezTo>
                      <a:pt x="54236" y="177565"/>
                      <a:pt x="44577" y="141532"/>
                      <a:pt x="33804" y="106242"/>
                    </a:cubicBezTo>
                    <a:cubicBezTo>
                      <a:pt x="23032" y="70580"/>
                      <a:pt x="11887" y="35290"/>
                      <a:pt x="372" y="0"/>
                    </a:cubicBezTo>
                    <a:lnTo>
                      <a:pt x="0" y="0"/>
                    </a:lnTo>
                    <a:cubicBezTo>
                      <a:pt x="11144" y="35662"/>
                      <a:pt x="21917" y="71323"/>
                      <a:pt x="31947" y="106985"/>
                    </a:cubicBezTo>
                    <a:cubicBezTo>
                      <a:pt x="42348" y="142646"/>
                      <a:pt x="51264" y="178679"/>
                      <a:pt x="61293" y="214341"/>
                    </a:cubicBezTo>
                    <a:lnTo>
                      <a:pt x="88411" y="322440"/>
                    </a:lnTo>
                    <a:cubicBezTo>
                      <a:pt x="96955" y="358473"/>
                      <a:pt x="104756" y="394878"/>
                      <a:pt x="112557" y="431282"/>
                    </a:cubicBezTo>
                    <a:cubicBezTo>
                      <a:pt x="120729" y="467687"/>
                      <a:pt x="126673" y="504092"/>
                      <a:pt x="134103" y="540496"/>
                    </a:cubicBezTo>
                    <a:cubicBezTo>
                      <a:pt x="137446" y="558698"/>
                      <a:pt x="141161" y="576901"/>
                      <a:pt x="144132" y="595474"/>
                    </a:cubicBezTo>
                    <a:lnTo>
                      <a:pt x="152305" y="650453"/>
                    </a:lnTo>
                    <a:lnTo>
                      <a:pt x="160477" y="705431"/>
                    </a:lnTo>
                    <a:cubicBezTo>
                      <a:pt x="163449" y="723633"/>
                      <a:pt x="165307" y="742207"/>
                      <a:pt x="167164" y="760781"/>
                    </a:cubicBezTo>
                    <a:lnTo>
                      <a:pt x="178680" y="871480"/>
                    </a:lnTo>
                    <a:lnTo>
                      <a:pt x="178680" y="869994"/>
                    </a:lnTo>
                    <a:cubicBezTo>
                      <a:pt x="178680" y="869994"/>
                      <a:pt x="164563" y="926087"/>
                      <a:pt x="164563" y="926087"/>
                    </a:cubicBezTo>
                    <a:lnTo>
                      <a:pt x="157506" y="953948"/>
                    </a:lnTo>
                    <a:lnTo>
                      <a:pt x="153048" y="982551"/>
                    </a:lnTo>
                    <a:cubicBezTo>
                      <a:pt x="150447" y="1001497"/>
                      <a:pt x="147104" y="1020813"/>
                      <a:pt x="144875" y="1039759"/>
                    </a:cubicBezTo>
                    <a:lnTo>
                      <a:pt x="142275" y="1097709"/>
                    </a:lnTo>
                    <a:cubicBezTo>
                      <a:pt x="140418" y="1117025"/>
                      <a:pt x="141903" y="1136342"/>
                      <a:pt x="143018" y="1155659"/>
                    </a:cubicBezTo>
                    <a:lnTo>
                      <a:pt x="144504" y="1184634"/>
                    </a:lnTo>
                    <a:cubicBezTo>
                      <a:pt x="144504" y="1194292"/>
                      <a:pt x="145247" y="1203951"/>
                      <a:pt x="147104" y="1213237"/>
                    </a:cubicBezTo>
                    <a:lnTo>
                      <a:pt x="155277" y="1270445"/>
                    </a:lnTo>
                    <a:cubicBezTo>
                      <a:pt x="158248" y="1289390"/>
                      <a:pt x="163821" y="1307964"/>
                      <a:pt x="167907" y="1326909"/>
                    </a:cubicBezTo>
                    <a:cubicBezTo>
                      <a:pt x="170136" y="1336196"/>
                      <a:pt x="171993" y="1345854"/>
                      <a:pt x="174965" y="1355141"/>
                    </a:cubicBezTo>
                    <a:lnTo>
                      <a:pt x="184252" y="1382630"/>
                    </a:lnTo>
                    <a:cubicBezTo>
                      <a:pt x="190938" y="1400832"/>
                      <a:pt x="195396" y="1419778"/>
                      <a:pt x="203940" y="1436865"/>
                    </a:cubicBezTo>
                    <a:lnTo>
                      <a:pt x="227343" y="1489615"/>
                    </a:lnTo>
                    <a:lnTo>
                      <a:pt x="253346" y="1540878"/>
                    </a:lnTo>
                    <a:lnTo>
                      <a:pt x="306096" y="1643406"/>
                    </a:lnTo>
                    <a:lnTo>
                      <a:pt x="357359" y="1746676"/>
                    </a:lnTo>
                    <a:lnTo>
                      <a:pt x="357731" y="1746676"/>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6" name="Freeform: Shape 1145">
                <a:extLst>
                  <a:ext uri="{FF2B5EF4-FFF2-40B4-BE49-F238E27FC236}">
                    <a16:creationId xmlns:a16="http://schemas.microsoft.com/office/drawing/2014/main" id="{2FB7E27D-0BD0-0906-4B18-8AC00F346BCF}"/>
                  </a:ext>
                </a:extLst>
              </p:cNvPr>
              <p:cNvSpPr/>
              <p:nvPr/>
            </p:nvSpPr>
            <p:spPr>
              <a:xfrm>
                <a:off x="5623473" y="1393678"/>
                <a:ext cx="55741" cy="55741"/>
              </a:xfrm>
              <a:custGeom>
                <a:avLst/>
                <a:gdLst>
                  <a:gd name="connsiteX0" fmla="*/ 5582 w 55741"/>
                  <a:gd name="connsiteY0" fmla="*/ 44587 h 55741"/>
                  <a:gd name="connsiteX1" fmla="*/ 44587 w 55741"/>
                  <a:gd name="connsiteY1" fmla="*/ 50159 h 55741"/>
                  <a:gd name="connsiteX2" fmla="*/ 50159 w 55741"/>
                  <a:gd name="connsiteY2" fmla="*/ 11154 h 55741"/>
                  <a:gd name="connsiteX3" fmla="*/ 11154 w 55741"/>
                  <a:gd name="connsiteY3" fmla="*/ 5582 h 55741"/>
                  <a:gd name="connsiteX4" fmla="*/ 5582 w 55741"/>
                  <a:gd name="connsiteY4" fmla="*/ 44587 h 5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41" h="55741">
                    <a:moveTo>
                      <a:pt x="5582" y="44587"/>
                    </a:moveTo>
                    <a:cubicBezTo>
                      <a:pt x="14869" y="56846"/>
                      <a:pt x="32329" y="59446"/>
                      <a:pt x="44587" y="50159"/>
                    </a:cubicBezTo>
                    <a:cubicBezTo>
                      <a:pt x="56846" y="40872"/>
                      <a:pt x="59446" y="23413"/>
                      <a:pt x="50159" y="11154"/>
                    </a:cubicBezTo>
                    <a:cubicBezTo>
                      <a:pt x="40872" y="-1104"/>
                      <a:pt x="23413" y="-3705"/>
                      <a:pt x="11154" y="5582"/>
                    </a:cubicBezTo>
                    <a:cubicBezTo>
                      <a:pt x="-1104" y="14869"/>
                      <a:pt x="-3705" y="32329"/>
                      <a:pt x="5582" y="4458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7" name="Freeform: Shape 1146">
                <a:extLst>
                  <a:ext uri="{FF2B5EF4-FFF2-40B4-BE49-F238E27FC236}">
                    <a16:creationId xmlns:a16="http://schemas.microsoft.com/office/drawing/2014/main" id="{8BCB0DDA-9FC6-F47B-4A38-99ABA77A8F83}"/>
                  </a:ext>
                </a:extLst>
              </p:cNvPr>
              <p:cNvSpPr/>
              <p:nvPr/>
            </p:nvSpPr>
            <p:spPr>
              <a:xfrm>
                <a:off x="5267333" y="-350292"/>
                <a:ext cx="55532" cy="55532"/>
              </a:xfrm>
              <a:custGeom>
                <a:avLst/>
                <a:gdLst>
                  <a:gd name="connsiteX0" fmla="*/ 1392 w 55532"/>
                  <a:gd name="connsiteY0" fmla="*/ 36310 h 55532"/>
                  <a:gd name="connsiteX1" fmla="*/ 19222 w 55532"/>
                  <a:gd name="connsiteY1" fmla="*/ 1391 h 55532"/>
                  <a:gd name="connsiteX2" fmla="*/ 54141 w 55532"/>
                  <a:gd name="connsiteY2" fmla="*/ 19222 h 55532"/>
                  <a:gd name="connsiteX3" fmla="*/ 36310 w 55532"/>
                  <a:gd name="connsiteY3" fmla="*/ 54141 h 55532"/>
                  <a:gd name="connsiteX4" fmla="*/ 1392 w 55532"/>
                  <a:gd name="connsiteY4" fmla="*/ 36310 h 5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32" h="55532">
                    <a:moveTo>
                      <a:pt x="1392" y="36310"/>
                    </a:moveTo>
                    <a:cubicBezTo>
                      <a:pt x="-3438" y="21823"/>
                      <a:pt x="4735" y="5849"/>
                      <a:pt x="19222" y="1391"/>
                    </a:cubicBezTo>
                    <a:cubicBezTo>
                      <a:pt x="33710" y="-3438"/>
                      <a:pt x="49683" y="4735"/>
                      <a:pt x="54141" y="19222"/>
                    </a:cubicBezTo>
                    <a:cubicBezTo>
                      <a:pt x="58970" y="33710"/>
                      <a:pt x="50798" y="49683"/>
                      <a:pt x="36310" y="54141"/>
                    </a:cubicBezTo>
                    <a:cubicBezTo>
                      <a:pt x="21823" y="58970"/>
                      <a:pt x="5849" y="50798"/>
                      <a:pt x="1392" y="3631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1" name="Graphic 619">
              <a:extLst>
                <a:ext uri="{FF2B5EF4-FFF2-40B4-BE49-F238E27FC236}">
                  <a16:creationId xmlns:a16="http://schemas.microsoft.com/office/drawing/2014/main" id="{2681F650-41F7-896B-B85B-3FFECE731362}"/>
                </a:ext>
                <a:ext uri="{C183D7F6-B498-43B3-948B-1728B52AA6E4}">
                  <adec:decorative xmlns:adec="http://schemas.microsoft.com/office/drawing/2017/decorative" val="1"/>
                </a:ext>
              </a:extLst>
            </p:cNvPr>
            <p:cNvGrpSpPr/>
            <p:nvPr/>
          </p:nvGrpSpPr>
          <p:grpSpPr>
            <a:xfrm>
              <a:off x="3620538" y="2430383"/>
              <a:ext cx="526395" cy="1619130"/>
              <a:chOff x="4871172" y="-244590"/>
              <a:chExt cx="782823" cy="2278753"/>
            </a:xfrm>
            <a:solidFill>
              <a:srgbClr val="454142"/>
            </a:solidFill>
          </p:grpSpPr>
          <p:sp>
            <p:nvSpPr>
              <p:cNvPr id="1142" name="Freeform: Shape 1141">
                <a:extLst>
                  <a:ext uri="{FF2B5EF4-FFF2-40B4-BE49-F238E27FC236}">
                    <a16:creationId xmlns:a16="http://schemas.microsoft.com/office/drawing/2014/main" id="{849DAA4C-7AB5-45B0-7FDE-6067825740C5}"/>
                  </a:ext>
                </a:extLst>
              </p:cNvPr>
              <p:cNvSpPr/>
              <p:nvPr/>
            </p:nvSpPr>
            <p:spPr>
              <a:xfrm>
                <a:off x="4899107" y="-219998"/>
                <a:ext cx="731434" cy="2227735"/>
              </a:xfrm>
              <a:custGeom>
                <a:avLst/>
                <a:gdLst>
                  <a:gd name="connsiteX0" fmla="*/ 727348 w 731434"/>
                  <a:gd name="connsiteY0" fmla="*/ 2227736 h 2227735"/>
                  <a:gd name="connsiteX1" fmla="*/ 731434 w 731434"/>
                  <a:gd name="connsiteY1" fmla="*/ 2153812 h 2227735"/>
                  <a:gd name="connsiteX2" fmla="*/ 725491 w 731434"/>
                  <a:gd name="connsiteY2" fmla="*/ 2079889 h 2227735"/>
                  <a:gd name="connsiteX3" fmla="*/ 718061 w 731434"/>
                  <a:gd name="connsiteY3" fmla="*/ 2043484 h 2227735"/>
                  <a:gd name="connsiteX4" fmla="*/ 708403 w 731434"/>
                  <a:gd name="connsiteY4" fmla="*/ 2007822 h 2227735"/>
                  <a:gd name="connsiteX5" fmla="*/ 694658 w 731434"/>
                  <a:gd name="connsiteY5" fmla="*/ 1973275 h 2227735"/>
                  <a:gd name="connsiteX6" fmla="*/ 687600 w 731434"/>
                  <a:gd name="connsiteY6" fmla="*/ 1956187 h 2227735"/>
                  <a:gd name="connsiteX7" fmla="*/ 679056 w 731434"/>
                  <a:gd name="connsiteY7" fmla="*/ 1939843 h 2227735"/>
                  <a:gd name="connsiteX8" fmla="*/ 607362 w 731434"/>
                  <a:gd name="connsiteY8" fmla="*/ 1810198 h 2227735"/>
                  <a:gd name="connsiteX9" fmla="*/ 574300 w 731434"/>
                  <a:gd name="connsiteY9" fmla="*/ 1744075 h 2227735"/>
                  <a:gd name="connsiteX10" fmla="*/ 543097 w 731434"/>
                  <a:gd name="connsiteY10" fmla="*/ 1677210 h 2227735"/>
                  <a:gd name="connsiteX11" fmla="*/ 513750 w 731434"/>
                  <a:gd name="connsiteY11" fmla="*/ 1609230 h 2227735"/>
                  <a:gd name="connsiteX12" fmla="*/ 486261 w 731434"/>
                  <a:gd name="connsiteY12" fmla="*/ 1540507 h 2227735"/>
                  <a:gd name="connsiteX13" fmla="*/ 461743 w 731434"/>
                  <a:gd name="connsiteY13" fmla="*/ 1470670 h 2227735"/>
                  <a:gd name="connsiteX14" fmla="*/ 438712 w 731434"/>
                  <a:gd name="connsiteY14" fmla="*/ 1400461 h 2227735"/>
                  <a:gd name="connsiteX15" fmla="*/ 417909 w 731434"/>
                  <a:gd name="connsiteY15" fmla="*/ 1329509 h 2227735"/>
                  <a:gd name="connsiteX16" fmla="*/ 400450 w 731434"/>
                  <a:gd name="connsiteY16" fmla="*/ 1257814 h 2227735"/>
                  <a:gd name="connsiteX17" fmla="*/ 391906 w 731434"/>
                  <a:gd name="connsiteY17" fmla="*/ 1221781 h 2227735"/>
                  <a:gd name="connsiteX18" fmla="*/ 385220 w 731434"/>
                  <a:gd name="connsiteY18" fmla="*/ 1185377 h 2227735"/>
                  <a:gd name="connsiteX19" fmla="*/ 371847 w 731434"/>
                  <a:gd name="connsiteY19" fmla="*/ 1112568 h 2227735"/>
                  <a:gd name="connsiteX20" fmla="*/ 371847 w 731434"/>
                  <a:gd name="connsiteY20" fmla="*/ 1111825 h 2227735"/>
                  <a:gd name="connsiteX21" fmla="*/ 371103 w 731434"/>
                  <a:gd name="connsiteY21" fmla="*/ 1111082 h 2227735"/>
                  <a:gd name="connsiteX22" fmla="*/ 343986 w 731434"/>
                  <a:gd name="connsiteY22" fmla="*/ 1066876 h 2227735"/>
                  <a:gd name="connsiteX23" fmla="*/ 320212 w 731434"/>
                  <a:gd name="connsiteY23" fmla="*/ 1020813 h 2227735"/>
                  <a:gd name="connsiteX24" fmla="*/ 300152 w 731434"/>
                  <a:gd name="connsiteY24" fmla="*/ 973265 h 2227735"/>
                  <a:gd name="connsiteX25" fmla="*/ 290865 w 731434"/>
                  <a:gd name="connsiteY25" fmla="*/ 949119 h 2227735"/>
                  <a:gd name="connsiteX26" fmla="*/ 283436 w 731434"/>
                  <a:gd name="connsiteY26" fmla="*/ 924230 h 2227735"/>
                  <a:gd name="connsiteX27" fmla="*/ 276006 w 731434"/>
                  <a:gd name="connsiteY27" fmla="*/ 899341 h 2227735"/>
                  <a:gd name="connsiteX28" fmla="*/ 270062 w 731434"/>
                  <a:gd name="connsiteY28" fmla="*/ 874081 h 2227735"/>
                  <a:gd name="connsiteX29" fmla="*/ 264119 w 731434"/>
                  <a:gd name="connsiteY29" fmla="*/ 848820 h 2227735"/>
                  <a:gd name="connsiteX30" fmla="*/ 259661 w 731434"/>
                  <a:gd name="connsiteY30" fmla="*/ 823189 h 2227735"/>
                  <a:gd name="connsiteX31" fmla="*/ 251489 w 731434"/>
                  <a:gd name="connsiteY31" fmla="*/ 771925 h 2227735"/>
                  <a:gd name="connsiteX32" fmla="*/ 244802 w 731434"/>
                  <a:gd name="connsiteY32" fmla="*/ 720290 h 2227735"/>
                  <a:gd name="connsiteX33" fmla="*/ 231429 w 731434"/>
                  <a:gd name="connsiteY33" fmla="*/ 617020 h 2227735"/>
                  <a:gd name="connsiteX34" fmla="*/ 222885 w 731434"/>
                  <a:gd name="connsiteY34" fmla="*/ 565385 h 2227735"/>
                  <a:gd name="connsiteX35" fmla="*/ 211369 w 731434"/>
                  <a:gd name="connsiteY35" fmla="*/ 514493 h 2227735"/>
                  <a:gd name="connsiteX36" fmla="*/ 196139 w 731434"/>
                  <a:gd name="connsiteY36" fmla="*/ 464344 h 2227735"/>
                  <a:gd name="connsiteX37" fmla="*/ 175708 w 731434"/>
                  <a:gd name="connsiteY37" fmla="*/ 416052 h 2227735"/>
                  <a:gd name="connsiteX38" fmla="*/ 149704 w 731434"/>
                  <a:gd name="connsiteY38" fmla="*/ 370732 h 2227735"/>
                  <a:gd name="connsiteX39" fmla="*/ 118129 w 731434"/>
                  <a:gd name="connsiteY39" fmla="*/ 329127 h 2227735"/>
                  <a:gd name="connsiteX40" fmla="*/ 118129 w 731434"/>
                  <a:gd name="connsiteY40" fmla="*/ 329127 h 2227735"/>
                  <a:gd name="connsiteX41" fmla="*/ 97698 w 731434"/>
                  <a:gd name="connsiteY41" fmla="*/ 290493 h 2227735"/>
                  <a:gd name="connsiteX42" fmla="*/ 78381 w 731434"/>
                  <a:gd name="connsiteY42" fmla="*/ 251117 h 2227735"/>
                  <a:gd name="connsiteX43" fmla="*/ 60179 w 731434"/>
                  <a:gd name="connsiteY43" fmla="*/ 210998 h 2227735"/>
                  <a:gd name="connsiteX44" fmla="*/ 43834 w 731434"/>
                  <a:gd name="connsiteY44" fmla="*/ 170136 h 2227735"/>
                  <a:gd name="connsiteX45" fmla="*/ 29347 w 731434"/>
                  <a:gd name="connsiteY45" fmla="*/ 128530 h 2227735"/>
                  <a:gd name="connsiteX46" fmla="*/ 23032 w 731434"/>
                  <a:gd name="connsiteY46" fmla="*/ 107356 h 2227735"/>
                  <a:gd name="connsiteX47" fmla="*/ 17088 w 731434"/>
                  <a:gd name="connsiteY47" fmla="*/ 86182 h 2227735"/>
                  <a:gd name="connsiteX48" fmla="*/ 7058 w 731434"/>
                  <a:gd name="connsiteY48" fmla="*/ 43463 h 2227735"/>
                  <a:gd name="connsiteX49" fmla="*/ 0 w 731434"/>
                  <a:gd name="connsiteY49" fmla="*/ 0 h 2227735"/>
                  <a:gd name="connsiteX50" fmla="*/ 0 w 731434"/>
                  <a:gd name="connsiteY50" fmla="*/ 0 h 2227735"/>
                  <a:gd name="connsiteX51" fmla="*/ 6687 w 731434"/>
                  <a:gd name="connsiteY51" fmla="*/ 43463 h 2227735"/>
                  <a:gd name="connsiteX52" fmla="*/ 15973 w 731434"/>
                  <a:gd name="connsiteY52" fmla="*/ 86554 h 2227735"/>
                  <a:gd name="connsiteX53" fmla="*/ 21917 w 731434"/>
                  <a:gd name="connsiteY53" fmla="*/ 107728 h 2227735"/>
                  <a:gd name="connsiteX54" fmla="*/ 27861 w 731434"/>
                  <a:gd name="connsiteY54" fmla="*/ 128902 h 2227735"/>
                  <a:gd name="connsiteX55" fmla="*/ 41605 w 731434"/>
                  <a:gd name="connsiteY55" fmla="*/ 170507 h 2227735"/>
                  <a:gd name="connsiteX56" fmla="*/ 57579 w 731434"/>
                  <a:gd name="connsiteY56" fmla="*/ 211369 h 2227735"/>
                  <a:gd name="connsiteX57" fmla="*/ 75038 w 731434"/>
                  <a:gd name="connsiteY57" fmla="*/ 251489 h 2227735"/>
                  <a:gd name="connsiteX58" fmla="*/ 93983 w 731434"/>
                  <a:gd name="connsiteY58" fmla="*/ 291236 h 2227735"/>
                  <a:gd name="connsiteX59" fmla="*/ 114043 w 731434"/>
                  <a:gd name="connsiteY59" fmla="*/ 330241 h 2227735"/>
                  <a:gd name="connsiteX60" fmla="*/ 114043 w 731434"/>
                  <a:gd name="connsiteY60" fmla="*/ 330241 h 2227735"/>
                  <a:gd name="connsiteX61" fmla="*/ 114043 w 731434"/>
                  <a:gd name="connsiteY61" fmla="*/ 330241 h 2227735"/>
                  <a:gd name="connsiteX62" fmla="*/ 145247 w 731434"/>
                  <a:gd name="connsiteY62" fmla="*/ 371475 h 2227735"/>
                  <a:gd name="connsiteX63" fmla="*/ 170878 w 731434"/>
                  <a:gd name="connsiteY63" fmla="*/ 416423 h 2227735"/>
                  <a:gd name="connsiteX64" fmla="*/ 190938 w 731434"/>
                  <a:gd name="connsiteY64" fmla="*/ 464344 h 2227735"/>
                  <a:gd name="connsiteX65" fmla="*/ 205797 w 731434"/>
                  <a:gd name="connsiteY65" fmla="*/ 514121 h 2227735"/>
                  <a:gd name="connsiteX66" fmla="*/ 216942 w 731434"/>
                  <a:gd name="connsiteY66" fmla="*/ 565013 h 2227735"/>
                  <a:gd name="connsiteX67" fmla="*/ 225114 w 731434"/>
                  <a:gd name="connsiteY67" fmla="*/ 616277 h 2227735"/>
                  <a:gd name="connsiteX68" fmla="*/ 237744 w 731434"/>
                  <a:gd name="connsiteY68" fmla="*/ 719547 h 2227735"/>
                  <a:gd name="connsiteX69" fmla="*/ 244431 w 731434"/>
                  <a:gd name="connsiteY69" fmla="*/ 771182 h 2227735"/>
                  <a:gd name="connsiteX70" fmla="*/ 252603 w 731434"/>
                  <a:gd name="connsiteY70" fmla="*/ 822817 h 2227735"/>
                  <a:gd name="connsiteX71" fmla="*/ 257061 w 731434"/>
                  <a:gd name="connsiteY71" fmla="*/ 848449 h 2227735"/>
                  <a:gd name="connsiteX72" fmla="*/ 263004 w 731434"/>
                  <a:gd name="connsiteY72" fmla="*/ 874081 h 2227735"/>
                  <a:gd name="connsiteX73" fmla="*/ 268948 w 731434"/>
                  <a:gd name="connsiteY73" fmla="*/ 899712 h 2227735"/>
                  <a:gd name="connsiteX74" fmla="*/ 276378 w 731434"/>
                  <a:gd name="connsiteY74" fmla="*/ 924973 h 2227735"/>
                  <a:gd name="connsiteX75" fmla="*/ 283807 w 731434"/>
                  <a:gd name="connsiteY75" fmla="*/ 949862 h 2227735"/>
                  <a:gd name="connsiteX76" fmla="*/ 293094 w 731434"/>
                  <a:gd name="connsiteY76" fmla="*/ 974379 h 2227735"/>
                  <a:gd name="connsiteX77" fmla="*/ 313153 w 731434"/>
                  <a:gd name="connsiteY77" fmla="*/ 1022671 h 2227735"/>
                  <a:gd name="connsiteX78" fmla="*/ 336928 w 731434"/>
                  <a:gd name="connsiteY78" fmla="*/ 1069105 h 2227735"/>
                  <a:gd name="connsiteX79" fmla="*/ 364417 w 731434"/>
                  <a:gd name="connsiteY79" fmla="*/ 1113682 h 2227735"/>
                  <a:gd name="connsiteX80" fmla="*/ 363674 w 731434"/>
                  <a:gd name="connsiteY80" fmla="*/ 1112196 h 2227735"/>
                  <a:gd name="connsiteX81" fmla="*/ 377419 w 731434"/>
                  <a:gd name="connsiteY81" fmla="*/ 1185005 h 2227735"/>
                  <a:gd name="connsiteX82" fmla="*/ 384477 w 731434"/>
                  <a:gd name="connsiteY82" fmla="*/ 1221410 h 2227735"/>
                  <a:gd name="connsiteX83" fmla="*/ 393392 w 731434"/>
                  <a:gd name="connsiteY83" fmla="*/ 1257443 h 2227735"/>
                  <a:gd name="connsiteX84" fmla="*/ 411223 w 731434"/>
                  <a:gd name="connsiteY84" fmla="*/ 1329509 h 2227735"/>
                  <a:gd name="connsiteX85" fmla="*/ 432397 w 731434"/>
                  <a:gd name="connsiteY85" fmla="*/ 1400461 h 2227735"/>
                  <a:gd name="connsiteX86" fmla="*/ 455800 w 731434"/>
                  <a:gd name="connsiteY86" fmla="*/ 1470670 h 2227735"/>
                  <a:gd name="connsiteX87" fmla="*/ 480689 w 731434"/>
                  <a:gd name="connsiteY87" fmla="*/ 1540507 h 2227735"/>
                  <a:gd name="connsiteX88" fmla="*/ 508178 w 731434"/>
                  <a:gd name="connsiteY88" fmla="*/ 1609230 h 2227735"/>
                  <a:gd name="connsiteX89" fmla="*/ 537896 w 731434"/>
                  <a:gd name="connsiteY89" fmla="*/ 1677210 h 2227735"/>
                  <a:gd name="connsiteX90" fmla="*/ 569471 w 731434"/>
                  <a:gd name="connsiteY90" fmla="*/ 1744075 h 2227735"/>
                  <a:gd name="connsiteX91" fmla="*/ 602904 w 731434"/>
                  <a:gd name="connsiteY91" fmla="*/ 1810198 h 2227735"/>
                  <a:gd name="connsiteX92" fmla="*/ 675342 w 731434"/>
                  <a:gd name="connsiteY92" fmla="*/ 1939471 h 2227735"/>
                  <a:gd name="connsiteX93" fmla="*/ 683886 w 731434"/>
                  <a:gd name="connsiteY93" fmla="*/ 1955816 h 2227735"/>
                  <a:gd name="connsiteX94" fmla="*/ 690943 w 731434"/>
                  <a:gd name="connsiteY94" fmla="*/ 1972904 h 2227735"/>
                  <a:gd name="connsiteX95" fmla="*/ 705060 w 731434"/>
                  <a:gd name="connsiteY95" fmla="*/ 2007079 h 2227735"/>
                  <a:gd name="connsiteX96" fmla="*/ 715089 w 731434"/>
                  <a:gd name="connsiteY96" fmla="*/ 2042370 h 2227735"/>
                  <a:gd name="connsiteX97" fmla="*/ 722890 w 731434"/>
                  <a:gd name="connsiteY97" fmla="*/ 2078403 h 2227735"/>
                  <a:gd name="connsiteX98" fmla="*/ 729577 w 731434"/>
                  <a:gd name="connsiteY98" fmla="*/ 2151955 h 2227735"/>
                  <a:gd name="connsiteX99" fmla="*/ 726234 w 731434"/>
                  <a:gd name="connsiteY99" fmla="*/ 2225878 h 2227735"/>
                  <a:gd name="connsiteX100" fmla="*/ 726234 w 731434"/>
                  <a:gd name="connsiteY100" fmla="*/ 2225878 h 222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31434" h="2227735">
                    <a:moveTo>
                      <a:pt x="727348" y="2227736"/>
                    </a:moveTo>
                    <a:cubicBezTo>
                      <a:pt x="728834" y="2203218"/>
                      <a:pt x="731434" y="2178701"/>
                      <a:pt x="731434" y="2153812"/>
                    </a:cubicBezTo>
                    <a:cubicBezTo>
                      <a:pt x="731434" y="2129295"/>
                      <a:pt x="729948" y="2104406"/>
                      <a:pt x="725491" y="2079889"/>
                    </a:cubicBezTo>
                    <a:cubicBezTo>
                      <a:pt x="723633" y="2067630"/>
                      <a:pt x="721776" y="2055371"/>
                      <a:pt x="718061" y="2043484"/>
                    </a:cubicBezTo>
                    <a:lnTo>
                      <a:pt x="708403" y="2007822"/>
                    </a:lnTo>
                    <a:lnTo>
                      <a:pt x="694658" y="1973275"/>
                    </a:lnTo>
                    <a:lnTo>
                      <a:pt x="687600" y="1956187"/>
                    </a:lnTo>
                    <a:cubicBezTo>
                      <a:pt x="685000" y="1950615"/>
                      <a:pt x="681657" y="1945415"/>
                      <a:pt x="679056" y="1939843"/>
                    </a:cubicBezTo>
                    <a:cubicBezTo>
                      <a:pt x="655282" y="1896380"/>
                      <a:pt x="631136" y="1853660"/>
                      <a:pt x="607362" y="1810198"/>
                    </a:cubicBezTo>
                    <a:lnTo>
                      <a:pt x="574300" y="1744075"/>
                    </a:lnTo>
                    <a:cubicBezTo>
                      <a:pt x="562785" y="1722158"/>
                      <a:pt x="553126" y="1699498"/>
                      <a:pt x="543097" y="1677210"/>
                    </a:cubicBezTo>
                    <a:cubicBezTo>
                      <a:pt x="533067" y="1654550"/>
                      <a:pt x="522294" y="1632633"/>
                      <a:pt x="513750" y="1609230"/>
                    </a:cubicBezTo>
                    <a:lnTo>
                      <a:pt x="486261" y="1540507"/>
                    </a:lnTo>
                    <a:cubicBezTo>
                      <a:pt x="477345" y="1517475"/>
                      <a:pt x="469916" y="1494073"/>
                      <a:pt x="461743" y="1470670"/>
                    </a:cubicBezTo>
                    <a:cubicBezTo>
                      <a:pt x="453571" y="1447267"/>
                      <a:pt x="445398" y="1424235"/>
                      <a:pt x="438712" y="1400461"/>
                    </a:cubicBezTo>
                    <a:lnTo>
                      <a:pt x="417909" y="1329509"/>
                    </a:lnTo>
                    <a:cubicBezTo>
                      <a:pt x="411594" y="1305735"/>
                      <a:pt x="406394" y="1281589"/>
                      <a:pt x="400450" y="1257814"/>
                    </a:cubicBezTo>
                    <a:lnTo>
                      <a:pt x="391906" y="1221781"/>
                    </a:lnTo>
                    <a:lnTo>
                      <a:pt x="385220" y="1185377"/>
                    </a:lnTo>
                    <a:lnTo>
                      <a:pt x="371847" y="1112568"/>
                    </a:lnTo>
                    <a:lnTo>
                      <a:pt x="371847" y="1111825"/>
                    </a:lnTo>
                    <a:cubicBezTo>
                      <a:pt x="371847" y="1111825"/>
                      <a:pt x="371103" y="1111082"/>
                      <a:pt x="371103" y="1111082"/>
                    </a:cubicBezTo>
                    <a:lnTo>
                      <a:pt x="343986" y="1066876"/>
                    </a:lnTo>
                    <a:cubicBezTo>
                      <a:pt x="334699" y="1052389"/>
                      <a:pt x="328384" y="1036044"/>
                      <a:pt x="320212" y="1020813"/>
                    </a:cubicBezTo>
                    <a:cubicBezTo>
                      <a:pt x="312039" y="1005583"/>
                      <a:pt x="306467" y="989238"/>
                      <a:pt x="300152" y="973265"/>
                    </a:cubicBezTo>
                    <a:cubicBezTo>
                      <a:pt x="297180" y="965092"/>
                      <a:pt x="293465" y="957291"/>
                      <a:pt x="290865" y="949119"/>
                    </a:cubicBezTo>
                    <a:lnTo>
                      <a:pt x="283436" y="924230"/>
                    </a:lnTo>
                    <a:lnTo>
                      <a:pt x="276006" y="899341"/>
                    </a:lnTo>
                    <a:lnTo>
                      <a:pt x="270062" y="874081"/>
                    </a:lnTo>
                    <a:lnTo>
                      <a:pt x="264119" y="848820"/>
                    </a:lnTo>
                    <a:lnTo>
                      <a:pt x="259661" y="823189"/>
                    </a:lnTo>
                    <a:cubicBezTo>
                      <a:pt x="256318" y="806101"/>
                      <a:pt x="253718" y="789013"/>
                      <a:pt x="251489" y="771925"/>
                    </a:cubicBezTo>
                    <a:cubicBezTo>
                      <a:pt x="248888" y="754837"/>
                      <a:pt x="246659" y="737749"/>
                      <a:pt x="244802" y="720290"/>
                    </a:cubicBezTo>
                    <a:cubicBezTo>
                      <a:pt x="240344" y="685743"/>
                      <a:pt x="236630" y="651196"/>
                      <a:pt x="231429" y="617020"/>
                    </a:cubicBezTo>
                    <a:cubicBezTo>
                      <a:pt x="229200" y="599932"/>
                      <a:pt x="226228" y="582473"/>
                      <a:pt x="222885" y="565385"/>
                    </a:cubicBezTo>
                    <a:cubicBezTo>
                      <a:pt x="220285" y="548297"/>
                      <a:pt x="215456" y="531209"/>
                      <a:pt x="211369" y="514493"/>
                    </a:cubicBezTo>
                    <a:cubicBezTo>
                      <a:pt x="208026" y="497405"/>
                      <a:pt x="200968" y="481060"/>
                      <a:pt x="196139" y="464344"/>
                    </a:cubicBezTo>
                    <a:cubicBezTo>
                      <a:pt x="190567" y="447999"/>
                      <a:pt x="182394" y="432397"/>
                      <a:pt x="175708" y="416052"/>
                    </a:cubicBezTo>
                    <a:cubicBezTo>
                      <a:pt x="167535" y="400450"/>
                      <a:pt x="158248" y="385963"/>
                      <a:pt x="149704" y="370732"/>
                    </a:cubicBezTo>
                    <a:lnTo>
                      <a:pt x="118129" y="329127"/>
                    </a:lnTo>
                    <a:lnTo>
                      <a:pt x="118129" y="329127"/>
                    </a:lnTo>
                    <a:cubicBezTo>
                      <a:pt x="118129" y="329127"/>
                      <a:pt x="97698" y="290493"/>
                      <a:pt x="97698" y="290493"/>
                    </a:cubicBezTo>
                    <a:cubicBezTo>
                      <a:pt x="90640" y="277492"/>
                      <a:pt x="84325" y="264490"/>
                      <a:pt x="78381" y="251117"/>
                    </a:cubicBezTo>
                    <a:cubicBezTo>
                      <a:pt x="72438" y="237744"/>
                      <a:pt x="65751" y="224742"/>
                      <a:pt x="60179" y="210998"/>
                    </a:cubicBezTo>
                    <a:lnTo>
                      <a:pt x="43834" y="170136"/>
                    </a:lnTo>
                    <a:lnTo>
                      <a:pt x="29347" y="128530"/>
                    </a:lnTo>
                    <a:cubicBezTo>
                      <a:pt x="26746" y="121472"/>
                      <a:pt x="25260" y="114414"/>
                      <a:pt x="23032" y="107356"/>
                    </a:cubicBezTo>
                    <a:lnTo>
                      <a:pt x="17088" y="86182"/>
                    </a:lnTo>
                    <a:cubicBezTo>
                      <a:pt x="13745" y="72066"/>
                      <a:pt x="10030" y="57950"/>
                      <a:pt x="7058" y="43463"/>
                    </a:cubicBezTo>
                    <a:cubicBezTo>
                      <a:pt x="4086" y="28975"/>
                      <a:pt x="1857" y="14859"/>
                      <a:pt x="0" y="0"/>
                    </a:cubicBezTo>
                    <a:lnTo>
                      <a:pt x="0" y="0"/>
                    </a:lnTo>
                    <a:cubicBezTo>
                      <a:pt x="1486" y="14488"/>
                      <a:pt x="3715" y="28975"/>
                      <a:pt x="6687" y="43463"/>
                    </a:cubicBezTo>
                    <a:cubicBezTo>
                      <a:pt x="9287" y="57950"/>
                      <a:pt x="13002" y="72066"/>
                      <a:pt x="15973" y="86554"/>
                    </a:cubicBezTo>
                    <a:lnTo>
                      <a:pt x="21917" y="107728"/>
                    </a:lnTo>
                    <a:cubicBezTo>
                      <a:pt x="23774" y="114786"/>
                      <a:pt x="25632" y="121844"/>
                      <a:pt x="27861" y="128902"/>
                    </a:cubicBezTo>
                    <a:lnTo>
                      <a:pt x="41605" y="170507"/>
                    </a:lnTo>
                    <a:lnTo>
                      <a:pt x="57579" y="211369"/>
                    </a:lnTo>
                    <a:cubicBezTo>
                      <a:pt x="62779" y="225114"/>
                      <a:pt x="69466" y="238115"/>
                      <a:pt x="75038" y="251489"/>
                    </a:cubicBezTo>
                    <a:cubicBezTo>
                      <a:pt x="80982" y="264862"/>
                      <a:pt x="87297" y="278235"/>
                      <a:pt x="93983" y="291236"/>
                    </a:cubicBezTo>
                    <a:lnTo>
                      <a:pt x="114043" y="330241"/>
                    </a:lnTo>
                    <a:lnTo>
                      <a:pt x="114043" y="330241"/>
                    </a:lnTo>
                    <a:cubicBezTo>
                      <a:pt x="114043" y="330241"/>
                      <a:pt x="114043" y="330241"/>
                      <a:pt x="114043" y="330241"/>
                    </a:cubicBezTo>
                    <a:lnTo>
                      <a:pt x="145247" y="371475"/>
                    </a:lnTo>
                    <a:cubicBezTo>
                      <a:pt x="153791" y="386706"/>
                      <a:pt x="163078" y="401193"/>
                      <a:pt x="170878" y="416423"/>
                    </a:cubicBezTo>
                    <a:cubicBezTo>
                      <a:pt x="177565" y="432397"/>
                      <a:pt x="185366" y="447627"/>
                      <a:pt x="190938" y="464344"/>
                    </a:cubicBezTo>
                    <a:cubicBezTo>
                      <a:pt x="195767" y="481060"/>
                      <a:pt x="202454" y="497034"/>
                      <a:pt x="205797" y="514121"/>
                    </a:cubicBezTo>
                    <a:cubicBezTo>
                      <a:pt x="209512" y="530838"/>
                      <a:pt x="214341" y="547554"/>
                      <a:pt x="216942" y="565013"/>
                    </a:cubicBezTo>
                    <a:cubicBezTo>
                      <a:pt x="219913" y="582101"/>
                      <a:pt x="223257" y="599189"/>
                      <a:pt x="225114" y="616277"/>
                    </a:cubicBezTo>
                    <a:cubicBezTo>
                      <a:pt x="230315" y="650453"/>
                      <a:pt x="233658" y="685000"/>
                      <a:pt x="237744" y="719547"/>
                    </a:cubicBezTo>
                    <a:cubicBezTo>
                      <a:pt x="239602" y="736635"/>
                      <a:pt x="241830" y="754094"/>
                      <a:pt x="244431" y="771182"/>
                    </a:cubicBezTo>
                    <a:cubicBezTo>
                      <a:pt x="246659" y="788270"/>
                      <a:pt x="249260" y="805729"/>
                      <a:pt x="252603" y="822817"/>
                    </a:cubicBezTo>
                    <a:lnTo>
                      <a:pt x="257061" y="848449"/>
                    </a:lnTo>
                    <a:lnTo>
                      <a:pt x="263004" y="874081"/>
                    </a:lnTo>
                    <a:lnTo>
                      <a:pt x="268948" y="899712"/>
                    </a:lnTo>
                    <a:lnTo>
                      <a:pt x="276378" y="924973"/>
                    </a:lnTo>
                    <a:lnTo>
                      <a:pt x="283807" y="949862"/>
                    </a:lnTo>
                    <a:cubicBezTo>
                      <a:pt x="286407" y="958034"/>
                      <a:pt x="289751" y="966207"/>
                      <a:pt x="293094" y="974379"/>
                    </a:cubicBezTo>
                    <a:cubicBezTo>
                      <a:pt x="299409" y="990724"/>
                      <a:pt x="304981" y="1007069"/>
                      <a:pt x="313153" y="1022671"/>
                    </a:cubicBezTo>
                    <a:cubicBezTo>
                      <a:pt x="321326" y="1038273"/>
                      <a:pt x="327641" y="1054618"/>
                      <a:pt x="336928" y="1069105"/>
                    </a:cubicBezTo>
                    <a:lnTo>
                      <a:pt x="364417" y="1113682"/>
                    </a:lnTo>
                    <a:lnTo>
                      <a:pt x="363674" y="1112196"/>
                    </a:lnTo>
                    <a:lnTo>
                      <a:pt x="377419" y="1185005"/>
                    </a:lnTo>
                    <a:lnTo>
                      <a:pt x="384477" y="1221410"/>
                    </a:lnTo>
                    <a:lnTo>
                      <a:pt x="393392" y="1257443"/>
                    </a:lnTo>
                    <a:cubicBezTo>
                      <a:pt x="399336" y="1281589"/>
                      <a:pt x="404908" y="1305363"/>
                      <a:pt x="411223" y="1329509"/>
                    </a:cubicBezTo>
                    <a:lnTo>
                      <a:pt x="432397" y="1400461"/>
                    </a:lnTo>
                    <a:cubicBezTo>
                      <a:pt x="439083" y="1424235"/>
                      <a:pt x="447256" y="1447638"/>
                      <a:pt x="455800" y="1470670"/>
                    </a:cubicBezTo>
                    <a:cubicBezTo>
                      <a:pt x="464344" y="1494073"/>
                      <a:pt x="471773" y="1517475"/>
                      <a:pt x="480689" y="1540507"/>
                    </a:cubicBezTo>
                    <a:lnTo>
                      <a:pt x="508178" y="1609230"/>
                    </a:lnTo>
                    <a:cubicBezTo>
                      <a:pt x="517093" y="1632261"/>
                      <a:pt x="527866" y="1654550"/>
                      <a:pt x="537896" y="1677210"/>
                    </a:cubicBezTo>
                    <a:cubicBezTo>
                      <a:pt x="548297" y="1699498"/>
                      <a:pt x="557956" y="1722530"/>
                      <a:pt x="569471" y="1744075"/>
                    </a:cubicBezTo>
                    <a:lnTo>
                      <a:pt x="602904" y="1810198"/>
                    </a:lnTo>
                    <a:cubicBezTo>
                      <a:pt x="627050" y="1853289"/>
                      <a:pt x="651567" y="1896380"/>
                      <a:pt x="675342" y="1939471"/>
                    </a:cubicBezTo>
                    <a:cubicBezTo>
                      <a:pt x="678313" y="1945043"/>
                      <a:pt x="681657" y="1950244"/>
                      <a:pt x="683886" y="1955816"/>
                    </a:cubicBezTo>
                    <a:lnTo>
                      <a:pt x="690943" y="1972904"/>
                    </a:lnTo>
                    <a:lnTo>
                      <a:pt x="705060" y="2007079"/>
                    </a:lnTo>
                    <a:lnTo>
                      <a:pt x="715089" y="2042370"/>
                    </a:lnTo>
                    <a:cubicBezTo>
                      <a:pt x="718804" y="2054257"/>
                      <a:pt x="721033" y="2066144"/>
                      <a:pt x="722890" y="2078403"/>
                    </a:cubicBezTo>
                    <a:cubicBezTo>
                      <a:pt x="727720" y="2102549"/>
                      <a:pt x="729206" y="2127066"/>
                      <a:pt x="729577" y="2151955"/>
                    </a:cubicBezTo>
                    <a:cubicBezTo>
                      <a:pt x="729577" y="2176472"/>
                      <a:pt x="727720" y="2201361"/>
                      <a:pt x="726234" y="2225878"/>
                    </a:cubicBezTo>
                    <a:lnTo>
                      <a:pt x="726234" y="222587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3" name="Freeform: Shape 1142">
                <a:extLst>
                  <a:ext uri="{FF2B5EF4-FFF2-40B4-BE49-F238E27FC236}">
                    <a16:creationId xmlns:a16="http://schemas.microsoft.com/office/drawing/2014/main" id="{CCB65F65-2179-9E3F-AC77-10C9B766168F}"/>
                  </a:ext>
                </a:extLst>
              </p:cNvPr>
              <p:cNvSpPr/>
              <p:nvPr/>
            </p:nvSpPr>
            <p:spPr>
              <a:xfrm>
                <a:off x="5598544" y="1978710"/>
                <a:ext cx="55451" cy="55451"/>
              </a:xfrm>
              <a:custGeom>
                <a:avLst/>
                <a:gdLst>
                  <a:gd name="connsiteX0" fmla="*/ 1908 w 55451"/>
                  <a:gd name="connsiteY0" fmla="*/ 37942 h 55451"/>
                  <a:gd name="connsiteX1" fmla="*/ 37941 w 55451"/>
                  <a:gd name="connsiteY1" fmla="*/ 53543 h 55451"/>
                  <a:gd name="connsiteX2" fmla="*/ 53543 w 55451"/>
                  <a:gd name="connsiteY2" fmla="*/ 17510 h 55451"/>
                  <a:gd name="connsiteX3" fmla="*/ 17510 w 55451"/>
                  <a:gd name="connsiteY3" fmla="*/ 1908 h 55451"/>
                  <a:gd name="connsiteX4" fmla="*/ 1908 w 55451"/>
                  <a:gd name="connsiteY4" fmla="*/ 37942 h 55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1" h="55451">
                    <a:moveTo>
                      <a:pt x="1908" y="37942"/>
                    </a:moveTo>
                    <a:cubicBezTo>
                      <a:pt x="7480" y="52057"/>
                      <a:pt x="23825" y="59116"/>
                      <a:pt x="37941" y="53543"/>
                    </a:cubicBezTo>
                    <a:cubicBezTo>
                      <a:pt x="52057" y="47971"/>
                      <a:pt x="59115" y="31626"/>
                      <a:pt x="53543" y="17510"/>
                    </a:cubicBezTo>
                    <a:cubicBezTo>
                      <a:pt x="47971" y="3394"/>
                      <a:pt x="31626" y="-3664"/>
                      <a:pt x="17510" y="1908"/>
                    </a:cubicBezTo>
                    <a:cubicBezTo>
                      <a:pt x="3394" y="7481"/>
                      <a:pt x="-3664" y="23825"/>
                      <a:pt x="1908" y="3794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4" name="Freeform: Shape 1143">
                <a:extLst>
                  <a:ext uri="{FF2B5EF4-FFF2-40B4-BE49-F238E27FC236}">
                    <a16:creationId xmlns:a16="http://schemas.microsoft.com/office/drawing/2014/main" id="{59D4B2B1-92CC-B281-F257-632336954338}"/>
                  </a:ext>
                </a:extLst>
              </p:cNvPr>
              <p:cNvSpPr/>
              <p:nvPr/>
            </p:nvSpPr>
            <p:spPr>
              <a:xfrm>
                <a:off x="4871172" y="-244590"/>
                <a:ext cx="55498" cy="55498"/>
              </a:xfrm>
              <a:custGeom>
                <a:avLst/>
                <a:gdLst>
                  <a:gd name="connsiteX0" fmla="*/ 75 w 55498"/>
                  <a:gd name="connsiteY0" fmla="*/ 29793 h 55498"/>
                  <a:gd name="connsiteX1" fmla="*/ 25706 w 55498"/>
                  <a:gd name="connsiteY1" fmla="*/ 75 h 55498"/>
                  <a:gd name="connsiteX2" fmla="*/ 55424 w 55498"/>
                  <a:gd name="connsiteY2" fmla="*/ 25706 h 55498"/>
                  <a:gd name="connsiteX3" fmla="*/ 29793 w 55498"/>
                  <a:gd name="connsiteY3" fmla="*/ 55424 h 55498"/>
                  <a:gd name="connsiteX4" fmla="*/ 75 w 55498"/>
                  <a:gd name="connsiteY4" fmla="*/ 29793 h 5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8" h="55498">
                    <a:moveTo>
                      <a:pt x="75" y="29793"/>
                    </a:moveTo>
                    <a:cubicBezTo>
                      <a:pt x="-1040" y="14562"/>
                      <a:pt x="10476" y="1189"/>
                      <a:pt x="25706" y="75"/>
                    </a:cubicBezTo>
                    <a:cubicBezTo>
                      <a:pt x="40937" y="-1040"/>
                      <a:pt x="54310" y="10476"/>
                      <a:pt x="55424" y="25706"/>
                    </a:cubicBezTo>
                    <a:cubicBezTo>
                      <a:pt x="56539" y="40937"/>
                      <a:pt x="45023" y="54310"/>
                      <a:pt x="29793" y="55424"/>
                    </a:cubicBezTo>
                    <a:cubicBezTo>
                      <a:pt x="14562" y="56539"/>
                      <a:pt x="1189" y="45023"/>
                      <a:pt x="75" y="2979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2" name="Graphic 619">
              <a:extLst>
                <a:ext uri="{FF2B5EF4-FFF2-40B4-BE49-F238E27FC236}">
                  <a16:creationId xmlns:a16="http://schemas.microsoft.com/office/drawing/2014/main" id="{447C8A84-FA01-86A7-E108-C2A7DA69F278}"/>
                </a:ext>
                <a:ext uri="{C183D7F6-B498-43B3-948B-1728B52AA6E4}">
                  <adec:decorative xmlns:adec="http://schemas.microsoft.com/office/drawing/2017/decorative" val="1"/>
                </a:ext>
              </a:extLst>
            </p:cNvPr>
            <p:cNvGrpSpPr/>
            <p:nvPr/>
          </p:nvGrpSpPr>
          <p:grpSpPr>
            <a:xfrm>
              <a:off x="3373642" y="2531365"/>
              <a:ext cx="616535" cy="1366762"/>
              <a:chOff x="4504002" y="-102468"/>
              <a:chExt cx="916874" cy="1923571"/>
            </a:xfrm>
            <a:solidFill>
              <a:srgbClr val="454142"/>
            </a:solidFill>
          </p:grpSpPr>
          <p:sp>
            <p:nvSpPr>
              <p:cNvPr id="1139" name="Freeform: Shape 1138">
                <a:extLst>
                  <a:ext uri="{FF2B5EF4-FFF2-40B4-BE49-F238E27FC236}">
                    <a16:creationId xmlns:a16="http://schemas.microsoft.com/office/drawing/2014/main" id="{2414552A-1888-D0CB-5C19-D85485203C82}"/>
                  </a:ext>
                </a:extLst>
              </p:cNvPr>
              <p:cNvSpPr/>
              <p:nvPr/>
            </p:nvSpPr>
            <p:spPr>
              <a:xfrm>
                <a:off x="4530232" y="-76609"/>
                <a:ext cx="868263" cy="1871490"/>
              </a:xfrm>
              <a:custGeom>
                <a:avLst/>
                <a:gdLst>
                  <a:gd name="connsiteX0" fmla="*/ 862193 w 868263"/>
                  <a:gd name="connsiteY0" fmla="*/ 1871491 h 1871490"/>
                  <a:gd name="connsiteX1" fmla="*/ 868137 w 868263"/>
                  <a:gd name="connsiteY1" fmla="*/ 1851803 h 1871490"/>
                  <a:gd name="connsiteX2" fmla="*/ 867394 w 868263"/>
                  <a:gd name="connsiteY2" fmla="*/ 1841402 h 1871490"/>
                  <a:gd name="connsiteX3" fmla="*/ 865165 w 868263"/>
                  <a:gd name="connsiteY3" fmla="*/ 1831000 h 1871490"/>
                  <a:gd name="connsiteX4" fmla="*/ 858479 w 868263"/>
                  <a:gd name="connsiteY4" fmla="*/ 1811312 h 1871490"/>
                  <a:gd name="connsiteX5" fmla="*/ 849935 w 868263"/>
                  <a:gd name="connsiteY5" fmla="*/ 1791995 h 1871490"/>
                  <a:gd name="connsiteX6" fmla="*/ 808701 w 868263"/>
                  <a:gd name="connsiteY6" fmla="*/ 1719186 h 1871490"/>
                  <a:gd name="connsiteX7" fmla="*/ 714347 w 868263"/>
                  <a:gd name="connsiteY7" fmla="*/ 1580998 h 1871490"/>
                  <a:gd name="connsiteX8" fmla="*/ 714347 w 868263"/>
                  <a:gd name="connsiteY8" fmla="*/ 1580998 h 1871490"/>
                  <a:gd name="connsiteX9" fmla="*/ 640794 w 868263"/>
                  <a:gd name="connsiteY9" fmla="*/ 1417177 h 1871490"/>
                  <a:gd name="connsiteX10" fmla="*/ 567243 w 868263"/>
                  <a:gd name="connsiteY10" fmla="*/ 1252985 h 1871490"/>
                  <a:gd name="connsiteX11" fmla="*/ 416795 w 868263"/>
                  <a:gd name="connsiteY11" fmla="*/ 926459 h 1871490"/>
                  <a:gd name="connsiteX12" fmla="*/ 397478 w 868263"/>
                  <a:gd name="connsiteY12" fmla="*/ 885968 h 1871490"/>
                  <a:gd name="connsiteX13" fmla="*/ 379648 w 868263"/>
                  <a:gd name="connsiteY13" fmla="*/ 844734 h 1871490"/>
                  <a:gd name="connsiteX14" fmla="*/ 347329 w 868263"/>
                  <a:gd name="connsiteY14" fmla="*/ 761152 h 1871490"/>
                  <a:gd name="connsiteX15" fmla="*/ 290122 w 868263"/>
                  <a:gd name="connsiteY15" fmla="*/ 590645 h 1871490"/>
                  <a:gd name="connsiteX16" fmla="*/ 224371 w 868263"/>
                  <a:gd name="connsiteY16" fmla="*/ 423110 h 1871490"/>
                  <a:gd name="connsiteX17" fmla="*/ 203568 w 868263"/>
                  <a:gd name="connsiteY17" fmla="*/ 382991 h 1871490"/>
                  <a:gd name="connsiteX18" fmla="*/ 180537 w 868263"/>
                  <a:gd name="connsiteY18" fmla="*/ 344357 h 1871490"/>
                  <a:gd name="connsiteX19" fmla="*/ 154905 w 868263"/>
                  <a:gd name="connsiteY19" fmla="*/ 307210 h 1871490"/>
                  <a:gd name="connsiteX20" fmla="*/ 126302 w 868263"/>
                  <a:gd name="connsiteY20" fmla="*/ 272291 h 1871490"/>
                  <a:gd name="connsiteX21" fmla="*/ 126302 w 868263"/>
                  <a:gd name="connsiteY21" fmla="*/ 272291 h 1871490"/>
                  <a:gd name="connsiteX22" fmla="*/ 0 w 868263"/>
                  <a:gd name="connsiteY22" fmla="*/ 0 h 1871490"/>
                  <a:gd name="connsiteX23" fmla="*/ 0 w 868263"/>
                  <a:gd name="connsiteY23" fmla="*/ 0 h 1871490"/>
                  <a:gd name="connsiteX24" fmla="*/ 122958 w 868263"/>
                  <a:gd name="connsiteY24" fmla="*/ 274520 h 1871490"/>
                  <a:gd name="connsiteX25" fmla="*/ 122958 w 868263"/>
                  <a:gd name="connsiteY25" fmla="*/ 274520 h 1871490"/>
                  <a:gd name="connsiteX26" fmla="*/ 122958 w 868263"/>
                  <a:gd name="connsiteY26" fmla="*/ 274892 h 1871490"/>
                  <a:gd name="connsiteX27" fmla="*/ 151190 w 868263"/>
                  <a:gd name="connsiteY27" fmla="*/ 309810 h 1871490"/>
                  <a:gd name="connsiteX28" fmla="*/ 176451 w 868263"/>
                  <a:gd name="connsiteY28" fmla="*/ 346586 h 1871490"/>
                  <a:gd name="connsiteX29" fmla="*/ 199111 w 868263"/>
                  <a:gd name="connsiteY29" fmla="*/ 385220 h 1871490"/>
                  <a:gd name="connsiteX30" fmla="*/ 219542 w 868263"/>
                  <a:gd name="connsiteY30" fmla="*/ 424967 h 1871490"/>
                  <a:gd name="connsiteX31" fmla="*/ 284178 w 868263"/>
                  <a:gd name="connsiteY31" fmla="*/ 592131 h 1871490"/>
                  <a:gd name="connsiteX32" fmla="*/ 340271 w 868263"/>
                  <a:gd name="connsiteY32" fmla="*/ 763010 h 1871490"/>
                  <a:gd name="connsiteX33" fmla="*/ 372218 w 868263"/>
                  <a:gd name="connsiteY33" fmla="*/ 847334 h 1871490"/>
                  <a:gd name="connsiteX34" fmla="*/ 390049 w 868263"/>
                  <a:gd name="connsiteY34" fmla="*/ 888940 h 1871490"/>
                  <a:gd name="connsiteX35" fmla="*/ 409366 w 868263"/>
                  <a:gd name="connsiteY35" fmla="*/ 929431 h 1871490"/>
                  <a:gd name="connsiteX36" fmla="*/ 561299 w 868263"/>
                  <a:gd name="connsiteY36" fmla="*/ 1255214 h 1871490"/>
                  <a:gd name="connsiteX37" fmla="*/ 635594 w 868263"/>
                  <a:gd name="connsiteY37" fmla="*/ 1418663 h 1871490"/>
                  <a:gd name="connsiteX38" fmla="*/ 709889 w 868263"/>
                  <a:gd name="connsiteY38" fmla="*/ 1582484 h 1871490"/>
                  <a:gd name="connsiteX39" fmla="*/ 709889 w 868263"/>
                  <a:gd name="connsiteY39" fmla="*/ 1582484 h 1871490"/>
                  <a:gd name="connsiteX40" fmla="*/ 709889 w 868263"/>
                  <a:gd name="connsiteY40" fmla="*/ 1582855 h 1871490"/>
                  <a:gd name="connsiteX41" fmla="*/ 805358 w 868263"/>
                  <a:gd name="connsiteY41" fmla="*/ 1719929 h 1871490"/>
                  <a:gd name="connsiteX42" fmla="*/ 847335 w 868263"/>
                  <a:gd name="connsiteY42" fmla="*/ 1791995 h 1871490"/>
                  <a:gd name="connsiteX43" fmla="*/ 855878 w 868263"/>
                  <a:gd name="connsiteY43" fmla="*/ 1810941 h 1871490"/>
                  <a:gd name="connsiteX44" fmla="*/ 862937 w 868263"/>
                  <a:gd name="connsiteY44" fmla="*/ 1830629 h 1871490"/>
                  <a:gd name="connsiteX45" fmla="*/ 865165 w 868263"/>
                  <a:gd name="connsiteY45" fmla="*/ 1840659 h 1871490"/>
                  <a:gd name="connsiteX46" fmla="*/ 866280 w 868263"/>
                  <a:gd name="connsiteY46" fmla="*/ 1851060 h 1871490"/>
                  <a:gd name="connsiteX47" fmla="*/ 860708 w 868263"/>
                  <a:gd name="connsiteY47" fmla="*/ 1870377 h 1871490"/>
                  <a:gd name="connsiteX48" fmla="*/ 860708 w 868263"/>
                  <a:gd name="connsiteY48" fmla="*/ 1870377 h 1871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68263" h="1871490">
                    <a:moveTo>
                      <a:pt x="862193" y="1871491"/>
                    </a:moveTo>
                    <a:cubicBezTo>
                      <a:pt x="866280" y="1865919"/>
                      <a:pt x="868880" y="1858861"/>
                      <a:pt x="868137" y="1851803"/>
                    </a:cubicBezTo>
                    <a:cubicBezTo>
                      <a:pt x="868137" y="1848088"/>
                      <a:pt x="868137" y="1844745"/>
                      <a:pt x="867394" y="1841402"/>
                    </a:cubicBezTo>
                    <a:cubicBezTo>
                      <a:pt x="866651" y="1838058"/>
                      <a:pt x="866280" y="1834344"/>
                      <a:pt x="865165" y="1831000"/>
                    </a:cubicBezTo>
                    <a:cubicBezTo>
                      <a:pt x="863308" y="1824314"/>
                      <a:pt x="861079" y="1817627"/>
                      <a:pt x="858479" y="1811312"/>
                    </a:cubicBezTo>
                    <a:cubicBezTo>
                      <a:pt x="856250" y="1804626"/>
                      <a:pt x="852907" y="1798682"/>
                      <a:pt x="849935" y="1791995"/>
                    </a:cubicBezTo>
                    <a:cubicBezTo>
                      <a:pt x="838048" y="1766735"/>
                      <a:pt x="823560" y="1742589"/>
                      <a:pt x="808701" y="1719186"/>
                    </a:cubicBezTo>
                    <a:cubicBezTo>
                      <a:pt x="779355" y="1671638"/>
                      <a:pt x="747036" y="1626318"/>
                      <a:pt x="714347" y="1580998"/>
                    </a:cubicBezTo>
                    <a:lnTo>
                      <a:pt x="714347" y="1580998"/>
                    </a:lnTo>
                    <a:cubicBezTo>
                      <a:pt x="714347" y="1580998"/>
                      <a:pt x="640794" y="1417177"/>
                      <a:pt x="640794" y="1417177"/>
                    </a:cubicBezTo>
                    <a:cubicBezTo>
                      <a:pt x="616277" y="1362570"/>
                      <a:pt x="592131" y="1307592"/>
                      <a:pt x="567243" y="1252985"/>
                    </a:cubicBezTo>
                    <a:lnTo>
                      <a:pt x="416795" y="926459"/>
                    </a:lnTo>
                    <a:lnTo>
                      <a:pt x="397478" y="885968"/>
                    </a:lnTo>
                    <a:cubicBezTo>
                      <a:pt x="391163" y="872223"/>
                      <a:pt x="385591" y="858479"/>
                      <a:pt x="379648" y="844734"/>
                    </a:cubicBezTo>
                    <a:cubicBezTo>
                      <a:pt x="368132" y="817245"/>
                      <a:pt x="357359" y="789384"/>
                      <a:pt x="347329" y="761152"/>
                    </a:cubicBezTo>
                    <a:cubicBezTo>
                      <a:pt x="327270" y="704688"/>
                      <a:pt x="309439" y="647481"/>
                      <a:pt x="290122" y="590645"/>
                    </a:cubicBezTo>
                    <a:cubicBezTo>
                      <a:pt x="271177" y="533810"/>
                      <a:pt x="250746" y="477345"/>
                      <a:pt x="224371" y="423110"/>
                    </a:cubicBezTo>
                    <a:cubicBezTo>
                      <a:pt x="218056" y="409365"/>
                      <a:pt x="210626" y="396364"/>
                      <a:pt x="203568" y="382991"/>
                    </a:cubicBezTo>
                    <a:cubicBezTo>
                      <a:pt x="196139" y="369989"/>
                      <a:pt x="187967" y="357359"/>
                      <a:pt x="180537" y="344357"/>
                    </a:cubicBezTo>
                    <a:cubicBezTo>
                      <a:pt x="172364" y="331727"/>
                      <a:pt x="163449" y="319840"/>
                      <a:pt x="154905" y="307210"/>
                    </a:cubicBezTo>
                    <a:lnTo>
                      <a:pt x="126302" y="272291"/>
                    </a:lnTo>
                    <a:lnTo>
                      <a:pt x="126302" y="272291"/>
                    </a:lnTo>
                    <a:cubicBezTo>
                      <a:pt x="126302" y="272291"/>
                      <a:pt x="0" y="0"/>
                      <a:pt x="0" y="0"/>
                    </a:cubicBezTo>
                    <a:lnTo>
                      <a:pt x="0" y="0"/>
                    </a:lnTo>
                    <a:cubicBezTo>
                      <a:pt x="0" y="0"/>
                      <a:pt x="122958" y="274520"/>
                      <a:pt x="122958" y="274520"/>
                    </a:cubicBezTo>
                    <a:lnTo>
                      <a:pt x="122958" y="274520"/>
                    </a:lnTo>
                    <a:cubicBezTo>
                      <a:pt x="122958" y="274520"/>
                      <a:pt x="122958" y="274892"/>
                      <a:pt x="122958" y="274892"/>
                    </a:cubicBezTo>
                    <a:lnTo>
                      <a:pt x="151190" y="309810"/>
                    </a:lnTo>
                    <a:cubicBezTo>
                      <a:pt x="159734" y="322069"/>
                      <a:pt x="168278" y="334327"/>
                      <a:pt x="176451" y="346586"/>
                    </a:cubicBezTo>
                    <a:cubicBezTo>
                      <a:pt x="183880" y="359588"/>
                      <a:pt x="192053" y="372218"/>
                      <a:pt x="199111" y="385220"/>
                    </a:cubicBezTo>
                    <a:cubicBezTo>
                      <a:pt x="205797" y="398593"/>
                      <a:pt x="213227" y="411594"/>
                      <a:pt x="219542" y="424967"/>
                    </a:cubicBezTo>
                    <a:cubicBezTo>
                      <a:pt x="245173" y="478831"/>
                      <a:pt x="265233" y="535296"/>
                      <a:pt x="284178" y="592131"/>
                    </a:cubicBezTo>
                    <a:cubicBezTo>
                      <a:pt x="303124" y="648967"/>
                      <a:pt x="320583" y="706545"/>
                      <a:pt x="340271" y="763010"/>
                    </a:cubicBezTo>
                    <a:cubicBezTo>
                      <a:pt x="350301" y="791242"/>
                      <a:pt x="360702" y="819474"/>
                      <a:pt x="372218" y="847334"/>
                    </a:cubicBezTo>
                    <a:cubicBezTo>
                      <a:pt x="378162" y="861079"/>
                      <a:pt x="383734" y="875195"/>
                      <a:pt x="390049" y="888940"/>
                    </a:cubicBezTo>
                    <a:lnTo>
                      <a:pt x="409366" y="929431"/>
                    </a:lnTo>
                    <a:lnTo>
                      <a:pt x="561299" y="1255214"/>
                    </a:lnTo>
                    <a:cubicBezTo>
                      <a:pt x="586559" y="1309449"/>
                      <a:pt x="611077" y="1364428"/>
                      <a:pt x="635594" y="1418663"/>
                    </a:cubicBezTo>
                    <a:lnTo>
                      <a:pt x="709889" y="1582484"/>
                    </a:lnTo>
                    <a:lnTo>
                      <a:pt x="709889" y="1582484"/>
                    </a:lnTo>
                    <a:cubicBezTo>
                      <a:pt x="709889" y="1582484"/>
                      <a:pt x="709889" y="1582855"/>
                      <a:pt x="709889" y="1582855"/>
                    </a:cubicBezTo>
                    <a:cubicBezTo>
                      <a:pt x="742578" y="1627804"/>
                      <a:pt x="775268" y="1673123"/>
                      <a:pt x="805358" y="1719929"/>
                    </a:cubicBezTo>
                    <a:cubicBezTo>
                      <a:pt x="820217" y="1743332"/>
                      <a:pt x="835076" y="1767107"/>
                      <a:pt x="847335" y="1791995"/>
                    </a:cubicBezTo>
                    <a:cubicBezTo>
                      <a:pt x="850306" y="1798311"/>
                      <a:pt x="853650" y="1804626"/>
                      <a:pt x="855878" y="1810941"/>
                    </a:cubicBezTo>
                    <a:cubicBezTo>
                      <a:pt x="858479" y="1817256"/>
                      <a:pt x="861079" y="1823942"/>
                      <a:pt x="862937" y="1830629"/>
                    </a:cubicBezTo>
                    <a:cubicBezTo>
                      <a:pt x="864051" y="1833972"/>
                      <a:pt x="864423" y="1837315"/>
                      <a:pt x="865165" y="1840659"/>
                    </a:cubicBezTo>
                    <a:cubicBezTo>
                      <a:pt x="865908" y="1844002"/>
                      <a:pt x="866280" y="1847345"/>
                      <a:pt x="866280" y="1851060"/>
                    </a:cubicBezTo>
                    <a:cubicBezTo>
                      <a:pt x="867023" y="1858118"/>
                      <a:pt x="864794" y="1864805"/>
                      <a:pt x="860708" y="1870377"/>
                    </a:cubicBezTo>
                    <a:lnTo>
                      <a:pt x="860708" y="1870377"/>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0" name="Freeform: Shape 1139">
                <a:extLst>
                  <a:ext uri="{FF2B5EF4-FFF2-40B4-BE49-F238E27FC236}">
                    <a16:creationId xmlns:a16="http://schemas.microsoft.com/office/drawing/2014/main" id="{91DAE088-C814-99A7-46DF-23A6E0B62C28}"/>
                  </a:ext>
                </a:extLst>
              </p:cNvPr>
              <p:cNvSpPr/>
              <p:nvPr/>
            </p:nvSpPr>
            <p:spPr>
              <a:xfrm>
                <a:off x="5365461" y="1765730"/>
                <a:ext cx="55414" cy="55372"/>
              </a:xfrm>
              <a:custGeom>
                <a:avLst/>
                <a:gdLst>
                  <a:gd name="connsiteX0" fmla="*/ 18049 w 55414"/>
                  <a:gd name="connsiteY0" fmla="*/ 1662 h 55372"/>
                  <a:gd name="connsiteX1" fmla="*/ 1704 w 55414"/>
                  <a:gd name="connsiteY1" fmla="*/ 37324 h 55372"/>
                  <a:gd name="connsiteX2" fmla="*/ 37366 w 55414"/>
                  <a:gd name="connsiteY2" fmla="*/ 53669 h 55372"/>
                  <a:gd name="connsiteX3" fmla="*/ 53711 w 55414"/>
                  <a:gd name="connsiteY3" fmla="*/ 18007 h 55372"/>
                  <a:gd name="connsiteX4" fmla="*/ 18049 w 55414"/>
                  <a:gd name="connsiteY4" fmla="*/ 1662 h 5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4" h="55372">
                    <a:moveTo>
                      <a:pt x="18049" y="1662"/>
                    </a:moveTo>
                    <a:cubicBezTo>
                      <a:pt x="3561" y="7234"/>
                      <a:pt x="-3497" y="23208"/>
                      <a:pt x="1704" y="37324"/>
                    </a:cubicBezTo>
                    <a:cubicBezTo>
                      <a:pt x="7276" y="51811"/>
                      <a:pt x="23250" y="58869"/>
                      <a:pt x="37366" y="53669"/>
                    </a:cubicBezTo>
                    <a:cubicBezTo>
                      <a:pt x="51853" y="48096"/>
                      <a:pt x="58911" y="32123"/>
                      <a:pt x="53711" y="18007"/>
                    </a:cubicBezTo>
                    <a:cubicBezTo>
                      <a:pt x="48510" y="3891"/>
                      <a:pt x="32165" y="-3539"/>
                      <a:pt x="18049" y="16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1" name="Freeform: Shape 1140">
                <a:extLst>
                  <a:ext uri="{FF2B5EF4-FFF2-40B4-BE49-F238E27FC236}">
                    <a16:creationId xmlns:a16="http://schemas.microsoft.com/office/drawing/2014/main" id="{BE1723FA-88D0-4D11-8A87-2A9D61D205B2}"/>
                  </a:ext>
                </a:extLst>
              </p:cNvPr>
              <p:cNvSpPr/>
              <p:nvPr/>
            </p:nvSpPr>
            <p:spPr>
              <a:xfrm>
                <a:off x="4504002" y="-102468"/>
                <a:ext cx="55433" cy="55433"/>
              </a:xfrm>
              <a:custGeom>
                <a:avLst/>
                <a:gdLst>
                  <a:gd name="connsiteX0" fmla="*/ 2456 w 55433"/>
                  <a:gd name="connsiteY0" fmla="*/ 39232 h 55433"/>
                  <a:gd name="connsiteX1" fmla="*/ 16201 w 55433"/>
                  <a:gd name="connsiteY1" fmla="*/ 2456 h 55433"/>
                  <a:gd name="connsiteX2" fmla="*/ 52977 w 55433"/>
                  <a:gd name="connsiteY2" fmla="*/ 16201 h 55433"/>
                  <a:gd name="connsiteX3" fmla="*/ 39232 w 55433"/>
                  <a:gd name="connsiteY3" fmla="*/ 52977 h 55433"/>
                  <a:gd name="connsiteX4" fmla="*/ 2456 w 55433"/>
                  <a:gd name="connsiteY4" fmla="*/ 39232 h 55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33" h="55433">
                    <a:moveTo>
                      <a:pt x="2456" y="39232"/>
                    </a:moveTo>
                    <a:cubicBezTo>
                      <a:pt x="-3859" y="25116"/>
                      <a:pt x="2456" y="8772"/>
                      <a:pt x="16201" y="2456"/>
                    </a:cubicBezTo>
                    <a:cubicBezTo>
                      <a:pt x="29946" y="-3859"/>
                      <a:pt x="46662" y="2456"/>
                      <a:pt x="52977" y="16201"/>
                    </a:cubicBezTo>
                    <a:cubicBezTo>
                      <a:pt x="59292" y="30317"/>
                      <a:pt x="52977" y="46662"/>
                      <a:pt x="39232" y="52977"/>
                    </a:cubicBezTo>
                    <a:cubicBezTo>
                      <a:pt x="25488" y="59292"/>
                      <a:pt x="8772" y="52977"/>
                      <a:pt x="2456" y="3923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3" name="Graphic 619">
              <a:extLst>
                <a:ext uri="{FF2B5EF4-FFF2-40B4-BE49-F238E27FC236}">
                  <a16:creationId xmlns:a16="http://schemas.microsoft.com/office/drawing/2014/main" id="{BCE46BA7-76FD-70D9-AE9D-2A88594E0B2A}"/>
                </a:ext>
                <a:ext uri="{C183D7F6-B498-43B3-948B-1728B52AA6E4}">
                  <adec:decorative xmlns:adec="http://schemas.microsoft.com/office/drawing/2017/decorative" val="1"/>
                </a:ext>
              </a:extLst>
            </p:cNvPr>
            <p:cNvGrpSpPr/>
            <p:nvPr/>
          </p:nvGrpSpPr>
          <p:grpSpPr>
            <a:xfrm>
              <a:off x="3140090" y="2653635"/>
              <a:ext cx="764676" cy="1404198"/>
              <a:chOff x="4156678" y="69613"/>
              <a:chExt cx="1137181" cy="1976259"/>
            </a:xfrm>
            <a:solidFill>
              <a:srgbClr val="454142"/>
            </a:solidFill>
          </p:grpSpPr>
          <p:sp>
            <p:nvSpPr>
              <p:cNvPr id="1136" name="Freeform: Shape 1135">
                <a:extLst>
                  <a:ext uri="{FF2B5EF4-FFF2-40B4-BE49-F238E27FC236}">
                    <a16:creationId xmlns:a16="http://schemas.microsoft.com/office/drawing/2014/main" id="{708262A5-DF08-42A8-E31A-B5E59D8E149C}"/>
                  </a:ext>
                </a:extLst>
              </p:cNvPr>
              <p:cNvSpPr/>
              <p:nvPr/>
            </p:nvSpPr>
            <p:spPr>
              <a:xfrm>
                <a:off x="4183275" y="96126"/>
                <a:ext cx="1083964" cy="1923497"/>
              </a:xfrm>
              <a:custGeom>
                <a:avLst/>
                <a:gdLst>
                  <a:gd name="connsiteX0" fmla="*/ 1083964 w 1083964"/>
                  <a:gd name="connsiteY0" fmla="*/ 1923126 h 1923497"/>
                  <a:gd name="connsiteX1" fmla="*/ 1027871 w 1083964"/>
                  <a:gd name="connsiteY1" fmla="*/ 1861833 h 1923497"/>
                  <a:gd name="connsiteX2" fmla="*/ 1003725 w 1083964"/>
                  <a:gd name="connsiteY2" fmla="*/ 1828029 h 1923497"/>
                  <a:gd name="connsiteX3" fmla="*/ 982551 w 1083964"/>
                  <a:gd name="connsiteY3" fmla="*/ 1792367 h 1923497"/>
                  <a:gd name="connsiteX4" fmla="*/ 973265 w 1083964"/>
                  <a:gd name="connsiteY4" fmla="*/ 1773793 h 1923497"/>
                  <a:gd name="connsiteX5" fmla="*/ 964721 w 1083964"/>
                  <a:gd name="connsiteY5" fmla="*/ 1754848 h 1923497"/>
                  <a:gd name="connsiteX6" fmla="*/ 950976 w 1083964"/>
                  <a:gd name="connsiteY6" fmla="*/ 1715843 h 1923497"/>
                  <a:gd name="connsiteX7" fmla="*/ 945775 w 1083964"/>
                  <a:gd name="connsiteY7" fmla="*/ 1695783 h 1923497"/>
                  <a:gd name="connsiteX8" fmla="*/ 941318 w 1083964"/>
                  <a:gd name="connsiteY8" fmla="*/ 1675352 h 1923497"/>
                  <a:gd name="connsiteX9" fmla="*/ 937975 w 1083964"/>
                  <a:gd name="connsiteY9" fmla="*/ 1654921 h 1923497"/>
                  <a:gd name="connsiteX10" fmla="*/ 935746 w 1083964"/>
                  <a:gd name="connsiteY10" fmla="*/ 1634490 h 1923497"/>
                  <a:gd name="connsiteX11" fmla="*/ 935746 w 1083964"/>
                  <a:gd name="connsiteY11" fmla="*/ 1634490 h 1923497"/>
                  <a:gd name="connsiteX12" fmla="*/ 935746 w 1083964"/>
                  <a:gd name="connsiteY12" fmla="*/ 1633747 h 1923497"/>
                  <a:gd name="connsiteX13" fmla="*/ 890426 w 1083964"/>
                  <a:gd name="connsiteY13" fmla="*/ 1547936 h 1923497"/>
                  <a:gd name="connsiteX14" fmla="*/ 841020 w 1083964"/>
                  <a:gd name="connsiteY14" fmla="*/ 1464355 h 1923497"/>
                  <a:gd name="connsiteX15" fmla="*/ 738121 w 1083964"/>
                  <a:gd name="connsiteY15" fmla="*/ 1299791 h 1923497"/>
                  <a:gd name="connsiteX16" fmla="*/ 686857 w 1083964"/>
                  <a:gd name="connsiteY16" fmla="*/ 1217695 h 1923497"/>
                  <a:gd name="connsiteX17" fmla="*/ 637080 w 1083964"/>
                  <a:gd name="connsiteY17" fmla="*/ 1134485 h 1923497"/>
                  <a:gd name="connsiteX18" fmla="*/ 589531 w 1083964"/>
                  <a:gd name="connsiteY18" fmla="*/ 1050160 h 1923497"/>
                  <a:gd name="connsiteX19" fmla="*/ 545325 w 1083964"/>
                  <a:gd name="connsiteY19" fmla="*/ 963978 h 1923497"/>
                  <a:gd name="connsiteX20" fmla="*/ 502977 w 1083964"/>
                  <a:gd name="connsiteY20" fmla="*/ 876681 h 1923497"/>
                  <a:gd name="connsiteX21" fmla="*/ 456171 w 1083964"/>
                  <a:gd name="connsiteY21" fmla="*/ 791613 h 1923497"/>
                  <a:gd name="connsiteX22" fmla="*/ 406394 w 1083964"/>
                  <a:gd name="connsiteY22" fmla="*/ 708403 h 1923497"/>
                  <a:gd name="connsiteX23" fmla="*/ 355130 w 1083964"/>
                  <a:gd name="connsiteY23" fmla="*/ 625935 h 1923497"/>
                  <a:gd name="connsiteX24" fmla="*/ 303495 w 1083964"/>
                  <a:gd name="connsiteY24" fmla="*/ 543839 h 1923497"/>
                  <a:gd name="connsiteX25" fmla="*/ 252603 w 1083964"/>
                  <a:gd name="connsiteY25" fmla="*/ 461372 h 1923497"/>
                  <a:gd name="connsiteX26" fmla="*/ 204311 w 1083964"/>
                  <a:gd name="connsiteY26" fmla="*/ 377419 h 1923497"/>
                  <a:gd name="connsiteX27" fmla="*/ 182394 w 1083964"/>
                  <a:gd name="connsiteY27" fmla="*/ 334328 h 1923497"/>
                  <a:gd name="connsiteX28" fmla="*/ 161592 w 1083964"/>
                  <a:gd name="connsiteY28" fmla="*/ 290865 h 1923497"/>
                  <a:gd name="connsiteX29" fmla="*/ 161592 w 1083964"/>
                  <a:gd name="connsiteY29" fmla="*/ 292351 h 1923497"/>
                  <a:gd name="connsiteX30" fmla="*/ 167164 w 1083964"/>
                  <a:gd name="connsiteY30" fmla="*/ 270434 h 1923497"/>
                  <a:gd name="connsiteX31" fmla="*/ 170136 w 1083964"/>
                  <a:gd name="connsiteY31" fmla="*/ 248145 h 1923497"/>
                  <a:gd name="connsiteX32" fmla="*/ 170136 w 1083964"/>
                  <a:gd name="connsiteY32" fmla="*/ 225485 h 1923497"/>
                  <a:gd name="connsiteX33" fmla="*/ 167535 w 1083964"/>
                  <a:gd name="connsiteY33" fmla="*/ 202825 h 1923497"/>
                  <a:gd name="connsiteX34" fmla="*/ 162335 w 1083964"/>
                  <a:gd name="connsiteY34" fmla="*/ 180908 h 1923497"/>
                  <a:gd name="connsiteX35" fmla="*/ 154534 w 1083964"/>
                  <a:gd name="connsiteY35" fmla="*/ 159734 h 1923497"/>
                  <a:gd name="connsiteX36" fmla="*/ 144504 w 1083964"/>
                  <a:gd name="connsiteY36" fmla="*/ 139303 h 1923497"/>
                  <a:gd name="connsiteX37" fmla="*/ 132617 w 1083964"/>
                  <a:gd name="connsiteY37" fmla="*/ 119986 h 1923497"/>
                  <a:gd name="connsiteX38" fmla="*/ 119244 w 1083964"/>
                  <a:gd name="connsiteY38" fmla="*/ 101784 h 1923497"/>
                  <a:gd name="connsiteX39" fmla="*/ 104756 w 1083964"/>
                  <a:gd name="connsiteY39" fmla="*/ 84696 h 1923497"/>
                  <a:gd name="connsiteX40" fmla="*/ 89154 w 1083964"/>
                  <a:gd name="connsiteY40" fmla="*/ 68351 h 1923497"/>
                  <a:gd name="connsiteX41" fmla="*/ 72809 w 1083964"/>
                  <a:gd name="connsiteY41" fmla="*/ 53121 h 1923497"/>
                  <a:gd name="connsiteX42" fmla="*/ 37519 w 1083964"/>
                  <a:gd name="connsiteY42" fmla="*/ 24889 h 1923497"/>
                  <a:gd name="connsiteX43" fmla="*/ 0 w 1083964"/>
                  <a:gd name="connsiteY43" fmla="*/ 0 h 1923497"/>
                  <a:gd name="connsiteX44" fmla="*/ 0 w 1083964"/>
                  <a:gd name="connsiteY44" fmla="*/ 0 h 1923497"/>
                  <a:gd name="connsiteX45" fmla="*/ 37148 w 1083964"/>
                  <a:gd name="connsiteY45" fmla="*/ 25632 h 1923497"/>
                  <a:gd name="connsiteX46" fmla="*/ 71695 w 1083964"/>
                  <a:gd name="connsiteY46" fmla="*/ 54235 h 1923497"/>
                  <a:gd name="connsiteX47" fmla="*/ 88040 w 1083964"/>
                  <a:gd name="connsiteY47" fmla="*/ 69837 h 1923497"/>
                  <a:gd name="connsiteX48" fmla="*/ 103270 w 1083964"/>
                  <a:gd name="connsiteY48" fmla="*/ 86182 h 1923497"/>
                  <a:gd name="connsiteX49" fmla="*/ 117386 w 1083964"/>
                  <a:gd name="connsiteY49" fmla="*/ 103642 h 1923497"/>
                  <a:gd name="connsiteX50" fmla="*/ 130388 w 1083964"/>
                  <a:gd name="connsiteY50" fmla="*/ 121844 h 1923497"/>
                  <a:gd name="connsiteX51" fmla="*/ 141904 w 1083964"/>
                  <a:gd name="connsiteY51" fmla="*/ 141161 h 1923497"/>
                  <a:gd name="connsiteX52" fmla="*/ 151562 w 1083964"/>
                  <a:gd name="connsiteY52" fmla="*/ 161220 h 1923497"/>
                  <a:gd name="connsiteX53" fmla="*/ 158991 w 1083964"/>
                  <a:gd name="connsiteY53" fmla="*/ 182394 h 1923497"/>
                  <a:gd name="connsiteX54" fmla="*/ 163820 w 1083964"/>
                  <a:gd name="connsiteY54" fmla="*/ 203940 h 1923497"/>
                  <a:gd name="connsiteX55" fmla="*/ 166049 w 1083964"/>
                  <a:gd name="connsiteY55" fmla="*/ 225857 h 1923497"/>
                  <a:gd name="connsiteX56" fmla="*/ 165678 w 1083964"/>
                  <a:gd name="connsiteY56" fmla="*/ 248145 h 1923497"/>
                  <a:gd name="connsiteX57" fmla="*/ 162706 w 1083964"/>
                  <a:gd name="connsiteY57" fmla="*/ 270062 h 1923497"/>
                  <a:gd name="connsiteX58" fmla="*/ 157134 w 1083964"/>
                  <a:gd name="connsiteY58" fmla="*/ 291608 h 1923497"/>
                  <a:gd name="connsiteX59" fmla="*/ 157134 w 1083964"/>
                  <a:gd name="connsiteY59" fmla="*/ 292351 h 1923497"/>
                  <a:gd name="connsiteX60" fmla="*/ 157134 w 1083964"/>
                  <a:gd name="connsiteY60" fmla="*/ 293094 h 1923497"/>
                  <a:gd name="connsiteX61" fmla="*/ 177937 w 1083964"/>
                  <a:gd name="connsiteY61" fmla="*/ 336928 h 1923497"/>
                  <a:gd name="connsiteX62" fmla="*/ 199854 w 1083964"/>
                  <a:gd name="connsiteY62" fmla="*/ 380390 h 1923497"/>
                  <a:gd name="connsiteX63" fmla="*/ 248145 w 1083964"/>
                  <a:gd name="connsiteY63" fmla="*/ 464715 h 1923497"/>
                  <a:gd name="connsiteX64" fmla="*/ 298666 w 1083964"/>
                  <a:gd name="connsiteY64" fmla="*/ 547554 h 1923497"/>
                  <a:gd name="connsiteX65" fmla="*/ 349930 w 1083964"/>
                  <a:gd name="connsiteY65" fmla="*/ 629650 h 1923497"/>
                  <a:gd name="connsiteX66" fmla="*/ 400822 w 1083964"/>
                  <a:gd name="connsiteY66" fmla="*/ 712118 h 1923497"/>
                  <a:gd name="connsiteX67" fmla="*/ 450228 w 1083964"/>
                  <a:gd name="connsiteY67" fmla="*/ 795328 h 1923497"/>
                  <a:gd name="connsiteX68" fmla="*/ 496662 w 1083964"/>
                  <a:gd name="connsiteY68" fmla="*/ 880396 h 1923497"/>
                  <a:gd name="connsiteX69" fmla="*/ 539010 w 1083964"/>
                  <a:gd name="connsiteY69" fmla="*/ 967692 h 1923497"/>
                  <a:gd name="connsiteX70" fmla="*/ 583587 w 1083964"/>
                  <a:gd name="connsiteY70" fmla="*/ 1053875 h 1923497"/>
                  <a:gd name="connsiteX71" fmla="*/ 631879 w 1083964"/>
                  <a:gd name="connsiteY71" fmla="*/ 1138199 h 1923497"/>
                  <a:gd name="connsiteX72" fmla="*/ 682028 w 1083964"/>
                  <a:gd name="connsiteY72" fmla="*/ 1221038 h 1923497"/>
                  <a:gd name="connsiteX73" fmla="*/ 733663 w 1083964"/>
                  <a:gd name="connsiteY73" fmla="*/ 1303134 h 1923497"/>
                  <a:gd name="connsiteX74" fmla="*/ 837305 w 1083964"/>
                  <a:gd name="connsiteY74" fmla="*/ 1466955 h 1923497"/>
                  <a:gd name="connsiteX75" fmla="*/ 886711 w 1083964"/>
                  <a:gd name="connsiteY75" fmla="*/ 1550165 h 1923497"/>
                  <a:gd name="connsiteX76" fmla="*/ 932402 w 1083964"/>
                  <a:gd name="connsiteY76" fmla="*/ 1635605 h 1923497"/>
                  <a:gd name="connsiteX77" fmla="*/ 932402 w 1083964"/>
                  <a:gd name="connsiteY77" fmla="*/ 1634862 h 1923497"/>
                  <a:gd name="connsiteX78" fmla="*/ 934260 w 1083964"/>
                  <a:gd name="connsiteY78" fmla="*/ 1655664 h 1923497"/>
                  <a:gd name="connsiteX79" fmla="*/ 937603 w 1083964"/>
                  <a:gd name="connsiteY79" fmla="*/ 1676467 h 1923497"/>
                  <a:gd name="connsiteX80" fmla="*/ 942061 w 1083964"/>
                  <a:gd name="connsiteY80" fmla="*/ 1696898 h 1923497"/>
                  <a:gd name="connsiteX81" fmla="*/ 947633 w 1083964"/>
                  <a:gd name="connsiteY81" fmla="*/ 1716958 h 1923497"/>
                  <a:gd name="connsiteX82" fmla="*/ 962120 w 1083964"/>
                  <a:gd name="connsiteY82" fmla="*/ 1755962 h 1923497"/>
                  <a:gd name="connsiteX83" fmla="*/ 971036 w 1083964"/>
                  <a:gd name="connsiteY83" fmla="*/ 1774908 h 1923497"/>
                  <a:gd name="connsiteX84" fmla="*/ 980694 w 1083964"/>
                  <a:gd name="connsiteY84" fmla="*/ 1793481 h 1923497"/>
                  <a:gd name="connsiteX85" fmla="*/ 1002240 w 1083964"/>
                  <a:gd name="connsiteY85" fmla="*/ 1829143 h 1923497"/>
                  <a:gd name="connsiteX86" fmla="*/ 1026757 w 1083964"/>
                  <a:gd name="connsiteY86" fmla="*/ 1862947 h 1923497"/>
                  <a:gd name="connsiteX87" fmla="*/ 1083593 w 1083964"/>
                  <a:gd name="connsiteY87" fmla="*/ 1923498 h 1923497"/>
                  <a:gd name="connsiteX88" fmla="*/ 1083593 w 1083964"/>
                  <a:gd name="connsiteY88" fmla="*/ 1923498 h 192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083964" h="1923497">
                    <a:moveTo>
                      <a:pt x="1083964" y="1923126"/>
                    </a:moveTo>
                    <a:cubicBezTo>
                      <a:pt x="1063533" y="1904181"/>
                      <a:pt x="1044959" y="1883750"/>
                      <a:pt x="1027871" y="1861833"/>
                    </a:cubicBezTo>
                    <a:cubicBezTo>
                      <a:pt x="1019327" y="1851060"/>
                      <a:pt x="1011155" y="1839544"/>
                      <a:pt x="1003725" y="1828029"/>
                    </a:cubicBezTo>
                    <a:cubicBezTo>
                      <a:pt x="995925" y="1816513"/>
                      <a:pt x="989238" y="1804626"/>
                      <a:pt x="982551" y="1792367"/>
                    </a:cubicBezTo>
                    <a:cubicBezTo>
                      <a:pt x="979580" y="1786052"/>
                      <a:pt x="975865" y="1780108"/>
                      <a:pt x="973265" y="1773793"/>
                    </a:cubicBezTo>
                    <a:cubicBezTo>
                      <a:pt x="970293" y="1767478"/>
                      <a:pt x="967321" y="1761163"/>
                      <a:pt x="964721" y="1754848"/>
                    </a:cubicBezTo>
                    <a:cubicBezTo>
                      <a:pt x="959520" y="1741846"/>
                      <a:pt x="954691" y="1729216"/>
                      <a:pt x="950976" y="1715843"/>
                    </a:cubicBezTo>
                    <a:cubicBezTo>
                      <a:pt x="948747" y="1709157"/>
                      <a:pt x="947633" y="1702470"/>
                      <a:pt x="945775" y="1695783"/>
                    </a:cubicBezTo>
                    <a:cubicBezTo>
                      <a:pt x="943918" y="1689097"/>
                      <a:pt x="942432" y="1682410"/>
                      <a:pt x="941318" y="1675352"/>
                    </a:cubicBezTo>
                    <a:cubicBezTo>
                      <a:pt x="940203" y="1668666"/>
                      <a:pt x="938717" y="1661979"/>
                      <a:pt x="937975" y="1654921"/>
                    </a:cubicBezTo>
                    <a:lnTo>
                      <a:pt x="935746" y="1634490"/>
                    </a:lnTo>
                    <a:lnTo>
                      <a:pt x="935746" y="1634490"/>
                    </a:lnTo>
                    <a:cubicBezTo>
                      <a:pt x="935746" y="1634490"/>
                      <a:pt x="935746" y="1633747"/>
                      <a:pt x="935746" y="1633747"/>
                    </a:cubicBezTo>
                    <a:cubicBezTo>
                      <a:pt x="920515" y="1605144"/>
                      <a:pt x="906771" y="1575797"/>
                      <a:pt x="890426" y="1547936"/>
                    </a:cubicBezTo>
                    <a:cubicBezTo>
                      <a:pt x="874081" y="1520076"/>
                      <a:pt x="858479" y="1491844"/>
                      <a:pt x="841020" y="1464355"/>
                    </a:cubicBezTo>
                    <a:cubicBezTo>
                      <a:pt x="807215" y="1409005"/>
                      <a:pt x="772668" y="1354769"/>
                      <a:pt x="738121" y="1299791"/>
                    </a:cubicBezTo>
                    <a:cubicBezTo>
                      <a:pt x="721033" y="1272302"/>
                      <a:pt x="703574" y="1245184"/>
                      <a:pt x="686857" y="1217695"/>
                    </a:cubicBezTo>
                    <a:cubicBezTo>
                      <a:pt x="670141" y="1189835"/>
                      <a:pt x="653053" y="1162717"/>
                      <a:pt x="637080" y="1134485"/>
                    </a:cubicBezTo>
                    <a:lnTo>
                      <a:pt x="589531" y="1050160"/>
                    </a:lnTo>
                    <a:lnTo>
                      <a:pt x="545325" y="963978"/>
                    </a:lnTo>
                    <a:lnTo>
                      <a:pt x="502977" y="876681"/>
                    </a:lnTo>
                    <a:cubicBezTo>
                      <a:pt x="488118" y="848077"/>
                      <a:pt x="471773" y="819845"/>
                      <a:pt x="456171" y="791613"/>
                    </a:cubicBezTo>
                    <a:cubicBezTo>
                      <a:pt x="440198" y="763381"/>
                      <a:pt x="423110" y="736263"/>
                      <a:pt x="406394" y="708403"/>
                    </a:cubicBezTo>
                    <a:cubicBezTo>
                      <a:pt x="389677" y="680542"/>
                      <a:pt x="372218" y="653425"/>
                      <a:pt x="355130" y="625935"/>
                    </a:cubicBezTo>
                    <a:lnTo>
                      <a:pt x="303495" y="543839"/>
                    </a:lnTo>
                    <a:cubicBezTo>
                      <a:pt x="286036" y="516722"/>
                      <a:pt x="269319" y="488861"/>
                      <a:pt x="252603" y="461372"/>
                    </a:cubicBezTo>
                    <a:cubicBezTo>
                      <a:pt x="235144" y="434254"/>
                      <a:pt x="220285" y="405651"/>
                      <a:pt x="204311" y="377419"/>
                    </a:cubicBezTo>
                    <a:cubicBezTo>
                      <a:pt x="196139" y="363674"/>
                      <a:pt x="189452" y="348815"/>
                      <a:pt x="182394" y="334328"/>
                    </a:cubicBezTo>
                    <a:lnTo>
                      <a:pt x="161592" y="290865"/>
                    </a:lnTo>
                    <a:lnTo>
                      <a:pt x="161592" y="292351"/>
                    </a:lnTo>
                    <a:cubicBezTo>
                      <a:pt x="161592" y="292351"/>
                      <a:pt x="167164" y="270434"/>
                      <a:pt x="167164" y="270434"/>
                    </a:cubicBezTo>
                    <a:cubicBezTo>
                      <a:pt x="169393" y="263004"/>
                      <a:pt x="169021" y="255575"/>
                      <a:pt x="170136" y="248145"/>
                    </a:cubicBezTo>
                    <a:cubicBezTo>
                      <a:pt x="171250" y="240716"/>
                      <a:pt x="170879" y="232915"/>
                      <a:pt x="170136" y="225485"/>
                    </a:cubicBezTo>
                    <a:cubicBezTo>
                      <a:pt x="170136" y="218056"/>
                      <a:pt x="169393" y="210255"/>
                      <a:pt x="167535" y="202825"/>
                    </a:cubicBezTo>
                    <a:cubicBezTo>
                      <a:pt x="166049" y="195396"/>
                      <a:pt x="164935" y="187966"/>
                      <a:pt x="162335" y="180908"/>
                    </a:cubicBezTo>
                    <a:cubicBezTo>
                      <a:pt x="159734" y="173850"/>
                      <a:pt x="158248" y="166421"/>
                      <a:pt x="154534" y="159734"/>
                    </a:cubicBezTo>
                    <a:cubicBezTo>
                      <a:pt x="151190" y="153048"/>
                      <a:pt x="148590" y="145990"/>
                      <a:pt x="144504" y="139303"/>
                    </a:cubicBezTo>
                    <a:cubicBezTo>
                      <a:pt x="140418" y="132988"/>
                      <a:pt x="137074" y="126302"/>
                      <a:pt x="132617" y="119986"/>
                    </a:cubicBezTo>
                    <a:cubicBezTo>
                      <a:pt x="128159" y="114043"/>
                      <a:pt x="124073" y="107728"/>
                      <a:pt x="119244" y="101784"/>
                    </a:cubicBezTo>
                    <a:lnTo>
                      <a:pt x="104756" y="84696"/>
                    </a:lnTo>
                    <a:lnTo>
                      <a:pt x="89154" y="68351"/>
                    </a:lnTo>
                    <a:lnTo>
                      <a:pt x="72809" y="53121"/>
                    </a:lnTo>
                    <a:cubicBezTo>
                      <a:pt x="61293" y="43463"/>
                      <a:pt x="49778" y="33804"/>
                      <a:pt x="37519" y="24889"/>
                    </a:cubicBezTo>
                    <a:cubicBezTo>
                      <a:pt x="25260" y="15973"/>
                      <a:pt x="13002" y="7801"/>
                      <a:pt x="0" y="0"/>
                    </a:cubicBezTo>
                    <a:lnTo>
                      <a:pt x="0" y="0"/>
                    </a:lnTo>
                    <a:cubicBezTo>
                      <a:pt x="12630" y="8172"/>
                      <a:pt x="24889" y="16716"/>
                      <a:pt x="37148" y="25632"/>
                    </a:cubicBezTo>
                    <a:cubicBezTo>
                      <a:pt x="49035" y="34547"/>
                      <a:pt x="60550" y="44206"/>
                      <a:pt x="71695" y="54235"/>
                    </a:cubicBezTo>
                    <a:lnTo>
                      <a:pt x="88040" y="69837"/>
                    </a:lnTo>
                    <a:lnTo>
                      <a:pt x="103270" y="86182"/>
                    </a:lnTo>
                    <a:lnTo>
                      <a:pt x="117386" y="103642"/>
                    </a:lnTo>
                    <a:cubicBezTo>
                      <a:pt x="121844" y="109585"/>
                      <a:pt x="125930" y="115900"/>
                      <a:pt x="130388" y="121844"/>
                    </a:cubicBezTo>
                    <a:cubicBezTo>
                      <a:pt x="134474" y="128159"/>
                      <a:pt x="137817" y="134845"/>
                      <a:pt x="141904" y="141161"/>
                    </a:cubicBezTo>
                    <a:cubicBezTo>
                      <a:pt x="145618" y="147476"/>
                      <a:pt x="148219" y="154534"/>
                      <a:pt x="151562" y="161220"/>
                    </a:cubicBezTo>
                    <a:cubicBezTo>
                      <a:pt x="154905" y="167907"/>
                      <a:pt x="156391" y="175336"/>
                      <a:pt x="158991" y="182394"/>
                    </a:cubicBezTo>
                    <a:cubicBezTo>
                      <a:pt x="161592" y="189452"/>
                      <a:pt x="162706" y="196882"/>
                      <a:pt x="163820" y="203940"/>
                    </a:cubicBezTo>
                    <a:cubicBezTo>
                      <a:pt x="165678" y="211369"/>
                      <a:pt x="166049" y="218427"/>
                      <a:pt x="166049" y="225857"/>
                    </a:cubicBezTo>
                    <a:cubicBezTo>
                      <a:pt x="166421" y="233286"/>
                      <a:pt x="166792" y="240716"/>
                      <a:pt x="165678" y="248145"/>
                    </a:cubicBezTo>
                    <a:cubicBezTo>
                      <a:pt x="164563" y="255575"/>
                      <a:pt x="164935" y="263004"/>
                      <a:pt x="162706" y="270062"/>
                    </a:cubicBezTo>
                    <a:lnTo>
                      <a:pt x="157134" y="291608"/>
                    </a:lnTo>
                    <a:lnTo>
                      <a:pt x="157134" y="292351"/>
                    </a:lnTo>
                    <a:cubicBezTo>
                      <a:pt x="157134" y="292351"/>
                      <a:pt x="157134" y="293094"/>
                      <a:pt x="157134" y="293094"/>
                    </a:cubicBezTo>
                    <a:lnTo>
                      <a:pt x="177937" y="336928"/>
                    </a:lnTo>
                    <a:cubicBezTo>
                      <a:pt x="184995" y="351415"/>
                      <a:pt x="191310" y="366274"/>
                      <a:pt x="199854" y="380390"/>
                    </a:cubicBezTo>
                    <a:cubicBezTo>
                      <a:pt x="215827" y="408623"/>
                      <a:pt x="230686" y="437226"/>
                      <a:pt x="248145" y="464715"/>
                    </a:cubicBezTo>
                    <a:cubicBezTo>
                      <a:pt x="264862" y="492204"/>
                      <a:pt x="281578" y="520065"/>
                      <a:pt x="298666" y="547554"/>
                    </a:cubicBezTo>
                    <a:lnTo>
                      <a:pt x="349930" y="629650"/>
                    </a:lnTo>
                    <a:cubicBezTo>
                      <a:pt x="367017" y="657139"/>
                      <a:pt x="384477" y="684257"/>
                      <a:pt x="400822" y="712118"/>
                    </a:cubicBezTo>
                    <a:cubicBezTo>
                      <a:pt x="417167" y="739978"/>
                      <a:pt x="434254" y="767467"/>
                      <a:pt x="450228" y="795328"/>
                    </a:cubicBezTo>
                    <a:cubicBezTo>
                      <a:pt x="465458" y="823560"/>
                      <a:pt x="481803" y="851792"/>
                      <a:pt x="496662" y="880396"/>
                    </a:cubicBezTo>
                    <a:lnTo>
                      <a:pt x="539010" y="967692"/>
                    </a:lnTo>
                    <a:lnTo>
                      <a:pt x="583587" y="1053875"/>
                    </a:lnTo>
                    <a:lnTo>
                      <a:pt x="631879" y="1138199"/>
                    </a:lnTo>
                    <a:cubicBezTo>
                      <a:pt x="648224" y="1166060"/>
                      <a:pt x="665312" y="1193549"/>
                      <a:pt x="682028" y="1221038"/>
                    </a:cubicBezTo>
                    <a:cubicBezTo>
                      <a:pt x="698745" y="1248528"/>
                      <a:pt x="716575" y="1275645"/>
                      <a:pt x="733663" y="1303134"/>
                    </a:cubicBezTo>
                    <a:cubicBezTo>
                      <a:pt x="768210" y="1357741"/>
                      <a:pt x="803129" y="1411977"/>
                      <a:pt x="837305" y="1466955"/>
                    </a:cubicBezTo>
                    <a:cubicBezTo>
                      <a:pt x="854764" y="1494073"/>
                      <a:pt x="870366" y="1522305"/>
                      <a:pt x="886711" y="1550165"/>
                    </a:cubicBezTo>
                    <a:cubicBezTo>
                      <a:pt x="903056" y="1578026"/>
                      <a:pt x="917172" y="1607001"/>
                      <a:pt x="932402" y="1635605"/>
                    </a:cubicBezTo>
                    <a:lnTo>
                      <a:pt x="932402" y="1634862"/>
                    </a:lnTo>
                    <a:cubicBezTo>
                      <a:pt x="932402" y="1634862"/>
                      <a:pt x="934260" y="1655664"/>
                      <a:pt x="934260" y="1655664"/>
                    </a:cubicBezTo>
                    <a:cubicBezTo>
                      <a:pt x="934631" y="1662722"/>
                      <a:pt x="936489" y="1669409"/>
                      <a:pt x="937603" y="1676467"/>
                    </a:cubicBezTo>
                    <a:cubicBezTo>
                      <a:pt x="938717" y="1683525"/>
                      <a:pt x="940203" y="1690211"/>
                      <a:pt x="942061" y="1696898"/>
                    </a:cubicBezTo>
                    <a:cubicBezTo>
                      <a:pt x="943918" y="1703584"/>
                      <a:pt x="945404" y="1710643"/>
                      <a:pt x="947633" y="1716958"/>
                    </a:cubicBezTo>
                    <a:cubicBezTo>
                      <a:pt x="951719" y="1730331"/>
                      <a:pt x="956548" y="1743332"/>
                      <a:pt x="962120" y="1755962"/>
                    </a:cubicBezTo>
                    <a:cubicBezTo>
                      <a:pt x="964721" y="1762278"/>
                      <a:pt x="968064" y="1768593"/>
                      <a:pt x="971036" y="1774908"/>
                    </a:cubicBezTo>
                    <a:cubicBezTo>
                      <a:pt x="974008" y="1781223"/>
                      <a:pt x="977351" y="1787166"/>
                      <a:pt x="980694" y="1793481"/>
                    </a:cubicBezTo>
                    <a:cubicBezTo>
                      <a:pt x="987381" y="1805740"/>
                      <a:pt x="994439" y="1817627"/>
                      <a:pt x="1002240" y="1829143"/>
                    </a:cubicBezTo>
                    <a:cubicBezTo>
                      <a:pt x="1010041" y="1840659"/>
                      <a:pt x="1018213" y="1851803"/>
                      <a:pt x="1026757" y="1862947"/>
                    </a:cubicBezTo>
                    <a:cubicBezTo>
                      <a:pt x="1043845" y="1884864"/>
                      <a:pt x="1063161" y="1905295"/>
                      <a:pt x="1083593" y="1923498"/>
                    </a:cubicBezTo>
                    <a:lnTo>
                      <a:pt x="1083593" y="192349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7" name="Freeform: Shape 1136">
                <a:extLst>
                  <a:ext uri="{FF2B5EF4-FFF2-40B4-BE49-F238E27FC236}">
                    <a16:creationId xmlns:a16="http://schemas.microsoft.com/office/drawing/2014/main" id="{50DA4EA3-FCFA-7AAC-A525-CF17B9B3D1D8}"/>
                  </a:ext>
                </a:extLst>
              </p:cNvPr>
              <p:cNvSpPr/>
              <p:nvPr/>
            </p:nvSpPr>
            <p:spPr>
              <a:xfrm>
                <a:off x="5238389" y="1990402"/>
                <a:ext cx="55470" cy="55470"/>
              </a:xfrm>
              <a:custGeom>
                <a:avLst/>
                <a:gdLst>
                  <a:gd name="connsiteX0" fmla="*/ 10276 w 55470"/>
                  <a:gd name="connsiteY0" fmla="*/ 49281 h 55470"/>
                  <a:gd name="connsiteX1" fmla="*/ 49281 w 55470"/>
                  <a:gd name="connsiteY1" fmla="*/ 45194 h 55470"/>
                  <a:gd name="connsiteX2" fmla="*/ 45194 w 55470"/>
                  <a:gd name="connsiteY2" fmla="*/ 6190 h 55470"/>
                  <a:gd name="connsiteX3" fmla="*/ 6190 w 55470"/>
                  <a:gd name="connsiteY3" fmla="*/ 10276 h 55470"/>
                  <a:gd name="connsiteX4" fmla="*/ 10276 w 55470"/>
                  <a:gd name="connsiteY4" fmla="*/ 49281 h 554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70" h="55470">
                    <a:moveTo>
                      <a:pt x="10276" y="49281"/>
                    </a:moveTo>
                    <a:cubicBezTo>
                      <a:pt x="22163" y="58939"/>
                      <a:pt x="39623" y="57082"/>
                      <a:pt x="49281" y="45194"/>
                    </a:cubicBezTo>
                    <a:cubicBezTo>
                      <a:pt x="58939" y="33307"/>
                      <a:pt x="57082" y="15848"/>
                      <a:pt x="45194" y="6190"/>
                    </a:cubicBezTo>
                    <a:cubicBezTo>
                      <a:pt x="33307" y="-3469"/>
                      <a:pt x="15848" y="-1611"/>
                      <a:pt x="6190" y="10276"/>
                    </a:cubicBezTo>
                    <a:cubicBezTo>
                      <a:pt x="-3469" y="22163"/>
                      <a:pt x="-1611" y="39622"/>
                      <a:pt x="10276" y="4928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8" name="Freeform: Shape 1137">
                <a:extLst>
                  <a:ext uri="{FF2B5EF4-FFF2-40B4-BE49-F238E27FC236}">
                    <a16:creationId xmlns:a16="http://schemas.microsoft.com/office/drawing/2014/main" id="{DEA3C530-9A02-CD5E-27F6-7683ED4DAFC3}"/>
                  </a:ext>
                </a:extLst>
              </p:cNvPr>
              <p:cNvSpPr/>
              <p:nvPr/>
            </p:nvSpPr>
            <p:spPr>
              <a:xfrm>
                <a:off x="4156678" y="69613"/>
                <a:ext cx="55793" cy="55625"/>
              </a:xfrm>
              <a:custGeom>
                <a:avLst/>
                <a:gdLst>
                  <a:gd name="connsiteX0" fmla="*/ 13595 w 55793"/>
                  <a:gd name="connsiteY0" fmla="*/ 51773 h 55625"/>
                  <a:gd name="connsiteX1" fmla="*/ 3937 w 55793"/>
                  <a:gd name="connsiteY1" fmla="*/ 13511 h 55625"/>
                  <a:gd name="connsiteX2" fmla="*/ 42199 w 55793"/>
                  <a:gd name="connsiteY2" fmla="*/ 3852 h 55625"/>
                  <a:gd name="connsiteX3" fmla="*/ 51857 w 55793"/>
                  <a:gd name="connsiteY3" fmla="*/ 42114 h 55625"/>
                  <a:gd name="connsiteX4" fmla="*/ 13595 w 55793"/>
                  <a:gd name="connsiteY4" fmla="*/ 51773 h 5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93" h="55625">
                    <a:moveTo>
                      <a:pt x="13595" y="51773"/>
                    </a:moveTo>
                    <a:cubicBezTo>
                      <a:pt x="222" y="43972"/>
                      <a:pt x="-3864" y="26884"/>
                      <a:pt x="3937" y="13511"/>
                    </a:cubicBezTo>
                    <a:cubicBezTo>
                      <a:pt x="11738" y="509"/>
                      <a:pt x="28826" y="-3949"/>
                      <a:pt x="42199" y="3852"/>
                    </a:cubicBezTo>
                    <a:cubicBezTo>
                      <a:pt x="55572" y="11653"/>
                      <a:pt x="59658" y="28741"/>
                      <a:pt x="51857" y="42114"/>
                    </a:cubicBezTo>
                    <a:cubicBezTo>
                      <a:pt x="44056" y="55116"/>
                      <a:pt x="26968" y="59574"/>
                      <a:pt x="13595" y="5177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4" name="Graphic 619">
              <a:extLst>
                <a:ext uri="{FF2B5EF4-FFF2-40B4-BE49-F238E27FC236}">
                  <a16:creationId xmlns:a16="http://schemas.microsoft.com/office/drawing/2014/main" id="{A5C62B38-4FD9-0701-02AF-D1E20B215D8A}"/>
                </a:ext>
                <a:ext uri="{C183D7F6-B498-43B3-948B-1728B52AA6E4}">
                  <adec:decorative xmlns:adec="http://schemas.microsoft.com/office/drawing/2017/decorative" val="1"/>
                </a:ext>
              </a:extLst>
            </p:cNvPr>
            <p:cNvGrpSpPr/>
            <p:nvPr/>
          </p:nvGrpSpPr>
          <p:grpSpPr>
            <a:xfrm>
              <a:off x="2903476" y="2817948"/>
              <a:ext cx="981158" cy="1415515"/>
              <a:chOff x="3804800" y="300866"/>
              <a:chExt cx="1459120" cy="1992186"/>
            </a:xfrm>
            <a:solidFill>
              <a:srgbClr val="454142"/>
            </a:solidFill>
          </p:grpSpPr>
          <p:sp>
            <p:nvSpPr>
              <p:cNvPr id="1133" name="Freeform: Shape 1132">
                <a:extLst>
                  <a:ext uri="{FF2B5EF4-FFF2-40B4-BE49-F238E27FC236}">
                    <a16:creationId xmlns:a16="http://schemas.microsoft.com/office/drawing/2014/main" id="{356FAFDD-4F7B-A75B-8453-3A012E183F63}"/>
                  </a:ext>
                </a:extLst>
              </p:cNvPr>
              <p:cNvSpPr/>
              <p:nvPr/>
            </p:nvSpPr>
            <p:spPr>
              <a:xfrm>
                <a:off x="3832602" y="327926"/>
                <a:ext cx="1404546" cy="1938727"/>
              </a:xfrm>
              <a:custGeom>
                <a:avLst/>
                <a:gdLst>
                  <a:gd name="connsiteX0" fmla="*/ 1404547 w 1404546"/>
                  <a:gd name="connsiteY0" fmla="*/ 1938728 h 1938727"/>
                  <a:gd name="connsiteX1" fmla="*/ 1376686 w 1404546"/>
                  <a:gd name="connsiteY1" fmla="*/ 1901952 h 1938727"/>
                  <a:gd name="connsiteX2" fmla="*/ 1363313 w 1404546"/>
                  <a:gd name="connsiteY2" fmla="*/ 1883007 h 1938727"/>
                  <a:gd name="connsiteX3" fmla="*/ 1350312 w 1404546"/>
                  <a:gd name="connsiteY3" fmla="*/ 1864061 h 1938727"/>
                  <a:gd name="connsiteX4" fmla="*/ 1324308 w 1404546"/>
                  <a:gd name="connsiteY4" fmla="*/ 1826171 h 1938727"/>
                  <a:gd name="connsiteX5" fmla="*/ 1297562 w 1404546"/>
                  <a:gd name="connsiteY5" fmla="*/ 1788652 h 1938727"/>
                  <a:gd name="connsiteX6" fmla="*/ 1270816 w 1404546"/>
                  <a:gd name="connsiteY6" fmla="*/ 1751133 h 1938727"/>
                  <a:gd name="connsiteX7" fmla="*/ 1256700 w 1404546"/>
                  <a:gd name="connsiteY7" fmla="*/ 1732931 h 1938727"/>
                  <a:gd name="connsiteX8" fmla="*/ 1242213 w 1404546"/>
                  <a:gd name="connsiteY8" fmla="*/ 1714729 h 1938727"/>
                  <a:gd name="connsiteX9" fmla="*/ 1184634 w 1404546"/>
                  <a:gd name="connsiteY9" fmla="*/ 1642662 h 1938727"/>
                  <a:gd name="connsiteX10" fmla="*/ 1184634 w 1404546"/>
                  <a:gd name="connsiteY10" fmla="*/ 1642662 h 1938727"/>
                  <a:gd name="connsiteX11" fmla="*/ 1134113 w 1404546"/>
                  <a:gd name="connsiteY11" fmla="*/ 1552023 h 1938727"/>
                  <a:gd name="connsiteX12" fmla="*/ 1081364 w 1404546"/>
                  <a:gd name="connsiteY12" fmla="*/ 1462497 h 1938727"/>
                  <a:gd name="connsiteX13" fmla="*/ 1026014 w 1404546"/>
                  <a:gd name="connsiteY13" fmla="*/ 1374458 h 1938727"/>
                  <a:gd name="connsiteX14" fmla="*/ 968064 w 1404546"/>
                  <a:gd name="connsiteY14" fmla="*/ 1288275 h 1938727"/>
                  <a:gd name="connsiteX15" fmla="*/ 938346 w 1404546"/>
                  <a:gd name="connsiteY15" fmla="*/ 1245556 h 1938727"/>
                  <a:gd name="connsiteX16" fmla="*/ 907513 w 1404546"/>
                  <a:gd name="connsiteY16" fmla="*/ 1203579 h 1938727"/>
                  <a:gd name="connsiteX17" fmla="*/ 876310 w 1404546"/>
                  <a:gd name="connsiteY17" fmla="*/ 1161974 h 1938727"/>
                  <a:gd name="connsiteX18" fmla="*/ 844363 w 1404546"/>
                  <a:gd name="connsiteY18" fmla="*/ 1121112 h 1938727"/>
                  <a:gd name="connsiteX19" fmla="*/ 778612 w 1404546"/>
                  <a:gd name="connsiteY19" fmla="*/ 1040501 h 1938727"/>
                  <a:gd name="connsiteX20" fmla="*/ 710632 w 1404546"/>
                  <a:gd name="connsiteY20" fmla="*/ 961749 h 1938727"/>
                  <a:gd name="connsiteX21" fmla="*/ 710632 w 1404546"/>
                  <a:gd name="connsiteY21" fmla="*/ 961749 h 1938727"/>
                  <a:gd name="connsiteX22" fmla="*/ 231800 w 1404546"/>
                  <a:gd name="connsiteY22" fmla="*/ 283064 h 1938727"/>
                  <a:gd name="connsiteX23" fmla="*/ 231800 w 1404546"/>
                  <a:gd name="connsiteY23" fmla="*/ 283064 h 1938727"/>
                  <a:gd name="connsiteX24" fmla="*/ 231800 w 1404546"/>
                  <a:gd name="connsiteY24" fmla="*/ 283064 h 1938727"/>
                  <a:gd name="connsiteX25" fmla="*/ 165678 w 1404546"/>
                  <a:gd name="connsiteY25" fmla="*/ 219170 h 1938727"/>
                  <a:gd name="connsiteX26" fmla="*/ 133731 w 1404546"/>
                  <a:gd name="connsiteY26" fmla="*/ 186109 h 1938727"/>
                  <a:gd name="connsiteX27" fmla="*/ 103270 w 1404546"/>
                  <a:gd name="connsiteY27" fmla="*/ 151562 h 1938727"/>
                  <a:gd name="connsiteX28" fmla="*/ 74295 w 1404546"/>
                  <a:gd name="connsiteY28" fmla="*/ 115900 h 1938727"/>
                  <a:gd name="connsiteX29" fmla="*/ 46806 w 1404546"/>
                  <a:gd name="connsiteY29" fmla="*/ 78753 h 1938727"/>
                  <a:gd name="connsiteX30" fmla="*/ 34176 w 1404546"/>
                  <a:gd name="connsiteY30" fmla="*/ 59807 h 1938727"/>
                  <a:gd name="connsiteX31" fmla="*/ 21917 w 1404546"/>
                  <a:gd name="connsiteY31" fmla="*/ 40491 h 1938727"/>
                  <a:gd name="connsiteX32" fmla="*/ 0 w 1404546"/>
                  <a:gd name="connsiteY32" fmla="*/ 0 h 1938727"/>
                  <a:gd name="connsiteX33" fmla="*/ 0 w 1404546"/>
                  <a:gd name="connsiteY33" fmla="*/ 0 h 1938727"/>
                  <a:gd name="connsiteX34" fmla="*/ 21546 w 1404546"/>
                  <a:gd name="connsiteY34" fmla="*/ 40862 h 1938727"/>
                  <a:gd name="connsiteX35" fmla="*/ 33804 w 1404546"/>
                  <a:gd name="connsiteY35" fmla="*/ 60550 h 1938727"/>
                  <a:gd name="connsiteX36" fmla="*/ 46434 w 1404546"/>
                  <a:gd name="connsiteY36" fmla="*/ 79867 h 1938727"/>
                  <a:gd name="connsiteX37" fmla="*/ 73552 w 1404546"/>
                  <a:gd name="connsiteY37" fmla="*/ 117386 h 1938727"/>
                  <a:gd name="connsiteX38" fmla="*/ 102156 w 1404546"/>
                  <a:gd name="connsiteY38" fmla="*/ 153419 h 1938727"/>
                  <a:gd name="connsiteX39" fmla="*/ 132245 w 1404546"/>
                  <a:gd name="connsiteY39" fmla="*/ 188338 h 1938727"/>
                  <a:gd name="connsiteX40" fmla="*/ 163820 w 1404546"/>
                  <a:gd name="connsiteY40" fmla="*/ 221771 h 1938727"/>
                  <a:gd name="connsiteX41" fmla="*/ 229943 w 1404546"/>
                  <a:gd name="connsiteY41" fmla="*/ 286036 h 1938727"/>
                  <a:gd name="connsiteX42" fmla="*/ 229943 w 1404546"/>
                  <a:gd name="connsiteY42" fmla="*/ 286036 h 1938727"/>
                  <a:gd name="connsiteX43" fmla="*/ 705803 w 1404546"/>
                  <a:gd name="connsiteY43" fmla="*/ 966578 h 1938727"/>
                  <a:gd name="connsiteX44" fmla="*/ 705803 w 1404546"/>
                  <a:gd name="connsiteY44" fmla="*/ 966578 h 1938727"/>
                  <a:gd name="connsiteX45" fmla="*/ 705803 w 1404546"/>
                  <a:gd name="connsiteY45" fmla="*/ 966949 h 1938727"/>
                  <a:gd name="connsiteX46" fmla="*/ 774154 w 1404546"/>
                  <a:gd name="connsiteY46" fmla="*/ 1045331 h 1938727"/>
                  <a:gd name="connsiteX47" fmla="*/ 839905 w 1404546"/>
                  <a:gd name="connsiteY47" fmla="*/ 1125569 h 1938727"/>
                  <a:gd name="connsiteX48" fmla="*/ 872223 w 1404546"/>
                  <a:gd name="connsiteY48" fmla="*/ 1166431 h 1938727"/>
                  <a:gd name="connsiteX49" fmla="*/ 903427 w 1404546"/>
                  <a:gd name="connsiteY49" fmla="*/ 1208037 h 1938727"/>
                  <a:gd name="connsiteX50" fmla="*/ 934260 w 1404546"/>
                  <a:gd name="connsiteY50" fmla="*/ 1249642 h 1938727"/>
                  <a:gd name="connsiteX51" fmla="*/ 963978 w 1404546"/>
                  <a:gd name="connsiteY51" fmla="*/ 1291990 h 1938727"/>
                  <a:gd name="connsiteX52" fmla="*/ 1022299 w 1404546"/>
                  <a:gd name="connsiteY52" fmla="*/ 1377801 h 1938727"/>
                  <a:gd name="connsiteX53" fmla="*/ 1078020 w 1404546"/>
                  <a:gd name="connsiteY53" fmla="*/ 1465469 h 1938727"/>
                  <a:gd name="connsiteX54" fmla="*/ 1131141 w 1404546"/>
                  <a:gd name="connsiteY54" fmla="*/ 1554623 h 1938727"/>
                  <a:gd name="connsiteX55" fmla="*/ 1181662 w 1404546"/>
                  <a:gd name="connsiteY55" fmla="*/ 1645263 h 1938727"/>
                  <a:gd name="connsiteX56" fmla="*/ 1181662 w 1404546"/>
                  <a:gd name="connsiteY56" fmla="*/ 1645263 h 1938727"/>
                  <a:gd name="connsiteX57" fmla="*/ 1181662 w 1404546"/>
                  <a:gd name="connsiteY57" fmla="*/ 1645263 h 1938727"/>
                  <a:gd name="connsiteX58" fmla="*/ 1239241 w 1404546"/>
                  <a:gd name="connsiteY58" fmla="*/ 1716957 h 1938727"/>
                  <a:gd name="connsiteX59" fmla="*/ 1253728 w 1404546"/>
                  <a:gd name="connsiteY59" fmla="*/ 1734788 h 1938727"/>
                  <a:gd name="connsiteX60" fmla="*/ 1267844 w 1404546"/>
                  <a:gd name="connsiteY60" fmla="*/ 1752991 h 1938727"/>
                  <a:gd name="connsiteX61" fmla="*/ 1294962 w 1404546"/>
                  <a:gd name="connsiteY61" fmla="*/ 1790138 h 1938727"/>
                  <a:gd name="connsiteX62" fmla="*/ 1322080 w 1404546"/>
                  <a:gd name="connsiteY62" fmla="*/ 1827286 h 1938727"/>
                  <a:gd name="connsiteX63" fmla="*/ 1348454 w 1404546"/>
                  <a:gd name="connsiteY63" fmla="*/ 1864805 h 1938727"/>
                  <a:gd name="connsiteX64" fmla="*/ 1361828 w 1404546"/>
                  <a:gd name="connsiteY64" fmla="*/ 1883750 h 1938727"/>
                  <a:gd name="connsiteX65" fmla="*/ 1375200 w 1404546"/>
                  <a:gd name="connsiteY65" fmla="*/ 1902324 h 1938727"/>
                  <a:gd name="connsiteX66" fmla="*/ 1403433 w 1404546"/>
                  <a:gd name="connsiteY66" fmla="*/ 1938728 h 1938727"/>
                  <a:gd name="connsiteX67" fmla="*/ 1403433 w 1404546"/>
                  <a:gd name="connsiteY67" fmla="*/ 1938728 h 1938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404546" h="1938727">
                    <a:moveTo>
                      <a:pt x="1404547" y="1938728"/>
                    </a:moveTo>
                    <a:lnTo>
                      <a:pt x="1376686" y="1901952"/>
                    </a:lnTo>
                    <a:cubicBezTo>
                      <a:pt x="1371857" y="1896008"/>
                      <a:pt x="1367771" y="1889322"/>
                      <a:pt x="1363313" y="1883007"/>
                    </a:cubicBezTo>
                    <a:lnTo>
                      <a:pt x="1350312" y="1864061"/>
                    </a:lnTo>
                    <a:cubicBezTo>
                      <a:pt x="1341768" y="1851431"/>
                      <a:pt x="1333224" y="1838430"/>
                      <a:pt x="1324308" y="1826171"/>
                    </a:cubicBezTo>
                    <a:lnTo>
                      <a:pt x="1297562" y="1788652"/>
                    </a:lnTo>
                    <a:lnTo>
                      <a:pt x="1270816" y="1751133"/>
                    </a:lnTo>
                    <a:cubicBezTo>
                      <a:pt x="1266358" y="1744818"/>
                      <a:pt x="1261529" y="1738875"/>
                      <a:pt x="1256700" y="1732931"/>
                    </a:cubicBezTo>
                    <a:lnTo>
                      <a:pt x="1242213" y="1714729"/>
                    </a:lnTo>
                    <a:lnTo>
                      <a:pt x="1184634" y="1642662"/>
                    </a:lnTo>
                    <a:lnTo>
                      <a:pt x="1184634" y="1642662"/>
                    </a:lnTo>
                    <a:cubicBezTo>
                      <a:pt x="1167918" y="1612573"/>
                      <a:pt x="1151944" y="1581741"/>
                      <a:pt x="1134113" y="1552023"/>
                    </a:cubicBezTo>
                    <a:cubicBezTo>
                      <a:pt x="1116654" y="1521933"/>
                      <a:pt x="1099566" y="1491844"/>
                      <a:pt x="1081364" y="1462497"/>
                    </a:cubicBezTo>
                    <a:cubicBezTo>
                      <a:pt x="1063162" y="1432779"/>
                      <a:pt x="1045331" y="1403433"/>
                      <a:pt x="1026014" y="1374458"/>
                    </a:cubicBezTo>
                    <a:cubicBezTo>
                      <a:pt x="1007069" y="1345483"/>
                      <a:pt x="988123" y="1316507"/>
                      <a:pt x="968064" y="1288275"/>
                    </a:cubicBezTo>
                    <a:lnTo>
                      <a:pt x="938346" y="1245556"/>
                    </a:lnTo>
                    <a:cubicBezTo>
                      <a:pt x="928316" y="1231440"/>
                      <a:pt x="917543" y="1217695"/>
                      <a:pt x="907513" y="1203579"/>
                    </a:cubicBezTo>
                    <a:lnTo>
                      <a:pt x="876310" y="1161974"/>
                    </a:lnTo>
                    <a:cubicBezTo>
                      <a:pt x="866280" y="1147858"/>
                      <a:pt x="855135" y="1134485"/>
                      <a:pt x="844363" y="1121112"/>
                    </a:cubicBezTo>
                    <a:cubicBezTo>
                      <a:pt x="822446" y="1094365"/>
                      <a:pt x="801643" y="1066505"/>
                      <a:pt x="778612" y="1040501"/>
                    </a:cubicBezTo>
                    <a:lnTo>
                      <a:pt x="710632" y="961749"/>
                    </a:lnTo>
                    <a:lnTo>
                      <a:pt x="710632" y="961749"/>
                    </a:lnTo>
                    <a:cubicBezTo>
                      <a:pt x="710632" y="961749"/>
                      <a:pt x="231800" y="283064"/>
                      <a:pt x="231800" y="283064"/>
                    </a:cubicBezTo>
                    <a:lnTo>
                      <a:pt x="231800" y="283064"/>
                    </a:lnTo>
                    <a:cubicBezTo>
                      <a:pt x="231800" y="283064"/>
                      <a:pt x="231800" y="283064"/>
                      <a:pt x="231800" y="283064"/>
                    </a:cubicBezTo>
                    <a:cubicBezTo>
                      <a:pt x="209883" y="261518"/>
                      <a:pt x="186480" y="241459"/>
                      <a:pt x="165678" y="219170"/>
                    </a:cubicBezTo>
                    <a:lnTo>
                      <a:pt x="133731" y="186109"/>
                    </a:lnTo>
                    <a:lnTo>
                      <a:pt x="103270" y="151562"/>
                    </a:lnTo>
                    <a:cubicBezTo>
                      <a:pt x="93240" y="140046"/>
                      <a:pt x="83953" y="127787"/>
                      <a:pt x="74295" y="115900"/>
                    </a:cubicBezTo>
                    <a:cubicBezTo>
                      <a:pt x="64265" y="104013"/>
                      <a:pt x="56093" y="91383"/>
                      <a:pt x="46806" y="78753"/>
                    </a:cubicBezTo>
                    <a:cubicBezTo>
                      <a:pt x="41977" y="72809"/>
                      <a:pt x="38262" y="66123"/>
                      <a:pt x="34176" y="59807"/>
                    </a:cubicBezTo>
                    <a:cubicBezTo>
                      <a:pt x="30090" y="53492"/>
                      <a:pt x="25632" y="47177"/>
                      <a:pt x="21917" y="40491"/>
                    </a:cubicBezTo>
                    <a:cubicBezTo>
                      <a:pt x="14116" y="27118"/>
                      <a:pt x="6687" y="13745"/>
                      <a:pt x="0" y="0"/>
                    </a:cubicBezTo>
                    <a:lnTo>
                      <a:pt x="0" y="0"/>
                    </a:lnTo>
                    <a:cubicBezTo>
                      <a:pt x="6687" y="14116"/>
                      <a:pt x="13745" y="27489"/>
                      <a:pt x="21546" y="40862"/>
                    </a:cubicBezTo>
                    <a:cubicBezTo>
                      <a:pt x="25260" y="47549"/>
                      <a:pt x="29718" y="53864"/>
                      <a:pt x="33804" y="60550"/>
                    </a:cubicBezTo>
                    <a:cubicBezTo>
                      <a:pt x="37890" y="66865"/>
                      <a:pt x="41977" y="73552"/>
                      <a:pt x="46434" y="79867"/>
                    </a:cubicBezTo>
                    <a:cubicBezTo>
                      <a:pt x="55350" y="92126"/>
                      <a:pt x="63522" y="105499"/>
                      <a:pt x="73552" y="117386"/>
                    </a:cubicBezTo>
                    <a:cubicBezTo>
                      <a:pt x="83210" y="129273"/>
                      <a:pt x="92126" y="141903"/>
                      <a:pt x="102156" y="153419"/>
                    </a:cubicBezTo>
                    <a:lnTo>
                      <a:pt x="132245" y="188338"/>
                    </a:lnTo>
                    <a:lnTo>
                      <a:pt x="163820" y="221771"/>
                    </a:lnTo>
                    <a:cubicBezTo>
                      <a:pt x="184623" y="244431"/>
                      <a:pt x="208026" y="264490"/>
                      <a:pt x="229943" y="286036"/>
                    </a:cubicBezTo>
                    <a:lnTo>
                      <a:pt x="229943" y="286036"/>
                    </a:lnTo>
                    <a:cubicBezTo>
                      <a:pt x="229943" y="286036"/>
                      <a:pt x="705803" y="966578"/>
                      <a:pt x="705803" y="966578"/>
                    </a:cubicBezTo>
                    <a:lnTo>
                      <a:pt x="705803" y="966578"/>
                    </a:lnTo>
                    <a:cubicBezTo>
                      <a:pt x="705803" y="966578"/>
                      <a:pt x="705803" y="966949"/>
                      <a:pt x="705803" y="966949"/>
                    </a:cubicBezTo>
                    <a:lnTo>
                      <a:pt x="774154" y="1045331"/>
                    </a:lnTo>
                    <a:cubicBezTo>
                      <a:pt x="796814" y="1071334"/>
                      <a:pt x="817988" y="1098823"/>
                      <a:pt x="839905" y="1125569"/>
                    </a:cubicBezTo>
                    <a:cubicBezTo>
                      <a:pt x="850678" y="1138942"/>
                      <a:pt x="861822" y="1152316"/>
                      <a:pt x="872223" y="1166431"/>
                    </a:cubicBezTo>
                    <a:lnTo>
                      <a:pt x="903427" y="1208037"/>
                    </a:lnTo>
                    <a:cubicBezTo>
                      <a:pt x="913828" y="1221781"/>
                      <a:pt x="924601" y="1235526"/>
                      <a:pt x="934260" y="1249642"/>
                    </a:cubicBezTo>
                    <a:lnTo>
                      <a:pt x="963978" y="1291990"/>
                    </a:lnTo>
                    <a:cubicBezTo>
                      <a:pt x="984409" y="1320222"/>
                      <a:pt x="1003354" y="1348826"/>
                      <a:pt x="1022299" y="1377801"/>
                    </a:cubicBezTo>
                    <a:cubicBezTo>
                      <a:pt x="1041616" y="1406404"/>
                      <a:pt x="1059818" y="1435751"/>
                      <a:pt x="1078020" y="1465469"/>
                    </a:cubicBezTo>
                    <a:cubicBezTo>
                      <a:pt x="1096594" y="1494815"/>
                      <a:pt x="1113682" y="1524905"/>
                      <a:pt x="1131141" y="1554623"/>
                    </a:cubicBezTo>
                    <a:cubicBezTo>
                      <a:pt x="1148601" y="1584341"/>
                      <a:pt x="1164946" y="1615173"/>
                      <a:pt x="1181662" y="1645263"/>
                    </a:cubicBezTo>
                    <a:lnTo>
                      <a:pt x="1181662" y="1645263"/>
                    </a:lnTo>
                    <a:cubicBezTo>
                      <a:pt x="1181662" y="1645263"/>
                      <a:pt x="1181662" y="1645263"/>
                      <a:pt x="1181662" y="1645263"/>
                    </a:cubicBezTo>
                    <a:lnTo>
                      <a:pt x="1239241" y="1716957"/>
                    </a:lnTo>
                    <a:lnTo>
                      <a:pt x="1253728" y="1734788"/>
                    </a:lnTo>
                    <a:cubicBezTo>
                      <a:pt x="1258557" y="1740732"/>
                      <a:pt x="1263758" y="1746676"/>
                      <a:pt x="1267844" y="1752991"/>
                    </a:cubicBezTo>
                    <a:lnTo>
                      <a:pt x="1294962" y="1790138"/>
                    </a:lnTo>
                    <a:lnTo>
                      <a:pt x="1322080" y="1827286"/>
                    </a:lnTo>
                    <a:cubicBezTo>
                      <a:pt x="1330995" y="1839544"/>
                      <a:pt x="1339910" y="1852546"/>
                      <a:pt x="1348454" y="1864805"/>
                    </a:cubicBezTo>
                    <a:lnTo>
                      <a:pt x="1361828" y="1883750"/>
                    </a:lnTo>
                    <a:cubicBezTo>
                      <a:pt x="1366285" y="1890065"/>
                      <a:pt x="1370371" y="1896380"/>
                      <a:pt x="1375200" y="1902324"/>
                    </a:cubicBezTo>
                    <a:lnTo>
                      <a:pt x="1403433" y="1938728"/>
                    </a:lnTo>
                    <a:lnTo>
                      <a:pt x="1403433" y="193872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4" name="Freeform: Shape 1133">
                <a:extLst>
                  <a:ext uri="{FF2B5EF4-FFF2-40B4-BE49-F238E27FC236}">
                    <a16:creationId xmlns:a16="http://schemas.microsoft.com/office/drawing/2014/main" id="{E75FA75D-707D-E069-D550-741EDBE0A9B7}"/>
                  </a:ext>
                </a:extLst>
              </p:cNvPr>
              <p:cNvSpPr/>
              <p:nvPr/>
            </p:nvSpPr>
            <p:spPr>
              <a:xfrm>
                <a:off x="5208521" y="2237655"/>
                <a:ext cx="55398" cy="55398"/>
              </a:xfrm>
              <a:custGeom>
                <a:avLst/>
                <a:gdLst>
                  <a:gd name="connsiteX0" fmla="*/ 11912 w 55398"/>
                  <a:gd name="connsiteY0" fmla="*/ 50545 h 55398"/>
                  <a:gd name="connsiteX1" fmla="*/ 50545 w 55398"/>
                  <a:gd name="connsiteY1" fmla="*/ 43487 h 55398"/>
                  <a:gd name="connsiteX2" fmla="*/ 43487 w 55398"/>
                  <a:gd name="connsiteY2" fmla="*/ 4853 h 55398"/>
                  <a:gd name="connsiteX3" fmla="*/ 4854 w 55398"/>
                  <a:gd name="connsiteY3" fmla="*/ 11912 h 55398"/>
                  <a:gd name="connsiteX4" fmla="*/ 11912 w 55398"/>
                  <a:gd name="connsiteY4" fmla="*/ 50545 h 55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8" h="55398">
                    <a:moveTo>
                      <a:pt x="11912" y="50545"/>
                    </a:moveTo>
                    <a:cubicBezTo>
                      <a:pt x="24542" y="59089"/>
                      <a:pt x="42001" y="56117"/>
                      <a:pt x="50545" y="43487"/>
                    </a:cubicBezTo>
                    <a:cubicBezTo>
                      <a:pt x="59089" y="30857"/>
                      <a:pt x="56117" y="13398"/>
                      <a:pt x="43487" y="4853"/>
                    </a:cubicBezTo>
                    <a:cubicBezTo>
                      <a:pt x="30857" y="-3690"/>
                      <a:pt x="13398" y="-718"/>
                      <a:pt x="4854" y="11912"/>
                    </a:cubicBezTo>
                    <a:cubicBezTo>
                      <a:pt x="-3690" y="24542"/>
                      <a:pt x="-719" y="42001"/>
                      <a:pt x="11912" y="5054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5" name="Freeform: Shape 1134">
                <a:extLst>
                  <a:ext uri="{FF2B5EF4-FFF2-40B4-BE49-F238E27FC236}">
                    <a16:creationId xmlns:a16="http://schemas.microsoft.com/office/drawing/2014/main" id="{7DEBBC9B-8F45-0811-E919-D6E69E54FF40}"/>
                  </a:ext>
                </a:extLst>
              </p:cNvPr>
              <p:cNvSpPr/>
              <p:nvPr/>
            </p:nvSpPr>
            <p:spPr>
              <a:xfrm>
                <a:off x="3804800" y="300866"/>
                <a:ext cx="55605" cy="55605"/>
              </a:xfrm>
              <a:custGeom>
                <a:avLst/>
                <a:gdLst>
                  <a:gd name="connsiteX0" fmla="*/ 2171 w 55605"/>
                  <a:gd name="connsiteY0" fmla="*/ 38575 h 55605"/>
                  <a:gd name="connsiteX1" fmla="*/ 17030 w 55605"/>
                  <a:gd name="connsiteY1" fmla="*/ 2171 h 55605"/>
                  <a:gd name="connsiteX2" fmla="*/ 53434 w 55605"/>
                  <a:gd name="connsiteY2" fmla="*/ 17030 h 55605"/>
                  <a:gd name="connsiteX3" fmla="*/ 38575 w 55605"/>
                  <a:gd name="connsiteY3" fmla="*/ 53434 h 55605"/>
                  <a:gd name="connsiteX4" fmla="*/ 2171 w 55605"/>
                  <a:gd name="connsiteY4" fmla="*/ 38575 h 55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05" h="55605">
                    <a:moveTo>
                      <a:pt x="2171" y="38575"/>
                    </a:moveTo>
                    <a:cubicBezTo>
                      <a:pt x="-3773" y="24459"/>
                      <a:pt x="2914" y="8115"/>
                      <a:pt x="17030" y="2171"/>
                    </a:cubicBezTo>
                    <a:cubicBezTo>
                      <a:pt x="31146" y="-3773"/>
                      <a:pt x="47491" y="2914"/>
                      <a:pt x="53434" y="17030"/>
                    </a:cubicBezTo>
                    <a:cubicBezTo>
                      <a:pt x="59378" y="31146"/>
                      <a:pt x="52692" y="47491"/>
                      <a:pt x="38575" y="53434"/>
                    </a:cubicBezTo>
                    <a:cubicBezTo>
                      <a:pt x="24459" y="59378"/>
                      <a:pt x="8115" y="52691"/>
                      <a:pt x="2171" y="3857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5" name="Graphic 619">
              <a:extLst>
                <a:ext uri="{FF2B5EF4-FFF2-40B4-BE49-F238E27FC236}">
                  <a16:creationId xmlns:a16="http://schemas.microsoft.com/office/drawing/2014/main" id="{725151E0-7A9C-A601-F008-86417DCA7936}"/>
                </a:ext>
                <a:ext uri="{C183D7F6-B498-43B3-948B-1728B52AA6E4}">
                  <adec:decorative xmlns:adec="http://schemas.microsoft.com/office/drawing/2017/decorative" val="1"/>
                </a:ext>
              </a:extLst>
            </p:cNvPr>
            <p:cNvGrpSpPr/>
            <p:nvPr/>
          </p:nvGrpSpPr>
          <p:grpSpPr>
            <a:xfrm>
              <a:off x="2696620" y="2995816"/>
              <a:ext cx="1021937" cy="1212871"/>
              <a:chOff x="3497175" y="551197"/>
              <a:chExt cx="1519764" cy="1706987"/>
            </a:xfrm>
            <a:solidFill>
              <a:srgbClr val="454142"/>
            </a:solidFill>
          </p:grpSpPr>
          <p:sp>
            <p:nvSpPr>
              <p:cNvPr id="1130" name="Freeform: Shape 1129">
                <a:extLst>
                  <a:ext uri="{FF2B5EF4-FFF2-40B4-BE49-F238E27FC236}">
                    <a16:creationId xmlns:a16="http://schemas.microsoft.com/office/drawing/2014/main" id="{7DE2859A-77C8-E673-9526-980BBD63F371}"/>
                  </a:ext>
                </a:extLst>
              </p:cNvPr>
              <p:cNvSpPr/>
              <p:nvPr/>
            </p:nvSpPr>
            <p:spPr>
              <a:xfrm>
                <a:off x="3523164" y="577186"/>
                <a:ext cx="1467697" cy="1653435"/>
              </a:xfrm>
              <a:custGeom>
                <a:avLst/>
                <a:gdLst>
                  <a:gd name="connsiteX0" fmla="*/ 1467698 w 1467697"/>
                  <a:gd name="connsiteY0" fmla="*/ 1653435 h 1653435"/>
                  <a:gd name="connsiteX1" fmla="*/ 1342139 w 1467697"/>
                  <a:gd name="connsiteY1" fmla="*/ 1592885 h 1653435"/>
                  <a:gd name="connsiteX2" fmla="*/ 1294590 w 1467697"/>
                  <a:gd name="connsiteY2" fmla="*/ 1540878 h 1653435"/>
                  <a:gd name="connsiteX3" fmla="*/ 1256328 w 1467697"/>
                  <a:gd name="connsiteY3" fmla="*/ 1481442 h 1653435"/>
                  <a:gd name="connsiteX4" fmla="*/ 1225867 w 1467697"/>
                  <a:gd name="connsiteY4" fmla="*/ 1417549 h 1653435"/>
                  <a:gd name="connsiteX5" fmla="*/ 1212494 w 1467697"/>
                  <a:gd name="connsiteY5" fmla="*/ 1384487 h 1653435"/>
                  <a:gd name="connsiteX6" fmla="*/ 1196892 w 1467697"/>
                  <a:gd name="connsiteY6" fmla="*/ 1352541 h 1653435"/>
                  <a:gd name="connsiteX7" fmla="*/ 1162717 w 1467697"/>
                  <a:gd name="connsiteY7" fmla="*/ 1290504 h 1653435"/>
                  <a:gd name="connsiteX8" fmla="*/ 1144515 w 1467697"/>
                  <a:gd name="connsiteY8" fmla="*/ 1260043 h 1653435"/>
                  <a:gd name="connsiteX9" fmla="*/ 1124455 w 1467697"/>
                  <a:gd name="connsiteY9" fmla="*/ 1230697 h 1653435"/>
                  <a:gd name="connsiteX10" fmla="*/ 1083221 w 1467697"/>
                  <a:gd name="connsiteY10" fmla="*/ 1172747 h 1653435"/>
                  <a:gd name="connsiteX11" fmla="*/ 1039758 w 1467697"/>
                  <a:gd name="connsiteY11" fmla="*/ 1116654 h 1653435"/>
                  <a:gd name="connsiteX12" fmla="*/ 993696 w 1467697"/>
                  <a:gd name="connsiteY12" fmla="*/ 1062419 h 1653435"/>
                  <a:gd name="connsiteX13" fmla="*/ 945775 w 1467697"/>
                  <a:gd name="connsiteY13" fmla="*/ 1010041 h 1653435"/>
                  <a:gd name="connsiteX14" fmla="*/ 896741 w 1467697"/>
                  <a:gd name="connsiteY14" fmla="*/ 958777 h 1653435"/>
                  <a:gd name="connsiteX15" fmla="*/ 845848 w 1467697"/>
                  <a:gd name="connsiteY15" fmla="*/ 909371 h 1653435"/>
                  <a:gd name="connsiteX16" fmla="*/ 793842 w 1467697"/>
                  <a:gd name="connsiteY16" fmla="*/ 861451 h 1653435"/>
                  <a:gd name="connsiteX17" fmla="*/ 741093 w 1467697"/>
                  <a:gd name="connsiteY17" fmla="*/ 814273 h 1653435"/>
                  <a:gd name="connsiteX18" fmla="*/ 741093 w 1467697"/>
                  <a:gd name="connsiteY18" fmla="*/ 814273 h 1653435"/>
                  <a:gd name="connsiteX19" fmla="*/ 740721 w 1467697"/>
                  <a:gd name="connsiteY19" fmla="*/ 813902 h 1653435"/>
                  <a:gd name="connsiteX20" fmla="*/ 697258 w 1467697"/>
                  <a:gd name="connsiteY20" fmla="*/ 788641 h 1653435"/>
                  <a:gd name="connsiteX21" fmla="*/ 675341 w 1467697"/>
                  <a:gd name="connsiteY21" fmla="*/ 776011 h 1653435"/>
                  <a:gd name="connsiteX22" fmla="*/ 654539 w 1467697"/>
                  <a:gd name="connsiteY22" fmla="*/ 762267 h 1653435"/>
                  <a:gd name="connsiteX23" fmla="*/ 612934 w 1467697"/>
                  <a:gd name="connsiteY23" fmla="*/ 734035 h 1653435"/>
                  <a:gd name="connsiteX24" fmla="*/ 573186 w 1467697"/>
                  <a:gd name="connsiteY24" fmla="*/ 703202 h 1653435"/>
                  <a:gd name="connsiteX25" fmla="*/ 535296 w 1467697"/>
                  <a:gd name="connsiteY25" fmla="*/ 670141 h 1653435"/>
                  <a:gd name="connsiteX26" fmla="*/ 499634 w 1467697"/>
                  <a:gd name="connsiteY26" fmla="*/ 634851 h 1653435"/>
                  <a:gd name="connsiteX27" fmla="*/ 466201 w 1467697"/>
                  <a:gd name="connsiteY27" fmla="*/ 597332 h 1653435"/>
                  <a:gd name="connsiteX28" fmla="*/ 435369 w 1467697"/>
                  <a:gd name="connsiteY28" fmla="*/ 557584 h 1653435"/>
                  <a:gd name="connsiteX29" fmla="*/ 406765 w 1467697"/>
                  <a:gd name="connsiteY29" fmla="*/ 516350 h 1653435"/>
                  <a:gd name="connsiteX30" fmla="*/ 380019 w 1467697"/>
                  <a:gd name="connsiteY30" fmla="*/ 473631 h 1653435"/>
                  <a:gd name="connsiteX31" fmla="*/ 354016 w 1467697"/>
                  <a:gd name="connsiteY31" fmla="*/ 430540 h 1653435"/>
                  <a:gd name="connsiteX32" fmla="*/ 326898 w 1467697"/>
                  <a:gd name="connsiteY32" fmla="*/ 387820 h 1653435"/>
                  <a:gd name="connsiteX33" fmla="*/ 312782 w 1467697"/>
                  <a:gd name="connsiteY33" fmla="*/ 366646 h 1653435"/>
                  <a:gd name="connsiteX34" fmla="*/ 297923 w 1467697"/>
                  <a:gd name="connsiteY34" fmla="*/ 346215 h 1653435"/>
                  <a:gd name="connsiteX35" fmla="*/ 265976 w 1467697"/>
                  <a:gd name="connsiteY35" fmla="*/ 307210 h 1653435"/>
                  <a:gd name="connsiteX36" fmla="*/ 230314 w 1467697"/>
                  <a:gd name="connsiteY36" fmla="*/ 271177 h 1653435"/>
                  <a:gd name="connsiteX37" fmla="*/ 191310 w 1467697"/>
                  <a:gd name="connsiteY37" fmla="*/ 238858 h 1653435"/>
                  <a:gd name="connsiteX38" fmla="*/ 191310 w 1467697"/>
                  <a:gd name="connsiteY38" fmla="*/ 238858 h 1653435"/>
                  <a:gd name="connsiteX39" fmla="*/ 94355 w 1467697"/>
                  <a:gd name="connsiteY39" fmla="*/ 120729 h 1653435"/>
                  <a:gd name="connsiteX40" fmla="*/ 70209 w 1467697"/>
                  <a:gd name="connsiteY40" fmla="*/ 91011 h 1653435"/>
                  <a:gd name="connsiteX41" fmla="*/ 46806 w 1467697"/>
                  <a:gd name="connsiteY41" fmla="*/ 60550 h 1653435"/>
                  <a:gd name="connsiteX42" fmla="*/ 0 w 1467697"/>
                  <a:gd name="connsiteY42" fmla="*/ 0 h 1653435"/>
                  <a:gd name="connsiteX43" fmla="*/ 0 w 1467697"/>
                  <a:gd name="connsiteY43" fmla="*/ 0 h 1653435"/>
                  <a:gd name="connsiteX44" fmla="*/ 46063 w 1467697"/>
                  <a:gd name="connsiteY44" fmla="*/ 61665 h 1653435"/>
                  <a:gd name="connsiteX45" fmla="*/ 69094 w 1467697"/>
                  <a:gd name="connsiteY45" fmla="*/ 92497 h 1653435"/>
                  <a:gd name="connsiteX46" fmla="*/ 92869 w 1467697"/>
                  <a:gd name="connsiteY46" fmla="*/ 122587 h 1653435"/>
                  <a:gd name="connsiteX47" fmla="*/ 188709 w 1467697"/>
                  <a:gd name="connsiteY47" fmla="*/ 242202 h 1653435"/>
                  <a:gd name="connsiteX48" fmla="*/ 188709 w 1467697"/>
                  <a:gd name="connsiteY48" fmla="*/ 242202 h 1653435"/>
                  <a:gd name="connsiteX49" fmla="*/ 188709 w 1467697"/>
                  <a:gd name="connsiteY49" fmla="*/ 242202 h 1653435"/>
                  <a:gd name="connsiteX50" fmla="*/ 227343 w 1467697"/>
                  <a:gd name="connsiteY50" fmla="*/ 274149 h 1653435"/>
                  <a:gd name="connsiteX51" fmla="*/ 262633 w 1467697"/>
                  <a:gd name="connsiteY51" fmla="*/ 310182 h 1653435"/>
                  <a:gd name="connsiteX52" fmla="*/ 294208 w 1467697"/>
                  <a:gd name="connsiteY52" fmla="*/ 349187 h 1653435"/>
                  <a:gd name="connsiteX53" fmla="*/ 309067 w 1467697"/>
                  <a:gd name="connsiteY53" fmla="*/ 369618 h 1653435"/>
                  <a:gd name="connsiteX54" fmla="*/ 322812 w 1467697"/>
                  <a:gd name="connsiteY54" fmla="*/ 390792 h 1653435"/>
                  <a:gd name="connsiteX55" fmla="*/ 349558 w 1467697"/>
                  <a:gd name="connsiteY55" fmla="*/ 433511 h 1653435"/>
                  <a:gd name="connsiteX56" fmla="*/ 375561 w 1467697"/>
                  <a:gd name="connsiteY56" fmla="*/ 476603 h 1653435"/>
                  <a:gd name="connsiteX57" fmla="*/ 402307 w 1467697"/>
                  <a:gd name="connsiteY57" fmla="*/ 519322 h 1653435"/>
                  <a:gd name="connsiteX58" fmla="*/ 430911 w 1467697"/>
                  <a:gd name="connsiteY58" fmla="*/ 560927 h 1653435"/>
                  <a:gd name="connsiteX59" fmla="*/ 461743 w 1467697"/>
                  <a:gd name="connsiteY59" fmla="*/ 601047 h 1653435"/>
                  <a:gd name="connsiteX60" fmla="*/ 495176 w 1467697"/>
                  <a:gd name="connsiteY60" fmla="*/ 638937 h 1653435"/>
                  <a:gd name="connsiteX61" fmla="*/ 531209 w 1467697"/>
                  <a:gd name="connsiteY61" fmla="*/ 674599 h 1653435"/>
                  <a:gd name="connsiteX62" fmla="*/ 569100 w 1467697"/>
                  <a:gd name="connsiteY62" fmla="*/ 708031 h 1653435"/>
                  <a:gd name="connsiteX63" fmla="*/ 608848 w 1467697"/>
                  <a:gd name="connsiteY63" fmla="*/ 739235 h 1653435"/>
                  <a:gd name="connsiteX64" fmla="*/ 650824 w 1467697"/>
                  <a:gd name="connsiteY64" fmla="*/ 767839 h 1653435"/>
                  <a:gd name="connsiteX65" fmla="*/ 671998 w 1467697"/>
                  <a:gd name="connsiteY65" fmla="*/ 781955 h 1653435"/>
                  <a:gd name="connsiteX66" fmla="*/ 693915 w 1467697"/>
                  <a:gd name="connsiteY66" fmla="*/ 794585 h 1653435"/>
                  <a:gd name="connsiteX67" fmla="*/ 737749 w 1467697"/>
                  <a:gd name="connsiteY67" fmla="*/ 820217 h 1653435"/>
                  <a:gd name="connsiteX68" fmla="*/ 737006 w 1467697"/>
                  <a:gd name="connsiteY68" fmla="*/ 820217 h 1653435"/>
                  <a:gd name="connsiteX69" fmla="*/ 789756 w 1467697"/>
                  <a:gd name="connsiteY69" fmla="*/ 866651 h 1653435"/>
                  <a:gd name="connsiteX70" fmla="*/ 841762 w 1467697"/>
                  <a:gd name="connsiteY70" fmla="*/ 914200 h 1653435"/>
                  <a:gd name="connsiteX71" fmla="*/ 892654 w 1467697"/>
                  <a:gd name="connsiteY71" fmla="*/ 963606 h 1653435"/>
                  <a:gd name="connsiteX72" fmla="*/ 941689 w 1467697"/>
                  <a:gd name="connsiteY72" fmla="*/ 1014498 h 1653435"/>
                  <a:gd name="connsiteX73" fmla="*/ 989609 w 1467697"/>
                  <a:gd name="connsiteY73" fmla="*/ 1066505 h 1653435"/>
                  <a:gd name="connsiteX74" fmla="*/ 1035672 w 1467697"/>
                  <a:gd name="connsiteY74" fmla="*/ 1120369 h 1653435"/>
                  <a:gd name="connsiteX75" fmla="*/ 1079135 w 1467697"/>
                  <a:gd name="connsiteY75" fmla="*/ 1176090 h 1653435"/>
                  <a:gd name="connsiteX76" fmla="*/ 1120369 w 1467697"/>
                  <a:gd name="connsiteY76" fmla="*/ 1233669 h 1653435"/>
                  <a:gd name="connsiteX77" fmla="*/ 1140428 w 1467697"/>
                  <a:gd name="connsiteY77" fmla="*/ 1263015 h 1653435"/>
                  <a:gd name="connsiteX78" fmla="*/ 1158631 w 1467697"/>
                  <a:gd name="connsiteY78" fmla="*/ 1293105 h 1653435"/>
                  <a:gd name="connsiteX79" fmla="*/ 1192806 w 1467697"/>
                  <a:gd name="connsiteY79" fmla="*/ 1354769 h 1653435"/>
                  <a:gd name="connsiteX80" fmla="*/ 1221781 w 1467697"/>
                  <a:gd name="connsiteY80" fmla="*/ 1419035 h 1653435"/>
                  <a:gd name="connsiteX81" fmla="*/ 1252614 w 1467697"/>
                  <a:gd name="connsiteY81" fmla="*/ 1482928 h 1653435"/>
                  <a:gd name="connsiteX82" fmla="*/ 1291619 w 1467697"/>
                  <a:gd name="connsiteY82" fmla="*/ 1542364 h 1653435"/>
                  <a:gd name="connsiteX83" fmla="*/ 1340282 w 1467697"/>
                  <a:gd name="connsiteY83" fmla="*/ 1593999 h 1653435"/>
                  <a:gd name="connsiteX84" fmla="*/ 1466955 w 1467697"/>
                  <a:gd name="connsiteY84" fmla="*/ 1653064 h 1653435"/>
                  <a:gd name="connsiteX85" fmla="*/ 1466955 w 1467697"/>
                  <a:gd name="connsiteY85" fmla="*/ 1653064 h 165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467697" h="1653435">
                    <a:moveTo>
                      <a:pt x="1467698" y="1653435"/>
                    </a:moveTo>
                    <a:cubicBezTo>
                      <a:pt x="1420892" y="1646749"/>
                      <a:pt x="1377058" y="1624460"/>
                      <a:pt x="1342139" y="1592885"/>
                    </a:cubicBezTo>
                    <a:cubicBezTo>
                      <a:pt x="1324680" y="1577283"/>
                      <a:pt x="1308335" y="1559824"/>
                      <a:pt x="1294590" y="1540878"/>
                    </a:cubicBezTo>
                    <a:cubicBezTo>
                      <a:pt x="1280474" y="1521933"/>
                      <a:pt x="1267844" y="1502245"/>
                      <a:pt x="1256328" y="1481442"/>
                    </a:cubicBezTo>
                    <a:cubicBezTo>
                      <a:pt x="1244813" y="1461011"/>
                      <a:pt x="1235154" y="1439466"/>
                      <a:pt x="1225867" y="1417549"/>
                    </a:cubicBezTo>
                    <a:cubicBezTo>
                      <a:pt x="1221410" y="1406404"/>
                      <a:pt x="1218066" y="1395632"/>
                      <a:pt x="1212494" y="1384487"/>
                    </a:cubicBezTo>
                    <a:lnTo>
                      <a:pt x="1196892" y="1352541"/>
                    </a:lnTo>
                    <a:cubicBezTo>
                      <a:pt x="1187234" y="1330995"/>
                      <a:pt x="1174604" y="1310935"/>
                      <a:pt x="1162717" y="1290504"/>
                    </a:cubicBezTo>
                    <a:cubicBezTo>
                      <a:pt x="1156773" y="1280474"/>
                      <a:pt x="1151201" y="1269702"/>
                      <a:pt x="1144515" y="1260043"/>
                    </a:cubicBezTo>
                    <a:lnTo>
                      <a:pt x="1124455" y="1230697"/>
                    </a:lnTo>
                    <a:cubicBezTo>
                      <a:pt x="1111082" y="1211009"/>
                      <a:pt x="1098080" y="1191320"/>
                      <a:pt x="1083221" y="1172747"/>
                    </a:cubicBezTo>
                    <a:cubicBezTo>
                      <a:pt x="1068734" y="1154173"/>
                      <a:pt x="1054989" y="1134856"/>
                      <a:pt x="1039758" y="1116654"/>
                    </a:cubicBezTo>
                    <a:lnTo>
                      <a:pt x="993696" y="1062419"/>
                    </a:lnTo>
                    <a:cubicBezTo>
                      <a:pt x="978837" y="1044216"/>
                      <a:pt x="961749" y="1027500"/>
                      <a:pt x="945775" y="1010041"/>
                    </a:cubicBezTo>
                    <a:cubicBezTo>
                      <a:pt x="929430" y="992953"/>
                      <a:pt x="914200" y="975122"/>
                      <a:pt x="896741" y="958777"/>
                    </a:cubicBezTo>
                    <a:lnTo>
                      <a:pt x="845848" y="909371"/>
                    </a:lnTo>
                    <a:cubicBezTo>
                      <a:pt x="829132" y="892654"/>
                      <a:pt x="811301" y="877053"/>
                      <a:pt x="793842" y="861451"/>
                    </a:cubicBezTo>
                    <a:lnTo>
                      <a:pt x="741093" y="814273"/>
                    </a:lnTo>
                    <a:lnTo>
                      <a:pt x="741093" y="814273"/>
                    </a:lnTo>
                    <a:cubicBezTo>
                      <a:pt x="741093" y="814273"/>
                      <a:pt x="740721" y="813902"/>
                      <a:pt x="740721" y="813902"/>
                    </a:cubicBezTo>
                    <a:lnTo>
                      <a:pt x="697258" y="788641"/>
                    </a:lnTo>
                    <a:lnTo>
                      <a:pt x="675341" y="776011"/>
                    </a:lnTo>
                    <a:cubicBezTo>
                      <a:pt x="668283" y="771554"/>
                      <a:pt x="661226" y="766724"/>
                      <a:pt x="654539" y="762267"/>
                    </a:cubicBezTo>
                    <a:cubicBezTo>
                      <a:pt x="640794" y="752980"/>
                      <a:pt x="626678" y="743693"/>
                      <a:pt x="612934" y="734035"/>
                    </a:cubicBezTo>
                    <a:lnTo>
                      <a:pt x="573186" y="703202"/>
                    </a:lnTo>
                    <a:cubicBezTo>
                      <a:pt x="559813" y="693172"/>
                      <a:pt x="547926" y="681285"/>
                      <a:pt x="535296" y="670141"/>
                    </a:cubicBezTo>
                    <a:cubicBezTo>
                      <a:pt x="522294" y="659368"/>
                      <a:pt x="511150" y="646738"/>
                      <a:pt x="499634" y="634851"/>
                    </a:cubicBezTo>
                    <a:cubicBezTo>
                      <a:pt x="487747" y="622964"/>
                      <a:pt x="476974" y="610333"/>
                      <a:pt x="466201" y="597332"/>
                    </a:cubicBezTo>
                    <a:cubicBezTo>
                      <a:pt x="455057" y="584702"/>
                      <a:pt x="445398" y="571329"/>
                      <a:pt x="435369" y="557584"/>
                    </a:cubicBezTo>
                    <a:cubicBezTo>
                      <a:pt x="424967" y="544211"/>
                      <a:pt x="416052" y="530095"/>
                      <a:pt x="406765" y="516350"/>
                    </a:cubicBezTo>
                    <a:cubicBezTo>
                      <a:pt x="397478" y="502606"/>
                      <a:pt x="388934" y="488118"/>
                      <a:pt x="380019" y="473631"/>
                    </a:cubicBezTo>
                    <a:lnTo>
                      <a:pt x="354016" y="430540"/>
                    </a:lnTo>
                    <a:cubicBezTo>
                      <a:pt x="345100" y="416423"/>
                      <a:pt x="336556" y="401565"/>
                      <a:pt x="326898" y="387820"/>
                    </a:cubicBezTo>
                    <a:lnTo>
                      <a:pt x="312782" y="366646"/>
                    </a:lnTo>
                    <a:lnTo>
                      <a:pt x="297923" y="346215"/>
                    </a:lnTo>
                    <a:cubicBezTo>
                      <a:pt x="288265" y="332470"/>
                      <a:pt x="276749" y="319840"/>
                      <a:pt x="265976" y="307210"/>
                    </a:cubicBezTo>
                    <a:cubicBezTo>
                      <a:pt x="255203" y="294208"/>
                      <a:pt x="242202" y="283435"/>
                      <a:pt x="230314" y="271177"/>
                    </a:cubicBezTo>
                    <a:cubicBezTo>
                      <a:pt x="217684" y="260033"/>
                      <a:pt x="204311" y="249631"/>
                      <a:pt x="191310" y="238858"/>
                    </a:cubicBezTo>
                    <a:lnTo>
                      <a:pt x="191310" y="238858"/>
                    </a:lnTo>
                    <a:cubicBezTo>
                      <a:pt x="191310" y="238858"/>
                      <a:pt x="94355" y="120729"/>
                      <a:pt x="94355" y="120729"/>
                    </a:cubicBezTo>
                    <a:lnTo>
                      <a:pt x="70209" y="91011"/>
                    </a:lnTo>
                    <a:lnTo>
                      <a:pt x="46806" y="60550"/>
                    </a:lnTo>
                    <a:lnTo>
                      <a:pt x="0" y="0"/>
                    </a:lnTo>
                    <a:lnTo>
                      <a:pt x="0" y="0"/>
                    </a:lnTo>
                    <a:cubicBezTo>
                      <a:pt x="0" y="0"/>
                      <a:pt x="46063" y="61665"/>
                      <a:pt x="46063" y="61665"/>
                    </a:cubicBezTo>
                    <a:lnTo>
                      <a:pt x="69094" y="92497"/>
                    </a:lnTo>
                    <a:lnTo>
                      <a:pt x="92869" y="122587"/>
                    </a:lnTo>
                    <a:lnTo>
                      <a:pt x="188709" y="242202"/>
                    </a:lnTo>
                    <a:lnTo>
                      <a:pt x="188709" y="242202"/>
                    </a:lnTo>
                    <a:cubicBezTo>
                      <a:pt x="188709" y="242202"/>
                      <a:pt x="188709" y="242202"/>
                      <a:pt x="188709" y="242202"/>
                    </a:cubicBezTo>
                    <a:cubicBezTo>
                      <a:pt x="201711" y="252975"/>
                      <a:pt x="214713" y="263376"/>
                      <a:pt x="227343" y="274149"/>
                    </a:cubicBezTo>
                    <a:cubicBezTo>
                      <a:pt x="238858" y="286036"/>
                      <a:pt x="251860" y="297180"/>
                      <a:pt x="262633" y="310182"/>
                    </a:cubicBezTo>
                    <a:cubicBezTo>
                      <a:pt x="273405" y="323183"/>
                      <a:pt x="284550" y="335442"/>
                      <a:pt x="294208" y="349187"/>
                    </a:cubicBezTo>
                    <a:lnTo>
                      <a:pt x="309067" y="369618"/>
                    </a:lnTo>
                    <a:lnTo>
                      <a:pt x="322812" y="390792"/>
                    </a:lnTo>
                    <a:cubicBezTo>
                      <a:pt x="332099" y="404536"/>
                      <a:pt x="340643" y="419395"/>
                      <a:pt x="349558" y="433511"/>
                    </a:cubicBezTo>
                    <a:lnTo>
                      <a:pt x="375561" y="476603"/>
                    </a:lnTo>
                    <a:cubicBezTo>
                      <a:pt x="384477" y="490718"/>
                      <a:pt x="393020" y="505578"/>
                      <a:pt x="402307" y="519322"/>
                    </a:cubicBezTo>
                    <a:cubicBezTo>
                      <a:pt x="411594" y="533438"/>
                      <a:pt x="420510" y="547554"/>
                      <a:pt x="430911" y="560927"/>
                    </a:cubicBezTo>
                    <a:cubicBezTo>
                      <a:pt x="440941" y="574672"/>
                      <a:pt x="450599" y="588416"/>
                      <a:pt x="461743" y="601047"/>
                    </a:cubicBezTo>
                    <a:cubicBezTo>
                      <a:pt x="472516" y="614048"/>
                      <a:pt x="483289" y="627050"/>
                      <a:pt x="495176" y="638937"/>
                    </a:cubicBezTo>
                    <a:cubicBezTo>
                      <a:pt x="507063" y="651196"/>
                      <a:pt x="518208" y="663826"/>
                      <a:pt x="531209" y="674599"/>
                    </a:cubicBezTo>
                    <a:cubicBezTo>
                      <a:pt x="543839" y="685743"/>
                      <a:pt x="555727" y="698002"/>
                      <a:pt x="569100" y="708031"/>
                    </a:cubicBezTo>
                    <a:lnTo>
                      <a:pt x="608848" y="739235"/>
                    </a:lnTo>
                    <a:cubicBezTo>
                      <a:pt x="622592" y="748894"/>
                      <a:pt x="636708" y="758181"/>
                      <a:pt x="650824" y="767839"/>
                    </a:cubicBezTo>
                    <a:cubicBezTo>
                      <a:pt x="657882" y="772668"/>
                      <a:pt x="664569" y="777497"/>
                      <a:pt x="671998" y="781955"/>
                    </a:cubicBezTo>
                    <a:lnTo>
                      <a:pt x="693915" y="794585"/>
                    </a:lnTo>
                    <a:lnTo>
                      <a:pt x="737749" y="820217"/>
                    </a:lnTo>
                    <a:lnTo>
                      <a:pt x="737006" y="820217"/>
                    </a:lnTo>
                    <a:cubicBezTo>
                      <a:pt x="737006" y="820217"/>
                      <a:pt x="789756" y="866651"/>
                      <a:pt x="789756" y="866651"/>
                    </a:cubicBezTo>
                    <a:cubicBezTo>
                      <a:pt x="807215" y="882253"/>
                      <a:pt x="825417" y="897484"/>
                      <a:pt x="841762" y="914200"/>
                    </a:cubicBezTo>
                    <a:lnTo>
                      <a:pt x="892654" y="963606"/>
                    </a:lnTo>
                    <a:cubicBezTo>
                      <a:pt x="909742" y="979580"/>
                      <a:pt x="925344" y="997782"/>
                      <a:pt x="941689" y="1014498"/>
                    </a:cubicBezTo>
                    <a:cubicBezTo>
                      <a:pt x="957663" y="1031958"/>
                      <a:pt x="974750" y="1048303"/>
                      <a:pt x="989609" y="1066505"/>
                    </a:cubicBezTo>
                    <a:lnTo>
                      <a:pt x="1035672" y="1120369"/>
                    </a:lnTo>
                    <a:cubicBezTo>
                      <a:pt x="1050531" y="1138571"/>
                      <a:pt x="1064647" y="1157516"/>
                      <a:pt x="1079135" y="1176090"/>
                    </a:cubicBezTo>
                    <a:cubicBezTo>
                      <a:pt x="1093994" y="1194292"/>
                      <a:pt x="1106996" y="1213980"/>
                      <a:pt x="1120369" y="1233669"/>
                    </a:cubicBezTo>
                    <a:lnTo>
                      <a:pt x="1140428" y="1263015"/>
                    </a:lnTo>
                    <a:cubicBezTo>
                      <a:pt x="1147115" y="1272673"/>
                      <a:pt x="1152687" y="1283075"/>
                      <a:pt x="1158631" y="1293105"/>
                    </a:cubicBezTo>
                    <a:cubicBezTo>
                      <a:pt x="1170518" y="1313536"/>
                      <a:pt x="1183148" y="1333224"/>
                      <a:pt x="1192806" y="1354769"/>
                    </a:cubicBezTo>
                    <a:cubicBezTo>
                      <a:pt x="1203207" y="1375943"/>
                      <a:pt x="1213980" y="1396746"/>
                      <a:pt x="1221781" y="1419035"/>
                    </a:cubicBezTo>
                    <a:cubicBezTo>
                      <a:pt x="1231068" y="1440951"/>
                      <a:pt x="1240726" y="1462497"/>
                      <a:pt x="1252614" y="1482928"/>
                    </a:cubicBezTo>
                    <a:cubicBezTo>
                      <a:pt x="1264129" y="1503731"/>
                      <a:pt x="1277131" y="1523419"/>
                      <a:pt x="1291619" y="1542364"/>
                    </a:cubicBezTo>
                    <a:cubicBezTo>
                      <a:pt x="1305735" y="1561310"/>
                      <a:pt x="1322451" y="1578397"/>
                      <a:pt x="1340282" y="1593999"/>
                    </a:cubicBezTo>
                    <a:cubicBezTo>
                      <a:pt x="1375572" y="1625203"/>
                      <a:pt x="1420149" y="1647120"/>
                      <a:pt x="1466955" y="1653064"/>
                    </a:cubicBezTo>
                    <a:lnTo>
                      <a:pt x="1466955" y="165306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1" name="Freeform: Shape 1130">
                <a:extLst>
                  <a:ext uri="{FF2B5EF4-FFF2-40B4-BE49-F238E27FC236}">
                    <a16:creationId xmlns:a16="http://schemas.microsoft.com/office/drawing/2014/main" id="{22EA875D-1BB8-FD89-A60C-F43948801F1C}"/>
                  </a:ext>
                </a:extLst>
              </p:cNvPr>
              <p:cNvSpPr/>
              <p:nvPr/>
            </p:nvSpPr>
            <p:spPr>
              <a:xfrm>
                <a:off x="4961440" y="2202686"/>
                <a:ext cx="55498" cy="55499"/>
              </a:xfrm>
              <a:custGeom>
                <a:avLst/>
                <a:gdLst>
                  <a:gd name="connsiteX0" fmla="*/ 25706 w 55498"/>
                  <a:gd name="connsiteY0" fmla="*/ 55425 h 55499"/>
                  <a:gd name="connsiteX1" fmla="*/ 55424 w 55498"/>
                  <a:gd name="connsiteY1" fmla="*/ 29793 h 55499"/>
                  <a:gd name="connsiteX2" fmla="*/ 29793 w 55498"/>
                  <a:gd name="connsiteY2" fmla="*/ 75 h 55499"/>
                  <a:gd name="connsiteX3" fmla="*/ 75 w 55498"/>
                  <a:gd name="connsiteY3" fmla="*/ 25706 h 55499"/>
                  <a:gd name="connsiteX4" fmla="*/ 25706 w 55498"/>
                  <a:gd name="connsiteY4" fmla="*/ 55425 h 55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8" h="55499">
                    <a:moveTo>
                      <a:pt x="25706" y="55425"/>
                    </a:moveTo>
                    <a:cubicBezTo>
                      <a:pt x="40937" y="56539"/>
                      <a:pt x="54310" y="45023"/>
                      <a:pt x="55424" y="29793"/>
                    </a:cubicBezTo>
                    <a:cubicBezTo>
                      <a:pt x="56539" y="14562"/>
                      <a:pt x="45023" y="1189"/>
                      <a:pt x="29793" y="75"/>
                    </a:cubicBezTo>
                    <a:cubicBezTo>
                      <a:pt x="14562" y="-1040"/>
                      <a:pt x="1189" y="10476"/>
                      <a:pt x="75" y="25706"/>
                    </a:cubicBezTo>
                    <a:cubicBezTo>
                      <a:pt x="-1040" y="40937"/>
                      <a:pt x="10476" y="54310"/>
                      <a:pt x="25706" y="55425"/>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2" name="Freeform: Shape 1131">
                <a:extLst>
                  <a:ext uri="{FF2B5EF4-FFF2-40B4-BE49-F238E27FC236}">
                    <a16:creationId xmlns:a16="http://schemas.microsoft.com/office/drawing/2014/main" id="{943F06C3-33D7-17AD-B198-F77051A490AA}"/>
                  </a:ext>
                </a:extLst>
              </p:cNvPr>
              <p:cNvSpPr/>
              <p:nvPr/>
            </p:nvSpPr>
            <p:spPr>
              <a:xfrm>
                <a:off x="3497175" y="551197"/>
                <a:ext cx="56063" cy="56063"/>
              </a:xfrm>
              <a:custGeom>
                <a:avLst/>
                <a:gdLst>
                  <a:gd name="connsiteX0" fmla="*/ 5558 w 56063"/>
                  <a:gd name="connsiteY0" fmla="*/ 44562 h 56063"/>
                  <a:gd name="connsiteX1" fmla="*/ 11501 w 56063"/>
                  <a:gd name="connsiteY1" fmla="*/ 5558 h 56063"/>
                  <a:gd name="connsiteX2" fmla="*/ 50506 w 56063"/>
                  <a:gd name="connsiteY2" fmla="*/ 11501 h 56063"/>
                  <a:gd name="connsiteX3" fmla="*/ 44563 w 56063"/>
                  <a:gd name="connsiteY3" fmla="*/ 50506 h 56063"/>
                  <a:gd name="connsiteX4" fmla="*/ 5558 w 56063"/>
                  <a:gd name="connsiteY4" fmla="*/ 44562 h 56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63" h="56063">
                    <a:moveTo>
                      <a:pt x="5558" y="44562"/>
                    </a:moveTo>
                    <a:cubicBezTo>
                      <a:pt x="-3729" y="32304"/>
                      <a:pt x="-1129" y="14845"/>
                      <a:pt x="11501" y="5558"/>
                    </a:cubicBezTo>
                    <a:cubicBezTo>
                      <a:pt x="23760" y="-3729"/>
                      <a:pt x="41219" y="-1129"/>
                      <a:pt x="50506" y="11501"/>
                    </a:cubicBezTo>
                    <a:cubicBezTo>
                      <a:pt x="59793" y="23760"/>
                      <a:pt x="57193" y="41219"/>
                      <a:pt x="44563" y="50506"/>
                    </a:cubicBezTo>
                    <a:cubicBezTo>
                      <a:pt x="32304" y="59793"/>
                      <a:pt x="14845" y="57193"/>
                      <a:pt x="5558" y="4456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6" name="Graphic 619">
              <a:extLst>
                <a:ext uri="{FF2B5EF4-FFF2-40B4-BE49-F238E27FC236}">
                  <a16:creationId xmlns:a16="http://schemas.microsoft.com/office/drawing/2014/main" id="{0E5DDB7A-D102-A70E-9AE7-8863C5BDCCAE}"/>
                </a:ext>
                <a:ext uri="{C183D7F6-B498-43B3-948B-1728B52AA6E4}">
                  <adec:decorative xmlns:adec="http://schemas.microsoft.com/office/drawing/2017/decorative" val="1"/>
                </a:ext>
              </a:extLst>
            </p:cNvPr>
            <p:cNvGrpSpPr/>
            <p:nvPr/>
          </p:nvGrpSpPr>
          <p:grpSpPr>
            <a:xfrm>
              <a:off x="2507566" y="3196455"/>
              <a:ext cx="942014" cy="901955"/>
              <a:chOff x="3216025" y="833575"/>
              <a:chExt cx="1400907" cy="1269405"/>
            </a:xfrm>
            <a:solidFill>
              <a:srgbClr val="454142"/>
            </a:solidFill>
          </p:grpSpPr>
          <p:sp>
            <p:nvSpPr>
              <p:cNvPr id="1127" name="Freeform: Shape 1126">
                <a:extLst>
                  <a:ext uri="{FF2B5EF4-FFF2-40B4-BE49-F238E27FC236}">
                    <a16:creationId xmlns:a16="http://schemas.microsoft.com/office/drawing/2014/main" id="{072D7DE9-C9DF-3A6E-3A1E-8F1E0213C524}"/>
                  </a:ext>
                </a:extLst>
              </p:cNvPr>
              <p:cNvSpPr/>
              <p:nvPr/>
            </p:nvSpPr>
            <p:spPr>
              <a:xfrm>
                <a:off x="3243814" y="859878"/>
                <a:ext cx="1346596" cy="1216209"/>
              </a:xfrm>
              <a:custGeom>
                <a:avLst/>
                <a:gdLst>
                  <a:gd name="connsiteX0" fmla="*/ 1346225 w 1346596"/>
                  <a:gd name="connsiteY0" fmla="*/ 1216209 h 1216209"/>
                  <a:gd name="connsiteX1" fmla="*/ 1310192 w 1346596"/>
                  <a:gd name="connsiteY1" fmla="*/ 1172004 h 1216209"/>
                  <a:gd name="connsiteX2" fmla="*/ 1270445 w 1346596"/>
                  <a:gd name="connsiteY2" fmla="*/ 1131141 h 1216209"/>
                  <a:gd name="connsiteX3" fmla="*/ 1227353 w 1346596"/>
                  <a:gd name="connsiteY3" fmla="*/ 1093622 h 1216209"/>
                  <a:gd name="connsiteX4" fmla="*/ 1181662 w 1346596"/>
                  <a:gd name="connsiteY4" fmla="*/ 1059447 h 1216209"/>
                  <a:gd name="connsiteX5" fmla="*/ 1134856 w 1346596"/>
                  <a:gd name="connsiteY5" fmla="*/ 1027128 h 1216209"/>
                  <a:gd name="connsiteX6" fmla="*/ 1088793 w 1346596"/>
                  <a:gd name="connsiteY6" fmla="*/ 993696 h 1216209"/>
                  <a:gd name="connsiteX7" fmla="*/ 997410 w 1346596"/>
                  <a:gd name="connsiteY7" fmla="*/ 925344 h 1216209"/>
                  <a:gd name="connsiteX8" fmla="*/ 952462 w 1346596"/>
                  <a:gd name="connsiteY8" fmla="*/ 890426 h 1216209"/>
                  <a:gd name="connsiteX9" fmla="*/ 908628 w 1346596"/>
                  <a:gd name="connsiteY9" fmla="*/ 854021 h 1216209"/>
                  <a:gd name="connsiteX10" fmla="*/ 865537 w 1346596"/>
                  <a:gd name="connsiteY10" fmla="*/ 816874 h 1216209"/>
                  <a:gd name="connsiteX11" fmla="*/ 823189 w 1346596"/>
                  <a:gd name="connsiteY11" fmla="*/ 778612 h 1216209"/>
                  <a:gd name="connsiteX12" fmla="*/ 783069 w 1346596"/>
                  <a:gd name="connsiteY12" fmla="*/ 738121 h 1216209"/>
                  <a:gd name="connsiteX13" fmla="*/ 744807 w 1346596"/>
                  <a:gd name="connsiteY13" fmla="*/ 696144 h 1216209"/>
                  <a:gd name="connsiteX14" fmla="*/ 726234 w 1346596"/>
                  <a:gd name="connsiteY14" fmla="*/ 674599 h 1216209"/>
                  <a:gd name="connsiteX15" fmla="*/ 716947 w 1346596"/>
                  <a:gd name="connsiteY15" fmla="*/ 663826 h 1216209"/>
                  <a:gd name="connsiteX16" fmla="*/ 708774 w 1346596"/>
                  <a:gd name="connsiteY16" fmla="*/ 652310 h 1216209"/>
                  <a:gd name="connsiteX17" fmla="*/ 676456 w 1346596"/>
                  <a:gd name="connsiteY17" fmla="*/ 605504 h 1216209"/>
                  <a:gd name="connsiteX18" fmla="*/ 676456 w 1346596"/>
                  <a:gd name="connsiteY18" fmla="*/ 605504 h 1216209"/>
                  <a:gd name="connsiteX19" fmla="*/ 676456 w 1346596"/>
                  <a:gd name="connsiteY19" fmla="*/ 604761 h 1216209"/>
                  <a:gd name="connsiteX20" fmla="*/ 649710 w 1346596"/>
                  <a:gd name="connsiteY20" fmla="*/ 573557 h 1216209"/>
                  <a:gd name="connsiteX21" fmla="*/ 624821 w 1346596"/>
                  <a:gd name="connsiteY21" fmla="*/ 540868 h 1216209"/>
                  <a:gd name="connsiteX22" fmla="*/ 578758 w 1346596"/>
                  <a:gd name="connsiteY22" fmla="*/ 472516 h 1216209"/>
                  <a:gd name="connsiteX23" fmla="*/ 532324 w 1346596"/>
                  <a:gd name="connsiteY23" fmla="*/ 403793 h 1216209"/>
                  <a:gd name="connsiteX24" fmla="*/ 506692 w 1346596"/>
                  <a:gd name="connsiteY24" fmla="*/ 371104 h 1216209"/>
                  <a:gd name="connsiteX25" fmla="*/ 478831 w 1346596"/>
                  <a:gd name="connsiteY25" fmla="*/ 340271 h 1216209"/>
                  <a:gd name="connsiteX26" fmla="*/ 448370 w 1346596"/>
                  <a:gd name="connsiteY26" fmla="*/ 311668 h 1216209"/>
                  <a:gd name="connsiteX27" fmla="*/ 415681 w 1346596"/>
                  <a:gd name="connsiteY27" fmla="*/ 285664 h 1216209"/>
                  <a:gd name="connsiteX28" fmla="*/ 381505 w 1346596"/>
                  <a:gd name="connsiteY28" fmla="*/ 262261 h 1216209"/>
                  <a:gd name="connsiteX29" fmla="*/ 345843 w 1346596"/>
                  <a:gd name="connsiteY29" fmla="*/ 241087 h 1216209"/>
                  <a:gd name="connsiteX30" fmla="*/ 309067 w 1346596"/>
                  <a:gd name="connsiteY30" fmla="*/ 222142 h 1216209"/>
                  <a:gd name="connsiteX31" fmla="*/ 271177 w 1346596"/>
                  <a:gd name="connsiteY31" fmla="*/ 205426 h 1216209"/>
                  <a:gd name="connsiteX32" fmla="*/ 232543 w 1346596"/>
                  <a:gd name="connsiteY32" fmla="*/ 190195 h 1216209"/>
                  <a:gd name="connsiteX33" fmla="*/ 193539 w 1346596"/>
                  <a:gd name="connsiteY33" fmla="*/ 175708 h 1216209"/>
                  <a:gd name="connsiteX34" fmla="*/ 194281 w 1346596"/>
                  <a:gd name="connsiteY34" fmla="*/ 175708 h 1216209"/>
                  <a:gd name="connsiteX35" fmla="*/ 0 w 1346596"/>
                  <a:gd name="connsiteY35" fmla="*/ 0 h 1216209"/>
                  <a:gd name="connsiteX36" fmla="*/ 0 w 1346596"/>
                  <a:gd name="connsiteY36" fmla="*/ 0 h 1216209"/>
                  <a:gd name="connsiteX37" fmla="*/ 192053 w 1346596"/>
                  <a:gd name="connsiteY37" fmla="*/ 179051 h 1216209"/>
                  <a:gd name="connsiteX38" fmla="*/ 192053 w 1346596"/>
                  <a:gd name="connsiteY38" fmla="*/ 179051 h 1216209"/>
                  <a:gd name="connsiteX39" fmla="*/ 192424 w 1346596"/>
                  <a:gd name="connsiteY39" fmla="*/ 179422 h 1216209"/>
                  <a:gd name="connsiteX40" fmla="*/ 231057 w 1346596"/>
                  <a:gd name="connsiteY40" fmla="*/ 193910 h 1216209"/>
                  <a:gd name="connsiteX41" fmla="*/ 269319 w 1346596"/>
                  <a:gd name="connsiteY41" fmla="*/ 209512 h 1216209"/>
                  <a:gd name="connsiteX42" fmla="*/ 307210 w 1346596"/>
                  <a:gd name="connsiteY42" fmla="*/ 226228 h 1216209"/>
                  <a:gd name="connsiteX43" fmla="*/ 343614 w 1346596"/>
                  <a:gd name="connsiteY43" fmla="*/ 245173 h 1216209"/>
                  <a:gd name="connsiteX44" fmla="*/ 378904 w 1346596"/>
                  <a:gd name="connsiteY44" fmla="*/ 266348 h 1216209"/>
                  <a:gd name="connsiteX45" fmla="*/ 412709 w 1346596"/>
                  <a:gd name="connsiteY45" fmla="*/ 289750 h 1216209"/>
                  <a:gd name="connsiteX46" fmla="*/ 444656 w 1346596"/>
                  <a:gd name="connsiteY46" fmla="*/ 315382 h 1216209"/>
                  <a:gd name="connsiteX47" fmla="*/ 474374 w 1346596"/>
                  <a:gd name="connsiteY47" fmla="*/ 343614 h 1216209"/>
                  <a:gd name="connsiteX48" fmla="*/ 501863 w 1346596"/>
                  <a:gd name="connsiteY48" fmla="*/ 374075 h 1216209"/>
                  <a:gd name="connsiteX49" fmla="*/ 527123 w 1346596"/>
                  <a:gd name="connsiteY49" fmla="*/ 406394 h 1216209"/>
                  <a:gd name="connsiteX50" fmla="*/ 573186 w 1346596"/>
                  <a:gd name="connsiteY50" fmla="*/ 475117 h 1216209"/>
                  <a:gd name="connsiteX51" fmla="*/ 619249 w 1346596"/>
                  <a:gd name="connsiteY51" fmla="*/ 544211 h 1216209"/>
                  <a:gd name="connsiteX52" fmla="*/ 644138 w 1346596"/>
                  <a:gd name="connsiteY52" fmla="*/ 577644 h 1216209"/>
                  <a:gd name="connsiteX53" fmla="*/ 671255 w 1346596"/>
                  <a:gd name="connsiteY53" fmla="*/ 609219 h 1216209"/>
                  <a:gd name="connsiteX54" fmla="*/ 671255 w 1346596"/>
                  <a:gd name="connsiteY54" fmla="*/ 608476 h 1216209"/>
                  <a:gd name="connsiteX55" fmla="*/ 703574 w 1346596"/>
                  <a:gd name="connsiteY55" fmla="*/ 655653 h 1216209"/>
                  <a:gd name="connsiteX56" fmla="*/ 711746 w 1346596"/>
                  <a:gd name="connsiteY56" fmla="*/ 667541 h 1216209"/>
                  <a:gd name="connsiteX57" fmla="*/ 721033 w 1346596"/>
                  <a:gd name="connsiteY57" fmla="*/ 678313 h 1216209"/>
                  <a:gd name="connsiteX58" fmla="*/ 739607 w 1346596"/>
                  <a:gd name="connsiteY58" fmla="*/ 699859 h 1216209"/>
                  <a:gd name="connsiteX59" fmla="*/ 778240 w 1346596"/>
                  <a:gd name="connsiteY59" fmla="*/ 742207 h 1216209"/>
                  <a:gd name="connsiteX60" fmla="*/ 818731 w 1346596"/>
                  <a:gd name="connsiteY60" fmla="*/ 782698 h 1216209"/>
                  <a:gd name="connsiteX61" fmla="*/ 861451 w 1346596"/>
                  <a:gd name="connsiteY61" fmla="*/ 820588 h 1216209"/>
                  <a:gd name="connsiteX62" fmla="*/ 904913 w 1346596"/>
                  <a:gd name="connsiteY62" fmla="*/ 857736 h 1216209"/>
                  <a:gd name="connsiteX63" fmla="*/ 949119 w 1346596"/>
                  <a:gd name="connsiteY63" fmla="*/ 893769 h 1216209"/>
                  <a:gd name="connsiteX64" fmla="*/ 994439 w 1346596"/>
                  <a:gd name="connsiteY64" fmla="*/ 928688 h 1216209"/>
                  <a:gd name="connsiteX65" fmla="*/ 1086193 w 1346596"/>
                  <a:gd name="connsiteY65" fmla="*/ 996667 h 1216209"/>
                  <a:gd name="connsiteX66" fmla="*/ 1132627 w 1346596"/>
                  <a:gd name="connsiteY66" fmla="*/ 1029729 h 1216209"/>
                  <a:gd name="connsiteX67" fmla="*/ 1179805 w 1346596"/>
                  <a:gd name="connsiteY67" fmla="*/ 1062047 h 1216209"/>
                  <a:gd name="connsiteX68" fmla="*/ 1225868 w 1346596"/>
                  <a:gd name="connsiteY68" fmla="*/ 1095480 h 1216209"/>
                  <a:gd name="connsiteX69" fmla="*/ 1269330 w 1346596"/>
                  <a:gd name="connsiteY69" fmla="*/ 1132256 h 1216209"/>
                  <a:gd name="connsiteX70" fmla="*/ 1309821 w 1346596"/>
                  <a:gd name="connsiteY70" fmla="*/ 1172375 h 1216209"/>
                  <a:gd name="connsiteX71" fmla="*/ 1346597 w 1346596"/>
                  <a:gd name="connsiteY71" fmla="*/ 1215838 h 1216209"/>
                  <a:gd name="connsiteX72" fmla="*/ 1346597 w 1346596"/>
                  <a:gd name="connsiteY72" fmla="*/ 1215838 h 12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346596" h="1216209">
                    <a:moveTo>
                      <a:pt x="1346225" y="1216209"/>
                    </a:moveTo>
                    <a:cubicBezTo>
                      <a:pt x="1334338" y="1201350"/>
                      <a:pt x="1322823" y="1186491"/>
                      <a:pt x="1310192" y="1172004"/>
                    </a:cubicBezTo>
                    <a:cubicBezTo>
                      <a:pt x="1297562" y="1157888"/>
                      <a:pt x="1284189" y="1144143"/>
                      <a:pt x="1270445" y="1131141"/>
                    </a:cubicBezTo>
                    <a:cubicBezTo>
                      <a:pt x="1256700" y="1117768"/>
                      <a:pt x="1241841" y="1105881"/>
                      <a:pt x="1227353" y="1093622"/>
                    </a:cubicBezTo>
                    <a:cubicBezTo>
                      <a:pt x="1212123" y="1082478"/>
                      <a:pt x="1197635" y="1069848"/>
                      <a:pt x="1181662" y="1059447"/>
                    </a:cubicBezTo>
                    <a:cubicBezTo>
                      <a:pt x="1166060" y="1048674"/>
                      <a:pt x="1149715" y="1038273"/>
                      <a:pt x="1134856" y="1027128"/>
                    </a:cubicBezTo>
                    <a:lnTo>
                      <a:pt x="1088793" y="993696"/>
                    </a:lnTo>
                    <a:cubicBezTo>
                      <a:pt x="1058332" y="971036"/>
                      <a:pt x="1027500" y="948747"/>
                      <a:pt x="997410" y="925344"/>
                    </a:cubicBezTo>
                    <a:lnTo>
                      <a:pt x="952462" y="890426"/>
                    </a:lnTo>
                    <a:lnTo>
                      <a:pt x="908628" y="854021"/>
                    </a:lnTo>
                    <a:cubicBezTo>
                      <a:pt x="893769" y="842134"/>
                      <a:pt x="879281" y="829875"/>
                      <a:pt x="865537" y="816874"/>
                    </a:cubicBezTo>
                    <a:lnTo>
                      <a:pt x="823189" y="778612"/>
                    </a:lnTo>
                    <a:lnTo>
                      <a:pt x="783069" y="738121"/>
                    </a:lnTo>
                    <a:cubicBezTo>
                      <a:pt x="769325" y="725119"/>
                      <a:pt x="757066" y="710632"/>
                      <a:pt x="744807" y="696144"/>
                    </a:cubicBezTo>
                    <a:lnTo>
                      <a:pt x="726234" y="674599"/>
                    </a:lnTo>
                    <a:lnTo>
                      <a:pt x="716947" y="663826"/>
                    </a:lnTo>
                    <a:lnTo>
                      <a:pt x="708774" y="652310"/>
                    </a:lnTo>
                    <a:lnTo>
                      <a:pt x="676456" y="605504"/>
                    </a:lnTo>
                    <a:lnTo>
                      <a:pt x="676456" y="605504"/>
                    </a:lnTo>
                    <a:cubicBezTo>
                      <a:pt x="676456" y="605504"/>
                      <a:pt x="676456" y="604761"/>
                      <a:pt x="676456" y="604761"/>
                    </a:cubicBezTo>
                    <a:lnTo>
                      <a:pt x="649710" y="573557"/>
                    </a:lnTo>
                    <a:cubicBezTo>
                      <a:pt x="641537" y="562413"/>
                      <a:pt x="632622" y="552012"/>
                      <a:pt x="624821" y="540868"/>
                    </a:cubicBezTo>
                    <a:cubicBezTo>
                      <a:pt x="608848" y="518579"/>
                      <a:pt x="593617" y="495548"/>
                      <a:pt x="578758" y="472516"/>
                    </a:cubicBezTo>
                    <a:cubicBezTo>
                      <a:pt x="563899" y="449485"/>
                      <a:pt x="548297" y="426453"/>
                      <a:pt x="532324" y="403793"/>
                    </a:cubicBezTo>
                    <a:cubicBezTo>
                      <a:pt x="523780" y="393020"/>
                      <a:pt x="515607" y="381505"/>
                      <a:pt x="506692" y="371104"/>
                    </a:cubicBezTo>
                    <a:cubicBezTo>
                      <a:pt x="497405" y="360702"/>
                      <a:pt x="488861" y="349929"/>
                      <a:pt x="478831" y="340271"/>
                    </a:cubicBezTo>
                    <a:cubicBezTo>
                      <a:pt x="469173" y="330613"/>
                      <a:pt x="459515" y="320583"/>
                      <a:pt x="448370" y="311668"/>
                    </a:cubicBezTo>
                    <a:cubicBezTo>
                      <a:pt x="437969" y="302752"/>
                      <a:pt x="427196" y="293465"/>
                      <a:pt x="415681" y="285664"/>
                    </a:cubicBezTo>
                    <a:cubicBezTo>
                      <a:pt x="404536" y="277492"/>
                      <a:pt x="393392" y="268948"/>
                      <a:pt x="381505" y="262261"/>
                    </a:cubicBezTo>
                    <a:cubicBezTo>
                      <a:pt x="369618" y="255203"/>
                      <a:pt x="358102" y="247402"/>
                      <a:pt x="345843" y="241087"/>
                    </a:cubicBezTo>
                    <a:lnTo>
                      <a:pt x="309067" y="222142"/>
                    </a:lnTo>
                    <a:lnTo>
                      <a:pt x="271177" y="205426"/>
                    </a:lnTo>
                    <a:cubicBezTo>
                      <a:pt x="258547" y="199482"/>
                      <a:pt x="245545" y="194653"/>
                      <a:pt x="232543" y="190195"/>
                    </a:cubicBezTo>
                    <a:lnTo>
                      <a:pt x="193539" y="175708"/>
                    </a:lnTo>
                    <a:lnTo>
                      <a:pt x="194281" y="175708"/>
                    </a:lnTo>
                    <a:cubicBezTo>
                      <a:pt x="194281" y="175708"/>
                      <a:pt x="0" y="0"/>
                      <a:pt x="0" y="0"/>
                    </a:cubicBezTo>
                    <a:lnTo>
                      <a:pt x="0" y="0"/>
                    </a:lnTo>
                    <a:cubicBezTo>
                      <a:pt x="0" y="0"/>
                      <a:pt x="192053" y="179051"/>
                      <a:pt x="192053" y="179051"/>
                    </a:cubicBezTo>
                    <a:lnTo>
                      <a:pt x="192053" y="179051"/>
                    </a:lnTo>
                    <a:cubicBezTo>
                      <a:pt x="192053" y="179051"/>
                      <a:pt x="192424" y="179422"/>
                      <a:pt x="192424" y="179422"/>
                    </a:cubicBezTo>
                    <a:lnTo>
                      <a:pt x="231057" y="193910"/>
                    </a:lnTo>
                    <a:cubicBezTo>
                      <a:pt x="244059" y="198739"/>
                      <a:pt x="257061" y="203568"/>
                      <a:pt x="269319" y="209512"/>
                    </a:cubicBezTo>
                    <a:lnTo>
                      <a:pt x="307210" y="226228"/>
                    </a:lnTo>
                    <a:lnTo>
                      <a:pt x="343614" y="245173"/>
                    </a:lnTo>
                    <a:cubicBezTo>
                      <a:pt x="355873" y="251117"/>
                      <a:pt x="367017" y="259290"/>
                      <a:pt x="378904" y="266348"/>
                    </a:cubicBezTo>
                    <a:cubicBezTo>
                      <a:pt x="390792" y="273034"/>
                      <a:pt x="401564" y="281578"/>
                      <a:pt x="412709" y="289750"/>
                    </a:cubicBezTo>
                    <a:cubicBezTo>
                      <a:pt x="424224" y="297551"/>
                      <a:pt x="434254" y="306467"/>
                      <a:pt x="444656" y="315382"/>
                    </a:cubicBezTo>
                    <a:cubicBezTo>
                      <a:pt x="455428" y="323926"/>
                      <a:pt x="464715" y="333956"/>
                      <a:pt x="474374" y="343614"/>
                    </a:cubicBezTo>
                    <a:cubicBezTo>
                      <a:pt x="484403" y="352901"/>
                      <a:pt x="492947" y="364045"/>
                      <a:pt x="501863" y="374075"/>
                    </a:cubicBezTo>
                    <a:cubicBezTo>
                      <a:pt x="510778" y="384477"/>
                      <a:pt x="518579" y="395621"/>
                      <a:pt x="527123" y="406394"/>
                    </a:cubicBezTo>
                    <a:cubicBezTo>
                      <a:pt x="543097" y="428682"/>
                      <a:pt x="558327" y="451714"/>
                      <a:pt x="573186" y="475117"/>
                    </a:cubicBezTo>
                    <a:cubicBezTo>
                      <a:pt x="588045" y="498519"/>
                      <a:pt x="603275" y="521551"/>
                      <a:pt x="619249" y="544211"/>
                    </a:cubicBezTo>
                    <a:cubicBezTo>
                      <a:pt x="627050" y="555727"/>
                      <a:pt x="635965" y="566499"/>
                      <a:pt x="644138" y="577644"/>
                    </a:cubicBezTo>
                    <a:cubicBezTo>
                      <a:pt x="653053" y="588416"/>
                      <a:pt x="661969" y="598818"/>
                      <a:pt x="671255" y="609219"/>
                    </a:cubicBezTo>
                    <a:lnTo>
                      <a:pt x="671255" y="608476"/>
                    </a:lnTo>
                    <a:cubicBezTo>
                      <a:pt x="671255" y="608476"/>
                      <a:pt x="703574" y="655653"/>
                      <a:pt x="703574" y="655653"/>
                    </a:cubicBezTo>
                    <a:lnTo>
                      <a:pt x="711746" y="667541"/>
                    </a:lnTo>
                    <a:lnTo>
                      <a:pt x="721033" y="678313"/>
                    </a:lnTo>
                    <a:lnTo>
                      <a:pt x="739607" y="699859"/>
                    </a:lnTo>
                    <a:cubicBezTo>
                      <a:pt x="751865" y="714346"/>
                      <a:pt x="764496" y="728834"/>
                      <a:pt x="778240" y="742207"/>
                    </a:cubicBezTo>
                    <a:lnTo>
                      <a:pt x="818731" y="782698"/>
                    </a:lnTo>
                    <a:lnTo>
                      <a:pt x="861451" y="820588"/>
                    </a:lnTo>
                    <a:cubicBezTo>
                      <a:pt x="875567" y="833590"/>
                      <a:pt x="890054" y="845849"/>
                      <a:pt x="904913" y="857736"/>
                    </a:cubicBezTo>
                    <a:lnTo>
                      <a:pt x="949119" y="893769"/>
                    </a:lnTo>
                    <a:lnTo>
                      <a:pt x="994439" y="928688"/>
                    </a:lnTo>
                    <a:cubicBezTo>
                      <a:pt x="1024528" y="952090"/>
                      <a:pt x="1055361" y="974008"/>
                      <a:pt x="1086193" y="996667"/>
                    </a:cubicBezTo>
                    <a:lnTo>
                      <a:pt x="1132627" y="1029729"/>
                    </a:lnTo>
                    <a:cubicBezTo>
                      <a:pt x="1148229" y="1041244"/>
                      <a:pt x="1164203" y="1051274"/>
                      <a:pt x="1179805" y="1062047"/>
                    </a:cubicBezTo>
                    <a:cubicBezTo>
                      <a:pt x="1195778" y="1072448"/>
                      <a:pt x="1210637" y="1084336"/>
                      <a:pt x="1225868" y="1095480"/>
                    </a:cubicBezTo>
                    <a:cubicBezTo>
                      <a:pt x="1240727" y="1107367"/>
                      <a:pt x="1255586" y="1119254"/>
                      <a:pt x="1269330" y="1132256"/>
                    </a:cubicBezTo>
                    <a:cubicBezTo>
                      <a:pt x="1283446" y="1144886"/>
                      <a:pt x="1296819" y="1158631"/>
                      <a:pt x="1309821" y="1172375"/>
                    </a:cubicBezTo>
                    <a:cubicBezTo>
                      <a:pt x="1322451" y="1186491"/>
                      <a:pt x="1334338" y="1201350"/>
                      <a:pt x="1346597" y="1215838"/>
                    </a:cubicBezTo>
                    <a:lnTo>
                      <a:pt x="1346597" y="121583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8" name="Freeform: Shape 1127">
                <a:extLst>
                  <a:ext uri="{FF2B5EF4-FFF2-40B4-BE49-F238E27FC236}">
                    <a16:creationId xmlns:a16="http://schemas.microsoft.com/office/drawing/2014/main" id="{263332D4-A037-F127-90F4-5113091D0C43}"/>
                  </a:ext>
                </a:extLst>
              </p:cNvPr>
              <p:cNvSpPr/>
              <p:nvPr/>
            </p:nvSpPr>
            <p:spPr>
              <a:xfrm>
                <a:off x="4561290" y="2047338"/>
                <a:ext cx="55642" cy="55642"/>
              </a:xfrm>
              <a:custGeom>
                <a:avLst/>
                <a:gdLst>
                  <a:gd name="connsiteX0" fmla="*/ 10919 w 55642"/>
                  <a:gd name="connsiteY0" fmla="*/ 49924 h 55642"/>
                  <a:gd name="connsiteX1" fmla="*/ 49924 w 55642"/>
                  <a:gd name="connsiteY1" fmla="*/ 44724 h 55642"/>
                  <a:gd name="connsiteX2" fmla="*/ 44723 w 55642"/>
                  <a:gd name="connsiteY2" fmla="*/ 5719 h 55642"/>
                  <a:gd name="connsiteX3" fmla="*/ 5718 w 55642"/>
                  <a:gd name="connsiteY3" fmla="*/ 10919 h 55642"/>
                  <a:gd name="connsiteX4" fmla="*/ 10919 w 55642"/>
                  <a:gd name="connsiteY4" fmla="*/ 49924 h 5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2" h="55642">
                    <a:moveTo>
                      <a:pt x="10919" y="49924"/>
                    </a:moveTo>
                    <a:cubicBezTo>
                      <a:pt x="23178" y="59211"/>
                      <a:pt x="40637" y="56982"/>
                      <a:pt x="49924" y="44724"/>
                    </a:cubicBezTo>
                    <a:cubicBezTo>
                      <a:pt x="59211" y="32465"/>
                      <a:pt x="56982" y="15005"/>
                      <a:pt x="44723" y="5719"/>
                    </a:cubicBezTo>
                    <a:cubicBezTo>
                      <a:pt x="32465" y="-3568"/>
                      <a:pt x="15005" y="-1340"/>
                      <a:pt x="5718" y="10919"/>
                    </a:cubicBezTo>
                    <a:cubicBezTo>
                      <a:pt x="-3568" y="23178"/>
                      <a:pt x="-1339" y="40637"/>
                      <a:pt x="10919" y="4992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9" name="Freeform: Shape 1128">
                <a:extLst>
                  <a:ext uri="{FF2B5EF4-FFF2-40B4-BE49-F238E27FC236}">
                    <a16:creationId xmlns:a16="http://schemas.microsoft.com/office/drawing/2014/main" id="{6DA84E16-5795-1CAE-8C0F-A89339820322}"/>
                  </a:ext>
                </a:extLst>
              </p:cNvPr>
              <p:cNvSpPr/>
              <p:nvPr/>
            </p:nvSpPr>
            <p:spPr>
              <a:xfrm>
                <a:off x="3216025" y="833575"/>
                <a:ext cx="55578" cy="55633"/>
              </a:xfrm>
              <a:custGeom>
                <a:avLst/>
                <a:gdLst>
                  <a:gd name="connsiteX0" fmla="*/ 8844 w 55578"/>
                  <a:gd name="connsiteY0" fmla="*/ 48221 h 55633"/>
                  <a:gd name="connsiteX1" fmla="*/ 7358 w 55578"/>
                  <a:gd name="connsiteY1" fmla="*/ 8844 h 55633"/>
                  <a:gd name="connsiteX2" fmla="*/ 46735 w 55578"/>
                  <a:gd name="connsiteY2" fmla="*/ 7358 h 55633"/>
                  <a:gd name="connsiteX3" fmla="*/ 48221 w 55578"/>
                  <a:gd name="connsiteY3" fmla="*/ 46735 h 55633"/>
                  <a:gd name="connsiteX4" fmla="*/ 8844 w 55578"/>
                  <a:gd name="connsiteY4" fmla="*/ 48592 h 55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78" h="55633">
                    <a:moveTo>
                      <a:pt x="8844" y="48221"/>
                    </a:moveTo>
                    <a:cubicBezTo>
                      <a:pt x="-2300" y="37819"/>
                      <a:pt x="-3043" y="20360"/>
                      <a:pt x="7358" y="8844"/>
                    </a:cubicBezTo>
                    <a:cubicBezTo>
                      <a:pt x="17760" y="-2300"/>
                      <a:pt x="35219" y="-3043"/>
                      <a:pt x="46735" y="7358"/>
                    </a:cubicBezTo>
                    <a:cubicBezTo>
                      <a:pt x="57879" y="17760"/>
                      <a:pt x="58622" y="35219"/>
                      <a:pt x="48221" y="46735"/>
                    </a:cubicBezTo>
                    <a:cubicBezTo>
                      <a:pt x="37819" y="57879"/>
                      <a:pt x="20360" y="58622"/>
                      <a:pt x="8844" y="4859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7" name="Graphic 619">
              <a:extLst>
                <a:ext uri="{FF2B5EF4-FFF2-40B4-BE49-F238E27FC236}">
                  <a16:creationId xmlns:a16="http://schemas.microsoft.com/office/drawing/2014/main" id="{5F6B95D4-AA89-9B4C-76BC-3CAAAA4993A6}"/>
                </a:ext>
                <a:ext uri="{C183D7F6-B498-43B3-948B-1728B52AA6E4}">
                  <adec:decorative xmlns:adec="http://schemas.microsoft.com/office/drawing/2017/decorative" val="1"/>
                </a:ext>
              </a:extLst>
            </p:cNvPr>
            <p:cNvGrpSpPr/>
            <p:nvPr/>
          </p:nvGrpSpPr>
          <p:grpSpPr>
            <a:xfrm>
              <a:off x="2336697" y="3418950"/>
              <a:ext cx="1125074" cy="853349"/>
              <a:chOff x="2961919" y="1146712"/>
              <a:chExt cx="1673143" cy="1200998"/>
            </a:xfrm>
            <a:solidFill>
              <a:srgbClr val="454142"/>
            </a:solidFill>
          </p:grpSpPr>
          <p:sp>
            <p:nvSpPr>
              <p:cNvPr id="1124" name="Freeform: Shape 1123">
                <a:extLst>
                  <a:ext uri="{FF2B5EF4-FFF2-40B4-BE49-F238E27FC236}">
                    <a16:creationId xmlns:a16="http://schemas.microsoft.com/office/drawing/2014/main" id="{DDB861AD-6D1B-8024-E43F-CFBA838BD2A4}"/>
                  </a:ext>
                </a:extLst>
              </p:cNvPr>
              <p:cNvSpPr/>
              <p:nvPr/>
            </p:nvSpPr>
            <p:spPr>
              <a:xfrm>
                <a:off x="2989354" y="1173775"/>
                <a:ext cx="1620745" cy="1148229"/>
              </a:xfrm>
              <a:custGeom>
                <a:avLst/>
                <a:gdLst>
                  <a:gd name="connsiteX0" fmla="*/ 1619260 w 1620745"/>
                  <a:gd name="connsiteY0" fmla="*/ 1147486 h 1148229"/>
                  <a:gd name="connsiteX1" fmla="*/ 1606629 w 1620745"/>
                  <a:gd name="connsiteY1" fmla="*/ 1131513 h 1148229"/>
                  <a:gd name="connsiteX2" fmla="*/ 1591770 w 1620745"/>
                  <a:gd name="connsiteY2" fmla="*/ 1117025 h 1148229"/>
                  <a:gd name="connsiteX3" fmla="*/ 1575797 w 1620745"/>
                  <a:gd name="connsiteY3" fmla="*/ 1104024 h 1148229"/>
                  <a:gd name="connsiteX4" fmla="*/ 1558709 w 1620745"/>
                  <a:gd name="connsiteY4" fmla="*/ 1092137 h 1148229"/>
                  <a:gd name="connsiteX5" fmla="*/ 1523790 w 1620745"/>
                  <a:gd name="connsiteY5" fmla="*/ 1070591 h 1148229"/>
                  <a:gd name="connsiteX6" fmla="*/ 1487386 w 1620745"/>
                  <a:gd name="connsiteY6" fmla="*/ 1050903 h 1148229"/>
                  <a:gd name="connsiteX7" fmla="*/ 1450238 w 1620745"/>
                  <a:gd name="connsiteY7" fmla="*/ 1032700 h 1148229"/>
                  <a:gd name="connsiteX8" fmla="*/ 1412720 w 1620745"/>
                  <a:gd name="connsiteY8" fmla="*/ 1015984 h 1148229"/>
                  <a:gd name="connsiteX9" fmla="*/ 1374457 w 1620745"/>
                  <a:gd name="connsiteY9" fmla="*/ 1000754 h 1148229"/>
                  <a:gd name="connsiteX10" fmla="*/ 1336196 w 1620745"/>
                  <a:gd name="connsiteY10" fmla="*/ 985895 h 1148229"/>
                  <a:gd name="connsiteX11" fmla="*/ 1336939 w 1620745"/>
                  <a:gd name="connsiteY11" fmla="*/ 986638 h 1148229"/>
                  <a:gd name="connsiteX12" fmla="*/ 1307221 w 1620745"/>
                  <a:gd name="connsiteY12" fmla="*/ 955805 h 1148229"/>
                  <a:gd name="connsiteX13" fmla="*/ 1291247 w 1620745"/>
                  <a:gd name="connsiteY13" fmla="*/ 941689 h 1148229"/>
                  <a:gd name="connsiteX14" fmla="*/ 1274531 w 1620745"/>
                  <a:gd name="connsiteY14" fmla="*/ 928688 h 1148229"/>
                  <a:gd name="connsiteX15" fmla="*/ 1205065 w 1620745"/>
                  <a:gd name="connsiteY15" fmla="*/ 880024 h 1148229"/>
                  <a:gd name="connsiteX16" fmla="*/ 1061676 w 1620745"/>
                  <a:gd name="connsiteY16" fmla="*/ 789384 h 1148229"/>
                  <a:gd name="connsiteX17" fmla="*/ 921629 w 1620745"/>
                  <a:gd name="connsiteY17" fmla="*/ 694658 h 1148229"/>
                  <a:gd name="connsiteX18" fmla="*/ 888568 w 1620745"/>
                  <a:gd name="connsiteY18" fmla="*/ 668283 h 1148229"/>
                  <a:gd name="connsiteX19" fmla="*/ 856993 w 1620745"/>
                  <a:gd name="connsiteY19" fmla="*/ 640423 h 1148229"/>
                  <a:gd name="connsiteX20" fmla="*/ 828018 w 1620745"/>
                  <a:gd name="connsiteY20" fmla="*/ 609962 h 1148229"/>
                  <a:gd name="connsiteX21" fmla="*/ 803129 w 1620745"/>
                  <a:gd name="connsiteY21" fmla="*/ 576529 h 1148229"/>
                  <a:gd name="connsiteX22" fmla="*/ 802386 w 1620745"/>
                  <a:gd name="connsiteY22" fmla="*/ 575415 h 1148229"/>
                  <a:gd name="connsiteX23" fmla="*/ 802014 w 1620745"/>
                  <a:gd name="connsiteY23" fmla="*/ 575415 h 1148229"/>
                  <a:gd name="connsiteX24" fmla="*/ 697259 w 1620745"/>
                  <a:gd name="connsiteY24" fmla="*/ 509664 h 1148229"/>
                  <a:gd name="connsiteX25" fmla="*/ 592874 w 1620745"/>
                  <a:gd name="connsiteY25" fmla="*/ 443541 h 1148229"/>
                  <a:gd name="connsiteX26" fmla="*/ 489233 w 1620745"/>
                  <a:gd name="connsiteY26" fmla="*/ 376304 h 1148229"/>
                  <a:gd name="connsiteX27" fmla="*/ 437969 w 1620745"/>
                  <a:gd name="connsiteY27" fmla="*/ 341757 h 1148229"/>
                  <a:gd name="connsiteX28" fmla="*/ 387448 w 1620745"/>
                  <a:gd name="connsiteY28" fmla="*/ 306467 h 1148229"/>
                  <a:gd name="connsiteX29" fmla="*/ 336928 w 1620745"/>
                  <a:gd name="connsiteY29" fmla="*/ 271177 h 1148229"/>
                  <a:gd name="connsiteX30" fmla="*/ 287522 w 1620745"/>
                  <a:gd name="connsiteY30" fmla="*/ 234029 h 1148229"/>
                  <a:gd name="connsiteX31" fmla="*/ 190567 w 1620745"/>
                  <a:gd name="connsiteY31" fmla="*/ 157134 h 1148229"/>
                  <a:gd name="connsiteX32" fmla="*/ 94355 w 1620745"/>
                  <a:gd name="connsiteY32" fmla="*/ 79867 h 1148229"/>
                  <a:gd name="connsiteX33" fmla="*/ 0 w 1620745"/>
                  <a:gd name="connsiteY33" fmla="*/ 0 h 1148229"/>
                  <a:gd name="connsiteX34" fmla="*/ 0 w 1620745"/>
                  <a:gd name="connsiteY34" fmla="*/ 0 h 1148229"/>
                  <a:gd name="connsiteX35" fmla="*/ 93240 w 1620745"/>
                  <a:gd name="connsiteY35" fmla="*/ 81353 h 1148229"/>
                  <a:gd name="connsiteX36" fmla="*/ 188709 w 1620745"/>
                  <a:gd name="connsiteY36" fmla="*/ 160106 h 1148229"/>
                  <a:gd name="connsiteX37" fmla="*/ 285293 w 1620745"/>
                  <a:gd name="connsiteY37" fmla="*/ 237373 h 1148229"/>
                  <a:gd name="connsiteX38" fmla="*/ 334699 w 1620745"/>
                  <a:gd name="connsiteY38" fmla="*/ 274891 h 1148229"/>
                  <a:gd name="connsiteX39" fmla="*/ 385220 w 1620745"/>
                  <a:gd name="connsiteY39" fmla="*/ 310553 h 1148229"/>
                  <a:gd name="connsiteX40" fmla="*/ 435740 w 1620745"/>
                  <a:gd name="connsiteY40" fmla="*/ 346215 h 1148229"/>
                  <a:gd name="connsiteX41" fmla="*/ 487004 w 1620745"/>
                  <a:gd name="connsiteY41" fmla="*/ 380762 h 1148229"/>
                  <a:gd name="connsiteX42" fmla="*/ 590274 w 1620745"/>
                  <a:gd name="connsiteY42" fmla="*/ 448742 h 1148229"/>
                  <a:gd name="connsiteX43" fmla="*/ 694658 w 1620745"/>
                  <a:gd name="connsiteY43" fmla="*/ 515236 h 1148229"/>
                  <a:gd name="connsiteX44" fmla="*/ 799414 w 1620745"/>
                  <a:gd name="connsiteY44" fmla="*/ 580987 h 1148229"/>
                  <a:gd name="connsiteX45" fmla="*/ 798300 w 1620745"/>
                  <a:gd name="connsiteY45" fmla="*/ 579873 h 1148229"/>
                  <a:gd name="connsiteX46" fmla="*/ 823932 w 1620745"/>
                  <a:gd name="connsiteY46" fmla="*/ 614420 h 1148229"/>
                  <a:gd name="connsiteX47" fmla="*/ 853649 w 1620745"/>
                  <a:gd name="connsiteY47" fmla="*/ 645252 h 1148229"/>
                  <a:gd name="connsiteX48" fmla="*/ 885596 w 1620745"/>
                  <a:gd name="connsiteY48" fmla="*/ 673484 h 1148229"/>
                  <a:gd name="connsiteX49" fmla="*/ 919029 w 1620745"/>
                  <a:gd name="connsiteY49" fmla="*/ 699859 h 1148229"/>
                  <a:gd name="connsiteX50" fmla="*/ 1060190 w 1620745"/>
                  <a:gd name="connsiteY50" fmla="*/ 794213 h 1148229"/>
                  <a:gd name="connsiteX51" fmla="*/ 1203950 w 1620745"/>
                  <a:gd name="connsiteY51" fmla="*/ 884110 h 1148229"/>
                  <a:gd name="connsiteX52" fmla="*/ 1273416 w 1620745"/>
                  <a:gd name="connsiteY52" fmla="*/ 932402 h 1148229"/>
                  <a:gd name="connsiteX53" fmla="*/ 1290133 w 1620745"/>
                  <a:gd name="connsiteY53" fmla="*/ 945404 h 1148229"/>
                  <a:gd name="connsiteX54" fmla="*/ 1306106 w 1620745"/>
                  <a:gd name="connsiteY54" fmla="*/ 959148 h 1148229"/>
                  <a:gd name="connsiteX55" fmla="*/ 1335453 w 1620745"/>
                  <a:gd name="connsiteY55" fmla="*/ 989238 h 1148229"/>
                  <a:gd name="connsiteX56" fmla="*/ 1335824 w 1620745"/>
                  <a:gd name="connsiteY56" fmla="*/ 989238 h 1148229"/>
                  <a:gd name="connsiteX57" fmla="*/ 1336196 w 1620745"/>
                  <a:gd name="connsiteY57" fmla="*/ 989981 h 1148229"/>
                  <a:gd name="connsiteX58" fmla="*/ 1374457 w 1620745"/>
                  <a:gd name="connsiteY58" fmla="*/ 1004840 h 1148229"/>
                  <a:gd name="connsiteX59" fmla="*/ 1412720 w 1620745"/>
                  <a:gd name="connsiteY59" fmla="*/ 1020070 h 1148229"/>
                  <a:gd name="connsiteX60" fmla="*/ 1450610 w 1620745"/>
                  <a:gd name="connsiteY60" fmla="*/ 1036415 h 1148229"/>
                  <a:gd name="connsiteX61" fmla="*/ 1487757 w 1620745"/>
                  <a:gd name="connsiteY61" fmla="*/ 1053875 h 1148229"/>
                  <a:gd name="connsiteX62" fmla="*/ 1524162 w 1620745"/>
                  <a:gd name="connsiteY62" fmla="*/ 1072820 h 1148229"/>
                  <a:gd name="connsiteX63" fmla="*/ 1559452 w 1620745"/>
                  <a:gd name="connsiteY63" fmla="*/ 1093994 h 1148229"/>
                  <a:gd name="connsiteX64" fmla="*/ 1576540 w 1620745"/>
                  <a:gd name="connsiteY64" fmla="*/ 1105510 h 1148229"/>
                  <a:gd name="connsiteX65" fmla="*/ 1592885 w 1620745"/>
                  <a:gd name="connsiteY65" fmla="*/ 1118140 h 1148229"/>
                  <a:gd name="connsiteX66" fmla="*/ 1607744 w 1620745"/>
                  <a:gd name="connsiteY66" fmla="*/ 1132256 h 1148229"/>
                  <a:gd name="connsiteX67" fmla="*/ 1620745 w 1620745"/>
                  <a:gd name="connsiteY67" fmla="*/ 1148229 h 1148229"/>
                  <a:gd name="connsiteX68" fmla="*/ 1620745 w 1620745"/>
                  <a:gd name="connsiteY68" fmla="*/ 1148229 h 114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620745" h="1148229">
                    <a:moveTo>
                      <a:pt x="1619260" y="1147486"/>
                    </a:moveTo>
                    <a:cubicBezTo>
                      <a:pt x="1614802" y="1142286"/>
                      <a:pt x="1611459" y="1135971"/>
                      <a:pt x="1606629" y="1131513"/>
                    </a:cubicBezTo>
                    <a:cubicBezTo>
                      <a:pt x="1601800" y="1126684"/>
                      <a:pt x="1597342" y="1121483"/>
                      <a:pt x="1591770" y="1117025"/>
                    </a:cubicBezTo>
                    <a:lnTo>
                      <a:pt x="1575797" y="1104024"/>
                    </a:lnTo>
                    <a:cubicBezTo>
                      <a:pt x="1570596" y="1099566"/>
                      <a:pt x="1564653" y="1096223"/>
                      <a:pt x="1558709" y="1092137"/>
                    </a:cubicBezTo>
                    <a:cubicBezTo>
                      <a:pt x="1547565" y="1083964"/>
                      <a:pt x="1535678" y="1077278"/>
                      <a:pt x="1523790" y="1070591"/>
                    </a:cubicBezTo>
                    <a:cubicBezTo>
                      <a:pt x="1511903" y="1063533"/>
                      <a:pt x="1500016" y="1057218"/>
                      <a:pt x="1487386" y="1050903"/>
                    </a:cubicBezTo>
                    <a:cubicBezTo>
                      <a:pt x="1475127" y="1044959"/>
                      <a:pt x="1462869" y="1038273"/>
                      <a:pt x="1450238" y="1032700"/>
                    </a:cubicBezTo>
                    <a:lnTo>
                      <a:pt x="1412720" y="1015984"/>
                    </a:lnTo>
                    <a:cubicBezTo>
                      <a:pt x="1400089" y="1010412"/>
                      <a:pt x="1387088" y="1005583"/>
                      <a:pt x="1374457" y="1000754"/>
                    </a:cubicBezTo>
                    <a:lnTo>
                      <a:pt x="1336196" y="985895"/>
                    </a:lnTo>
                    <a:lnTo>
                      <a:pt x="1336939" y="986638"/>
                    </a:lnTo>
                    <a:cubicBezTo>
                      <a:pt x="1327280" y="976236"/>
                      <a:pt x="1318365" y="965092"/>
                      <a:pt x="1307221" y="955805"/>
                    </a:cubicBezTo>
                    <a:lnTo>
                      <a:pt x="1291247" y="941689"/>
                    </a:lnTo>
                    <a:lnTo>
                      <a:pt x="1274531" y="928688"/>
                    </a:lnTo>
                    <a:cubicBezTo>
                      <a:pt x="1252242" y="911228"/>
                      <a:pt x="1228468" y="895626"/>
                      <a:pt x="1205065" y="880024"/>
                    </a:cubicBezTo>
                    <a:cubicBezTo>
                      <a:pt x="1157888" y="848820"/>
                      <a:pt x="1109596" y="819474"/>
                      <a:pt x="1061676" y="789384"/>
                    </a:cubicBezTo>
                    <a:cubicBezTo>
                      <a:pt x="1013755" y="759295"/>
                      <a:pt x="966578" y="728463"/>
                      <a:pt x="921629" y="694658"/>
                    </a:cubicBezTo>
                    <a:cubicBezTo>
                      <a:pt x="910114" y="686486"/>
                      <a:pt x="899341" y="677199"/>
                      <a:pt x="888568" y="668283"/>
                    </a:cubicBezTo>
                    <a:cubicBezTo>
                      <a:pt x="877424" y="659740"/>
                      <a:pt x="867394" y="649710"/>
                      <a:pt x="856993" y="640423"/>
                    </a:cubicBezTo>
                    <a:cubicBezTo>
                      <a:pt x="846220" y="631136"/>
                      <a:pt x="837676" y="620363"/>
                      <a:pt x="828018" y="609962"/>
                    </a:cubicBezTo>
                    <a:cubicBezTo>
                      <a:pt x="818359" y="599932"/>
                      <a:pt x="811673" y="587302"/>
                      <a:pt x="803129" y="576529"/>
                    </a:cubicBezTo>
                    <a:lnTo>
                      <a:pt x="802386" y="575415"/>
                    </a:lnTo>
                    <a:lnTo>
                      <a:pt x="802014" y="575415"/>
                    </a:lnTo>
                    <a:cubicBezTo>
                      <a:pt x="802014" y="575415"/>
                      <a:pt x="697259" y="509664"/>
                      <a:pt x="697259" y="509664"/>
                    </a:cubicBezTo>
                    <a:cubicBezTo>
                      <a:pt x="662340" y="487747"/>
                      <a:pt x="627050" y="466573"/>
                      <a:pt x="592874" y="443541"/>
                    </a:cubicBezTo>
                    <a:lnTo>
                      <a:pt x="489233" y="376304"/>
                    </a:lnTo>
                    <a:cubicBezTo>
                      <a:pt x="471773" y="365160"/>
                      <a:pt x="454685" y="354016"/>
                      <a:pt x="437969" y="341757"/>
                    </a:cubicBezTo>
                    <a:lnTo>
                      <a:pt x="387448" y="306467"/>
                    </a:lnTo>
                    <a:lnTo>
                      <a:pt x="336928" y="271177"/>
                    </a:lnTo>
                    <a:cubicBezTo>
                      <a:pt x="319840" y="259661"/>
                      <a:pt x="303867" y="247031"/>
                      <a:pt x="287522" y="234029"/>
                    </a:cubicBezTo>
                    <a:cubicBezTo>
                      <a:pt x="255203" y="208398"/>
                      <a:pt x="222885" y="183137"/>
                      <a:pt x="190567" y="157134"/>
                    </a:cubicBezTo>
                    <a:lnTo>
                      <a:pt x="94355" y="79867"/>
                    </a:lnTo>
                    <a:cubicBezTo>
                      <a:pt x="62036" y="54235"/>
                      <a:pt x="31575" y="26746"/>
                      <a:pt x="0" y="0"/>
                    </a:cubicBezTo>
                    <a:lnTo>
                      <a:pt x="0" y="0"/>
                    </a:lnTo>
                    <a:cubicBezTo>
                      <a:pt x="31204" y="27118"/>
                      <a:pt x="61293" y="55350"/>
                      <a:pt x="93240" y="81353"/>
                    </a:cubicBezTo>
                    <a:lnTo>
                      <a:pt x="188709" y="160106"/>
                    </a:lnTo>
                    <a:cubicBezTo>
                      <a:pt x="220656" y="186109"/>
                      <a:pt x="252974" y="211741"/>
                      <a:pt x="285293" y="237373"/>
                    </a:cubicBezTo>
                    <a:cubicBezTo>
                      <a:pt x="301266" y="250374"/>
                      <a:pt x="317240" y="263376"/>
                      <a:pt x="334699" y="274891"/>
                    </a:cubicBezTo>
                    <a:lnTo>
                      <a:pt x="385220" y="310553"/>
                    </a:lnTo>
                    <a:lnTo>
                      <a:pt x="435740" y="346215"/>
                    </a:lnTo>
                    <a:cubicBezTo>
                      <a:pt x="452457" y="358473"/>
                      <a:pt x="469544" y="369618"/>
                      <a:pt x="487004" y="380762"/>
                    </a:cubicBezTo>
                    <a:lnTo>
                      <a:pt x="590274" y="448742"/>
                    </a:lnTo>
                    <a:cubicBezTo>
                      <a:pt x="624449" y="471773"/>
                      <a:pt x="659740" y="493319"/>
                      <a:pt x="694658" y="515236"/>
                    </a:cubicBezTo>
                    <a:lnTo>
                      <a:pt x="799414" y="580987"/>
                    </a:lnTo>
                    <a:lnTo>
                      <a:pt x="798300" y="579873"/>
                    </a:lnTo>
                    <a:cubicBezTo>
                      <a:pt x="806844" y="591388"/>
                      <a:pt x="813902" y="604018"/>
                      <a:pt x="823932" y="614420"/>
                    </a:cubicBezTo>
                    <a:cubicBezTo>
                      <a:pt x="833590" y="624821"/>
                      <a:pt x="842505" y="635965"/>
                      <a:pt x="853649" y="645252"/>
                    </a:cubicBezTo>
                    <a:cubicBezTo>
                      <a:pt x="864051" y="654910"/>
                      <a:pt x="874452" y="664940"/>
                      <a:pt x="885596" y="673484"/>
                    </a:cubicBezTo>
                    <a:cubicBezTo>
                      <a:pt x="896741" y="682400"/>
                      <a:pt x="907513" y="691686"/>
                      <a:pt x="919029" y="699859"/>
                    </a:cubicBezTo>
                    <a:cubicBezTo>
                      <a:pt x="964349" y="733663"/>
                      <a:pt x="1012269" y="764496"/>
                      <a:pt x="1060190" y="794213"/>
                    </a:cubicBezTo>
                    <a:cubicBezTo>
                      <a:pt x="1108110" y="824303"/>
                      <a:pt x="1156773" y="853278"/>
                      <a:pt x="1203950" y="884110"/>
                    </a:cubicBezTo>
                    <a:cubicBezTo>
                      <a:pt x="1227725" y="899341"/>
                      <a:pt x="1251128" y="915314"/>
                      <a:pt x="1273416" y="932402"/>
                    </a:cubicBezTo>
                    <a:lnTo>
                      <a:pt x="1290133" y="945404"/>
                    </a:lnTo>
                    <a:lnTo>
                      <a:pt x="1306106" y="959148"/>
                    </a:lnTo>
                    <a:cubicBezTo>
                      <a:pt x="1317250" y="968064"/>
                      <a:pt x="1325794" y="978837"/>
                      <a:pt x="1335453" y="989238"/>
                    </a:cubicBezTo>
                    <a:lnTo>
                      <a:pt x="1335824" y="989238"/>
                    </a:lnTo>
                    <a:cubicBezTo>
                      <a:pt x="1335824" y="989238"/>
                      <a:pt x="1336196" y="989981"/>
                      <a:pt x="1336196" y="989981"/>
                    </a:cubicBezTo>
                    <a:lnTo>
                      <a:pt x="1374457" y="1004840"/>
                    </a:lnTo>
                    <a:cubicBezTo>
                      <a:pt x="1387088" y="1010041"/>
                      <a:pt x="1400089" y="1014498"/>
                      <a:pt x="1412720" y="1020070"/>
                    </a:cubicBezTo>
                    <a:lnTo>
                      <a:pt x="1450610" y="1036415"/>
                    </a:lnTo>
                    <a:cubicBezTo>
                      <a:pt x="1463240" y="1041616"/>
                      <a:pt x="1475499" y="1048303"/>
                      <a:pt x="1487757" y="1053875"/>
                    </a:cubicBezTo>
                    <a:cubicBezTo>
                      <a:pt x="1500016" y="1059818"/>
                      <a:pt x="1512275" y="1065762"/>
                      <a:pt x="1524162" y="1072820"/>
                    </a:cubicBezTo>
                    <a:cubicBezTo>
                      <a:pt x="1536049" y="1079506"/>
                      <a:pt x="1548308" y="1086193"/>
                      <a:pt x="1559452" y="1093994"/>
                    </a:cubicBezTo>
                    <a:cubicBezTo>
                      <a:pt x="1565024" y="1097709"/>
                      <a:pt x="1570968" y="1101423"/>
                      <a:pt x="1576540" y="1105510"/>
                    </a:cubicBezTo>
                    <a:lnTo>
                      <a:pt x="1592885" y="1118140"/>
                    </a:lnTo>
                    <a:cubicBezTo>
                      <a:pt x="1598457" y="1122226"/>
                      <a:pt x="1602915" y="1127427"/>
                      <a:pt x="1607744" y="1132256"/>
                    </a:cubicBezTo>
                    <a:cubicBezTo>
                      <a:pt x="1612945" y="1136714"/>
                      <a:pt x="1616288" y="1143029"/>
                      <a:pt x="1620745" y="1148229"/>
                    </a:cubicBezTo>
                    <a:lnTo>
                      <a:pt x="1620745" y="114822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5" name="Freeform: Shape 1124">
                <a:extLst>
                  <a:ext uri="{FF2B5EF4-FFF2-40B4-BE49-F238E27FC236}">
                    <a16:creationId xmlns:a16="http://schemas.microsoft.com/office/drawing/2014/main" id="{6753F443-31F6-54C7-719F-609B11DCF33A}"/>
                  </a:ext>
                </a:extLst>
              </p:cNvPr>
              <p:cNvSpPr/>
              <p:nvPr/>
            </p:nvSpPr>
            <p:spPr>
              <a:xfrm>
                <a:off x="4579564" y="2292212"/>
                <a:ext cx="55498" cy="55498"/>
              </a:xfrm>
              <a:custGeom>
                <a:avLst/>
                <a:gdLst>
                  <a:gd name="connsiteX0" fmla="*/ 75 w 55498"/>
                  <a:gd name="connsiteY0" fmla="*/ 29792 h 55498"/>
                  <a:gd name="connsiteX1" fmla="*/ 29793 w 55498"/>
                  <a:gd name="connsiteY1" fmla="*/ 55424 h 55498"/>
                  <a:gd name="connsiteX2" fmla="*/ 55424 w 55498"/>
                  <a:gd name="connsiteY2" fmla="*/ 25706 h 55498"/>
                  <a:gd name="connsiteX3" fmla="*/ 25706 w 55498"/>
                  <a:gd name="connsiteY3" fmla="*/ 75 h 55498"/>
                  <a:gd name="connsiteX4" fmla="*/ 75 w 55498"/>
                  <a:gd name="connsiteY4" fmla="*/ 29792 h 55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98" h="55498">
                    <a:moveTo>
                      <a:pt x="75" y="29792"/>
                    </a:moveTo>
                    <a:cubicBezTo>
                      <a:pt x="1189" y="45023"/>
                      <a:pt x="14562" y="56539"/>
                      <a:pt x="29793" y="55424"/>
                    </a:cubicBezTo>
                    <a:cubicBezTo>
                      <a:pt x="45023" y="54310"/>
                      <a:pt x="56539" y="40937"/>
                      <a:pt x="55424" y="25706"/>
                    </a:cubicBezTo>
                    <a:cubicBezTo>
                      <a:pt x="54310" y="10476"/>
                      <a:pt x="40937" y="-1040"/>
                      <a:pt x="25706" y="75"/>
                    </a:cubicBezTo>
                    <a:cubicBezTo>
                      <a:pt x="10476" y="1189"/>
                      <a:pt x="-1040" y="14562"/>
                      <a:pt x="75" y="2979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6" name="Freeform: Shape 1125">
                <a:extLst>
                  <a:ext uri="{FF2B5EF4-FFF2-40B4-BE49-F238E27FC236}">
                    <a16:creationId xmlns:a16="http://schemas.microsoft.com/office/drawing/2014/main" id="{F8A857EB-1ABE-B901-7AC9-F962AB9D092E}"/>
                  </a:ext>
                </a:extLst>
              </p:cNvPr>
              <p:cNvSpPr/>
              <p:nvPr/>
            </p:nvSpPr>
            <p:spPr>
              <a:xfrm>
                <a:off x="2961919" y="1146712"/>
                <a:ext cx="55612" cy="55612"/>
              </a:xfrm>
              <a:custGeom>
                <a:avLst/>
                <a:gdLst>
                  <a:gd name="connsiteX0" fmla="*/ 9232 w 55612"/>
                  <a:gd name="connsiteY0" fmla="*/ 48609 h 55612"/>
                  <a:gd name="connsiteX1" fmla="*/ 7004 w 55612"/>
                  <a:gd name="connsiteY1" fmla="*/ 9232 h 55612"/>
                  <a:gd name="connsiteX2" fmla="*/ 46380 w 55612"/>
                  <a:gd name="connsiteY2" fmla="*/ 7004 h 55612"/>
                  <a:gd name="connsiteX3" fmla="*/ 48609 w 55612"/>
                  <a:gd name="connsiteY3" fmla="*/ 46380 h 55612"/>
                  <a:gd name="connsiteX4" fmla="*/ 9232 w 55612"/>
                  <a:gd name="connsiteY4" fmla="*/ 48609 h 5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12" h="55612">
                    <a:moveTo>
                      <a:pt x="9232" y="48609"/>
                    </a:moveTo>
                    <a:cubicBezTo>
                      <a:pt x="-2283" y="38207"/>
                      <a:pt x="-3026" y="20748"/>
                      <a:pt x="7004" y="9232"/>
                    </a:cubicBezTo>
                    <a:cubicBezTo>
                      <a:pt x="17405" y="-2283"/>
                      <a:pt x="34864" y="-3026"/>
                      <a:pt x="46380" y="7004"/>
                    </a:cubicBezTo>
                    <a:cubicBezTo>
                      <a:pt x="57896" y="17405"/>
                      <a:pt x="58639" y="34864"/>
                      <a:pt x="48609" y="46380"/>
                    </a:cubicBezTo>
                    <a:cubicBezTo>
                      <a:pt x="38579" y="57896"/>
                      <a:pt x="20748" y="58639"/>
                      <a:pt x="9232" y="4860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8" name="Graphic 619">
              <a:extLst>
                <a:ext uri="{FF2B5EF4-FFF2-40B4-BE49-F238E27FC236}">
                  <a16:creationId xmlns:a16="http://schemas.microsoft.com/office/drawing/2014/main" id="{8BBF15DE-0A83-0F08-1EF6-DAFB14573FE1}"/>
                </a:ext>
                <a:ext uri="{C183D7F6-B498-43B3-948B-1728B52AA6E4}">
                  <adec:decorative xmlns:adec="http://schemas.microsoft.com/office/drawing/2017/decorative" val="1"/>
                </a:ext>
              </a:extLst>
            </p:cNvPr>
            <p:cNvGrpSpPr/>
            <p:nvPr/>
          </p:nvGrpSpPr>
          <p:grpSpPr>
            <a:xfrm>
              <a:off x="2189934" y="3658206"/>
              <a:ext cx="1314687" cy="820643"/>
              <a:chOff x="2743663" y="1483439"/>
              <a:chExt cx="1955124" cy="1154967"/>
            </a:xfrm>
            <a:solidFill>
              <a:srgbClr val="454142"/>
            </a:solidFill>
          </p:grpSpPr>
          <p:sp>
            <p:nvSpPr>
              <p:cNvPr id="1121" name="Freeform: Shape 1120">
                <a:extLst>
                  <a:ext uri="{FF2B5EF4-FFF2-40B4-BE49-F238E27FC236}">
                    <a16:creationId xmlns:a16="http://schemas.microsoft.com/office/drawing/2014/main" id="{8F0799D3-30A7-3900-7079-A5DA18618A75}"/>
                  </a:ext>
                </a:extLst>
              </p:cNvPr>
              <p:cNvSpPr/>
              <p:nvPr/>
            </p:nvSpPr>
            <p:spPr>
              <a:xfrm>
                <a:off x="2770927" y="1509960"/>
                <a:ext cx="1902323" cy="1101052"/>
              </a:xfrm>
              <a:custGeom>
                <a:avLst/>
                <a:gdLst>
                  <a:gd name="connsiteX0" fmla="*/ 1901581 w 1902323"/>
                  <a:gd name="connsiteY0" fmla="*/ 1101052 h 1101052"/>
                  <a:gd name="connsiteX1" fmla="*/ 1738875 w 1902323"/>
                  <a:gd name="connsiteY1" fmla="*/ 1037530 h 1101052"/>
                  <a:gd name="connsiteX2" fmla="*/ 1700241 w 1902323"/>
                  <a:gd name="connsiteY2" fmla="*/ 1017099 h 1101052"/>
                  <a:gd name="connsiteX3" fmla="*/ 1663465 w 1902323"/>
                  <a:gd name="connsiteY3" fmla="*/ 993696 h 1101052"/>
                  <a:gd name="connsiteX4" fmla="*/ 1646006 w 1902323"/>
                  <a:gd name="connsiteY4" fmla="*/ 980694 h 1101052"/>
                  <a:gd name="connsiteX5" fmla="*/ 1629661 w 1902323"/>
                  <a:gd name="connsiteY5" fmla="*/ 966206 h 1101052"/>
                  <a:gd name="connsiteX6" fmla="*/ 1615173 w 1902323"/>
                  <a:gd name="connsiteY6" fmla="*/ 950233 h 1101052"/>
                  <a:gd name="connsiteX7" fmla="*/ 1603286 w 1902323"/>
                  <a:gd name="connsiteY7" fmla="*/ 932402 h 1101052"/>
                  <a:gd name="connsiteX8" fmla="*/ 1603286 w 1902323"/>
                  <a:gd name="connsiteY8" fmla="*/ 932402 h 1101052"/>
                  <a:gd name="connsiteX9" fmla="*/ 1603286 w 1902323"/>
                  <a:gd name="connsiteY9" fmla="*/ 932031 h 1101052"/>
                  <a:gd name="connsiteX10" fmla="*/ 1527505 w 1902323"/>
                  <a:gd name="connsiteY10" fmla="*/ 871852 h 1101052"/>
                  <a:gd name="connsiteX11" fmla="*/ 1487757 w 1902323"/>
                  <a:gd name="connsiteY11" fmla="*/ 844363 h 1101052"/>
                  <a:gd name="connsiteX12" fmla="*/ 1446895 w 1902323"/>
                  <a:gd name="connsiteY12" fmla="*/ 818731 h 1101052"/>
                  <a:gd name="connsiteX13" fmla="*/ 1364056 w 1902323"/>
                  <a:gd name="connsiteY13" fmla="*/ 769325 h 1101052"/>
                  <a:gd name="connsiteX14" fmla="*/ 1280103 w 1902323"/>
                  <a:gd name="connsiteY14" fmla="*/ 722147 h 1101052"/>
                  <a:gd name="connsiteX15" fmla="*/ 942061 w 1902323"/>
                  <a:gd name="connsiteY15" fmla="*/ 537153 h 1101052"/>
                  <a:gd name="connsiteX16" fmla="*/ 597703 w 1902323"/>
                  <a:gd name="connsiteY16" fmla="*/ 364788 h 1101052"/>
                  <a:gd name="connsiteX17" fmla="*/ 428311 w 1902323"/>
                  <a:gd name="connsiteY17" fmla="*/ 273777 h 1101052"/>
                  <a:gd name="connsiteX18" fmla="*/ 347329 w 1902323"/>
                  <a:gd name="connsiteY18" fmla="*/ 222142 h 1101052"/>
                  <a:gd name="connsiteX19" fmla="*/ 276006 w 1902323"/>
                  <a:gd name="connsiteY19" fmla="*/ 158620 h 1101052"/>
                  <a:gd name="connsiteX20" fmla="*/ 276006 w 1902323"/>
                  <a:gd name="connsiteY20" fmla="*/ 158620 h 1101052"/>
                  <a:gd name="connsiteX21" fmla="*/ 275634 w 1902323"/>
                  <a:gd name="connsiteY21" fmla="*/ 157877 h 1101052"/>
                  <a:gd name="connsiteX22" fmla="*/ 204683 w 1902323"/>
                  <a:gd name="connsiteY22" fmla="*/ 121844 h 1101052"/>
                  <a:gd name="connsiteX23" fmla="*/ 169393 w 1902323"/>
                  <a:gd name="connsiteY23" fmla="*/ 103642 h 1101052"/>
                  <a:gd name="connsiteX24" fmla="*/ 134845 w 1902323"/>
                  <a:gd name="connsiteY24" fmla="*/ 84325 h 1101052"/>
                  <a:gd name="connsiteX25" fmla="*/ 100298 w 1902323"/>
                  <a:gd name="connsiteY25" fmla="*/ 64637 h 1101052"/>
                  <a:gd name="connsiteX26" fmla="*/ 66494 w 1902323"/>
                  <a:gd name="connsiteY26" fmla="*/ 43834 h 1101052"/>
                  <a:gd name="connsiteX27" fmla="*/ 32690 w 1902323"/>
                  <a:gd name="connsiteY27" fmla="*/ 22660 h 1101052"/>
                  <a:gd name="connsiteX28" fmla="*/ 0 w 1902323"/>
                  <a:gd name="connsiteY28" fmla="*/ 0 h 1101052"/>
                  <a:gd name="connsiteX29" fmla="*/ 0 w 1902323"/>
                  <a:gd name="connsiteY29" fmla="*/ 0 h 1101052"/>
                  <a:gd name="connsiteX30" fmla="*/ 32318 w 1902323"/>
                  <a:gd name="connsiteY30" fmla="*/ 23403 h 1101052"/>
                  <a:gd name="connsiteX31" fmla="*/ 65751 w 1902323"/>
                  <a:gd name="connsiteY31" fmla="*/ 44948 h 1101052"/>
                  <a:gd name="connsiteX32" fmla="*/ 99555 w 1902323"/>
                  <a:gd name="connsiteY32" fmla="*/ 66123 h 1101052"/>
                  <a:gd name="connsiteX33" fmla="*/ 134103 w 1902323"/>
                  <a:gd name="connsiteY33" fmla="*/ 86182 h 1101052"/>
                  <a:gd name="connsiteX34" fmla="*/ 168650 w 1902323"/>
                  <a:gd name="connsiteY34" fmla="*/ 106242 h 1101052"/>
                  <a:gd name="connsiteX35" fmla="*/ 203940 w 1902323"/>
                  <a:gd name="connsiteY35" fmla="*/ 124816 h 1101052"/>
                  <a:gd name="connsiteX36" fmla="*/ 274520 w 1902323"/>
                  <a:gd name="connsiteY36" fmla="*/ 161592 h 1101052"/>
                  <a:gd name="connsiteX37" fmla="*/ 273777 w 1902323"/>
                  <a:gd name="connsiteY37" fmla="*/ 160849 h 1101052"/>
                  <a:gd name="connsiteX38" fmla="*/ 345843 w 1902323"/>
                  <a:gd name="connsiteY38" fmla="*/ 225485 h 1101052"/>
                  <a:gd name="connsiteX39" fmla="*/ 427196 w 1902323"/>
                  <a:gd name="connsiteY39" fmla="*/ 277492 h 1101052"/>
                  <a:gd name="connsiteX40" fmla="*/ 596589 w 1902323"/>
                  <a:gd name="connsiteY40" fmla="*/ 369618 h 1101052"/>
                  <a:gd name="connsiteX41" fmla="*/ 940203 w 1902323"/>
                  <a:gd name="connsiteY41" fmla="*/ 543468 h 1101052"/>
                  <a:gd name="connsiteX42" fmla="*/ 1278988 w 1902323"/>
                  <a:gd name="connsiteY42" fmla="*/ 726977 h 1101052"/>
                  <a:gd name="connsiteX43" fmla="*/ 1362942 w 1902323"/>
                  <a:gd name="connsiteY43" fmla="*/ 773782 h 1101052"/>
                  <a:gd name="connsiteX44" fmla="*/ 1445781 w 1902323"/>
                  <a:gd name="connsiteY44" fmla="*/ 822817 h 1101052"/>
                  <a:gd name="connsiteX45" fmla="*/ 1486643 w 1902323"/>
                  <a:gd name="connsiteY45" fmla="*/ 848077 h 1101052"/>
                  <a:gd name="connsiteX46" fmla="*/ 1526391 w 1902323"/>
                  <a:gd name="connsiteY46" fmla="*/ 875195 h 1101052"/>
                  <a:gd name="connsiteX47" fmla="*/ 1601800 w 1902323"/>
                  <a:gd name="connsiteY47" fmla="*/ 934631 h 1101052"/>
                  <a:gd name="connsiteX48" fmla="*/ 1601429 w 1902323"/>
                  <a:gd name="connsiteY48" fmla="*/ 934631 h 1101052"/>
                  <a:gd name="connsiteX49" fmla="*/ 1614059 w 1902323"/>
                  <a:gd name="connsiteY49" fmla="*/ 952462 h 1101052"/>
                  <a:gd name="connsiteX50" fmla="*/ 1628918 w 1902323"/>
                  <a:gd name="connsiteY50" fmla="*/ 968807 h 1101052"/>
                  <a:gd name="connsiteX51" fmla="*/ 1645263 w 1902323"/>
                  <a:gd name="connsiteY51" fmla="*/ 983294 h 1101052"/>
                  <a:gd name="connsiteX52" fmla="*/ 1662722 w 1902323"/>
                  <a:gd name="connsiteY52" fmla="*/ 996296 h 1101052"/>
                  <a:gd name="connsiteX53" fmla="*/ 1699870 w 1902323"/>
                  <a:gd name="connsiteY53" fmla="*/ 1019327 h 1101052"/>
                  <a:gd name="connsiteX54" fmla="*/ 1738875 w 1902323"/>
                  <a:gd name="connsiteY54" fmla="*/ 1039387 h 1101052"/>
                  <a:gd name="connsiteX55" fmla="*/ 1902323 w 1902323"/>
                  <a:gd name="connsiteY55" fmla="*/ 1100681 h 1101052"/>
                  <a:gd name="connsiteX56" fmla="*/ 1902323 w 1902323"/>
                  <a:gd name="connsiteY56" fmla="*/ 1100681 h 1101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02323" h="1101052">
                    <a:moveTo>
                      <a:pt x="1901581" y="1101052"/>
                    </a:moveTo>
                    <a:cubicBezTo>
                      <a:pt x="1846231" y="1083221"/>
                      <a:pt x="1791252" y="1063161"/>
                      <a:pt x="1738875" y="1037530"/>
                    </a:cubicBezTo>
                    <a:cubicBezTo>
                      <a:pt x="1725873" y="1031215"/>
                      <a:pt x="1712871" y="1024157"/>
                      <a:pt x="1700241" y="1017099"/>
                    </a:cubicBezTo>
                    <a:cubicBezTo>
                      <a:pt x="1687611" y="1009669"/>
                      <a:pt x="1675352" y="1002240"/>
                      <a:pt x="1663465" y="993696"/>
                    </a:cubicBezTo>
                    <a:cubicBezTo>
                      <a:pt x="1657150" y="989610"/>
                      <a:pt x="1651949" y="984780"/>
                      <a:pt x="1646006" y="980694"/>
                    </a:cubicBezTo>
                    <a:cubicBezTo>
                      <a:pt x="1640062" y="976608"/>
                      <a:pt x="1635233" y="971036"/>
                      <a:pt x="1629661" y="966206"/>
                    </a:cubicBezTo>
                    <a:cubicBezTo>
                      <a:pt x="1624089" y="961377"/>
                      <a:pt x="1620002" y="955434"/>
                      <a:pt x="1615173" y="950233"/>
                    </a:cubicBezTo>
                    <a:cubicBezTo>
                      <a:pt x="1610716" y="944661"/>
                      <a:pt x="1607372" y="938346"/>
                      <a:pt x="1603286" y="932402"/>
                    </a:cubicBezTo>
                    <a:lnTo>
                      <a:pt x="1603286" y="932402"/>
                    </a:lnTo>
                    <a:cubicBezTo>
                      <a:pt x="1603286" y="932402"/>
                      <a:pt x="1603286" y="932031"/>
                      <a:pt x="1603286" y="932031"/>
                    </a:cubicBezTo>
                    <a:cubicBezTo>
                      <a:pt x="1578397" y="911600"/>
                      <a:pt x="1554623" y="889311"/>
                      <a:pt x="1527505" y="871852"/>
                    </a:cubicBezTo>
                    <a:cubicBezTo>
                      <a:pt x="1514132" y="862565"/>
                      <a:pt x="1501131" y="853278"/>
                      <a:pt x="1487757" y="844363"/>
                    </a:cubicBezTo>
                    <a:lnTo>
                      <a:pt x="1446895" y="818731"/>
                    </a:lnTo>
                    <a:cubicBezTo>
                      <a:pt x="1419777" y="801272"/>
                      <a:pt x="1391917" y="785670"/>
                      <a:pt x="1364056" y="769325"/>
                    </a:cubicBezTo>
                    <a:cubicBezTo>
                      <a:pt x="1336196" y="752980"/>
                      <a:pt x="1308335" y="737378"/>
                      <a:pt x="1280103" y="722147"/>
                    </a:cubicBezTo>
                    <a:lnTo>
                      <a:pt x="942061" y="537153"/>
                    </a:lnTo>
                    <a:cubicBezTo>
                      <a:pt x="828018" y="477717"/>
                      <a:pt x="712118" y="422739"/>
                      <a:pt x="597703" y="364788"/>
                    </a:cubicBezTo>
                    <a:cubicBezTo>
                      <a:pt x="540496" y="335813"/>
                      <a:pt x="483660" y="306095"/>
                      <a:pt x="428311" y="273777"/>
                    </a:cubicBezTo>
                    <a:cubicBezTo>
                      <a:pt x="400450" y="257804"/>
                      <a:pt x="373704" y="240344"/>
                      <a:pt x="347329" y="222142"/>
                    </a:cubicBezTo>
                    <a:cubicBezTo>
                      <a:pt x="321697" y="203197"/>
                      <a:pt x="296066" y="183509"/>
                      <a:pt x="276006" y="158620"/>
                    </a:cubicBezTo>
                    <a:lnTo>
                      <a:pt x="276006" y="158620"/>
                    </a:lnTo>
                    <a:cubicBezTo>
                      <a:pt x="276006" y="158620"/>
                      <a:pt x="275634" y="157877"/>
                      <a:pt x="275634" y="157877"/>
                    </a:cubicBezTo>
                    <a:lnTo>
                      <a:pt x="204683" y="121844"/>
                    </a:lnTo>
                    <a:cubicBezTo>
                      <a:pt x="192796" y="115900"/>
                      <a:pt x="180908" y="109957"/>
                      <a:pt x="169393" y="103642"/>
                    </a:cubicBezTo>
                    <a:lnTo>
                      <a:pt x="134845" y="84325"/>
                    </a:lnTo>
                    <a:lnTo>
                      <a:pt x="100298" y="64637"/>
                    </a:lnTo>
                    <a:cubicBezTo>
                      <a:pt x="88783" y="58322"/>
                      <a:pt x="77638" y="50892"/>
                      <a:pt x="66494" y="43834"/>
                    </a:cubicBezTo>
                    <a:cubicBezTo>
                      <a:pt x="55350" y="36776"/>
                      <a:pt x="43834" y="30090"/>
                      <a:pt x="32690" y="22660"/>
                    </a:cubicBezTo>
                    <a:lnTo>
                      <a:pt x="0" y="0"/>
                    </a:lnTo>
                    <a:lnTo>
                      <a:pt x="0" y="0"/>
                    </a:lnTo>
                    <a:cubicBezTo>
                      <a:pt x="0" y="0"/>
                      <a:pt x="32318" y="23403"/>
                      <a:pt x="32318" y="23403"/>
                    </a:cubicBezTo>
                    <a:cubicBezTo>
                      <a:pt x="43091" y="30832"/>
                      <a:pt x="54607" y="37890"/>
                      <a:pt x="65751" y="44948"/>
                    </a:cubicBezTo>
                    <a:cubicBezTo>
                      <a:pt x="76895" y="52007"/>
                      <a:pt x="88040" y="59436"/>
                      <a:pt x="99555" y="66123"/>
                    </a:cubicBezTo>
                    <a:lnTo>
                      <a:pt x="134103" y="86182"/>
                    </a:lnTo>
                    <a:lnTo>
                      <a:pt x="168650" y="106242"/>
                    </a:lnTo>
                    <a:cubicBezTo>
                      <a:pt x="180165" y="112557"/>
                      <a:pt x="192053" y="118500"/>
                      <a:pt x="203940" y="124816"/>
                    </a:cubicBezTo>
                    <a:lnTo>
                      <a:pt x="274520" y="161592"/>
                    </a:lnTo>
                    <a:lnTo>
                      <a:pt x="273777" y="160849"/>
                    </a:lnTo>
                    <a:cubicBezTo>
                      <a:pt x="294208" y="186480"/>
                      <a:pt x="319840" y="206169"/>
                      <a:pt x="345843" y="225485"/>
                    </a:cubicBezTo>
                    <a:cubicBezTo>
                      <a:pt x="372218" y="244059"/>
                      <a:pt x="399336" y="261518"/>
                      <a:pt x="427196" y="277492"/>
                    </a:cubicBezTo>
                    <a:cubicBezTo>
                      <a:pt x="482546" y="310182"/>
                      <a:pt x="539382" y="340271"/>
                      <a:pt x="596589" y="369618"/>
                    </a:cubicBezTo>
                    <a:cubicBezTo>
                      <a:pt x="711003" y="428311"/>
                      <a:pt x="826532" y="483660"/>
                      <a:pt x="940203" y="543468"/>
                    </a:cubicBezTo>
                    <a:lnTo>
                      <a:pt x="1278988" y="726977"/>
                    </a:lnTo>
                    <a:cubicBezTo>
                      <a:pt x="1307221" y="742579"/>
                      <a:pt x="1335453" y="757809"/>
                      <a:pt x="1362942" y="773782"/>
                    </a:cubicBezTo>
                    <a:cubicBezTo>
                      <a:pt x="1390802" y="789756"/>
                      <a:pt x="1418663" y="805358"/>
                      <a:pt x="1445781" y="822817"/>
                    </a:cubicBezTo>
                    <a:lnTo>
                      <a:pt x="1486643" y="848077"/>
                    </a:lnTo>
                    <a:cubicBezTo>
                      <a:pt x="1500016" y="856993"/>
                      <a:pt x="1513018" y="866280"/>
                      <a:pt x="1526391" y="875195"/>
                    </a:cubicBezTo>
                    <a:cubicBezTo>
                      <a:pt x="1553509" y="892283"/>
                      <a:pt x="1576911" y="914200"/>
                      <a:pt x="1601800" y="934631"/>
                    </a:cubicBezTo>
                    <a:lnTo>
                      <a:pt x="1601429" y="934631"/>
                    </a:lnTo>
                    <a:cubicBezTo>
                      <a:pt x="1605515" y="940203"/>
                      <a:pt x="1609230" y="946890"/>
                      <a:pt x="1614059" y="952462"/>
                    </a:cubicBezTo>
                    <a:cubicBezTo>
                      <a:pt x="1619260" y="957663"/>
                      <a:pt x="1623346" y="963978"/>
                      <a:pt x="1628918" y="968807"/>
                    </a:cubicBezTo>
                    <a:cubicBezTo>
                      <a:pt x="1634490" y="973636"/>
                      <a:pt x="1639319" y="979208"/>
                      <a:pt x="1645263" y="983294"/>
                    </a:cubicBezTo>
                    <a:cubicBezTo>
                      <a:pt x="1651206" y="987752"/>
                      <a:pt x="1656779" y="992581"/>
                      <a:pt x="1662722" y="996296"/>
                    </a:cubicBezTo>
                    <a:cubicBezTo>
                      <a:pt x="1674609" y="1004840"/>
                      <a:pt x="1687240" y="1012269"/>
                      <a:pt x="1699870" y="1019327"/>
                    </a:cubicBezTo>
                    <a:cubicBezTo>
                      <a:pt x="1712871" y="1026385"/>
                      <a:pt x="1725501" y="1033072"/>
                      <a:pt x="1738875" y="1039387"/>
                    </a:cubicBezTo>
                    <a:cubicBezTo>
                      <a:pt x="1791624" y="1064276"/>
                      <a:pt x="1846974" y="1083593"/>
                      <a:pt x="1902323" y="1100681"/>
                    </a:cubicBezTo>
                    <a:lnTo>
                      <a:pt x="1902323" y="110068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2" name="Freeform: Shape 1121">
                <a:extLst>
                  <a:ext uri="{FF2B5EF4-FFF2-40B4-BE49-F238E27FC236}">
                    <a16:creationId xmlns:a16="http://schemas.microsoft.com/office/drawing/2014/main" id="{285F9ACB-EFBF-A6D9-7DC6-A08C99C522EC}"/>
                  </a:ext>
                </a:extLst>
              </p:cNvPr>
              <p:cNvSpPr/>
              <p:nvPr/>
            </p:nvSpPr>
            <p:spPr>
              <a:xfrm>
                <a:off x="4643255" y="2582874"/>
                <a:ext cx="55532" cy="55532"/>
              </a:xfrm>
              <a:custGeom>
                <a:avLst/>
                <a:gdLst>
                  <a:gd name="connsiteX0" fmla="*/ 19222 w 55532"/>
                  <a:gd name="connsiteY0" fmla="*/ 54141 h 55532"/>
                  <a:gd name="connsiteX1" fmla="*/ 54141 w 55532"/>
                  <a:gd name="connsiteY1" fmla="*/ 36310 h 55532"/>
                  <a:gd name="connsiteX2" fmla="*/ 36310 w 55532"/>
                  <a:gd name="connsiteY2" fmla="*/ 1392 h 55532"/>
                  <a:gd name="connsiteX3" fmla="*/ 1391 w 55532"/>
                  <a:gd name="connsiteY3" fmla="*/ 19222 h 55532"/>
                  <a:gd name="connsiteX4" fmla="*/ 19222 w 55532"/>
                  <a:gd name="connsiteY4" fmla="*/ 54141 h 5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32" h="55532">
                    <a:moveTo>
                      <a:pt x="19222" y="54141"/>
                    </a:moveTo>
                    <a:cubicBezTo>
                      <a:pt x="33710" y="58970"/>
                      <a:pt x="49683" y="50798"/>
                      <a:pt x="54141" y="36310"/>
                    </a:cubicBezTo>
                    <a:cubicBezTo>
                      <a:pt x="58970" y="21823"/>
                      <a:pt x="50798" y="5849"/>
                      <a:pt x="36310" y="1392"/>
                    </a:cubicBezTo>
                    <a:cubicBezTo>
                      <a:pt x="21823" y="-3438"/>
                      <a:pt x="5849" y="4735"/>
                      <a:pt x="1391" y="19222"/>
                    </a:cubicBezTo>
                    <a:cubicBezTo>
                      <a:pt x="-3438" y="33710"/>
                      <a:pt x="4735" y="49683"/>
                      <a:pt x="19222" y="5414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3" name="Freeform: Shape 1122">
                <a:extLst>
                  <a:ext uri="{FF2B5EF4-FFF2-40B4-BE49-F238E27FC236}">
                    <a16:creationId xmlns:a16="http://schemas.microsoft.com/office/drawing/2014/main" id="{54059ECE-3C56-AE43-8337-85FA2171698A}"/>
                  </a:ext>
                </a:extLst>
              </p:cNvPr>
              <p:cNvSpPr/>
              <p:nvPr/>
            </p:nvSpPr>
            <p:spPr>
              <a:xfrm>
                <a:off x="2743663" y="1483439"/>
                <a:ext cx="55642" cy="55642"/>
              </a:xfrm>
              <a:custGeom>
                <a:avLst/>
                <a:gdLst>
                  <a:gd name="connsiteX0" fmla="*/ 10919 w 55642"/>
                  <a:gd name="connsiteY0" fmla="*/ 49924 h 55642"/>
                  <a:gd name="connsiteX1" fmla="*/ 5718 w 55642"/>
                  <a:gd name="connsiteY1" fmla="*/ 10919 h 55642"/>
                  <a:gd name="connsiteX2" fmla="*/ 44723 w 55642"/>
                  <a:gd name="connsiteY2" fmla="*/ 5718 h 55642"/>
                  <a:gd name="connsiteX3" fmla="*/ 49924 w 55642"/>
                  <a:gd name="connsiteY3" fmla="*/ 44723 h 55642"/>
                  <a:gd name="connsiteX4" fmla="*/ 10919 w 55642"/>
                  <a:gd name="connsiteY4" fmla="*/ 49924 h 55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42" h="55642">
                    <a:moveTo>
                      <a:pt x="10919" y="49924"/>
                    </a:moveTo>
                    <a:cubicBezTo>
                      <a:pt x="-1340" y="40637"/>
                      <a:pt x="-3568" y="23178"/>
                      <a:pt x="5718" y="10919"/>
                    </a:cubicBezTo>
                    <a:cubicBezTo>
                      <a:pt x="15005" y="-1339"/>
                      <a:pt x="32465" y="-3568"/>
                      <a:pt x="44723" y="5718"/>
                    </a:cubicBezTo>
                    <a:cubicBezTo>
                      <a:pt x="56982" y="15005"/>
                      <a:pt x="59211" y="32465"/>
                      <a:pt x="49924" y="44723"/>
                    </a:cubicBezTo>
                    <a:cubicBezTo>
                      <a:pt x="40637" y="56982"/>
                      <a:pt x="23178" y="59211"/>
                      <a:pt x="10919" y="49924"/>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89" name="Graphic 619">
              <a:extLst>
                <a:ext uri="{FF2B5EF4-FFF2-40B4-BE49-F238E27FC236}">
                  <a16:creationId xmlns:a16="http://schemas.microsoft.com/office/drawing/2014/main" id="{CD674C20-934D-9B9B-3C00-751CD8CE1D04}"/>
                </a:ext>
                <a:ext uri="{C183D7F6-B498-43B3-948B-1728B52AA6E4}">
                  <adec:decorative xmlns:adec="http://schemas.microsoft.com/office/drawing/2017/decorative" val="1"/>
                </a:ext>
              </a:extLst>
            </p:cNvPr>
            <p:cNvGrpSpPr/>
            <p:nvPr/>
          </p:nvGrpSpPr>
          <p:grpSpPr>
            <a:xfrm>
              <a:off x="2068782" y="3910269"/>
              <a:ext cx="1332263" cy="655800"/>
              <a:chOff x="2563492" y="1838192"/>
              <a:chExt cx="1981262" cy="922968"/>
            </a:xfrm>
            <a:solidFill>
              <a:srgbClr val="454142"/>
            </a:solidFill>
          </p:grpSpPr>
          <p:sp>
            <p:nvSpPr>
              <p:cNvPr id="1118" name="Freeform: Shape 1117">
                <a:extLst>
                  <a:ext uri="{FF2B5EF4-FFF2-40B4-BE49-F238E27FC236}">
                    <a16:creationId xmlns:a16="http://schemas.microsoft.com/office/drawing/2014/main" id="{05852020-A9F0-8CF7-5B5B-BE51D2048EE4}"/>
                  </a:ext>
                </a:extLst>
              </p:cNvPr>
              <p:cNvSpPr/>
              <p:nvPr/>
            </p:nvSpPr>
            <p:spPr>
              <a:xfrm>
                <a:off x="2590761" y="1864718"/>
                <a:ext cx="1929069" cy="869251"/>
              </a:xfrm>
              <a:custGeom>
                <a:avLst/>
                <a:gdLst>
                  <a:gd name="connsiteX0" fmla="*/ 1927584 w 1929069"/>
                  <a:gd name="connsiteY0" fmla="*/ 869252 h 869251"/>
                  <a:gd name="connsiteX1" fmla="*/ 1906781 w 1929069"/>
                  <a:gd name="connsiteY1" fmla="*/ 866280 h 869251"/>
                  <a:gd name="connsiteX2" fmla="*/ 1885979 w 1929069"/>
                  <a:gd name="connsiteY2" fmla="*/ 862937 h 869251"/>
                  <a:gd name="connsiteX3" fmla="*/ 1865548 w 1929069"/>
                  <a:gd name="connsiteY3" fmla="*/ 858107 h 869251"/>
                  <a:gd name="connsiteX4" fmla="*/ 1845116 w 1929069"/>
                  <a:gd name="connsiteY4" fmla="*/ 852535 h 869251"/>
                  <a:gd name="connsiteX5" fmla="*/ 1805369 w 1929069"/>
                  <a:gd name="connsiteY5" fmla="*/ 838048 h 869251"/>
                  <a:gd name="connsiteX6" fmla="*/ 1767107 w 1929069"/>
                  <a:gd name="connsiteY6" fmla="*/ 820588 h 869251"/>
                  <a:gd name="connsiteX7" fmla="*/ 1729959 w 1929069"/>
                  <a:gd name="connsiteY7" fmla="*/ 800529 h 869251"/>
                  <a:gd name="connsiteX8" fmla="*/ 1693926 w 1929069"/>
                  <a:gd name="connsiteY8" fmla="*/ 778612 h 869251"/>
                  <a:gd name="connsiteX9" fmla="*/ 1658636 w 1929069"/>
                  <a:gd name="connsiteY9" fmla="*/ 755209 h 869251"/>
                  <a:gd name="connsiteX10" fmla="*/ 1624089 w 1929069"/>
                  <a:gd name="connsiteY10" fmla="*/ 730691 h 869251"/>
                  <a:gd name="connsiteX11" fmla="*/ 1624089 w 1929069"/>
                  <a:gd name="connsiteY11" fmla="*/ 730691 h 869251"/>
                  <a:gd name="connsiteX12" fmla="*/ 1624089 w 1929069"/>
                  <a:gd name="connsiteY12" fmla="*/ 730691 h 869251"/>
                  <a:gd name="connsiteX13" fmla="*/ 1459154 w 1929069"/>
                  <a:gd name="connsiteY13" fmla="*/ 649338 h 869251"/>
                  <a:gd name="connsiteX14" fmla="*/ 1376686 w 1929069"/>
                  <a:gd name="connsiteY14" fmla="*/ 608848 h 869251"/>
                  <a:gd name="connsiteX15" fmla="*/ 1293476 w 1929069"/>
                  <a:gd name="connsiteY15" fmla="*/ 569100 h 869251"/>
                  <a:gd name="connsiteX16" fmla="*/ 1209894 w 1929069"/>
                  <a:gd name="connsiteY16" fmla="*/ 530466 h 869251"/>
                  <a:gd name="connsiteX17" fmla="*/ 1125941 w 1929069"/>
                  <a:gd name="connsiteY17" fmla="*/ 492947 h 869251"/>
                  <a:gd name="connsiteX18" fmla="*/ 1041244 w 1929069"/>
                  <a:gd name="connsiteY18" fmla="*/ 457286 h 869251"/>
                  <a:gd name="connsiteX19" fmla="*/ 956177 w 1929069"/>
                  <a:gd name="connsiteY19" fmla="*/ 421996 h 869251"/>
                  <a:gd name="connsiteX20" fmla="*/ 869623 w 1929069"/>
                  <a:gd name="connsiteY20" fmla="*/ 390792 h 869251"/>
                  <a:gd name="connsiteX21" fmla="*/ 783812 w 1929069"/>
                  <a:gd name="connsiteY21" fmla="*/ 358102 h 869251"/>
                  <a:gd name="connsiteX22" fmla="*/ 698373 w 1929069"/>
                  <a:gd name="connsiteY22" fmla="*/ 324298 h 869251"/>
                  <a:gd name="connsiteX23" fmla="*/ 613305 w 1929069"/>
                  <a:gd name="connsiteY23" fmla="*/ 289008 h 869251"/>
                  <a:gd name="connsiteX24" fmla="*/ 528980 w 1929069"/>
                  <a:gd name="connsiteY24" fmla="*/ 252232 h 869251"/>
                  <a:gd name="connsiteX25" fmla="*/ 445770 w 1929069"/>
                  <a:gd name="connsiteY25" fmla="*/ 213227 h 869251"/>
                  <a:gd name="connsiteX26" fmla="*/ 404536 w 1929069"/>
                  <a:gd name="connsiteY26" fmla="*/ 192796 h 869251"/>
                  <a:gd name="connsiteX27" fmla="*/ 364046 w 1929069"/>
                  <a:gd name="connsiteY27" fmla="*/ 170878 h 869251"/>
                  <a:gd name="connsiteX28" fmla="*/ 284921 w 1929069"/>
                  <a:gd name="connsiteY28" fmla="*/ 124444 h 869251"/>
                  <a:gd name="connsiteX29" fmla="*/ 284921 w 1929069"/>
                  <a:gd name="connsiteY29" fmla="*/ 124444 h 869251"/>
                  <a:gd name="connsiteX30" fmla="*/ 284921 w 1929069"/>
                  <a:gd name="connsiteY30" fmla="*/ 124444 h 869251"/>
                  <a:gd name="connsiteX31" fmla="*/ 0 w 1929069"/>
                  <a:gd name="connsiteY31" fmla="*/ 0 h 869251"/>
                  <a:gd name="connsiteX32" fmla="*/ 0 w 1929069"/>
                  <a:gd name="connsiteY32" fmla="*/ 0 h 869251"/>
                  <a:gd name="connsiteX33" fmla="*/ 283435 w 1929069"/>
                  <a:gd name="connsiteY33" fmla="*/ 128159 h 869251"/>
                  <a:gd name="connsiteX34" fmla="*/ 283435 w 1929069"/>
                  <a:gd name="connsiteY34" fmla="*/ 128159 h 869251"/>
                  <a:gd name="connsiteX35" fmla="*/ 362560 w 1929069"/>
                  <a:gd name="connsiteY35" fmla="*/ 174965 h 869251"/>
                  <a:gd name="connsiteX36" fmla="*/ 403050 w 1929069"/>
                  <a:gd name="connsiteY36" fmla="*/ 196882 h 869251"/>
                  <a:gd name="connsiteX37" fmla="*/ 444284 w 1929069"/>
                  <a:gd name="connsiteY37" fmla="*/ 217313 h 869251"/>
                  <a:gd name="connsiteX38" fmla="*/ 527495 w 1929069"/>
                  <a:gd name="connsiteY38" fmla="*/ 256689 h 869251"/>
                  <a:gd name="connsiteX39" fmla="*/ 611819 w 1929069"/>
                  <a:gd name="connsiteY39" fmla="*/ 293837 h 869251"/>
                  <a:gd name="connsiteX40" fmla="*/ 696887 w 1929069"/>
                  <a:gd name="connsiteY40" fmla="*/ 329498 h 869251"/>
                  <a:gd name="connsiteX41" fmla="*/ 782326 w 1929069"/>
                  <a:gd name="connsiteY41" fmla="*/ 363674 h 869251"/>
                  <a:gd name="connsiteX42" fmla="*/ 868137 w 1929069"/>
                  <a:gd name="connsiteY42" fmla="*/ 396735 h 869251"/>
                  <a:gd name="connsiteX43" fmla="*/ 954319 w 1929069"/>
                  <a:gd name="connsiteY43" fmla="*/ 428682 h 869251"/>
                  <a:gd name="connsiteX44" fmla="*/ 1039387 w 1929069"/>
                  <a:gd name="connsiteY44" fmla="*/ 463601 h 869251"/>
                  <a:gd name="connsiteX45" fmla="*/ 1124455 w 1929069"/>
                  <a:gd name="connsiteY45" fmla="*/ 498891 h 869251"/>
                  <a:gd name="connsiteX46" fmla="*/ 1208780 w 1929069"/>
                  <a:gd name="connsiteY46" fmla="*/ 535667 h 869251"/>
                  <a:gd name="connsiteX47" fmla="*/ 1292362 w 1929069"/>
                  <a:gd name="connsiteY47" fmla="*/ 573929 h 869251"/>
                  <a:gd name="connsiteX48" fmla="*/ 1375572 w 1929069"/>
                  <a:gd name="connsiteY48" fmla="*/ 612934 h 869251"/>
                  <a:gd name="connsiteX49" fmla="*/ 1458411 w 1929069"/>
                  <a:gd name="connsiteY49" fmla="*/ 653053 h 869251"/>
                  <a:gd name="connsiteX50" fmla="*/ 1623717 w 1929069"/>
                  <a:gd name="connsiteY50" fmla="*/ 733663 h 869251"/>
                  <a:gd name="connsiteX51" fmla="*/ 1623717 w 1929069"/>
                  <a:gd name="connsiteY51" fmla="*/ 733663 h 869251"/>
                  <a:gd name="connsiteX52" fmla="*/ 1658264 w 1929069"/>
                  <a:gd name="connsiteY52" fmla="*/ 757809 h 869251"/>
                  <a:gd name="connsiteX53" fmla="*/ 1693555 w 1929069"/>
                  <a:gd name="connsiteY53" fmla="*/ 780841 h 869251"/>
                  <a:gd name="connsiteX54" fmla="*/ 1729959 w 1929069"/>
                  <a:gd name="connsiteY54" fmla="*/ 802386 h 869251"/>
                  <a:gd name="connsiteX55" fmla="*/ 1767478 w 1929069"/>
                  <a:gd name="connsiteY55" fmla="*/ 822074 h 869251"/>
                  <a:gd name="connsiteX56" fmla="*/ 1806111 w 1929069"/>
                  <a:gd name="connsiteY56" fmla="*/ 839162 h 869251"/>
                  <a:gd name="connsiteX57" fmla="*/ 1846231 w 1929069"/>
                  <a:gd name="connsiteY57" fmla="*/ 852907 h 869251"/>
                  <a:gd name="connsiteX58" fmla="*/ 1866662 w 1929069"/>
                  <a:gd name="connsiteY58" fmla="*/ 858107 h 869251"/>
                  <a:gd name="connsiteX59" fmla="*/ 1887465 w 1929069"/>
                  <a:gd name="connsiteY59" fmla="*/ 862937 h 869251"/>
                  <a:gd name="connsiteX60" fmla="*/ 1908267 w 1929069"/>
                  <a:gd name="connsiteY60" fmla="*/ 865908 h 869251"/>
                  <a:gd name="connsiteX61" fmla="*/ 1929070 w 1929069"/>
                  <a:gd name="connsiteY61" fmla="*/ 868508 h 869251"/>
                  <a:gd name="connsiteX62" fmla="*/ 1929070 w 1929069"/>
                  <a:gd name="connsiteY62" fmla="*/ 868508 h 86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929069" h="869251">
                    <a:moveTo>
                      <a:pt x="1927584" y="869252"/>
                    </a:moveTo>
                    <a:lnTo>
                      <a:pt x="1906781" y="866280"/>
                    </a:lnTo>
                    <a:cubicBezTo>
                      <a:pt x="1899723" y="865165"/>
                      <a:pt x="1892665" y="864794"/>
                      <a:pt x="1885979" y="862937"/>
                    </a:cubicBezTo>
                    <a:lnTo>
                      <a:pt x="1865548" y="858107"/>
                    </a:lnTo>
                    <a:cubicBezTo>
                      <a:pt x="1858861" y="856250"/>
                      <a:pt x="1851803" y="855136"/>
                      <a:pt x="1845116" y="852535"/>
                    </a:cubicBezTo>
                    <a:cubicBezTo>
                      <a:pt x="1831743" y="847706"/>
                      <a:pt x="1818370" y="843991"/>
                      <a:pt x="1805369" y="838048"/>
                    </a:cubicBezTo>
                    <a:cubicBezTo>
                      <a:pt x="1792738" y="832104"/>
                      <a:pt x="1779365" y="827646"/>
                      <a:pt x="1767107" y="820588"/>
                    </a:cubicBezTo>
                    <a:cubicBezTo>
                      <a:pt x="1754848" y="813902"/>
                      <a:pt x="1741846" y="808330"/>
                      <a:pt x="1729959" y="800529"/>
                    </a:cubicBezTo>
                    <a:cubicBezTo>
                      <a:pt x="1718072" y="793099"/>
                      <a:pt x="1705442" y="786413"/>
                      <a:pt x="1693926" y="778612"/>
                    </a:cubicBezTo>
                    <a:cubicBezTo>
                      <a:pt x="1682039" y="770811"/>
                      <a:pt x="1670152" y="763381"/>
                      <a:pt x="1658636" y="755209"/>
                    </a:cubicBezTo>
                    <a:lnTo>
                      <a:pt x="1624089" y="730691"/>
                    </a:lnTo>
                    <a:lnTo>
                      <a:pt x="1624089" y="730691"/>
                    </a:lnTo>
                    <a:cubicBezTo>
                      <a:pt x="1624089" y="730691"/>
                      <a:pt x="1624089" y="730691"/>
                      <a:pt x="1624089" y="730691"/>
                    </a:cubicBezTo>
                    <a:lnTo>
                      <a:pt x="1459154" y="649338"/>
                    </a:lnTo>
                    <a:lnTo>
                      <a:pt x="1376686" y="608848"/>
                    </a:lnTo>
                    <a:cubicBezTo>
                      <a:pt x="1349197" y="595103"/>
                      <a:pt x="1321708" y="582101"/>
                      <a:pt x="1293476" y="569100"/>
                    </a:cubicBezTo>
                    <a:lnTo>
                      <a:pt x="1209894" y="530466"/>
                    </a:lnTo>
                    <a:cubicBezTo>
                      <a:pt x="1182033" y="517465"/>
                      <a:pt x="1154173" y="504463"/>
                      <a:pt x="1125941" y="492947"/>
                    </a:cubicBezTo>
                    <a:lnTo>
                      <a:pt x="1041244" y="457286"/>
                    </a:lnTo>
                    <a:cubicBezTo>
                      <a:pt x="1013012" y="445770"/>
                      <a:pt x="984780" y="433140"/>
                      <a:pt x="956177" y="421996"/>
                    </a:cubicBezTo>
                    <a:lnTo>
                      <a:pt x="869623" y="390792"/>
                    </a:lnTo>
                    <a:cubicBezTo>
                      <a:pt x="840648" y="380390"/>
                      <a:pt x="812416" y="369246"/>
                      <a:pt x="783812" y="358102"/>
                    </a:cubicBezTo>
                    <a:cubicBezTo>
                      <a:pt x="755209" y="347329"/>
                      <a:pt x="726605" y="335813"/>
                      <a:pt x="698373" y="324298"/>
                    </a:cubicBezTo>
                    <a:cubicBezTo>
                      <a:pt x="669769" y="312782"/>
                      <a:pt x="641537" y="301638"/>
                      <a:pt x="613305" y="289008"/>
                    </a:cubicBezTo>
                    <a:cubicBezTo>
                      <a:pt x="585073" y="276749"/>
                      <a:pt x="556841" y="265233"/>
                      <a:pt x="528980" y="252232"/>
                    </a:cubicBezTo>
                    <a:cubicBezTo>
                      <a:pt x="501120" y="239601"/>
                      <a:pt x="473259" y="226971"/>
                      <a:pt x="445770" y="213227"/>
                    </a:cubicBezTo>
                    <a:lnTo>
                      <a:pt x="404536" y="192796"/>
                    </a:lnTo>
                    <a:lnTo>
                      <a:pt x="364046" y="170878"/>
                    </a:lnTo>
                    <a:cubicBezTo>
                      <a:pt x="336928" y="156763"/>
                      <a:pt x="310925" y="140046"/>
                      <a:pt x="284921" y="124444"/>
                    </a:cubicBezTo>
                    <a:lnTo>
                      <a:pt x="284921" y="124444"/>
                    </a:lnTo>
                    <a:cubicBezTo>
                      <a:pt x="284921" y="124444"/>
                      <a:pt x="284921" y="124444"/>
                      <a:pt x="284921" y="124444"/>
                    </a:cubicBezTo>
                    <a:lnTo>
                      <a:pt x="0" y="0"/>
                    </a:lnTo>
                    <a:lnTo>
                      <a:pt x="0" y="0"/>
                    </a:lnTo>
                    <a:cubicBezTo>
                      <a:pt x="0" y="0"/>
                      <a:pt x="283435" y="128159"/>
                      <a:pt x="283435" y="128159"/>
                    </a:cubicBezTo>
                    <a:lnTo>
                      <a:pt x="283435" y="128159"/>
                    </a:lnTo>
                    <a:cubicBezTo>
                      <a:pt x="309810" y="143761"/>
                      <a:pt x="335442" y="160849"/>
                      <a:pt x="362560" y="174965"/>
                    </a:cubicBezTo>
                    <a:lnTo>
                      <a:pt x="403050" y="196882"/>
                    </a:lnTo>
                    <a:lnTo>
                      <a:pt x="444284" y="217313"/>
                    </a:lnTo>
                    <a:cubicBezTo>
                      <a:pt x="471402" y="231429"/>
                      <a:pt x="499634" y="243688"/>
                      <a:pt x="527495" y="256689"/>
                    </a:cubicBezTo>
                    <a:cubicBezTo>
                      <a:pt x="555355" y="270062"/>
                      <a:pt x="583587" y="281578"/>
                      <a:pt x="611819" y="293837"/>
                    </a:cubicBezTo>
                    <a:cubicBezTo>
                      <a:pt x="640051" y="306095"/>
                      <a:pt x="668284" y="317983"/>
                      <a:pt x="696887" y="329498"/>
                    </a:cubicBezTo>
                    <a:cubicBezTo>
                      <a:pt x="725119" y="341014"/>
                      <a:pt x="753723" y="352901"/>
                      <a:pt x="782326" y="363674"/>
                    </a:cubicBezTo>
                    <a:cubicBezTo>
                      <a:pt x="810930" y="374447"/>
                      <a:pt x="839534" y="385963"/>
                      <a:pt x="868137" y="396735"/>
                    </a:cubicBezTo>
                    <a:lnTo>
                      <a:pt x="954319" y="428682"/>
                    </a:lnTo>
                    <a:cubicBezTo>
                      <a:pt x="982923" y="439455"/>
                      <a:pt x="1011155" y="452085"/>
                      <a:pt x="1039387" y="463601"/>
                    </a:cubicBezTo>
                    <a:lnTo>
                      <a:pt x="1124455" y="498891"/>
                    </a:lnTo>
                    <a:cubicBezTo>
                      <a:pt x="1153058" y="510407"/>
                      <a:pt x="1180919" y="523037"/>
                      <a:pt x="1208780" y="535667"/>
                    </a:cubicBezTo>
                    <a:lnTo>
                      <a:pt x="1292362" y="573929"/>
                    </a:lnTo>
                    <a:cubicBezTo>
                      <a:pt x="1320222" y="586559"/>
                      <a:pt x="1348083" y="599561"/>
                      <a:pt x="1375572" y="612934"/>
                    </a:cubicBezTo>
                    <a:lnTo>
                      <a:pt x="1458411" y="653053"/>
                    </a:lnTo>
                    <a:lnTo>
                      <a:pt x="1623717" y="733663"/>
                    </a:lnTo>
                    <a:lnTo>
                      <a:pt x="1623717" y="733663"/>
                    </a:lnTo>
                    <a:cubicBezTo>
                      <a:pt x="1623717" y="733663"/>
                      <a:pt x="1658264" y="757809"/>
                      <a:pt x="1658264" y="757809"/>
                    </a:cubicBezTo>
                    <a:cubicBezTo>
                      <a:pt x="1669780" y="765982"/>
                      <a:pt x="1682039" y="773411"/>
                      <a:pt x="1693555" y="780841"/>
                    </a:cubicBezTo>
                    <a:cubicBezTo>
                      <a:pt x="1705442" y="788642"/>
                      <a:pt x="1718072" y="794957"/>
                      <a:pt x="1729959" y="802386"/>
                    </a:cubicBezTo>
                    <a:cubicBezTo>
                      <a:pt x="1741846" y="809816"/>
                      <a:pt x="1755219" y="815388"/>
                      <a:pt x="1767478" y="822074"/>
                    </a:cubicBezTo>
                    <a:cubicBezTo>
                      <a:pt x="1779737" y="828761"/>
                      <a:pt x="1793481" y="833218"/>
                      <a:pt x="1806111" y="839162"/>
                    </a:cubicBezTo>
                    <a:cubicBezTo>
                      <a:pt x="1819113" y="845106"/>
                      <a:pt x="1832858" y="848449"/>
                      <a:pt x="1846231" y="852907"/>
                    </a:cubicBezTo>
                    <a:cubicBezTo>
                      <a:pt x="1852917" y="855507"/>
                      <a:pt x="1859975" y="856621"/>
                      <a:pt x="1866662" y="858107"/>
                    </a:cubicBezTo>
                    <a:lnTo>
                      <a:pt x="1887465" y="862937"/>
                    </a:lnTo>
                    <a:cubicBezTo>
                      <a:pt x="1894151" y="864423"/>
                      <a:pt x="1901581" y="864794"/>
                      <a:pt x="1908267" y="865908"/>
                    </a:cubicBezTo>
                    <a:lnTo>
                      <a:pt x="1929070" y="868508"/>
                    </a:lnTo>
                    <a:lnTo>
                      <a:pt x="1929070" y="86850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9" name="Freeform: Shape 1118">
                <a:extLst>
                  <a:ext uri="{FF2B5EF4-FFF2-40B4-BE49-F238E27FC236}">
                    <a16:creationId xmlns:a16="http://schemas.microsoft.com/office/drawing/2014/main" id="{F409798D-E9D2-1949-2851-7B649F4511DB}"/>
                  </a:ext>
                </a:extLst>
              </p:cNvPr>
              <p:cNvSpPr/>
              <p:nvPr/>
            </p:nvSpPr>
            <p:spPr>
              <a:xfrm>
                <a:off x="4489336" y="2705665"/>
                <a:ext cx="55417" cy="55494"/>
              </a:xfrm>
              <a:custGeom>
                <a:avLst/>
                <a:gdLst>
                  <a:gd name="connsiteX0" fmla="*/ 26037 w 55417"/>
                  <a:gd name="connsiteY0" fmla="*/ 55422 h 55494"/>
                  <a:gd name="connsiteX1" fmla="*/ 55384 w 55417"/>
                  <a:gd name="connsiteY1" fmla="*/ 29419 h 55494"/>
                  <a:gd name="connsiteX2" fmla="*/ 29381 w 55417"/>
                  <a:gd name="connsiteY2" fmla="*/ 72 h 55494"/>
                  <a:gd name="connsiteX3" fmla="*/ 34 w 55417"/>
                  <a:gd name="connsiteY3" fmla="*/ 26076 h 55494"/>
                  <a:gd name="connsiteX4" fmla="*/ 26037 w 55417"/>
                  <a:gd name="connsiteY4" fmla="*/ 55422 h 55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7" h="55494">
                    <a:moveTo>
                      <a:pt x="26037" y="55422"/>
                    </a:moveTo>
                    <a:cubicBezTo>
                      <a:pt x="41268" y="56537"/>
                      <a:pt x="54641" y="44650"/>
                      <a:pt x="55384" y="29419"/>
                    </a:cubicBezTo>
                    <a:cubicBezTo>
                      <a:pt x="56127" y="14189"/>
                      <a:pt x="44611" y="816"/>
                      <a:pt x="29381" y="72"/>
                    </a:cubicBezTo>
                    <a:cubicBezTo>
                      <a:pt x="14150" y="-1042"/>
                      <a:pt x="777" y="10845"/>
                      <a:pt x="34" y="26076"/>
                    </a:cubicBezTo>
                    <a:cubicBezTo>
                      <a:pt x="-709" y="41306"/>
                      <a:pt x="10807" y="54679"/>
                      <a:pt x="26037" y="55422"/>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0" name="Freeform: Shape 1119">
                <a:extLst>
                  <a:ext uri="{FF2B5EF4-FFF2-40B4-BE49-F238E27FC236}">
                    <a16:creationId xmlns:a16="http://schemas.microsoft.com/office/drawing/2014/main" id="{B43D392B-C6E7-8808-B76E-FA11F53CDC76}"/>
                  </a:ext>
                </a:extLst>
              </p:cNvPr>
              <p:cNvSpPr/>
              <p:nvPr/>
            </p:nvSpPr>
            <p:spPr>
              <a:xfrm>
                <a:off x="2563492" y="1838192"/>
                <a:ext cx="55653" cy="55653"/>
              </a:xfrm>
              <a:custGeom>
                <a:avLst/>
                <a:gdLst>
                  <a:gd name="connsiteX0" fmla="*/ 15754 w 55653"/>
                  <a:gd name="connsiteY0" fmla="*/ 52901 h 55653"/>
                  <a:gd name="connsiteX1" fmla="*/ 2752 w 55653"/>
                  <a:gd name="connsiteY1" fmla="*/ 15754 h 55653"/>
                  <a:gd name="connsiteX2" fmla="*/ 39900 w 55653"/>
                  <a:gd name="connsiteY2" fmla="*/ 2752 h 55653"/>
                  <a:gd name="connsiteX3" fmla="*/ 52901 w 55653"/>
                  <a:gd name="connsiteY3" fmla="*/ 39900 h 55653"/>
                  <a:gd name="connsiteX4" fmla="*/ 15754 w 55653"/>
                  <a:gd name="connsiteY4" fmla="*/ 52901 h 5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653" h="55653">
                    <a:moveTo>
                      <a:pt x="15754" y="52901"/>
                    </a:moveTo>
                    <a:cubicBezTo>
                      <a:pt x="2009" y="46215"/>
                      <a:pt x="-3934" y="29870"/>
                      <a:pt x="2752" y="15754"/>
                    </a:cubicBezTo>
                    <a:cubicBezTo>
                      <a:pt x="9439" y="2009"/>
                      <a:pt x="25784" y="-3934"/>
                      <a:pt x="39900" y="2752"/>
                    </a:cubicBezTo>
                    <a:cubicBezTo>
                      <a:pt x="53644" y="9439"/>
                      <a:pt x="59588" y="25784"/>
                      <a:pt x="52901" y="39900"/>
                    </a:cubicBezTo>
                    <a:cubicBezTo>
                      <a:pt x="46215" y="53644"/>
                      <a:pt x="29870" y="59588"/>
                      <a:pt x="15754" y="5290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0" name="Graphic 619">
              <a:extLst>
                <a:ext uri="{FF2B5EF4-FFF2-40B4-BE49-F238E27FC236}">
                  <a16:creationId xmlns:a16="http://schemas.microsoft.com/office/drawing/2014/main" id="{980A5C78-0EDD-E545-709E-11C446D34D91}"/>
                </a:ext>
                <a:ext uri="{C183D7F6-B498-43B3-948B-1728B52AA6E4}">
                  <adec:decorative xmlns:adec="http://schemas.microsoft.com/office/drawing/2017/decorative" val="1"/>
                </a:ext>
              </a:extLst>
            </p:cNvPr>
            <p:cNvGrpSpPr/>
            <p:nvPr/>
          </p:nvGrpSpPr>
          <p:grpSpPr>
            <a:xfrm>
              <a:off x="1972930" y="4173231"/>
              <a:ext cx="1630444" cy="581530"/>
              <a:chOff x="2420947" y="2208282"/>
              <a:chExt cx="2424700" cy="818442"/>
            </a:xfrm>
            <a:solidFill>
              <a:srgbClr val="454142"/>
            </a:solidFill>
          </p:grpSpPr>
          <p:sp>
            <p:nvSpPr>
              <p:cNvPr id="1115" name="Freeform: Shape 1114">
                <a:extLst>
                  <a:ext uri="{FF2B5EF4-FFF2-40B4-BE49-F238E27FC236}">
                    <a16:creationId xmlns:a16="http://schemas.microsoft.com/office/drawing/2014/main" id="{1E146CC4-B49C-22FC-AB77-A4C067057F60}"/>
                  </a:ext>
                </a:extLst>
              </p:cNvPr>
              <p:cNvSpPr/>
              <p:nvPr/>
            </p:nvSpPr>
            <p:spPr>
              <a:xfrm>
                <a:off x="2447372" y="2235822"/>
                <a:ext cx="2388584" cy="764867"/>
              </a:xfrm>
              <a:custGeom>
                <a:avLst/>
                <a:gdLst>
                  <a:gd name="connsiteX0" fmla="*/ 2369268 w 2388584"/>
                  <a:gd name="connsiteY0" fmla="*/ 763753 h 764867"/>
                  <a:gd name="connsiteX1" fmla="*/ 2385984 w 2388584"/>
                  <a:gd name="connsiteY1" fmla="*/ 760409 h 764867"/>
                  <a:gd name="connsiteX2" fmla="*/ 2388584 w 2388584"/>
                  <a:gd name="connsiteY2" fmla="*/ 757066 h 764867"/>
                  <a:gd name="connsiteX3" fmla="*/ 2386355 w 2388584"/>
                  <a:gd name="connsiteY3" fmla="*/ 753352 h 764867"/>
                  <a:gd name="connsiteX4" fmla="*/ 2379298 w 2388584"/>
                  <a:gd name="connsiteY4" fmla="*/ 748522 h 764867"/>
                  <a:gd name="connsiteX5" fmla="*/ 2347722 w 2388584"/>
                  <a:gd name="connsiteY5" fmla="*/ 735892 h 764867"/>
                  <a:gd name="connsiteX6" fmla="*/ 2282714 w 2388584"/>
                  <a:gd name="connsiteY6" fmla="*/ 716204 h 764867"/>
                  <a:gd name="connsiteX7" fmla="*/ 2151583 w 2388584"/>
                  <a:gd name="connsiteY7" fmla="*/ 682771 h 764867"/>
                  <a:gd name="connsiteX8" fmla="*/ 1887465 w 2388584"/>
                  <a:gd name="connsiteY8" fmla="*/ 622964 h 764867"/>
                  <a:gd name="connsiteX9" fmla="*/ 1756334 w 2388584"/>
                  <a:gd name="connsiteY9" fmla="*/ 589531 h 764867"/>
                  <a:gd name="connsiteX10" fmla="*/ 1691697 w 2388584"/>
                  <a:gd name="connsiteY10" fmla="*/ 570214 h 764867"/>
                  <a:gd name="connsiteX11" fmla="*/ 1627061 w 2388584"/>
                  <a:gd name="connsiteY11" fmla="*/ 549783 h 764867"/>
                  <a:gd name="connsiteX12" fmla="*/ 1500016 w 2388584"/>
                  <a:gd name="connsiteY12" fmla="*/ 503349 h 764867"/>
                  <a:gd name="connsiteX13" fmla="*/ 1373715 w 2388584"/>
                  <a:gd name="connsiteY13" fmla="*/ 454314 h 764867"/>
                  <a:gd name="connsiteX14" fmla="*/ 1246670 w 2388584"/>
                  <a:gd name="connsiteY14" fmla="*/ 406765 h 764867"/>
                  <a:gd name="connsiteX15" fmla="*/ 1117768 w 2388584"/>
                  <a:gd name="connsiteY15" fmla="*/ 364046 h 764867"/>
                  <a:gd name="connsiteX16" fmla="*/ 988124 w 2388584"/>
                  <a:gd name="connsiteY16" fmla="*/ 324669 h 764867"/>
                  <a:gd name="connsiteX17" fmla="*/ 923858 w 2388584"/>
                  <a:gd name="connsiteY17" fmla="*/ 303867 h 764867"/>
                  <a:gd name="connsiteX18" fmla="*/ 859965 w 2388584"/>
                  <a:gd name="connsiteY18" fmla="*/ 281578 h 764867"/>
                  <a:gd name="connsiteX19" fmla="*/ 732549 w 2388584"/>
                  <a:gd name="connsiteY19" fmla="*/ 236258 h 764867"/>
                  <a:gd name="connsiteX20" fmla="*/ 604761 w 2388584"/>
                  <a:gd name="connsiteY20" fmla="*/ 191310 h 764867"/>
                  <a:gd name="connsiteX21" fmla="*/ 540496 w 2388584"/>
                  <a:gd name="connsiteY21" fmla="*/ 169764 h 764867"/>
                  <a:gd name="connsiteX22" fmla="*/ 475859 w 2388584"/>
                  <a:gd name="connsiteY22" fmla="*/ 149705 h 764867"/>
                  <a:gd name="connsiteX23" fmla="*/ 345100 w 2388584"/>
                  <a:gd name="connsiteY23" fmla="*/ 113672 h 764867"/>
                  <a:gd name="connsiteX24" fmla="*/ 345843 w 2388584"/>
                  <a:gd name="connsiteY24" fmla="*/ 113672 h 764867"/>
                  <a:gd name="connsiteX25" fmla="*/ 327269 w 2388584"/>
                  <a:gd name="connsiteY25" fmla="*/ 100298 h 764867"/>
                  <a:gd name="connsiteX26" fmla="*/ 307210 w 2388584"/>
                  <a:gd name="connsiteY26" fmla="*/ 88783 h 764867"/>
                  <a:gd name="connsiteX27" fmla="*/ 265233 w 2388584"/>
                  <a:gd name="connsiteY27" fmla="*/ 69837 h 764867"/>
                  <a:gd name="connsiteX28" fmla="*/ 178308 w 2388584"/>
                  <a:gd name="connsiteY28" fmla="*/ 40862 h 764867"/>
                  <a:gd name="connsiteX29" fmla="*/ 0 w 2388584"/>
                  <a:gd name="connsiteY29" fmla="*/ 0 h 764867"/>
                  <a:gd name="connsiteX30" fmla="*/ 0 w 2388584"/>
                  <a:gd name="connsiteY30" fmla="*/ 0 h 764867"/>
                  <a:gd name="connsiteX31" fmla="*/ 177937 w 2388584"/>
                  <a:gd name="connsiteY31" fmla="*/ 43091 h 764867"/>
                  <a:gd name="connsiteX32" fmla="*/ 264119 w 2388584"/>
                  <a:gd name="connsiteY32" fmla="*/ 73181 h 764867"/>
                  <a:gd name="connsiteX33" fmla="*/ 305352 w 2388584"/>
                  <a:gd name="connsiteY33" fmla="*/ 92497 h 764867"/>
                  <a:gd name="connsiteX34" fmla="*/ 325041 w 2388584"/>
                  <a:gd name="connsiteY34" fmla="*/ 104013 h 764867"/>
                  <a:gd name="connsiteX35" fmla="*/ 343243 w 2388584"/>
                  <a:gd name="connsiteY35" fmla="*/ 117386 h 764867"/>
                  <a:gd name="connsiteX36" fmla="*/ 343614 w 2388584"/>
                  <a:gd name="connsiteY36" fmla="*/ 117386 h 764867"/>
                  <a:gd name="connsiteX37" fmla="*/ 343986 w 2388584"/>
                  <a:gd name="connsiteY37" fmla="*/ 117758 h 764867"/>
                  <a:gd name="connsiteX38" fmla="*/ 474374 w 2388584"/>
                  <a:gd name="connsiteY38" fmla="*/ 154534 h 764867"/>
                  <a:gd name="connsiteX39" fmla="*/ 539010 w 2388584"/>
                  <a:gd name="connsiteY39" fmla="*/ 174593 h 764867"/>
                  <a:gd name="connsiteX40" fmla="*/ 602904 w 2388584"/>
                  <a:gd name="connsiteY40" fmla="*/ 196510 h 764867"/>
                  <a:gd name="connsiteX41" fmla="*/ 730320 w 2388584"/>
                  <a:gd name="connsiteY41" fmla="*/ 242202 h 764867"/>
                  <a:gd name="connsiteX42" fmla="*/ 857736 w 2388584"/>
                  <a:gd name="connsiteY42" fmla="*/ 288265 h 764867"/>
                  <a:gd name="connsiteX43" fmla="*/ 921630 w 2388584"/>
                  <a:gd name="connsiteY43" fmla="*/ 310553 h 764867"/>
                  <a:gd name="connsiteX44" fmla="*/ 985895 w 2388584"/>
                  <a:gd name="connsiteY44" fmla="*/ 331727 h 764867"/>
                  <a:gd name="connsiteX45" fmla="*/ 1115540 w 2388584"/>
                  <a:gd name="connsiteY45" fmla="*/ 371847 h 764867"/>
                  <a:gd name="connsiteX46" fmla="*/ 1244070 w 2388584"/>
                  <a:gd name="connsiteY46" fmla="*/ 414566 h 764867"/>
                  <a:gd name="connsiteX47" fmla="*/ 1371114 w 2388584"/>
                  <a:gd name="connsiteY47" fmla="*/ 461743 h 764867"/>
                  <a:gd name="connsiteX48" fmla="*/ 1497787 w 2388584"/>
                  <a:gd name="connsiteY48" fmla="*/ 510035 h 764867"/>
                  <a:gd name="connsiteX49" fmla="*/ 1625203 w 2388584"/>
                  <a:gd name="connsiteY49" fmla="*/ 556098 h 764867"/>
                  <a:gd name="connsiteX50" fmla="*/ 1689840 w 2388584"/>
                  <a:gd name="connsiteY50" fmla="*/ 576529 h 764867"/>
                  <a:gd name="connsiteX51" fmla="*/ 1754848 w 2388584"/>
                  <a:gd name="connsiteY51" fmla="*/ 595846 h 764867"/>
                  <a:gd name="connsiteX52" fmla="*/ 1886350 w 2388584"/>
                  <a:gd name="connsiteY52" fmla="*/ 628907 h 764867"/>
                  <a:gd name="connsiteX53" fmla="*/ 2150840 w 2388584"/>
                  <a:gd name="connsiteY53" fmla="*/ 687229 h 764867"/>
                  <a:gd name="connsiteX54" fmla="*/ 2282343 w 2388584"/>
                  <a:gd name="connsiteY54" fmla="*/ 719176 h 764867"/>
                  <a:gd name="connsiteX55" fmla="*/ 2347351 w 2388584"/>
                  <a:gd name="connsiteY55" fmla="*/ 738121 h 764867"/>
                  <a:gd name="connsiteX56" fmla="*/ 2378926 w 2388584"/>
                  <a:gd name="connsiteY56" fmla="*/ 750380 h 764867"/>
                  <a:gd name="connsiteX57" fmla="*/ 2385984 w 2388584"/>
                  <a:gd name="connsiteY57" fmla="*/ 754837 h 764867"/>
                  <a:gd name="connsiteX58" fmla="*/ 2385613 w 2388584"/>
                  <a:gd name="connsiteY58" fmla="*/ 761153 h 764867"/>
                  <a:gd name="connsiteX59" fmla="*/ 2369268 w 2388584"/>
                  <a:gd name="connsiteY59" fmla="*/ 764867 h 764867"/>
                  <a:gd name="connsiteX60" fmla="*/ 2369268 w 2388584"/>
                  <a:gd name="connsiteY60" fmla="*/ 764867 h 764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388584" h="764867">
                    <a:moveTo>
                      <a:pt x="2369268" y="763753"/>
                    </a:moveTo>
                    <a:cubicBezTo>
                      <a:pt x="2374840" y="763010"/>
                      <a:pt x="2380783" y="762638"/>
                      <a:pt x="2385984" y="760409"/>
                    </a:cubicBezTo>
                    <a:cubicBezTo>
                      <a:pt x="2387099" y="759667"/>
                      <a:pt x="2388584" y="758552"/>
                      <a:pt x="2388584" y="757066"/>
                    </a:cubicBezTo>
                    <a:cubicBezTo>
                      <a:pt x="2388584" y="755209"/>
                      <a:pt x="2387470" y="754466"/>
                      <a:pt x="2386355" y="753352"/>
                    </a:cubicBezTo>
                    <a:cubicBezTo>
                      <a:pt x="2384127" y="751494"/>
                      <a:pt x="2381898" y="750008"/>
                      <a:pt x="2379298" y="748522"/>
                    </a:cubicBezTo>
                    <a:cubicBezTo>
                      <a:pt x="2369268" y="743322"/>
                      <a:pt x="2358495" y="739607"/>
                      <a:pt x="2347722" y="735892"/>
                    </a:cubicBezTo>
                    <a:cubicBezTo>
                      <a:pt x="2326177" y="728463"/>
                      <a:pt x="2304631" y="722148"/>
                      <a:pt x="2282714" y="716204"/>
                    </a:cubicBezTo>
                    <a:cubicBezTo>
                      <a:pt x="2239251" y="704317"/>
                      <a:pt x="2195417" y="693173"/>
                      <a:pt x="2151583" y="682771"/>
                    </a:cubicBezTo>
                    <a:cubicBezTo>
                      <a:pt x="2063915" y="661597"/>
                      <a:pt x="1975504" y="642652"/>
                      <a:pt x="1887465" y="622964"/>
                    </a:cubicBezTo>
                    <a:cubicBezTo>
                      <a:pt x="1843259" y="614048"/>
                      <a:pt x="1799796" y="601047"/>
                      <a:pt x="1756334" y="589531"/>
                    </a:cubicBezTo>
                    <a:cubicBezTo>
                      <a:pt x="1734417" y="583959"/>
                      <a:pt x="1713243" y="576901"/>
                      <a:pt x="1691697" y="570214"/>
                    </a:cubicBezTo>
                    <a:cubicBezTo>
                      <a:pt x="1670152" y="563156"/>
                      <a:pt x="1648606" y="556841"/>
                      <a:pt x="1627061" y="549783"/>
                    </a:cubicBezTo>
                    <a:cubicBezTo>
                      <a:pt x="1584712" y="534553"/>
                      <a:pt x="1541993" y="520065"/>
                      <a:pt x="1500016" y="503349"/>
                    </a:cubicBezTo>
                    <a:lnTo>
                      <a:pt x="1373715" y="454314"/>
                    </a:lnTo>
                    <a:cubicBezTo>
                      <a:pt x="1331366" y="438341"/>
                      <a:pt x="1289390" y="421996"/>
                      <a:pt x="1246670" y="406765"/>
                    </a:cubicBezTo>
                    <a:cubicBezTo>
                      <a:pt x="1203950" y="391906"/>
                      <a:pt x="1161602" y="375933"/>
                      <a:pt x="1117768" y="364046"/>
                    </a:cubicBezTo>
                    <a:cubicBezTo>
                      <a:pt x="1074306" y="351415"/>
                      <a:pt x="1030843" y="339157"/>
                      <a:pt x="988124" y="324669"/>
                    </a:cubicBezTo>
                    <a:lnTo>
                      <a:pt x="923858" y="303867"/>
                    </a:lnTo>
                    <a:lnTo>
                      <a:pt x="859965" y="281578"/>
                    </a:lnTo>
                    <a:cubicBezTo>
                      <a:pt x="817245" y="267091"/>
                      <a:pt x="774897" y="251117"/>
                      <a:pt x="732549" y="236258"/>
                    </a:cubicBezTo>
                    <a:cubicBezTo>
                      <a:pt x="689829" y="221399"/>
                      <a:pt x="647481" y="205426"/>
                      <a:pt x="604761" y="191310"/>
                    </a:cubicBezTo>
                    <a:lnTo>
                      <a:pt x="540496" y="169764"/>
                    </a:lnTo>
                    <a:lnTo>
                      <a:pt x="475859" y="149705"/>
                    </a:lnTo>
                    <a:cubicBezTo>
                      <a:pt x="432768" y="135960"/>
                      <a:pt x="388563" y="125559"/>
                      <a:pt x="345100" y="113672"/>
                    </a:cubicBezTo>
                    <a:lnTo>
                      <a:pt x="345843" y="113672"/>
                    </a:lnTo>
                    <a:cubicBezTo>
                      <a:pt x="339528" y="109585"/>
                      <a:pt x="333956" y="104385"/>
                      <a:pt x="327269" y="100298"/>
                    </a:cubicBezTo>
                    <a:cubicBezTo>
                      <a:pt x="320583" y="96212"/>
                      <a:pt x="314268" y="92126"/>
                      <a:pt x="307210" y="88783"/>
                    </a:cubicBezTo>
                    <a:cubicBezTo>
                      <a:pt x="293837" y="81353"/>
                      <a:pt x="279721" y="75410"/>
                      <a:pt x="265233" y="69837"/>
                    </a:cubicBezTo>
                    <a:cubicBezTo>
                      <a:pt x="236630" y="58693"/>
                      <a:pt x="207655" y="49035"/>
                      <a:pt x="178308" y="40862"/>
                    </a:cubicBezTo>
                    <a:cubicBezTo>
                      <a:pt x="119615" y="24146"/>
                      <a:pt x="59807" y="11144"/>
                      <a:pt x="0" y="0"/>
                    </a:cubicBezTo>
                    <a:lnTo>
                      <a:pt x="0" y="0"/>
                    </a:lnTo>
                    <a:cubicBezTo>
                      <a:pt x="59807" y="11887"/>
                      <a:pt x="119243" y="26003"/>
                      <a:pt x="177937" y="43091"/>
                    </a:cubicBezTo>
                    <a:cubicBezTo>
                      <a:pt x="207283" y="51635"/>
                      <a:pt x="236258" y="61293"/>
                      <a:pt x="264119" y="73181"/>
                    </a:cubicBezTo>
                    <a:cubicBezTo>
                      <a:pt x="278235" y="79124"/>
                      <a:pt x="291979" y="85068"/>
                      <a:pt x="305352" y="92497"/>
                    </a:cubicBezTo>
                    <a:cubicBezTo>
                      <a:pt x="312039" y="95841"/>
                      <a:pt x="318354" y="99927"/>
                      <a:pt x="325041" y="104013"/>
                    </a:cubicBezTo>
                    <a:cubicBezTo>
                      <a:pt x="331727" y="107728"/>
                      <a:pt x="336928" y="112928"/>
                      <a:pt x="343243" y="117386"/>
                    </a:cubicBezTo>
                    <a:lnTo>
                      <a:pt x="343614" y="117386"/>
                    </a:lnTo>
                    <a:cubicBezTo>
                      <a:pt x="343614" y="117386"/>
                      <a:pt x="343986" y="117758"/>
                      <a:pt x="343986" y="117758"/>
                    </a:cubicBezTo>
                    <a:cubicBezTo>
                      <a:pt x="387448" y="130016"/>
                      <a:pt x="431282" y="140418"/>
                      <a:pt x="474374" y="154534"/>
                    </a:cubicBezTo>
                    <a:lnTo>
                      <a:pt x="539010" y="174593"/>
                    </a:lnTo>
                    <a:lnTo>
                      <a:pt x="602904" y="196510"/>
                    </a:lnTo>
                    <a:cubicBezTo>
                      <a:pt x="645624" y="210998"/>
                      <a:pt x="687972" y="226971"/>
                      <a:pt x="730320" y="242202"/>
                    </a:cubicBezTo>
                    <a:cubicBezTo>
                      <a:pt x="772668" y="257432"/>
                      <a:pt x="815016" y="273406"/>
                      <a:pt x="857736" y="288265"/>
                    </a:cubicBezTo>
                    <a:lnTo>
                      <a:pt x="921630" y="310553"/>
                    </a:lnTo>
                    <a:lnTo>
                      <a:pt x="985895" y="331727"/>
                    </a:lnTo>
                    <a:cubicBezTo>
                      <a:pt x="1028614" y="346215"/>
                      <a:pt x="1072077" y="358845"/>
                      <a:pt x="1115540" y="371847"/>
                    </a:cubicBezTo>
                    <a:cubicBezTo>
                      <a:pt x="1159002" y="383734"/>
                      <a:pt x="1200979" y="400079"/>
                      <a:pt x="1244070" y="414566"/>
                    </a:cubicBezTo>
                    <a:cubicBezTo>
                      <a:pt x="1286418" y="429797"/>
                      <a:pt x="1328766" y="445770"/>
                      <a:pt x="1371114" y="461743"/>
                    </a:cubicBezTo>
                    <a:lnTo>
                      <a:pt x="1497787" y="510035"/>
                    </a:lnTo>
                    <a:cubicBezTo>
                      <a:pt x="1539764" y="526380"/>
                      <a:pt x="1582855" y="540868"/>
                      <a:pt x="1625203" y="556098"/>
                    </a:cubicBezTo>
                    <a:cubicBezTo>
                      <a:pt x="1646749" y="563156"/>
                      <a:pt x="1668294" y="569471"/>
                      <a:pt x="1689840" y="576529"/>
                    </a:cubicBezTo>
                    <a:cubicBezTo>
                      <a:pt x="1711385" y="583216"/>
                      <a:pt x="1732931" y="590274"/>
                      <a:pt x="1754848" y="595846"/>
                    </a:cubicBezTo>
                    <a:cubicBezTo>
                      <a:pt x="1798682" y="606990"/>
                      <a:pt x="1842145" y="619992"/>
                      <a:pt x="1886350" y="628907"/>
                    </a:cubicBezTo>
                    <a:cubicBezTo>
                      <a:pt x="1974761" y="648224"/>
                      <a:pt x="2062801" y="667169"/>
                      <a:pt x="2150840" y="687229"/>
                    </a:cubicBezTo>
                    <a:cubicBezTo>
                      <a:pt x="2194674" y="697259"/>
                      <a:pt x="2238880" y="707660"/>
                      <a:pt x="2282343" y="719176"/>
                    </a:cubicBezTo>
                    <a:cubicBezTo>
                      <a:pt x="2304259" y="725119"/>
                      <a:pt x="2325805" y="731063"/>
                      <a:pt x="2347351" y="738121"/>
                    </a:cubicBezTo>
                    <a:cubicBezTo>
                      <a:pt x="2358123" y="741836"/>
                      <a:pt x="2368896" y="745550"/>
                      <a:pt x="2378926" y="750380"/>
                    </a:cubicBezTo>
                    <a:cubicBezTo>
                      <a:pt x="2381526" y="751866"/>
                      <a:pt x="2383755" y="752980"/>
                      <a:pt x="2385984" y="754837"/>
                    </a:cubicBezTo>
                    <a:cubicBezTo>
                      <a:pt x="2388213" y="756695"/>
                      <a:pt x="2388584" y="760038"/>
                      <a:pt x="2385613" y="761153"/>
                    </a:cubicBezTo>
                    <a:cubicBezTo>
                      <a:pt x="2380783" y="763753"/>
                      <a:pt x="2374840" y="764124"/>
                      <a:pt x="2369268" y="764867"/>
                    </a:cubicBezTo>
                    <a:lnTo>
                      <a:pt x="2369268" y="764867"/>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6" name="Freeform: Shape 1115">
                <a:extLst>
                  <a:ext uri="{FF2B5EF4-FFF2-40B4-BE49-F238E27FC236}">
                    <a16:creationId xmlns:a16="http://schemas.microsoft.com/office/drawing/2014/main" id="{7F595AC0-7672-EC51-1A46-411547CCA78B}"/>
                  </a:ext>
                </a:extLst>
              </p:cNvPr>
              <p:cNvSpPr/>
              <p:nvPr/>
            </p:nvSpPr>
            <p:spPr>
              <a:xfrm>
                <a:off x="4790232" y="2971309"/>
                <a:ext cx="55415" cy="55415"/>
              </a:xfrm>
              <a:custGeom>
                <a:avLst/>
                <a:gdLst>
                  <a:gd name="connsiteX0" fmla="*/ 26408 w 55415"/>
                  <a:gd name="connsiteY0" fmla="*/ 33 h 55415"/>
                  <a:gd name="connsiteX1" fmla="*/ 33 w 55415"/>
                  <a:gd name="connsiteY1" fmla="*/ 29008 h 55415"/>
                  <a:gd name="connsiteX2" fmla="*/ 29008 w 55415"/>
                  <a:gd name="connsiteY2" fmla="*/ 55383 h 55415"/>
                  <a:gd name="connsiteX3" fmla="*/ 55383 w 55415"/>
                  <a:gd name="connsiteY3" fmla="*/ 26408 h 55415"/>
                  <a:gd name="connsiteX4" fmla="*/ 26408 w 55415"/>
                  <a:gd name="connsiteY4" fmla="*/ 33 h 5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5" h="55415">
                    <a:moveTo>
                      <a:pt x="26408" y="33"/>
                    </a:moveTo>
                    <a:cubicBezTo>
                      <a:pt x="11177" y="776"/>
                      <a:pt x="-710" y="13778"/>
                      <a:pt x="33" y="29008"/>
                    </a:cubicBezTo>
                    <a:cubicBezTo>
                      <a:pt x="776" y="44239"/>
                      <a:pt x="13778" y="56126"/>
                      <a:pt x="29008" y="55383"/>
                    </a:cubicBezTo>
                    <a:cubicBezTo>
                      <a:pt x="44239" y="54640"/>
                      <a:pt x="56126" y="41638"/>
                      <a:pt x="55383" y="26408"/>
                    </a:cubicBezTo>
                    <a:cubicBezTo>
                      <a:pt x="54640" y="11177"/>
                      <a:pt x="41638" y="-710"/>
                      <a:pt x="26408" y="3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7" name="Freeform: Shape 1116">
                <a:extLst>
                  <a:ext uri="{FF2B5EF4-FFF2-40B4-BE49-F238E27FC236}">
                    <a16:creationId xmlns:a16="http://schemas.microsoft.com/office/drawing/2014/main" id="{67A44279-D581-BFBD-BA8E-E4E2D6907D5C}"/>
                  </a:ext>
                </a:extLst>
              </p:cNvPr>
              <p:cNvSpPr/>
              <p:nvPr/>
            </p:nvSpPr>
            <p:spPr>
              <a:xfrm>
                <a:off x="2420947" y="2208282"/>
                <a:ext cx="55450" cy="55450"/>
              </a:xfrm>
              <a:custGeom>
                <a:avLst/>
                <a:gdLst>
                  <a:gd name="connsiteX0" fmla="*/ 22711 w 55450"/>
                  <a:gd name="connsiteY0" fmla="*/ 55029 h 55450"/>
                  <a:gd name="connsiteX1" fmla="*/ 422 w 55450"/>
                  <a:gd name="connsiteY1" fmla="*/ 22710 h 55450"/>
                  <a:gd name="connsiteX2" fmla="*/ 32740 w 55450"/>
                  <a:gd name="connsiteY2" fmla="*/ 422 h 55450"/>
                  <a:gd name="connsiteX3" fmla="*/ 55029 w 55450"/>
                  <a:gd name="connsiteY3" fmla="*/ 32740 h 55450"/>
                  <a:gd name="connsiteX4" fmla="*/ 22711 w 55450"/>
                  <a:gd name="connsiteY4" fmla="*/ 55029 h 5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50" h="55450">
                    <a:moveTo>
                      <a:pt x="22711" y="55029"/>
                    </a:moveTo>
                    <a:cubicBezTo>
                      <a:pt x="7480" y="52057"/>
                      <a:pt x="-2178" y="37570"/>
                      <a:pt x="422" y="22710"/>
                    </a:cubicBezTo>
                    <a:cubicBezTo>
                      <a:pt x="3394" y="7480"/>
                      <a:pt x="17881" y="-2178"/>
                      <a:pt x="32740" y="422"/>
                    </a:cubicBezTo>
                    <a:cubicBezTo>
                      <a:pt x="47971" y="3394"/>
                      <a:pt x="57629" y="17881"/>
                      <a:pt x="55029" y="32740"/>
                    </a:cubicBezTo>
                    <a:cubicBezTo>
                      <a:pt x="52057" y="47971"/>
                      <a:pt x="37570" y="57629"/>
                      <a:pt x="22711" y="5502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1" name="Graphic 619">
              <a:extLst>
                <a:ext uri="{FF2B5EF4-FFF2-40B4-BE49-F238E27FC236}">
                  <a16:creationId xmlns:a16="http://schemas.microsoft.com/office/drawing/2014/main" id="{96151259-6D52-BC01-8FB8-EA6435C10465}"/>
                </a:ext>
                <a:ext uri="{C183D7F6-B498-43B3-948B-1728B52AA6E4}">
                  <adec:decorative xmlns:adec="http://schemas.microsoft.com/office/drawing/2017/decorative" val="1"/>
                </a:ext>
              </a:extLst>
            </p:cNvPr>
            <p:cNvGrpSpPr/>
            <p:nvPr/>
          </p:nvGrpSpPr>
          <p:grpSpPr>
            <a:xfrm>
              <a:off x="5573453" y="5337788"/>
              <a:ext cx="1370444" cy="421878"/>
              <a:chOff x="7775430" y="3847272"/>
              <a:chExt cx="2038043" cy="593748"/>
            </a:xfrm>
            <a:solidFill>
              <a:srgbClr val="454142"/>
            </a:solidFill>
          </p:grpSpPr>
          <p:sp>
            <p:nvSpPr>
              <p:cNvPr id="1112" name="Freeform: Shape 1111">
                <a:extLst>
                  <a:ext uri="{FF2B5EF4-FFF2-40B4-BE49-F238E27FC236}">
                    <a16:creationId xmlns:a16="http://schemas.microsoft.com/office/drawing/2014/main" id="{F1824F4C-212C-3530-735B-15EFEFF6C44B}"/>
                  </a:ext>
                </a:extLst>
              </p:cNvPr>
              <p:cNvSpPr/>
              <p:nvPr/>
            </p:nvSpPr>
            <p:spPr>
              <a:xfrm>
                <a:off x="7802556" y="3874770"/>
                <a:ext cx="1985905" cy="540124"/>
              </a:xfrm>
              <a:custGeom>
                <a:avLst/>
                <a:gdLst>
                  <a:gd name="connsiteX0" fmla="*/ 1984791 w 1985905"/>
                  <a:gd name="connsiteY0" fmla="*/ 538639 h 540124"/>
                  <a:gd name="connsiteX1" fmla="*/ 1685011 w 1985905"/>
                  <a:gd name="connsiteY1" fmla="*/ 458029 h 540124"/>
                  <a:gd name="connsiteX2" fmla="*/ 1685011 w 1985905"/>
                  <a:gd name="connsiteY2" fmla="*/ 458029 h 540124"/>
                  <a:gd name="connsiteX3" fmla="*/ 1685011 w 1985905"/>
                  <a:gd name="connsiteY3" fmla="*/ 458029 h 540124"/>
                  <a:gd name="connsiteX4" fmla="*/ 1332481 w 1985905"/>
                  <a:gd name="connsiteY4" fmla="*/ 384848 h 540124"/>
                  <a:gd name="connsiteX5" fmla="*/ 1158631 w 1985905"/>
                  <a:gd name="connsiteY5" fmla="*/ 338414 h 540124"/>
                  <a:gd name="connsiteX6" fmla="*/ 1115911 w 1985905"/>
                  <a:gd name="connsiteY6" fmla="*/ 324669 h 540124"/>
                  <a:gd name="connsiteX7" fmla="*/ 1073563 w 1985905"/>
                  <a:gd name="connsiteY7" fmla="*/ 309439 h 540124"/>
                  <a:gd name="connsiteX8" fmla="*/ 1032701 w 1985905"/>
                  <a:gd name="connsiteY8" fmla="*/ 291608 h 540124"/>
                  <a:gd name="connsiteX9" fmla="*/ 1013013 w 1985905"/>
                  <a:gd name="connsiteY9" fmla="*/ 281578 h 540124"/>
                  <a:gd name="connsiteX10" fmla="*/ 994439 w 1985905"/>
                  <a:gd name="connsiteY10" fmla="*/ 269691 h 540124"/>
                  <a:gd name="connsiteX11" fmla="*/ 994067 w 1985905"/>
                  <a:gd name="connsiteY11" fmla="*/ 269691 h 540124"/>
                  <a:gd name="connsiteX12" fmla="*/ 994067 w 1985905"/>
                  <a:gd name="connsiteY12" fmla="*/ 269691 h 540124"/>
                  <a:gd name="connsiteX13" fmla="*/ 933145 w 1985905"/>
                  <a:gd name="connsiteY13" fmla="*/ 245917 h 540124"/>
                  <a:gd name="connsiteX14" fmla="*/ 870738 w 1985905"/>
                  <a:gd name="connsiteY14" fmla="*/ 227714 h 540124"/>
                  <a:gd name="connsiteX15" fmla="*/ 744436 w 1985905"/>
                  <a:gd name="connsiteY15" fmla="*/ 196882 h 540124"/>
                  <a:gd name="connsiteX16" fmla="*/ 491090 w 1985905"/>
                  <a:gd name="connsiteY16" fmla="*/ 140046 h 540124"/>
                  <a:gd name="connsiteX17" fmla="*/ 366646 w 1985905"/>
                  <a:gd name="connsiteY17" fmla="*/ 104756 h 540124"/>
                  <a:gd name="connsiteX18" fmla="*/ 338042 w 1985905"/>
                  <a:gd name="connsiteY18" fmla="*/ 91011 h 540124"/>
                  <a:gd name="connsiteX19" fmla="*/ 314268 w 1985905"/>
                  <a:gd name="connsiteY19" fmla="*/ 69094 h 540124"/>
                  <a:gd name="connsiteX20" fmla="*/ 255946 w 1985905"/>
                  <a:gd name="connsiteY20" fmla="*/ 39748 h 540124"/>
                  <a:gd name="connsiteX21" fmla="*/ 129273 w 1985905"/>
                  <a:gd name="connsiteY21" fmla="*/ 10401 h 540124"/>
                  <a:gd name="connsiteX22" fmla="*/ 0 w 1985905"/>
                  <a:gd name="connsiteY22" fmla="*/ 0 h 540124"/>
                  <a:gd name="connsiteX23" fmla="*/ 0 w 1985905"/>
                  <a:gd name="connsiteY23" fmla="*/ 0 h 540124"/>
                  <a:gd name="connsiteX24" fmla="*/ 128902 w 1985905"/>
                  <a:gd name="connsiteY24" fmla="*/ 12630 h 540124"/>
                  <a:gd name="connsiteX25" fmla="*/ 254460 w 1985905"/>
                  <a:gd name="connsiteY25" fmla="*/ 43463 h 540124"/>
                  <a:gd name="connsiteX26" fmla="*/ 311296 w 1985905"/>
                  <a:gd name="connsiteY26" fmla="*/ 72438 h 540124"/>
                  <a:gd name="connsiteX27" fmla="*/ 335071 w 1985905"/>
                  <a:gd name="connsiteY27" fmla="*/ 94726 h 540124"/>
                  <a:gd name="connsiteX28" fmla="*/ 364788 w 1985905"/>
                  <a:gd name="connsiteY28" fmla="*/ 109214 h 540124"/>
                  <a:gd name="connsiteX29" fmla="*/ 489604 w 1985905"/>
                  <a:gd name="connsiteY29" fmla="*/ 145247 h 540124"/>
                  <a:gd name="connsiteX30" fmla="*/ 742578 w 1985905"/>
                  <a:gd name="connsiteY30" fmla="*/ 203197 h 540124"/>
                  <a:gd name="connsiteX31" fmla="*/ 868509 w 1985905"/>
                  <a:gd name="connsiteY31" fmla="*/ 234772 h 540124"/>
                  <a:gd name="connsiteX32" fmla="*/ 990353 w 1985905"/>
                  <a:gd name="connsiteY32" fmla="*/ 276749 h 540124"/>
                  <a:gd name="connsiteX33" fmla="*/ 989981 w 1985905"/>
                  <a:gd name="connsiteY33" fmla="*/ 276749 h 540124"/>
                  <a:gd name="connsiteX34" fmla="*/ 1009298 w 1985905"/>
                  <a:gd name="connsiteY34" fmla="*/ 288636 h 540124"/>
                  <a:gd name="connsiteX35" fmla="*/ 1029729 w 1985905"/>
                  <a:gd name="connsiteY35" fmla="*/ 299038 h 540124"/>
                  <a:gd name="connsiteX36" fmla="*/ 1071334 w 1985905"/>
                  <a:gd name="connsiteY36" fmla="*/ 316868 h 540124"/>
                  <a:gd name="connsiteX37" fmla="*/ 1114053 w 1985905"/>
                  <a:gd name="connsiteY37" fmla="*/ 332099 h 540124"/>
                  <a:gd name="connsiteX38" fmla="*/ 1157144 w 1985905"/>
                  <a:gd name="connsiteY38" fmla="*/ 345843 h 540124"/>
                  <a:gd name="connsiteX39" fmla="*/ 1331738 w 1985905"/>
                  <a:gd name="connsiteY39" fmla="*/ 391535 h 540124"/>
                  <a:gd name="connsiteX40" fmla="*/ 1685011 w 1985905"/>
                  <a:gd name="connsiteY40" fmla="*/ 463229 h 540124"/>
                  <a:gd name="connsiteX41" fmla="*/ 1685011 w 1985905"/>
                  <a:gd name="connsiteY41" fmla="*/ 463229 h 540124"/>
                  <a:gd name="connsiteX42" fmla="*/ 1985905 w 1985905"/>
                  <a:gd name="connsiteY42" fmla="*/ 540124 h 540124"/>
                  <a:gd name="connsiteX43" fmla="*/ 1985905 w 1985905"/>
                  <a:gd name="connsiteY43" fmla="*/ 540124 h 54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85905" h="540124">
                    <a:moveTo>
                      <a:pt x="1984791" y="538639"/>
                    </a:moveTo>
                    <a:lnTo>
                      <a:pt x="1685011" y="458029"/>
                    </a:lnTo>
                    <a:lnTo>
                      <a:pt x="1685011" y="458029"/>
                    </a:lnTo>
                    <a:cubicBezTo>
                      <a:pt x="1685011" y="458029"/>
                      <a:pt x="1685011" y="458029"/>
                      <a:pt x="1685011" y="458029"/>
                    </a:cubicBezTo>
                    <a:cubicBezTo>
                      <a:pt x="1566881" y="435740"/>
                      <a:pt x="1449124" y="412337"/>
                      <a:pt x="1332481" y="384848"/>
                    </a:cubicBezTo>
                    <a:cubicBezTo>
                      <a:pt x="1274159" y="370732"/>
                      <a:pt x="1215838" y="355873"/>
                      <a:pt x="1158631" y="338414"/>
                    </a:cubicBezTo>
                    <a:cubicBezTo>
                      <a:pt x="1144143" y="334328"/>
                      <a:pt x="1130027" y="329498"/>
                      <a:pt x="1115911" y="324669"/>
                    </a:cubicBezTo>
                    <a:cubicBezTo>
                      <a:pt x="1101795" y="320212"/>
                      <a:pt x="1087679" y="314639"/>
                      <a:pt x="1073563" y="309439"/>
                    </a:cubicBezTo>
                    <a:cubicBezTo>
                      <a:pt x="1059818" y="303867"/>
                      <a:pt x="1045702" y="298294"/>
                      <a:pt x="1032701" y="291608"/>
                    </a:cubicBezTo>
                    <a:cubicBezTo>
                      <a:pt x="1026014" y="288265"/>
                      <a:pt x="1019328" y="284921"/>
                      <a:pt x="1013013" y="281578"/>
                    </a:cubicBezTo>
                    <a:lnTo>
                      <a:pt x="994439" y="269691"/>
                    </a:lnTo>
                    <a:lnTo>
                      <a:pt x="994067" y="269691"/>
                    </a:lnTo>
                    <a:cubicBezTo>
                      <a:pt x="994067" y="269691"/>
                      <a:pt x="994067" y="269691"/>
                      <a:pt x="994067" y="269691"/>
                    </a:cubicBezTo>
                    <a:cubicBezTo>
                      <a:pt x="974379" y="260033"/>
                      <a:pt x="953948" y="252603"/>
                      <a:pt x="933145" y="245917"/>
                    </a:cubicBezTo>
                    <a:cubicBezTo>
                      <a:pt x="912343" y="239230"/>
                      <a:pt x="891540" y="233286"/>
                      <a:pt x="870738" y="227714"/>
                    </a:cubicBezTo>
                    <a:cubicBezTo>
                      <a:pt x="828761" y="216570"/>
                      <a:pt x="786784" y="206540"/>
                      <a:pt x="744436" y="196882"/>
                    </a:cubicBezTo>
                    <a:cubicBezTo>
                      <a:pt x="660111" y="177565"/>
                      <a:pt x="575414" y="160106"/>
                      <a:pt x="491090" y="140046"/>
                    </a:cubicBezTo>
                    <a:cubicBezTo>
                      <a:pt x="449113" y="129645"/>
                      <a:pt x="407136" y="119615"/>
                      <a:pt x="366646" y="104756"/>
                    </a:cubicBezTo>
                    <a:cubicBezTo>
                      <a:pt x="356616" y="101041"/>
                      <a:pt x="346586" y="96955"/>
                      <a:pt x="338042" y="91011"/>
                    </a:cubicBezTo>
                    <a:cubicBezTo>
                      <a:pt x="329498" y="85811"/>
                      <a:pt x="323926" y="75409"/>
                      <a:pt x="314268" y="69094"/>
                    </a:cubicBezTo>
                    <a:cubicBezTo>
                      <a:pt x="296437" y="55721"/>
                      <a:pt x="276378" y="47177"/>
                      <a:pt x="255946" y="39748"/>
                    </a:cubicBezTo>
                    <a:cubicBezTo>
                      <a:pt x="215084" y="25260"/>
                      <a:pt x="172364" y="16716"/>
                      <a:pt x="129273" y="10401"/>
                    </a:cubicBezTo>
                    <a:cubicBezTo>
                      <a:pt x="86554" y="4458"/>
                      <a:pt x="43091" y="1114"/>
                      <a:pt x="0" y="0"/>
                    </a:cubicBezTo>
                    <a:lnTo>
                      <a:pt x="0" y="0"/>
                    </a:lnTo>
                    <a:cubicBezTo>
                      <a:pt x="43091" y="1857"/>
                      <a:pt x="86182" y="5944"/>
                      <a:pt x="128902" y="12630"/>
                    </a:cubicBezTo>
                    <a:cubicBezTo>
                      <a:pt x="171621" y="19688"/>
                      <a:pt x="213969" y="28603"/>
                      <a:pt x="254460" y="43463"/>
                    </a:cubicBezTo>
                    <a:cubicBezTo>
                      <a:pt x="274520" y="50892"/>
                      <a:pt x="294579" y="59436"/>
                      <a:pt x="311296" y="72438"/>
                    </a:cubicBezTo>
                    <a:cubicBezTo>
                      <a:pt x="320211" y="78010"/>
                      <a:pt x="325412" y="88411"/>
                      <a:pt x="335071" y="94726"/>
                    </a:cubicBezTo>
                    <a:cubicBezTo>
                      <a:pt x="344357" y="101041"/>
                      <a:pt x="354387" y="105127"/>
                      <a:pt x="364788" y="109214"/>
                    </a:cubicBezTo>
                    <a:cubicBezTo>
                      <a:pt x="405651" y="124444"/>
                      <a:pt x="447628" y="134845"/>
                      <a:pt x="489604" y="145247"/>
                    </a:cubicBezTo>
                    <a:cubicBezTo>
                      <a:pt x="573558" y="165678"/>
                      <a:pt x="658254" y="183509"/>
                      <a:pt x="742578" y="203197"/>
                    </a:cubicBezTo>
                    <a:cubicBezTo>
                      <a:pt x="784555" y="213227"/>
                      <a:pt x="826903" y="223257"/>
                      <a:pt x="868509" y="234772"/>
                    </a:cubicBezTo>
                    <a:cubicBezTo>
                      <a:pt x="910114" y="246288"/>
                      <a:pt x="951719" y="258175"/>
                      <a:pt x="990353" y="276749"/>
                    </a:cubicBezTo>
                    <a:lnTo>
                      <a:pt x="989981" y="276749"/>
                    </a:lnTo>
                    <a:cubicBezTo>
                      <a:pt x="989981" y="276749"/>
                      <a:pt x="1009298" y="288636"/>
                      <a:pt x="1009298" y="288636"/>
                    </a:cubicBezTo>
                    <a:cubicBezTo>
                      <a:pt x="1015984" y="292351"/>
                      <a:pt x="1022671" y="295323"/>
                      <a:pt x="1029729" y="299038"/>
                    </a:cubicBezTo>
                    <a:cubicBezTo>
                      <a:pt x="1043473" y="305724"/>
                      <a:pt x="1057218" y="311296"/>
                      <a:pt x="1071334" y="316868"/>
                    </a:cubicBezTo>
                    <a:cubicBezTo>
                      <a:pt x="1085450" y="322069"/>
                      <a:pt x="1099566" y="327641"/>
                      <a:pt x="1114053" y="332099"/>
                    </a:cubicBezTo>
                    <a:cubicBezTo>
                      <a:pt x="1128169" y="336928"/>
                      <a:pt x="1142657" y="341757"/>
                      <a:pt x="1157144" y="345843"/>
                    </a:cubicBezTo>
                    <a:cubicBezTo>
                      <a:pt x="1214723" y="363303"/>
                      <a:pt x="1273045" y="377790"/>
                      <a:pt x="1331738" y="391535"/>
                    </a:cubicBezTo>
                    <a:cubicBezTo>
                      <a:pt x="1448753" y="418652"/>
                      <a:pt x="1566881" y="441684"/>
                      <a:pt x="1685011" y="463229"/>
                    </a:cubicBezTo>
                    <a:lnTo>
                      <a:pt x="1685011" y="463229"/>
                    </a:lnTo>
                    <a:cubicBezTo>
                      <a:pt x="1685011" y="463229"/>
                      <a:pt x="1985905" y="540124"/>
                      <a:pt x="1985905" y="540124"/>
                    </a:cubicBezTo>
                    <a:lnTo>
                      <a:pt x="1985905" y="540124"/>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3" name="Freeform: Shape 1112">
                <a:extLst>
                  <a:ext uri="{FF2B5EF4-FFF2-40B4-BE49-F238E27FC236}">
                    <a16:creationId xmlns:a16="http://schemas.microsoft.com/office/drawing/2014/main" id="{6281454B-6506-4439-837E-1D6999BD9A0F}"/>
                  </a:ext>
                </a:extLst>
              </p:cNvPr>
              <p:cNvSpPr/>
              <p:nvPr/>
            </p:nvSpPr>
            <p:spPr>
              <a:xfrm>
                <a:off x="9758248" y="4385796"/>
                <a:ext cx="55224" cy="55224"/>
              </a:xfrm>
              <a:custGeom>
                <a:avLst/>
                <a:gdLst>
                  <a:gd name="connsiteX0" fmla="*/ 20554 w 55224"/>
                  <a:gd name="connsiteY0" fmla="*/ 54359 h 55224"/>
                  <a:gd name="connsiteX1" fmla="*/ 54359 w 55224"/>
                  <a:gd name="connsiteY1" fmla="*/ 34671 h 55224"/>
                  <a:gd name="connsiteX2" fmla="*/ 34671 w 55224"/>
                  <a:gd name="connsiteY2" fmla="*/ 866 h 55224"/>
                  <a:gd name="connsiteX3" fmla="*/ 866 w 55224"/>
                  <a:gd name="connsiteY3" fmla="*/ 20554 h 55224"/>
                  <a:gd name="connsiteX4" fmla="*/ 20554 w 55224"/>
                  <a:gd name="connsiteY4" fmla="*/ 54359 h 55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24" h="55224">
                    <a:moveTo>
                      <a:pt x="20554" y="54359"/>
                    </a:moveTo>
                    <a:cubicBezTo>
                      <a:pt x="35413" y="58074"/>
                      <a:pt x="50644" y="49529"/>
                      <a:pt x="54359" y="34671"/>
                    </a:cubicBezTo>
                    <a:cubicBezTo>
                      <a:pt x="58073" y="19811"/>
                      <a:pt x="49529" y="4581"/>
                      <a:pt x="34671" y="866"/>
                    </a:cubicBezTo>
                    <a:cubicBezTo>
                      <a:pt x="19811" y="-2849"/>
                      <a:pt x="4581" y="5696"/>
                      <a:pt x="866" y="20554"/>
                    </a:cubicBezTo>
                    <a:cubicBezTo>
                      <a:pt x="-2849" y="35414"/>
                      <a:pt x="5696" y="50644"/>
                      <a:pt x="20554" y="5435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4" name="Freeform: Shape 1113">
                <a:extLst>
                  <a:ext uri="{FF2B5EF4-FFF2-40B4-BE49-F238E27FC236}">
                    <a16:creationId xmlns:a16="http://schemas.microsoft.com/office/drawing/2014/main" id="{B080DBEB-3366-F9D7-4868-459E63182A98}"/>
                  </a:ext>
                </a:extLst>
              </p:cNvPr>
              <p:cNvSpPr/>
              <p:nvPr/>
            </p:nvSpPr>
            <p:spPr>
              <a:xfrm>
                <a:off x="7775430" y="3847272"/>
                <a:ext cx="55737" cy="55737"/>
              </a:xfrm>
              <a:custGeom>
                <a:avLst/>
                <a:gdLst>
                  <a:gd name="connsiteX0" fmla="*/ 27126 w 55737"/>
                  <a:gd name="connsiteY0" fmla="*/ 55729 h 55737"/>
                  <a:gd name="connsiteX1" fmla="*/ 8 w 55737"/>
                  <a:gd name="connsiteY1" fmla="*/ 27126 h 55737"/>
                  <a:gd name="connsiteX2" fmla="*/ 28611 w 55737"/>
                  <a:gd name="connsiteY2" fmla="*/ 8 h 55737"/>
                  <a:gd name="connsiteX3" fmla="*/ 55729 w 55737"/>
                  <a:gd name="connsiteY3" fmla="*/ 28612 h 55737"/>
                  <a:gd name="connsiteX4" fmla="*/ 27126 w 55737"/>
                  <a:gd name="connsiteY4" fmla="*/ 55729 h 55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7" h="55737">
                    <a:moveTo>
                      <a:pt x="27126" y="55729"/>
                    </a:moveTo>
                    <a:cubicBezTo>
                      <a:pt x="11895" y="55358"/>
                      <a:pt x="-364" y="42356"/>
                      <a:pt x="8" y="27126"/>
                    </a:cubicBezTo>
                    <a:cubicBezTo>
                      <a:pt x="380" y="11895"/>
                      <a:pt x="13381" y="-363"/>
                      <a:pt x="28611" y="8"/>
                    </a:cubicBezTo>
                    <a:cubicBezTo>
                      <a:pt x="43842" y="379"/>
                      <a:pt x="56101" y="13381"/>
                      <a:pt x="55729" y="28612"/>
                    </a:cubicBezTo>
                    <a:cubicBezTo>
                      <a:pt x="55358" y="43842"/>
                      <a:pt x="42356" y="56101"/>
                      <a:pt x="27126" y="55729"/>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2" name="Graphic 619">
              <a:extLst>
                <a:ext uri="{FF2B5EF4-FFF2-40B4-BE49-F238E27FC236}">
                  <a16:creationId xmlns:a16="http://schemas.microsoft.com/office/drawing/2014/main" id="{0407C4B2-DF41-1F22-E6B1-8C1AD9FB370E}"/>
                </a:ext>
                <a:ext uri="{C183D7F6-B498-43B3-948B-1728B52AA6E4}">
                  <adec:decorative xmlns:adec="http://schemas.microsoft.com/office/drawing/2017/decorative" val="1"/>
                </a:ext>
              </a:extLst>
            </p:cNvPr>
            <p:cNvGrpSpPr/>
            <p:nvPr/>
          </p:nvGrpSpPr>
          <p:grpSpPr>
            <a:xfrm>
              <a:off x="1902746" y="4449854"/>
              <a:ext cx="1566020" cy="386234"/>
              <a:chOff x="2316574" y="2597600"/>
              <a:chExt cx="2328892" cy="543583"/>
            </a:xfrm>
            <a:solidFill>
              <a:srgbClr val="454142"/>
            </a:solidFill>
          </p:grpSpPr>
          <p:sp>
            <p:nvSpPr>
              <p:cNvPr id="1109" name="Freeform: Shape 1108">
                <a:extLst>
                  <a:ext uri="{FF2B5EF4-FFF2-40B4-BE49-F238E27FC236}">
                    <a16:creationId xmlns:a16="http://schemas.microsoft.com/office/drawing/2014/main" id="{2314533F-EDD5-9B03-BA4C-B6A0F824D5AD}"/>
                  </a:ext>
                </a:extLst>
              </p:cNvPr>
              <p:cNvSpPr/>
              <p:nvPr/>
            </p:nvSpPr>
            <p:spPr>
              <a:xfrm>
                <a:off x="2342988" y="2624385"/>
                <a:ext cx="2276770" cy="490718"/>
              </a:xfrm>
              <a:custGeom>
                <a:avLst/>
                <a:gdLst>
                  <a:gd name="connsiteX0" fmla="*/ 2276027 w 2276770"/>
                  <a:gd name="connsiteY0" fmla="*/ 489976 h 490718"/>
                  <a:gd name="connsiteX1" fmla="*/ 2227364 w 2276770"/>
                  <a:gd name="connsiteY1" fmla="*/ 483661 h 490718"/>
                  <a:gd name="connsiteX2" fmla="*/ 2179073 w 2276770"/>
                  <a:gd name="connsiteY2" fmla="*/ 475860 h 490718"/>
                  <a:gd name="connsiteX3" fmla="*/ 2131152 w 2276770"/>
                  <a:gd name="connsiteY3" fmla="*/ 466944 h 490718"/>
                  <a:gd name="connsiteX4" fmla="*/ 2083232 w 2276770"/>
                  <a:gd name="connsiteY4" fmla="*/ 456914 h 490718"/>
                  <a:gd name="connsiteX5" fmla="*/ 1987763 w 2276770"/>
                  <a:gd name="connsiteY5" fmla="*/ 435369 h 490718"/>
                  <a:gd name="connsiteX6" fmla="*/ 1893037 w 2276770"/>
                  <a:gd name="connsiteY6" fmla="*/ 411594 h 490718"/>
                  <a:gd name="connsiteX7" fmla="*/ 1893037 w 2276770"/>
                  <a:gd name="connsiteY7" fmla="*/ 411594 h 490718"/>
                  <a:gd name="connsiteX8" fmla="*/ 1893037 w 2276770"/>
                  <a:gd name="connsiteY8" fmla="*/ 411594 h 490718"/>
                  <a:gd name="connsiteX9" fmla="*/ 1774165 w 2276770"/>
                  <a:gd name="connsiteY9" fmla="*/ 388934 h 490718"/>
                  <a:gd name="connsiteX10" fmla="*/ 1655664 w 2276770"/>
                  <a:gd name="connsiteY10" fmla="*/ 364046 h 490718"/>
                  <a:gd name="connsiteX11" fmla="*/ 1420520 w 2276770"/>
                  <a:gd name="connsiteY11" fmla="*/ 305353 h 490718"/>
                  <a:gd name="connsiteX12" fmla="*/ 1302763 w 2276770"/>
                  <a:gd name="connsiteY12" fmla="*/ 276749 h 490718"/>
                  <a:gd name="connsiteX13" fmla="*/ 1184634 w 2276770"/>
                  <a:gd name="connsiteY13" fmla="*/ 250374 h 490718"/>
                  <a:gd name="connsiteX14" fmla="*/ 947261 w 2276770"/>
                  <a:gd name="connsiteY14" fmla="*/ 202454 h 490718"/>
                  <a:gd name="connsiteX15" fmla="*/ 472145 w 2276770"/>
                  <a:gd name="connsiteY15" fmla="*/ 108099 h 490718"/>
                  <a:gd name="connsiteX16" fmla="*/ 355130 w 2276770"/>
                  <a:gd name="connsiteY16" fmla="*/ 76896 h 490718"/>
                  <a:gd name="connsiteX17" fmla="*/ 238115 w 2276770"/>
                  <a:gd name="connsiteY17" fmla="*/ 44949 h 490718"/>
                  <a:gd name="connsiteX18" fmla="*/ 119243 w 2276770"/>
                  <a:gd name="connsiteY18" fmla="*/ 20431 h 490718"/>
                  <a:gd name="connsiteX19" fmla="*/ 0 w 2276770"/>
                  <a:gd name="connsiteY19" fmla="*/ 0 h 490718"/>
                  <a:gd name="connsiteX20" fmla="*/ 0 w 2276770"/>
                  <a:gd name="connsiteY20" fmla="*/ 0 h 490718"/>
                  <a:gd name="connsiteX21" fmla="*/ 119243 w 2276770"/>
                  <a:gd name="connsiteY21" fmla="*/ 22289 h 490718"/>
                  <a:gd name="connsiteX22" fmla="*/ 237373 w 2276770"/>
                  <a:gd name="connsiteY22" fmla="*/ 48292 h 490718"/>
                  <a:gd name="connsiteX23" fmla="*/ 354016 w 2276770"/>
                  <a:gd name="connsiteY23" fmla="*/ 80982 h 490718"/>
                  <a:gd name="connsiteX24" fmla="*/ 471030 w 2276770"/>
                  <a:gd name="connsiteY24" fmla="*/ 112557 h 490718"/>
                  <a:gd name="connsiteX25" fmla="*/ 945775 w 2276770"/>
                  <a:gd name="connsiteY25" fmla="*/ 209141 h 490718"/>
                  <a:gd name="connsiteX26" fmla="*/ 1183148 w 2276770"/>
                  <a:gd name="connsiteY26" fmla="*/ 257804 h 490718"/>
                  <a:gd name="connsiteX27" fmla="*/ 1301277 w 2276770"/>
                  <a:gd name="connsiteY27" fmla="*/ 283807 h 490718"/>
                  <a:gd name="connsiteX28" fmla="*/ 1419034 w 2276770"/>
                  <a:gd name="connsiteY28" fmla="*/ 312039 h 490718"/>
                  <a:gd name="connsiteX29" fmla="*/ 1654550 w 2276770"/>
                  <a:gd name="connsiteY29" fmla="*/ 369989 h 490718"/>
                  <a:gd name="connsiteX30" fmla="*/ 1773422 w 2276770"/>
                  <a:gd name="connsiteY30" fmla="*/ 394507 h 490718"/>
                  <a:gd name="connsiteX31" fmla="*/ 1892665 w 2276770"/>
                  <a:gd name="connsiteY31" fmla="*/ 416795 h 490718"/>
                  <a:gd name="connsiteX32" fmla="*/ 1892665 w 2276770"/>
                  <a:gd name="connsiteY32" fmla="*/ 416795 h 490718"/>
                  <a:gd name="connsiteX33" fmla="*/ 1987763 w 2276770"/>
                  <a:gd name="connsiteY33" fmla="*/ 440198 h 490718"/>
                  <a:gd name="connsiteX34" fmla="*/ 2083603 w 2276770"/>
                  <a:gd name="connsiteY34" fmla="*/ 460629 h 490718"/>
                  <a:gd name="connsiteX35" fmla="*/ 2131524 w 2276770"/>
                  <a:gd name="connsiteY35" fmla="*/ 469916 h 490718"/>
                  <a:gd name="connsiteX36" fmla="*/ 2179815 w 2276770"/>
                  <a:gd name="connsiteY36" fmla="*/ 478088 h 490718"/>
                  <a:gd name="connsiteX37" fmla="*/ 2228107 w 2276770"/>
                  <a:gd name="connsiteY37" fmla="*/ 485147 h 490718"/>
                  <a:gd name="connsiteX38" fmla="*/ 2276770 w 2276770"/>
                  <a:gd name="connsiteY38" fmla="*/ 490719 h 490718"/>
                  <a:gd name="connsiteX39" fmla="*/ 2276770 w 2276770"/>
                  <a:gd name="connsiteY39" fmla="*/ 490719 h 490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276770" h="490718">
                    <a:moveTo>
                      <a:pt x="2276027" y="489976"/>
                    </a:moveTo>
                    <a:lnTo>
                      <a:pt x="2227364" y="483661"/>
                    </a:lnTo>
                    <a:cubicBezTo>
                      <a:pt x="2211019" y="481803"/>
                      <a:pt x="2195046" y="479203"/>
                      <a:pt x="2179073" y="475860"/>
                    </a:cubicBezTo>
                    <a:lnTo>
                      <a:pt x="2131152" y="466944"/>
                    </a:lnTo>
                    <a:cubicBezTo>
                      <a:pt x="2115179" y="464344"/>
                      <a:pt x="2099205" y="460629"/>
                      <a:pt x="2083232" y="456914"/>
                    </a:cubicBezTo>
                    <a:cubicBezTo>
                      <a:pt x="2051285" y="449485"/>
                      <a:pt x="2019338" y="443541"/>
                      <a:pt x="1987763" y="435369"/>
                    </a:cubicBezTo>
                    <a:lnTo>
                      <a:pt x="1893037" y="411594"/>
                    </a:lnTo>
                    <a:lnTo>
                      <a:pt x="1893037" y="411594"/>
                    </a:lnTo>
                    <a:cubicBezTo>
                      <a:pt x="1893037" y="411594"/>
                      <a:pt x="1893037" y="411594"/>
                      <a:pt x="1893037" y="411594"/>
                    </a:cubicBezTo>
                    <a:lnTo>
                      <a:pt x="1774165" y="388934"/>
                    </a:lnTo>
                    <a:cubicBezTo>
                      <a:pt x="1734417" y="381133"/>
                      <a:pt x="1694669" y="374447"/>
                      <a:pt x="1655664" y="364046"/>
                    </a:cubicBezTo>
                    <a:cubicBezTo>
                      <a:pt x="1577283" y="345100"/>
                      <a:pt x="1498902" y="325784"/>
                      <a:pt x="1420520" y="305353"/>
                    </a:cubicBezTo>
                    <a:cubicBezTo>
                      <a:pt x="1381516" y="295323"/>
                      <a:pt x="1342511" y="284922"/>
                      <a:pt x="1302763" y="276749"/>
                    </a:cubicBezTo>
                    <a:lnTo>
                      <a:pt x="1184634" y="250374"/>
                    </a:lnTo>
                    <a:cubicBezTo>
                      <a:pt x="1105881" y="232543"/>
                      <a:pt x="1026385" y="218056"/>
                      <a:pt x="947261" y="202454"/>
                    </a:cubicBezTo>
                    <a:cubicBezTo>
                      <a:pt x="788641" y="171622"/>
                      <a:pt x="629650" y="143389"/>
                      <a:pt x="472145" y="108099"/>
                    </a:cubicBezTo>
                    <a:cubicBezTo>
                      <a:pt x="433140" y="98441"/>
                      <a:pt x="393392" y="89526"/>
                      <a:pt x="355130" y="76896"/>
                    </a:cubicBezTo>
                    <a:cubicBezTo>
                      <a:pt x="316125" y="65380"/>
                      <a:pt x="277492" y="54978"/>
                      <a:pt x="238115" y="44949"/>
                    </a:cubicBezTo>
                    <a:cubicBezTo>
                      <a:pt x="198368" y="36776"/>
                      <a:pt x="159363" y="27118"/>
                      <a:pt x="119243" y="20431"/>
                    </a:cubicBezTo>
                    <a:cubicBezTo>
                      <a:pt x="79496" y="13002"/>
                      <a:pt x="39748" y="6315"/>
                      <a:pt x="0" y="0"/>
                    </a:cubicBezTo>
                    <a:lnTo>
                      <a:pt x="0" y="0"/>
                    </a:lnTo>
                    <a:cubicBezTo>
                      <a:pt x="39748" y="7058"/>
                      <a:pt x="79496" y="14116"/>
                      <a:pt x="119243" y="22289"/>
                    </a:cubicBezTo>
                    <a:cubicBezTo>
                      <a:pt x="158991" y="29347"/>
                      <a:pt x="197996" y="39748"/>
                      <a:pt x="237373" y="48292"/>
                    </a:cubicBezTo>
                    <a:cubicBezTo>
                      <a:pt x="276377" y="58693"/>
                      <a:pt x="315382" y="69466"/>
                      <a:pt x="354016" y="80982"/>
                    </a:cubicBezTo>
                    <a:cubicBezTo>
                      <a:pt x="392649" y="93612"/>
                      <a:pt x="432025" y="102899"/>
                      <a:pt x="471030" y="112557"/>
                    </a:cubicBezTo>
                    <a:cubicBezTo>
                      <a:pt x="628536" y="148590"/>
                      <a:pt x="787527" y="177565"/>
                      <a:pt x="945775" y="209141"/>
                    </a:cubicBezTo>
                    <a:cubicBezTo>
                      <a:pt x="1024900" y="224742"/>
                      <a:pt x="1104395" y="240344"/>
                      <a:pt x="1183148" y="257804"/>
                    </a:cubicBezTo>
                    <a:lnTo>
                      <a:pt x="1301277" y="283807"/>
                    </a:lnTo>
                    <a:cubicBezTo>
                      <a:pt x="1340653" y="291979"/>
                      <a:pt x="1380030" y="302009"/>
                      <a:pt x="1419034" y="312039"/>
                    </a:cubicBezTo>
                    <a:cubicBezTo>
                      <a:pt x="1497044" y="332099"/>
                      <a:pt x="1575797" y="351044"/>
                      <a:pt x="1654550" y="369989"/>
                    </a:cubicBezTo>
                    <a:cubicBezTo>
                      <a:pt x="1693555" y="380391"/>
                      <a:pt x="1733674" y="386706"/>
                      <a:pt x="1773422" y="394507"/>
                    </a:cubicBezTo>
                    <a:lnTo>
                      <a:pt x="1892665" y="416795"/>
                    </a:lnTo>
                    <a:lnTo>
                      <a:pt x="1892665" y="416795"/>
                    </a:lnTo>
                    <a:cubicBezTo>
                      <a:pt x="1892665" y="416795"/>
                      <a:pt x="1987763" y="440198"/>
                      <a:pt x="1987763" y="440198"/>
                    </a:cubicBezTo>
                    <a:cubicBezTo>
                      <a:pt x="2019338" y="448371"/>
                      <a:pt x="2051657" y="453943"/>
                      <a:pt x="2083603" y="460629"/>
                    </a:cubicBezTo>
                    <a:cubicBezTo>
                      <a:pt x="2099577" y="463972"/>
                      <a:pt x="2115550" y="467316"/>
                      <a:pt x="2131524" y="469916"/>
                    </a:cubicBezTo>
                    <a:lnTo>
                      <a:pt x="2179815" y="478088"/>
                    </a:lnTo>
                    <a:cubicBezTo>
                      <a:pt x="2195789" y="481060"/>
                      <a:pt x="2212134" y="483661"/>
                      <a:pt x="2228107" y="485147"/>
                    </a:cubicBezTo>
                    <a:lnTo>
                      <a:pt x="2276770" y="490719"/>
                    </a:lnTo>
                    <a:lnTo>
                      <a:pt x="2276770" y="490719"/>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0" name="Freeform: Shape 1109">
                <a:extLst>
                  <a:ext uri="{FF2B5EF4-FFF2-40B4-BE49-F238E27FC236}">
                    <a16:creationId xmlns:a16="http://schemas.microsoft.com/office/drawing/2014/main" id="{DE5AF078-C13C-4B99-050C-395A6F4EFBEF}"/>
                  </a:ext>
                </a:extLst>
              </p:cNvPr>
              <p:cNvSpPr/>
              <p:nvPr/>
            </p:nvSpPr>
            <p:spPr>
              <a:xfrm>
                <a:off x="4589963" y="3085680"/>
                <a:ext cx="55503" cy="55503"/>
              </a:xfrm>
              <a:custGeom>
                <a:avLst/>
                <a:gdLst>
                  <a:gd name="connsiteX0" fmla="*/ 25337 w 55503"/>
                  <a:gd name="connsiteY0" fmla="*/ 55426 h 55503"/>
                  <a:gd name="connsiteX1" fmla="*/ 55426 w 55503"/>
                  <a:gd name="connsiteY1" fmla="*/ 30166 h 55503"/>
                  <a:gd name="connsiteX2" fmla="*/ 30166 w 55503"/>
                  <a:gd name="connsiteY2" fmla="*/ 77 h 55503"/>
                  <a:gd name="connsiteX3" fmla="*/ 77 w 55503"/>
                  <a:gd name="connsiteY3" fmla="*/ 25337 h 55503"/>
                  <a:gd name="connsiteX4" fmla="*/ 25337 w 55503"/>
                  <a:gd name="connsiteY4" fmla="*/ 55426 h 55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03" h="55503">
                    <a:moveTo>
                      <a:pt x="25337" y="55426"/>
                    </a:moveTo>
                    <a:cubicBezTo>
                      <a:pt x="40568" y="56541"/>
                      <a:pt x="53941" y="45397"/>
                      <a:pt x="55426" y="30166"/>
                    </a:cubicBezTo>
                    <a:cubicBezTo>
                      <a:pt x="56541" y="14936"/>
                      <a:pt x="45397" y="1563"/>
                      <a:pt x="30166" y="77"/>
                    </a:cubicBezTo>
                    <a:cubicBezTo>
                      <a:pt x="14936" y="-1038"/>
                      <a:pt x="1563" y="10106"/>
                      <a:pt x="77" y="25337"/>
                    </a:cubicBezTo>
                    <a:cubicBezTo>
                      <a:pt x="-1038" y="40567"/>
                      <a:pt x="10107" y="53941"/>
                      <a:pt x="25337" y="55426"/>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1" name="Freeform: Shape 1110">
                <a:extLst>
                  <a:ext uri="{FF2B5EF4-FFF2-40B4-BE49-F238E27FC236}">
                    <a16:creationId xmlns:a16="http://schemas.microsoft.com/office/drawing/2014/main" id="{5A02EAF2-D219-3E3D-1C97-20840B8F2FA3}"/>
                  </a:ext>
                </a:extLst>
              </p:cNvPr>
              <p:cNvSpPr/>
              <p:nvPr/>
            </p:nvSpPr>
            <p:spPr>
              <a:xfrm>
                <a:off x="2316574" y="2597600"/>
                <a:ext cx="55426" cy="55426"/>
              </a:xfrm>
              <a:custGeom>
                <a:avLst/>
                <a:gdLst>
                  <a:gd name="connsiteX0" fmla="*/ 23070 w 55426"/>
                  <a:gd name="connsiteY0" fmla="*/ 55017 h 55426"/>
                  <a:gd name="connsiteX1" fmla="*/ 410 w 55426"/>
                  <a:gd name="connsiteY1" fmla="*/ 23070 h 55426"/>
                  <a:gd name="connsiteX2" fmla="*/ 32357 w 55426"/>
                  <a:gd name="connsiteY2" fmla="*/ 410 h 55426"/>
                  <a:gd name="connsiteX3" fmla="*/ 55017 w 55426"/>
                  <a:gd name="connsiteY3" fmla="*/ 32357 h 55426"/>
                  <a:gd name="connsiteX4" fmla="*/ 23070 w 55426"/>
                  <a:gd name="connsiteY4" fmla="*/ 55017 h 55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26" h="55426">
                    <a:moveTo>
                      <a:pt x="23070" y="55017"/>
                    </a:moveTo>
                    <a:cubicBezTo>
                      <a:pt x="7840" y="52417"/>
                      <a:pt x="-2190" y="38301"/>
                      <a:pt x="410" y="23070"/>
                    </a:cubicBezTo>
                    <a:cubicBezTo>
                      <a:pt x="3010" y="7840"/>
                      <a:pt x="17126" y="-2190"/>
                      <a:pt x="32357" y="410"/>
                    </a:cubicBezTo>
                    <a:cubicBezTo>
                      <a:pt x="47587" y="3010"/>
                      <a:pt x="57617" y="17127"/>
                      <a:pt x="55017" y="32357"/>
                    </a:cubicBezTo>
                    <a:cubicBezTo>
                      <a:pt x="52417" y="47587"/>
                      <a:pt x="38300" y="57617"/>
                      <a:pt x="23070" y="5501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3" name="Graphic 619">
              <a:extLst>
                <a:ext uri="{FF2B5EF4-FFF2-40B4-BE49-F238E27FC236}">
                  <a16:creationId xmlns:a16="http://schemas.microsoft.com/office/drawing/2014/main" id="{5469E3D6-BE90-50D5-09EB-CB61C9A8C2DD}"/>
                </a:ext>
                <a:ext uri="{C183D7F6-B498-43B3-948B-1728B52AA6E4}">
                  <adec:decorative xmlns:adec="http://schemas.microsoft.com/office/drawing/2017/decorative" val="1"/>
                </a:ext>
              </a:extLst>
            </p:cNvPr>
            <p:cNvGrpSpPr/>
            <p:nvPr/>
          </p:nvGrpSpPr>
          <p:grpSpPr>
            <a:xfrm>
              <a:off x="5709954" y="5231276"/>
              <a:ext cx="1290331" cy="249859"/>
              <a:chOff x="7978426" y="3697368"/>
              <a:chExt cx="1918904" cy="351650"/>
            </a:xfrm>
            <a:solidFill>
              <a:srgbClr val="454142"/>
            </a:solidFill>
          </p:grpSpPr>
          <p:sp>
            <p:nvSpPr>
              <p:cNvPr id="1106" name="Freeform: Shape 1105">
                <a:extLst>
                  <a:ext uri="{FF2B5EF4-FFF2-40B4-BE49-F238E27FC236}">
                    <a16:creationId xmlns:a16="http://schemas.microsoft.com/office/drawing/2014/main" id="{ECE31B7F-B81E-8214-688A-8F228E82DCEA}"/>
                  </a:ext>
                </a:extLst>
              </p:cNvPr>
              <p:cNvSpPr/>
              <p:nvPr/>
            </p:nvSpPr>
            <p:spPr>
              <a:xfrm>
                <a:off x="8005381" y="3724694"/>
                <a:ext cx="1866290" cy="296808"/>
              </a:xfrm>
              <a:custGeom>
                <a:avLst/>
                <a:gdLst>
                  <a:gd name="connsiteX0" fmla="*/ 1865548 w 1866290"/>
                  <a:gd name="connsiteY0" fmla="*/ 296437 h 296808"/>
                  <a:gd name="connsiteX1" fmla="*/ 1785309 w 1866290"/>
                  <a:gd name="connsiteY1" fmla="*/ 282693 h 296808"/>
                  <a:gd name="connsiteX2" fmla="*/ 1574311 w 1866290"/>
                  <a:gd name="connsiteY2" fmla="*/ 247402 h 296808"/>
                  <a:gd name="connsiteX3" fmla="*/ 1275274 w 1866290"/>
                  <a:gd name="connsiteY3" fmla="*/ 200597 h 296808"/>
                  <a:gd name="connsiteX4" fmla="*/ 932774 w 1866290"/>
                  <a:gd name="connsiteY4" fmla="*/ 144875 h 296808"/>
                  <a:gd name="connsiteX5" fmla="*/ 290122 w 1866290"/>
                  <a:gd name="connsiteY5" fmla="*/ 50149 h 296808"/>
                  <a:gd name="connsiteX6" fmla="*/ 170507 w 1866290"/>
                  <a:gd name="connsiteY6" fmla="*/ 33061 h 296808"/>
                  <a:gd name="connsiteX7" fmla="*/ 78753 w 1866290"/>
                  <a:gd name="connsiteY7" fmla="*/ 18202 h 296808"/>
                  <a:gd name="connsiteX8" fmla="*/ 20431 w 1866290"/>
                  <a:gd name="connsiteY8" fmla="*/ 5201 h 296808"/>
                  <a:gd name="connsiteX9" fmla="*/ 0 w 1866290"/>
                  <a:gd name="connsiteY9" fmla="*/ 0 h 296808"/>
                  <a:gd name="connsiteX10" fmla="*/ 0 w 1866290"/>
                  <a:gd name="connsiteY10" fmla="*/ 0 h 296808"/>
                  <a:gd name="connsiteX11" fmla="*/ 20431 w 1866290"/>
                  <a:gd name="connsiteY11" fmla="*/ 5944 h 296808"/>
                  <a:gd name="connsiteX12" fmla="*/ 78753 w 1866290"/>
                  <a:gd name="connsiteY12" fmla="*/ 20060 h 296808"/>
                  <a:gd name="connsiteX13" fmla="*/ 170507 w 1866290"/>
                  <a:gd name="connsiteY13" fmla="*/ 36405 h 296808"/>
                  <a:gd name="connsiteX14" fmla="*/ 290122 w 1866290"/>
                  <a:gd name="connsiteY14" fmla="*/ 54607 h 296808"/>
                  <a:gd name="connsiteX15" fmla="*/ 932403 w 1866290"/>
                  <a:gd name="connsiteY15" fmla="*/ 152676 h 296808"/>
                  <a:gd name="connsiteX16" fmla="*/ 1274903 w 1866290"/>
                  <a:gd name="connsiteY16" fmla="*/ 206540 h 296808"/>
                  <a:gd name="connsiteX17" fmla="*/ 1574311 w 1866290"/>
                  <a:gd name="connsiteY17" fmla="*/ 251489 h 296808"/>
                  <a:gd name="connsiteX18" fmla="*/ 1866291 w 1866290"/>
                  <a:gd name="connsiteY18" fmla="*/ 296808 h 296808"/>
                  <a:gd name="connsiteX19" fmla="*/ 1866291 w 1866290"/>
                  <a:gd name="connsiteY19" fmla="*/ 296808 h 29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66290" h="296808">
                    <a:moveTo>
                      <a:pt x="1865548" y="296437"/>
                    </a:moveTo>
                    <a:cubicBezTo>
                      <a:pt x="1865548" y="296437"/>
                      <a:pt x="1836573" y="291608"/>
                      <a:pt x="1785309" y="282693"/>
                    </a:cubicBezTo>
                    <a:cubicBezTo>
                      <a:pt x="1734417" y="274148"/>
                      <a:pt x="1661608" y="261147"/>
                      <a:pt x="1574311" y="247402"/>
                    </a:cubicBezTo>
                    <a:cubicBezTo>
                      <a:pt x="1486643" y="233658"/>
                      <a:pt x="1384859" y="217684"/>
                      <a:pt x="1275274" y="200597"/>
                    </a:cubicBezTo>
                    <a:cubicBezTo>
                      <a:pt x="1166060" y="182766"/>
                      <a:pt x="1049417" y="163821"/>
                      <a:pt x="932774" y="144875"/>
                    </a:cubicBezTo>
                    <a:cubicBezTo>
                      <a:pt x="699116" y="110328"/>
                      <a:pt x="465458" y="75781"/>
                      <a:pt x="290122" y="50149"/>
                    </a:cubicBezTo>
                    <a:cubicBezTo>
                      <a:pt x="246288" y="43463"/>
                      <a:pt x="206169" y="37891"/>
                      <a:pt x="170507" y="33061"/>
                    </a:cubicBezTo>
                    <a:cubicBezTo>
                      <a:pt x="134846" y="28604"/>
                      <a:pt x="104013" y="22660"/>
                      <a:pt x="78753" y="18202"/>
                    </a:cubicBezTo>
                    <a:cubicBezTo>
                      <a:pt x="53492" y="13745"/>
                      <a:pt x="33804" y="8172"/>
                      <a:pt x="20431" y="5201"/>
                    </a:cubicBezTo>
                    <a:cubicBezTo>
                      <a:pt x="7058" y="1857"/>
                      <a:pt x="0" y="0"/>
                      <a:pt x="0" y="0"/>
                    </a:cubicBezTo>
                    <a:lnTo>
                      <a:pt x="0" y="0"/>
                    </a:lnTo>
                    <a:cubicBezTo>
                      <a:pt x="0" y="0"/>
                      <a:pt x="7058" y="2229"/>
                      <a:pt x="20431" y="5944"/>
                    </a:cubicBezTo>
                    <a:cubicBezTo>
                      <a:pt x="33804" y="9287"/>
                      <a:pt x="53492" y="15231"/>
                      <a:pt x="78753" y="20060"/>
                    </a:cubicBezTo>
                    <a:cubicBezTo>
                      <a:pt x="104013" y="24889"/>
                      <a:pt x="134846" y="31575"/>
                      <a:pt x="170507" y="36405"/>
                    </a:cubicBezTo>
                    <a:cubicBezTo>
                      <a:pt x="206169" y="41605"/>
                      <a:pt x="246288" y="47920"/>
                      <a:pt x="290122" y="54607"/>
                    </a:cubicBezTo>
                    <a:cubicBezTo>
                      <a:pt x="465087" y="81353"/>
                      <a:pt x="698745" y="117015"/>
                      <a:pt x="932403" y="152676"/>
                    </a:cubicBezTo>
                    <a:cubicBezTo>
                      <a:pt x="1049046" y="170878"/>
                      <a:pt x="1165689" y="189452"/>
                      <a:pt x="1274903" y="206540"/>
                    </a:cubicBezTo>
                    <a:cubicBezTo>
                      <a:pt x="1384488" y="222885"/>
                      <a:pt x="1486643" y="238487"/>
                      <a:pt x="1574311" y="251489"/>
                    </a:cubicBezTo>
                    <a:cubicBezTo>
                      <a:pt x="1749276" y="278606"/>
                      <a:pt x="1866291" y="296808"/>
                      <a:pt x="1866291" y="296808"/>
                    </a:cubicBezTo>
                    <a:lnTo>
                      <a:pt x="1866291" y="296808"/>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7" name="Freeform: Shape 1106">
                <a:extLst>
                  <a:ext uri="{FF2B5EF4-FFF2-40B4-BE49-F238E27FC236}">
                    <a16:creationId xmlns:a16="http://schemas.microsoft.com/office/drawing/2014/main" id="{99330ED3-DE4F-2679-5A9A-29C3EAC90D9A}"/>
                  </a:ext>
                </a:extLst>
              </p:cNvPr>
              <p:cNvSpPr/>
              <p:nvPr/>
            </p:nvSpPr>
            <p:spPr>
              <a:xfrm>
                <a:off x="9841555" y="3993243"/>
                <a:ext cx="55775" cy="55775"/>
              </a:xfrm>
              <a:custGeom>
                <a:avLst/>
                <a:gdLst>
                  <a:gd name="connsiteX0" fmla="*/ 23430 w 55775"/>
                  <a:gd name="connsiteY0" fmla="*/ 55377 h 55775"/>
                  <a:gd name="connsiteX1" fmla="*/ 55377 w 55775"/>
                  <a:gd name="connsiteY1" fmla="*/ 32345 h 55775"/>
                  <a:gd name="connsiteX2" fmla="*/ 32345 w 55775"/>
                  <a:gd name="connsiteY2" fmla="*/ 399 h 55775"/>
                  <a:gd name="connsiteX3" fmla="*/ 399 w 55775"/>
                  <a:gd name="connsiteY3" fmla="*/ 23430 h 55775"/>
                  <a:gd name="connsiteX4" fmla="*/ 23430 w 55775"/>
                  <a:gd name="connsiteY4" fmla="*/ 55377 h 5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5" h="55775">
                    <a:moveTo>
                      <a:pt x="23430" y="55377"/>
                    </a:moveTo>
                    <a:cubicBezTo>
                      <a:pt x="38660" y="57977"/>
                      <a:pt x="52777" y="47576"/>
                      <a:pt x="55377" y="32345"/>
                    </a:cubicBezTo>
                    <a:cubicBezTo>
                      <a:pt x="57977" y="17115"/>
                      <a:pt x="47576" y="2999"/>
                      <a:pt x="32345" y="399"/>
                    </a:cubicBezTo>
                    <a:cubicBezTo>
                      <a:pt x="17115" y="-2202"/>
                      <a:pt x="2999" y="8200"/>
                      <a:pt x="399" y="23430"/>
                    </a:cubicBezTo>
                    <a:cubicBezTo>
                      <a:pt x="-2201" y="38661"/>
                      <a:pt x="8200" y="52777"/>
                      <a:pt x="23430" y="5537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8" name="Freeform: Shape 1107">
                <a:extLst>
                  <a:ext uri="{FF2B5EF4-FFF2-40B4-BE49-F238E27FC236}">
                    <a16:creationId xmlns:a16="http://schemas.microsoft.com/office/drawing/2014/main" id="{E1AB1D09-2A46-BD7A-7130-3D1A4E91AE6B}"/>
                  </a:ext>
                </a:extLst>
              </p:cNvPr>
              <p:cNvSpPr/>
              <p:nvPr/>
            </p:nvSpPr>
            <p:spPr>
              <a:xfrm>
                <a:off x="7978426" y="3697368"/>
                <a:ext cx="55766" cy="55766"/>
              </a:xfrm>
              <a:custGeom>
                <a:avLst/>
                <a:gdLst>
                  <a:gd name="connsiteX0" fmla="*/ 24354 w 55766"/>
                  <a:gd name="connsiteY0" fmla="*/ 55558 h 55766"/>
                  <a:gd name="connsiteX1" fmla="*/ 208 w 55766"/>
                  <a:gd name="connsiteY1" fmla="*/ 24354 h 55766"/>
                  <a:gd name="connsiteX2" fmla="*/ 31412 w 55766"/>
                  <a:gd name="connsiteY2" fmla="*/ 208 h 55766"/>
                  <a:gd name="connsiteX3" fmla="*/ 55558 w 55766"/>
                  <a:gd name="connsiteY3" fmla="*/ 31412 h 55766"/>
                  <a:gd name="connsiteX4" fmla="*/ 24354 w 55766"/>
                  <a:gd name="connsiteY4" fmla="*/ 55558 h 55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66" h="55766">
                    <a:moveTo>
                      <a:pt x="24354" y="55558"/>
                    </a:moveTo>
                    <a:cubicBezTo>
                      <a:pt x="9124" y="53700"/>
                      <a:pt x="-1649" y="39585"/>
                      <a:pt x="208" y="24354"/>
                    </a:cubicBezTo>
                    <a:cubicBezTo>
                      <a:pt x="2066" y="9124"/>
                      <a:pt x="16182" y="-1649"/>
                      <a:pt x="31412" y="208"/>
                    </a:cubicBezTo>
                    <a:cubicBezTo>
                      <a:pt x="46643" y="2065"/>
                      <a:pt x="57416" y="16182"/>
                      <a:pt x="55558" y="31412"/>
                    </a:cubicBezTo>
                    <a:cubicBezTo>
                      <a:pt x="53701" y="46643"/>
                      <a:pt x="39585" y="57415"/>
                      <a:pt x="24354" y="55558"/>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4" name="Graphic 619">
              <a:extLst>
                <a:ext uri="{FF2B5EF4-FFF2-40B4-BE49-F238E27FC236}">
                  <a16:creationId xmlns:a16="http://schemas.microsoft.com/office/drawing/2014/main" id="{366538FC-C237-CCEC-EF9F-733AC9B24774}"/>
                </a:ext>
                <a:ext uri="{C183D7F6-B498-43B3-948B-1728B52AA6E4}">
                  <adec:decorative xmlns:adec="http://schemas.microsoft.com/office/drawing/2017/decorative" val="1"/>
                </a:ext>
              </a:extLst>
            </p:cNvPr>
            <p:cNvGrpSpPr/>
            <p:nvPr/>
          </p:nvGrpSpPr>
          <p:grpSpPr>
            <a:xfrm>
              <a:off x="1860422" y="4732159"/>
              <a:ext cx="1549361" cy="206041"/>
              <a:chOff x="2253631" y="2994914"/>
              <a:chExt cx="2304117" cy="289980"/>
            </a:xfrm>
            <a:solidFill>
              <a:srgbClr val="454142"/>
            </a:solidFill>
          </p:grpSpPr>
          <p:sp>
            <p:nvSpPr>
              <p:cNvPr id="1103" name="Freeform: Shape 1102">
                <a:extLst>
                  <a:ext uri="{FF2B5EF4-FFF2-40B4-BE49-F238E27FC236}">
                    <a16:creationId xmlns:a16="http://schemas.microsoft.com/office/drawing/2014/main" id="{12384BD7-434D-2212-90A6-11BB4EFB1016}"/>
                  </a:ext>
                </a:extLst>
              </p:cNvPr>
              <p:cNvSpPr/>
              <p:nvPr/>
            </p:nvSpPr>
            <p:spPr>
              <a:xfrm>
                <a:off x="2280208" y="3022977"/>
                <a:ext cx="2251509" cy="234772"/>
              </a:xfrm>
              <a:custGeom>
                <a:avLst/>
                <a:gdLst>
                  <a:gd name="connsiteX0" fmla="*/ 2251139 w 2251509"/>
                  <a:gd name="connsiteY0" fmla="*/ 234029 h 234772"/>
                  <a:gd name="connsiteX1" fmla="*/ 1125941 w 2251509"/>
                  <a:gd name="connsiteY1" fmla="*/ 114043 h 234772"/>
                  <a:gd name="connsiteX2" fmla="*/ 351787 w 2251509"/>
                  <a:gd name="connsiteY2" fmla="*/ 34919 h 234772"/>
                  <a:gd name="connsiteX3" fmla="*/ 0 w 2251509"/>
                  <a:gd name="connsiteY3" fmla="*/ 0 h 234772"/>
                  <a:gd name="connsiteX4" fmla="*/ 0 w 2251509"/>
                  <a:gd name="connsiteY4" fmla="*/ 0 h 234772"/>
                  <a:gd name="connsiteX5" fmla="*/ 351415 w 2251509"/>
                  <a:gd name="connsiteY5" fmla="*/ 39005 h 234772"/>
                  <a:gd name="connsiteX6" fmla="*/ 1125198 w 2251509"/>
                  <a:gd name="connsiteY6" fmla="*/ 121472 h 234772"/>
                  <a:gd name="connsiteX7" fmla="*/ 1899352 w 2251509"/>
                  <a:gd name="connsiteY7" fmla="*/ 200225 h 234772"/>
                  <a:gd name="connsiteX8" fmla="*/ 2251510 w 2251509"/>
                  <a:gd name="connsiteY8" fmla="*/ 234772 h 234772"/>
                  <a:gd name="connsiteX9" fmla="*/ 2251510 w 2251509"/>
                  <a:gd name="connsiteY9" fmla="*/ 234772 h 23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1509" h="234772">
                    <a:moveTo>
                      <a:pt x="2251139" y="234029"/>
                    </a:moveTo>
                    <a:cubicBezTo>
                      <a:pt x="2251139" y="234029"/>
                      <a:pt x="1688354" y="173850"/>
                      <a:pt x="1125941" y="114043"/>
                    </a:cubicBezTo>
                    <a:cubicBezTo>
                      <a:pt x="844363" y="85439"/>
                      <a:pt x="563156" y="56464"/>
                      <a:pt x="351787" y="34919"/>
                    </a:cubicBezTo>
                    <a:cubicBezTo>
                      <a:pt x="140789" y="13745"/>
                      <a:pt x="0" y="0"/>
                      <a:pt x="0" y="0"/>
                    </a:cubicBezTo>
                    <a:lnTo>
                      <a:pt x="0" y="0"/>
                    </a:lnTo>
                    <a:cubicBezTo>
                      <a:pt x="0" y="0"/>
                      <a:pt x="140789" y="15973"/>
                      <a:pt x="351415" y="39005"/>
                    </a:cubicBezTo>
                    <a:cubicBezTo>
                      <a:pt x="562413" y="61665"/>
                      <a:pt x="843620" y="91383"/>
                      <a:pt x="1125198" y="121472"/>
                    </a:cubicBezTo>
                    <a:cubicBezTo>
                      <a:pt x="1406776" y="150076"/>
                      <a:pt x="1688354" y="178679"/>
                      <a:pt x="1899352" y="200225"/>
                    </a:cubicBezTo>
                    <a:cubicBezTo>
                      <a:pt x="2110721" y="221028"/>
                      <a:pt x="2251510" y="234772"/>
                      <a:pt x="2251510" y="234772"/>
                    </a:cubicBezTo>
                    <a:lnTo>
                      <a:pt x="2251510" y="234772"/>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4" name="Freeform: Shape 1103">
                <a:extLst>
                  <a:ext uri="{FF2B5EF4-FFF2-40B4-BE49-F238E27FC236}">
                    <a16:creationId xmlns:a16="http://schemas.microsoft.com/office/drawing/2014/main" id="{CCF1BD5B-A78D-E1A0-04E2-C713E3092436}"/>
                  </a:ext>
                </a:extLst>
              </p:cNvPr>
              <p:cNvSpPr/>
              <p:nvPr/>
            </p:nvSpPr>
            <p:spPr>
              <a:xfrm>
                <a:off x="4501973" y="3229119"/>
                <a:ext cx="55775" cy="55775"/>
              </a:xfrm>
              <a:custGeom>
                <a:avLst/>
                <a:gdLst>
                  <a:gd name="connsiteX0" fmla="*/ 23430 w 55775"/>
                  <a:gd name="connsiteY0" fmla="*/ 55377 h 55775"/>
                  <a:gd name="connsiteX1" fmla="*/ 55377 w 55775"/>
                  <a:gd name="connsiteY1" fmla="*/ 32346 h 55775"/>
                  <a:gd name="connsiteX2" fmla="*/ 32346 w 55775"/>
                  <a:gd name="connsiteY2" fmla="*/ 399 h 55775"/>
                  <a:gd name="connsiteX3" fmla="*/ 399 w 55775"/>
                  <a:gd name="connsiteY3" fmla="*/ 23430 h 55775"/>
                  <a:gd name="connsiteX4" fmla="*/ 23430 w 55775"/>
                  <a:gd name="connsiteY4" fmla="*/ 55377 h 55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5" h="55775">
                    <a:moveTo>
                      <a:pt x="23430" y="55377"/>
                    </a:moveTo>
                    <a:cubicBezTo>
                      <a:pt x="38661" y="57977"/>
                      <a:pt x="52777" y="47576"/>
                      <a:pt x="55377" y="32346"/>
                    </a:cubicBezTo>
                    <a:cubicBezTo>
                      <a:pt x="57977" y="17115"/>
                      <a:pt x="47576" y="2999"/>
                      <a:pt x="32346" y="399"/>
                    </a:cubicBezTo>
                    <a:cubicBezTo>
                      <a:pt x="17115" y="-2202"/>
                      <a:pt x="2999" y="8200"/>
                      <a:pt x="399" y="23430"/>
                    </a:cubicBezTo>
                    <a:cubicBezTo>
                      <a:pt x="-2202" y="38661"/>
                      <a:pt x="8200" y="52777"/>
                      <a:pt x="23430" y="55377"/>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5" name="Freeform: Shape 1104">
                <a:extLst>
                  <a:ext uri="{FF2B5EF4-FFF2-40B4-BE49-F238E27FC236}">
                    <a16:creationId xmlns:a16="http://schemas.microsoft.com/office/drawing/2014/main" id="{00B49330-C0C6-C751-F784-AD568E0EC0E6}"/>
                  </a:ext>
                </a:extLst>
              </p:cNvPr>
              <p:cNvSpPr/>
              <p:nvPr/>
            </p:nvSpPr>
            <p:spPr>
              <a:xfrm>
                <a:off x="2253631" y="2994914"/>
                <a:ext cx="55383" cy="55383"/>
              </a:xfrm>
              <a:custGeom>
                <a:avLst/>
                <a:gdLst>
                  <a:gd name="connsiteX0" fmla="*/ 24720 w 55383"/>
                  <a:gd name="connsiteY0" fmla="*/ 55181 h 55383"/>
                  <a:gd name="connsiteX1" fmla="*/ 202 w 55383"/>
                  <a:gd name="connsiteY1" fmla="*/ 24720 h 55383"/>
                  <a:gd name="connsiteX2" fmla="*/ 30663 w 55383"/>
                  <a:gd name="connsiteY2" fmla="*/ 202 h 55383"/>
                  <a:gd name="connsiteX3" fmla="*/ 55181 w 55383"/>
                  <a:gd name="connsiteY3" fmla="*/ 30663 h 55383"/>
                  <a:gd name="connsiteX4" fmla="*/ 24720 w 55383"/>
                  <a:gd name="connsiteY4" fmla="*/ 55181 h 55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83" h="55383">
                    <a:moveTo>
                      <a:pt x="24720" y="55181"/>
                    </a:moveTo>
                    <a:cubicBezTo>
                      <a:pt x="9489" y="53695"/>
                      <a:pt x="-1655" y="39950"/>
                      <a:pt x="202" y="24720"/>
                    </a:cubicBezTo>
                    <a:cubicBezTo>
                      <a:pt x="1688" y="9489"/>
                      <a:pt x="15433" y="-1655"/>
                      <a:pt x="30663" y="202"/>
                    </a:cubicBezTo>
                    <a:cubicBezTo>
                      <a:pt x="45894" y="1688"/>
                      <a:pt x="57038" y="15433"/>
                      <a:pt x="55181" y="30663"/>
                    </a:cubicBezTo>
                    <a:cubicBezTo>
                      <a:pt x="53695" y="45894"/>
                      <a:pt x="39950" y="57038"/>
                      <a:pt x="24720" y="5518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5" name="Graphic 619">
              <a:extLst>
                <a:ext uri="{FF2B5EF4-FFF2-40B4-BE49-F238E27FC236}">
                  <a16:creationId xmlns:a16="http://schemas.microsoft.com/office/drawing/2014/main" id="{9FCC76B1-407F-AAF5-882E-6039594CFF7F}"/>
                </a:ext>
                <a:ext uri="{C183D7F6-B498-43B3-948B-1728B52AA6E4}">
                  <adec:decorative xmlns:adec="http://schemas.microsoft.com/office/drawing/2017/decorative" val="1"/>
                </a:ext>
              </a:extLst>
            </p:cNvPr>
            <p:cNvGrpSpPr/>
            <p:nvPr/>
          </p:nvGrpSpPr>
          <p:grpSpPr>
            <a:xfrm>
              <a:off x="5470045" y="5075169"/>
              <a:ext cx="1558221" cy="122757"/>
              <a:chOff x="7621648" y="3477663"/>
              <a:chExt cx="2317293" cy="172768"/>
            </a:xfrm>
            <a:solidFill>
              <a:srgbClr val="454142"/>
            </a:solidFill>
          </p:grpSpPr>
          <p:sp>
            <p:nvSpPr>
              <p:cNvPr id="1100" name="Freeform: Shape 1099">
                <a:extLst>
                  <a:ext uri="{FF2B5EF4-FFF2-40B4-BE49-F238E27FC236}">
                    <a16:creationId xmlns:a16="http://schemas.microsoft.com/office/drawing/2014/main" id="{97B9D129-0381-9DB8-B531-D1D155F5CD24}"/>
                  </a:ext>
                </a:extLst>
              </p:cNvPr>
              <p:cNvSpPr/>
              <p:nvPr/>
            </p:nvSpPr>
            <p:spPr>
              <a:xfrm>
                <a:off x="7628900" y="3503666"/>
                <a:ext cx="2283634" cy="118129"/>
              </a:xfrm>
              <a:custGeom>
                <a:avLst/>
                <a:gdLst>
                  <a:gd name="connsiteX0" fmla="*/ 22094 w 2283634"/>
                  <a:gd name="connsiteY0" fmla="*/ 1857 h 118129"/>
                  <a:gd name="connsiteX1" fmla="*/ 15779 w 2283634"/>
                  <a:gd name="connsiteY1" fmla="*/ 1857 h 118129"/>
                  <a:gd name="connsiteX2" fmla="*/ 12807 w 2283634"/>
                  <a:gd name="connsiteY2" fmla="*/ 1857 h 118129"/>
                  <a:gd name="connsiteX3" fmla="*/ 11322 w 2283634"/>
                  <a:gd name="connsiteY3" fmla="*/ 1857 h 118129"/>
                  <a:gd name="connsiteX4" fmla="*/ 10578 w 2283634"/>
                  <a:gd name="connsiteY4" fmla="*/ 2229 h 118129"/>
                  <a:gd name="connsiteX5" fmla="*/ 11322 w 2283634"/>
                  <a:gd name="connsiteY5" fmla="*/ 2229 h 118129"/>
                  <a:gd name="connsiteX6" fmla="*/ 23952 w 2283634"/>
                  <a:gd name="connsiteY6" fmla="*/ 2229 h 118129"/>
                  <a:gd name="connsiteX7" fmla="*/ 48840 w 2283634"/>
                  <a:gd name="connsiteY7" fmla="*/ 2229 h 118129"/>
                  <a:gd name="connsiteX8" fmla="*/ 48840 w 2283634"/>
                  <a:gd name="connsiteY8" fmla="*/ 1486 h 118129"/>
                  <a:gd name="connsiteX9" fmla="*/ 12436 w 2283634"/>
                  <a:gd name="connsiteY9" fmla="*/ 1486 h 118129"/>
                  <a:gd name="connsiteX10" fmla="*/ 3149 w 2283634"/>
                  <a:gd name="connsiteY10" fmla="*/ 1486 h 118129"/>
                  <a:gd name="connsiteX11" fmla="*/ 920 w 2283634"/>
                  <a:gd name="connsiteY11" fmla="*/ 1486 h 118129"/>
                  <a:gd name="connsiteX12" fmla="*/ 177 w 2283634"/>
                  <a:gd name="connsiteY12" fmla="*/ 2972 h 118129"/>
                  <a:gd name="connsiteX13" fmla="*/ 920 w 2283634"/>
                  <a:gd name="connsiteY13" fmla="*/ 2972 h 118129"/>
                  <a:gd name="connsiteX14" fmla="*/ 2035 w 2283634"/>
                  <a:gd name="connsiteY14" fmla="*/ 2972 h 118129"/>
                  <a:gd name="connsiteX15" fmla="*/ 6492 w 2283634"/>
                  <a:gd name="connsiteY15" fmla="*/ 3343 h 118129"/>
                  <a:gd name="connsiteX16" fmla="*/ 24694 w 2283634"/>
                  <a:gd name="connsiteY16" fmla="*/ 4458 h 118129"/>
                  <a:gd name="connsiteX17" fmla="*/ 97504 w 2283634"/>
                  <a:gd name="connsiteY17" fmla="*/ 7429 h 118129"/>
                  <a:gd name="connsiteX18" fmla="*/ 243493 w 2283634"/>
                  <a:gd name="connsiteY18" fmla="*/ 13002 h 118129"/>
                  <a:gd name="connsiteX19" fmla="*/ 389112 w 2283634"/>
                  <a:gd name="connsiteY19" fmla="*/ 19688 h 118129"/>
                  <a:gd name="connsiteX20" fmla="*/ 534730 w 2283634"/>
                  <a:gd name="connsiteY20" fmla="*/ 27118 h 118129"/>
                  <a:gd name="connsiteX21" fmla="*/ 826337 w 2283634"/>
                  <a:gd name="connsiteY21" fmla="*/ 40862 h 118129"/>
                  <a:gd name="connsiteX22" fmla="*/ 1117574 w 2283634"/>
                  <a:gd name="connsiteY22" fmla="*/ 59807 h 118129"/>
                  <a:gd name="connsiteX23" fmla="*/ 1409182 w 2283634"/>
                  <a:gd name="connsiteY23" fmla="*/ 75409 h 118129"/>
                  <a:gd name="connsiteX24" fmla="*/ 1554800 w 2283634"/>
                  <a:gd name="connsiteY24" fmla="*/ 85811 h 118129"/>
                  <a:gd name="connsiteX25" fmla="*/ 1700418 w 2283634"/>
                  <a:gd name="connsiteY25" fmla="*/ 94726 h 118129"/>
                  <a:gd name="connsiteX26" fmla="*/ 1992026 w 2283634"/>
                  <a:gd name="connsiteY26" fmla="*/ 105870 h 118129"/>
                  <a:gd name="connsiteX27" fmla="*/ 2283634 w 2283634"/>
                  <a:gd name="connsiteY27" fmla="*/ 118129 h 118129"/>
                  <a:gd name="connsiteX28" fmla="*/ 2283634 w 2283634"/>
                  <a:gd name="connsiteY28" fmla="*/ 118129 h 118129"/>
                  <a:gd name="connsiteX29" fmla="*/ 1992026 w 2283634"/>
                  <a:gd name="connsiteY29" fmla="*/ 102156 h 118129"/>
                  <a:gd name="connsiteX30" fmla="*/ 1700418 w 2283634"/>
                  <a:gd name="connsiteY30" fmla="*/ 89525 h 118129"/>
                  <a:gd name="connsiteX31" fmla="*/ 1554800 w 2283634"/>
                  <a:gd name="connsiteY31" fmla="*/ 79867 h 118129"/>
                  <a:gd name="connsiteX32" fmla="*/ 1409182 w 2283634"/>
                  <a:gd name="connsiteY32" fmla="*/ 68723 h 118129"/>
                  <a:gd name="connsiteX33" fmla="*/ 1117945 w 2283634"/>
                  <a:gd name="connsiteY33" fmla="*/ 52007 h 118129"/>
                  <a:gd name="connsiteX34" fmla="*/ 972327 w 2283634"/>
                  <a:gd name="connsiteY34" fmla="*/ 42720 h 118129"/>
                  <a:gd name="connsiteX35" fmla="*/ 826709 w 2283634"/>
                  <a:gd name="connsiteY35" fmla="*/ 33804 h 118129"/>
                  <a:gd name="connsiteX36" fmla="*/ 535101 w 2283634"/>
                  <a:gd name="connsiteY36" fmla="*/ 21174 h 118129"/>
                  <a:gd name="connsiteX37" fmla="*/ 389483 w 2283634"/>
                  <a:gd name="connsiteY37" fmla="*/ 14488 h 118129"/>
                  <a:gd name="connsiteX38" fmla="*/ 243493 w 2283634"/>
                  <a:gd name="connsiteY38" fmla="*/ 8544 h 118129"/>
                  <a:gd name="connsiteX39" fmla="*/ 97504 w 2283634"/>
                  <a:gd name="connsiteY39" fmla="*/ 4086 h 118129"/>
                  <a:gd name="connsiteX40" fmla="*/ 24694 w 2283634"/>
                  <a:gd name="connsiteY40" fmla="*/ 1857 h 118129"/>
                  <a:gd name="connsiteX41" fmla="*/ 6492 w 2283634"/>
                  <a:gd name="connsiteY41" fmla="*/ 1114 h 118129"/>
                  <a:gd name="connsiteX42" fmla="*/ 2035 w 2283634"/>
                  <a:gd name="connsiteY42" fmla="*/ 1114 h 118129"/>
                  <a:gd name="connsiteX43" fmla="*/ 920 w 2283634"/>
                  <a:gd name="connsiteY43" fmla="*/ 1857 h 118129"/>
                  <a:gd name="connsiteX44" fmla="*/ 3149 w 2283634"/>
                  <a:gd name="connsiteY44" fmla="*/ 1857 h 118129"/>
                  <a:gd name="connsiteX45" fmla="*/ 12064 w 2283634"/>
                  <a:gd name="connsiteY45" fmla="*/ 1486 h 118129"/>
                  <a:gd name="connsiteX46" fmla="*/ 48469 w 2283634"/>
                  <a:gd name="connsiteY46" fmla="*/ 1486 h 118129"/>
                  <a:gd name="connsiteX47" fmla="*/ 48469 w 2283634"/>
                  <a:gd name="connsiteY47" fmla="*/ 0 h 118129"/>
                  <a:gd name="connsiteX48" fmla="*/ 23580 w 2283634"/>
                  <a:gd name="connsiteY48" fmla="*/ 0 h 118129"/>
                  <a:gd name="connsiteX49" fmla="*/ 10950 w 2283634"/>
                  <a:gd name="connsiteY49" fmla="*/ 0 h 118129"/>
                  <a:gd name="connsiteX50" fmla="*/ 10207 w 2283634"/>
                  <a:gd name="connsiteY50" fmla="*/ 0 h 118129"/>
                  <a:gd name="connsiteX51" fmla="*/ 10950 w 2283634"/>
                  <a:gd name="connsiteY51" fmla="*/ 371 h 118129"/>
                  <a:gd name="connsiteX52" fmla="*/ 12436 w 2283634"/>
                  <a:gd name="connsiteY52" fmla="*/ 371 h 118129"/>
                  <a:gd name="connsiteX53" fmla="*/ 15407 w 2283634"/>
                  <a:gd name="connsiteY53" fmla="*/ 371 h 118129"/>
                  <a:gd name="connsiteX54" fmla="*/ 21723 w 2283634"/>
                  <a:gd name="connsiteY54" fmla="*/ 371 h 11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283634" h="118129">
                    <a:moveTo>
                      <a:pt x="22094" y="1857"/>
                    </a:moveTo>
                    <a:lnTo>
                      <a:pt x="15779" y="1857"/>
                    </a:lnTo>
                    <a:cubicBezTo>
                      <a:pt x="15779" y="1857"/>
                      <a:pt x="12807" y="1857"/>
                      <a:pt x="12807" y="1857"/>
                    </a:cubicBezTo>
                    <a:lnTo>
                      <a:pt x="11322" y="1857"/>
                    </a:lnTo>
                    <a:cubicBezTo>
                      <a:pt x="11322" y="1857"/>
                      <a:pt x="10578" y="1486"/>
                      <a:pt x="10578" y="2229"/>
                    </a:cubicBezTo>
                    <a:lnTo>
                      <a:pt x="11322" y="2229"/>
                    </a:lnTo>
                    <a:cubicBezTo>
                      <a:pt x="11322" y="2229"/>
                      <a:pt x="23952" y="2229"/>
                      <a:pt x="23952" y="2229"/>
                    </a:cubicBezTo>
                    <a:lnTo>
                      <a:pt x="48840" y="2229"/>
                    </a:lnTo>
                    <a:cubicBezTo>
                      <a:pt x="48840" y="2229"/>
                      <a:pt x="48840" y="1486"/>
                      <a:pt x="48840" y="1486"/>
                    </a:cubicBezTo>
                    <a:lnTo>
                      <a:pt x="12436" y="1486"/>
                    </a:lnTo>
                    <a:cubicBezTo>
                      <a:pt x="12436" y="1486"/>
                      <a:pt x="3149" y="1486"/>
                      <a:pt x="3149" y="1486"/>
                    </a:cubicBezTo>
                    <a:cubicBezTo>
                      <a:pt x="2406" y="1486"/>
                      <a:pt x="1663" y="1486"/>
                      <a:pt x="920" y="1486"/>
                    </a:cubicBezTo>
                    <a:cubicBezTo>
                      <a:pt x="1292" y="743"/>
                      <a:pt x="-566" y="2229"/>
                      <a:pt x="177" y="2972"/>
                    </a:cubicBezTo>
                    <a:cubicBezTo>
                      <a:pt x="177" y="2972"/>
                      <a:pt x="920" y="2972"/>
                      <a:pt x="920" y="2972"/>
                    </a:cubicBezTo>
                    <a:lnTo>
                      <a:pt x="2035" y="2972"/>
                    </a:lnTo>
                    <a:cubicBezTo>
                      <a:pt x="2035" y="2972"/>
                      <a:pt x="6492" y="3343"/>
                      <a:pt x="6492" y="3343"/>
                    </a:cubicBezTo>
                    <a:lnTo>
                      <a:pt x="24694" y="4458"/>
                    </a:lnTo>
                    <a:lnTo>
                      <a:pt x="97504" y="7429"/>
                    </a:lnTo>
                    <a:lnTo>
                      <a:pt x="243493" y="13002"/>
                    </a:lnTo>
                    <a:cubicBezTo>
                      <a:pt x="292157" y="14859"/>
                      <a:pt x="340820" y="17088"/>
                      <a:pt x="389112" y="19688"/>
                    </a:cubicBezTo>
                    <a:cubicBezTo>
                      <a:pt x="437775" y="23031"/>
                      <a:pt x="486438" y="24517"/>
                      <a:pt x="534730" y="27118"/>
                    </a:cubicBezTo>
                    <a:lnTo>
                      <a:pt x="826337" y="40862"/>
                    </a:lnTo>
                    <a:lnTo>
                      <a:pt x="1117574" y="59807"/>
                    </a:lnTo>
                    <a:cubicBezTo>
                      <a:pt x="1214900" y="66494"/>
                      <a:pt x="1311855" y="69466"/>
                      <a:pt x="1409182" y="75409"/>
                    </a:cubicBezTo>
                    <a:lnTo>
                      <a:pt x="1554800" y="85811"/>
                    </a:lnTo>
                    <a:cubicBezTo>
                      <a:pt x="1603463" y="88783"/>
                      <a:pt x="1651755" y="92497"/>
                      <a:pt x="1700418" y="94726"/>
                    </a:cubicBezTo>
                    <a:cubicBezTo>
                      <a:pt x="1797745" y="98441"/>
                      <a:pt x="1895071" y="101041"/>
                      <a:pt x="1992026" y="105870"/>
                    </a:cubicBezTo>
                    <a:lnTo>
                      <a:pt x="2283634" y="118129"/>
                    </a:lnTo>
                    <a:lnTo>
                      <a:pt x="2283634" y="118129"/>
                    </a:lnTo>
                    <a:cubicBezTo>
                      <a:pt x="2283634" y="118129"/>
                      <a:pt x="1992026" y="102156"/>
                      <a:pt x="1992026" y="102156"/>
                    </a:cubicBezTo>
                    <a:cubicBezTo>
                      <a:pt x="1894700" y="96955"/>
                      <a:pt x="1797745" y="93983"/>
                      <a:pt x="1700418" y="89525"/>
                    </a:cubicBezTo>
                    <a:cubicBezTo>
                      <a:pt x="1651755" y="86925"/>
                      <a:pt x="1603463" y="83210"/>
                      <a:pt x="1554800" y="79867"/>
                    </a:cubicBezTo>
                    <a:lnTo>
                      <a:pt x="1409182" y="68723"/>
                    </a:lnTo>
                    <a:cubicBezTo>
                      <a:pt x="1312227" y="62408"/>
                      <a:pt x="1214900" y="58693"/>
                      <a:pt x="1117945" y="52007"/>
                    </a:cubicBezTo>
                    <a:lnTo>
                      <a:pt x="972327" y="42720"/>
                    </a:lnTo>
                    <a:lnTo>
                      <a:pt x="826709" y="33804"/>
                    </a:lnTo>
                    <a:lnTo>
                      <a:pt x="535101" y="21174"/>
                    </a:lnTo>
                    <a:cubicBezTo>
                      <a:pt x="486438" y="18945"/>
                      <a:pt x="437775" y="17459"/>
                      <a:pt x="389483" y="14488"/>
                    </a:cubicBezTo>
                    <a:cubicBezTo>
                      <a:pt x="340820" y="11887"/>
                      <a:pt x="292157" y="10030"/>
                      <a:pt x="243493" y="8544"/>
                    </a:cubicBezTo>
                    <a:lnTo>
                      <a:pt x="97504" y="4086"/>
                    </a:lnTo>
                    <a:lnTo>
                      <a:pt x="24694" y="1857"/>
                    </a:lnTo>
                    <a:lnTo>
                      <a:pt x="6492" y="1114"/>
                    </a:lnTo>
                    <a:lnTo>
                      <a:pt x="2035" y="1114"/>
                    </a:lnTo>
                    <a:cubicBezTo>
                      <a:pt x="2035" y="1114"/>
                      <a:pt x="549" y="-372"/>
                      <a:pt x="920" y="1857"/>
                    </a:cubicBezTo>
                    <a:lnTo>
                      <a:pt x="3149" y="1857"/>
                    </a:lnTo>
                    <a:cubicBezTo>
                      <a:pt x="3149" y="1857"/>
                      <a:pt x="12064" y="1486"/>
                      <a:pt x="12064" y="1486"/>
                    </a:cubicBezTo>
                    <a:lnTo>
                      <a:pt x="48469" y="1486"/>
                    </a:lnTo>
                    <a:lnTo>
                      <a:pt x="48469" y="0"/>
                    </a:lnTo>
                    <a:lnTo>
                      <a:pt x="23580" y="0"/>
                    </a:lnTo>
                    <a:cubicBezTo>
                      <a:pt x="23580" y="0"/>
                      <a:pt x="10950" y="0"/>
                      <a:pt x="10950" y="0"/>
                    </a:cubicBezTo>
                    <a:lnTo>
                      <a:pt x="10207" y="0"/>
                    </a:lnTo>
                    <a:cubicBezTo>
                      <a:pt x="10207" y="0"/>
                      <a:pt x="10578" y="0"/>
                      <a:pt x="10950" y="371"/>
                    </a:cubicBezTo>
                    <a:lnTo>
                      <a:pt x="12436" y="371"/>
                    </a:lnTo>
                    <a:cubicBezTo>
                      <a:pt x="12436" y="371"/>
                      <a:pt x="15407" y="371"/>
                      <a:pt x="15407" y="371"/>
                    </a:cubicBezTo>
                    <a:lnTo>
                      <a:pt x="21723" y="371"/>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1" name="Freeform: Shape 1100">
                <a:extLst>
                  <a:ext uri="{FF2B5EF4-FFF2-40B4-BE49-F238E27FC236}">
                    <a16:creationId xmlns:a16="http://schemas.microsoft.com/office/drawing/2014/main" id="{7C4AD39A-7431-E51B-D557-B991D113612E}"/>
                  </a:ext>
                </a:extLst>
              </p:cNvPr>
              <p:cNvSpPr/>
              <p:nvPr/>
            </p:nvSpPr>
            <p:spPr>
              <a:xfrm>
                <a:off x="7621648" y="3477663"/>
                <a:ext cx="55721" cy="55721"/>
              </a:xfrm>
              <a:custGeom>
                <a:avLst/>
                <a:gdLst>
                  <a:gd name="connsiteX0" fmla="*/ 27861 w 55721"/>
                  <a:gd name="connsiteY0" fmla="*/ 55721 h 55721"/>
                  <a:gd name="connsiteX1" fmla="*/ 55721 w 55721"/>
                  <a:gd name="connsiteY1" fmla="*/ 27861 h 55721"/>
                  <a:gd name="connsiteX2" fmla="*/ 27861 w 55721"/>
                  <a:gd name="connsiteY2" fmla="*/ 0 h 55721"/>
                  <a:gd name="connsiteX3" fmla="*/ 0 w 55721"/>
                  <a:gd name="connsiteY3" fmla="*/ 27861 h 55721"/>
                  <a:gd name="connsiteX4" fmla="*/ 27861 w 55721"/>
                  <a:gd name="connsiteY4" fmla="*/ 55721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55721"/>
                    </a:moveTo>
                    <a:cubicBezTo>
                      <a:pt x="43091" y="55721"/>
                      <a:pt x="55721" y="43091"/>
                      <a:pt x="55721" y="27861"/>
                    </a:cubicBezTo>
                    <a:cubicBezTo>
                      <a:pt x="55721" y="12630"/>
                      <a:pt x="43091" y="0"/>
                      <a:pt x="27861" y="0"/>
                    </a:cubicBezTo>
                    <a:cubicBezTo>
                      <a:pt x="12630" y="0"/>
                      <a:pt x="0" y="12630"/>
                      <a:pt x="0" y="27861"/>
                    </a:cubicBezTo>
                    <a:cubicBezTo>
                      <a:pt x="0" y="43091"/>
                      <a:pt x="12258" y="55721"/>
                      <a:pt x="27861" y="5572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2" name="Freeform: Shape 1101">
                <a:extLst>
                  <a:ext uri="{FF2B5EF4-FFF2-40B4-BE49-F238E27FC236}">
                    <a16:creationId xmlns:a16="http://schemas.microsoft.com/office/drawing/2014/main" id="{2C495CAA-6FBB-5A2F-0DEB-A936B7CBA8A7}"/>
                  </a:ext>
                </a:extLst>
              </p:cNvPr>
              <p:cNvSpPr/>
              <p:nvPr/>
            </p:nvSpPr>
            <p:spPr>
              <a:xfrm>
                <a:off x="9883526" y="3595016"/>
                <a:ext cx="55415" cy="55415"/>
              </a:xfrm>
              <a:custGeom>
                <a:avLst/>
                <a:gdLst>
                  <a:gd name="connsiteX0" fmla="*/ 29008 w 55415"/>
                  <a:gd name="connsiteY0" fmla="*/ 33 h 55415"/>
                  <a:gd name="connsiteX1" fmla="*/ 55382 w 55415"/>
                  <a:gd name="connsiteY1" fmla="*/ 29008 h 55415"/>
                  <a:gd name="connsiteX2" fmla="*/ 26407 w 55415"/>
                  <a:gd name="connsiteY2" fmla="*/ 55383 h 55415"/>
                  <a:gd name="connsiteX3" fmla="*/ 33 w 55415"/>
                  <a:gd name="connsiteY3" fmla="*/ 26408 h 55415"/>
                  <a:gd name="connsiteX4" fmla="*/ 29008 w 55415"/>
                  <a:gd name="connsiteY4" fmla="*/ 33 h 55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5" h="55415">
                    <a:moveTo>
                      <a:pt x="29008" y="33"/>
                    </a:moveTo>
                    <a:cubicBezTo>
                      <a:pt x="44238" y="776"/>
                      <a:pt x="56126" y="13777"/>
                      <a:pt x="55382" y="29008"/>
                    </a:cubicBezTo>
                    <a:cubicBezTo>
                      <a:pt x="54639" y="44239"/>
                      <a:pt x="41638" y="56126"/>
                      <a:pt x="26407" y="55383"/>
                    </a:cubicBezTo>
                    <a:cubicBezTo>
                      <a:pt x="11177" y="54640"/>
                      <a:pt x="-710" y="41638"/>
                      <a:pt x="33" y="26408"/>
                    </a:cubicBezTo>
                    <a:cubicBezTo>
                      <a:pt x="776" y="11177"/>
                      <a:pt x="13777" y="-710"/>
                      <a:pt x="29008" y="33"/>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96" name="Graphic 619">
              <a:extLst>
                <a:ext uri="{FF2B5EF4-FFF2-40B4-BE49-F238E27FC236}">
                  <a16:creationId xmlns:a16="http://schemas.microsoft.com/office/drawing/2014/main" id="{1E50A65B-75A4-EA36-2F35-F4CC73B226AC}"/>
                </a:ext>
                <a:ext uri="{C183D7F6-B498-43B3-948B-1728B52AA6E4}">
                  <adec:decorative xmlns:adec="http://schemas.microsoft.com/office/drawing/2017/decorative" val="1"/>
                </a:ext>
              </a:extLst>
            </p:cNvPr>
            <p:cNvGrpSpPr/>
            <p:nvPr/>
          </p:nvGrpSpPr>
          <p:grpSpPr>
            <a:xfrm>
              <a:off x="1846320" y="5016044"/>
              <a:ext cx="1446042" cy="39592"/>
              <a:chOff x="2232660" y="3394452"/>
              <a:chExt cx="2150468" cy="55721"/>
            </a:xfrm>
            <a:solidFill>
              <a:srgbClr val="454142"/>
            </a:solidFill>
          </p:grpSpPr>
          <p:sp>
            <p:nvSpPr>
              <p:cNvPr id="1097" name="Freeform: Shape 1096">
                <a:extLst>
                  <a:ext uri="{FF2B5EF4-FFF2-40B4-BE49-F238E27FC236}">
                    <a16:creationId xmlns:a16="http://schemas.microsoft.com/office/drawing/2014/main" id="{072E07DE-512A-A4FC-C01A-086765D330A0}"/>
                  </a:ext>
                </a:extLst>
              </p:cNvPr>
              <p:cNvSpPr/>
              <p:nvPr/>
            </p:nvSpPr>
            <p:spPr>
              <a:xfrm>
                <a:off x="2259034" y="3418598"/>
                <a:ext cx="2112578" cy="7058"/>
              </a:xfrm>
              <a:custGeom>
                <a:avLst/>
                <a:gdLst>
                  <a:gd name="connsiteX0" fmla="*/ 2094748 w 2112578"/>
                  <a:gd name="connsiteY0" fmla="*/ 3715 h 7058"/>
                  <a:gd name="connsiteX1" fmla="*/ 2100691 w 2112578"/>
                  <a:gd name="connsiteY1" fmla="*/ 3715 h 7058"/>
                  <a:gd name="connsiteX2" fmla="*/ 2108121 w 2112578"/>
                  <a:gd name="connsiteY2" fmla="*/ 3715 h 7058"/>
                  <a:gd name="connsiteX3" fmla="*/ 2112579 w 2112578"/>
                  <a:gd name="connsiteY3" fmla="*/ 3715 h 7058"/>
                  <a:gd name="connsiteX4" fmla="*/ 2107006 w 2112578"/>
                  <a:gd name="connsiteY4" fmla="*/ 2972 h 7058"/>
                  <a:gd name="connsiteX5" fmla="*/ 2039398 w 2112578"/>
                  <a:gd name="connsiteY5" fmla="*/ 2600 h 7058"/>
                  <a:gd name="connsiteX6" fmla="*/ 1797939 w 2112578"/>
                  <a:gd name="connsiteY6" fmla="*/ 1486 h 7058"/>
                  <a:gd name="connsiteX7" fmla="*/ 1065390 w 2112578"/>
                  <a:gd name="connsiteY7" fmla="*/ 0 h 7058"/>
                  <a:gd name="connsiteX8" fmla="*/ 332842 w 2112578"/>
                  <a:gd name="connsiteY8" fmla="*/ 1486 h 7058"/>
                  <a:gd name="connsiteX9" fmla="*/ 0 w 2112578"/>
                  <a:gd name="connsiteY9" fmla="*/ 3343 h 7058"/>
                  <a:gd name="connsiteX10" fmla="*/ 0 w 2112578"/>
                  <a:gd name="connsiteY10" fmla="*/ 3343 h 7058"/>
                  <a:gd name="connsiteX11" fmla="*/ 332842 w 2112578"/>
                  <a:gd name="connsiteY11" fmla="*/ 5572 h 7058"/>
                  <a:gd name="connsiteX12" fmla="*/ 1065390 w 2112578"/>
                  <a:gd name="connsiteY12" fmla="*/ 7058 h 7058"/>
                  <a:gd name="connsiteX13" fmla="*/ 1797939 w 2112578"/>
                  <a:gd name="connsiteY13" fmla="*/ 5572 h 7058"/>
                  <a:gd name="connsiteX14" fmla="*/ 2039398 w 2112578"/>
                  <a:gd name="connsiteY14" fmla="*/ 4458 h 7058"/>
                  <a:gd name="connsiteX15" fmla="*/ 2107006 w 2112578"/>
                  <a:gd name="connsiteY15" fmla="*/ 4086 h 7058"/>
                  <a:gd name="connsiteX16" fmla="*/ 2112579 w 2112578"/>
                  <a:gd name="connsiteY16" fmla="*/ 3343 h 7058"/>
                  <a:gd name="connsiteX17" fmla="*/ 2108121 w 2112578"/>
                  <a:gd name="connsiteY17" fmla="*/ 3343 h 7058"/>
                  <a:gd name="connsiteX18" fmla="*/ 2100691 w 2112578"/>
                  <a:gd name="connsiteY18" fmla="*/ 3343 h 7058"/>
                  <a:gd name="connsiteX19" fmla="*/ 2094748 w 2112578"/>
                  <a:gd name="connsiteY19" fmla="*/ 3343 h 7058"/>
                  <a:gd name="connsiteX20" fmla="*/ 2094748 w 2112578"/>
                  <a:gd name="connsiteY20" fmla="*/ 3343 h 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2578" h="7058">
                    <a:moveTo>
                      <a:pt x="2094748" y="3715"/>
                    </a:moveTo>
                    <a:cubicBezTo>
                      <a:pt x="2094748" y="3715"/>
                      <a:pt x="2096976" y="3715"/>
                      <a:pt x="2100691" y="3715"/>
                    </a:cubicBezTo>
                    <a:cubicBezTo>
                      <a:pt x="2102549" y="3715"/>
                      <a:pt x="2105149" y="3715"/>
                      <a:pt x="2108121" y="3715"/>
                    </a:cubicBezTo>
                    <a:cubicBezTo>
                      <a:pt x="2109607" y="3715"/>
                      <a:pt x="2110721" y="3715"/>
                      <a:pt x="2112579" y="3715"/>
                    </a:cubicBezTo>
                    <a:cubicBezTo>
                      <a:pt x="2110721" y="2600"/>
                      <a:pt x="2108864" y="3715"/>
                      <a:pt x="2107006" y="2972"/>
                    </a:cubicBezTo>
                    <a:cubicBezTo>
                      <a:pt x="2091404" y="2972"/>
                      <a:pt x="2068373" y="2972"/>
                      <a:pt x="2039398" y="2600"/>
                    </a:cubicBezTo>
                    <a:cubicBezTo>
                      <a:pt x="1981076" y="2600"/>
                      <a:pt x="1897866" y="1857"/>
                      <a:pt x="1797939" y="1486"/>
                    </a:cubicBezTo>
                    <a:cubicBezTo>
                      <a:pt x="1598085" y="1114"/>
                      <a:pt x="1331738" y="372"/>
                      <a:pt x="1065390" y="0"/>
                    </a:cubicBezTo>
                    <a:cubicBezTo>
                      <a:pt x="799043" y="743"/>
                      <a:pt x="532695" y="1114"/>
                      <a:pt x="332842" y="1486"/>
                    </a:cubicBezTo>
                    <a:cubicBezTo>
                      <a:pt x="132988" y="2600"/>
                      <a:pt x="0" y="3343"/>
                      <a:pt x="0" y="3343"/>
                    </a:cubicBezTo>
                    <a:lnTo>
                      <a:pt x="0" y="3343"/>
                    </a:lnTo>
                    <a:cubicBezTo>
                      <a:pt x="0" y="3343"/>
                      <a:pt x="133360" y="4458"/>
                      <a:pt x="332842" y="5572"/>
                    </a:cubicBezTo>
                    <a:cubicBezTo>
                      <a:pt x="532695" y="5943"/>
                      <a:pt x="799043" y="6687"/>
                      <a:pt x="1065390" y="7058"/>
                    </a:cubicBezTo>
                    <a:cubicBezTo>
                      <a:pt x="1331738" y="6315"/>
                      <a:pt x="1598085" y="5943"/>
                      <a:pt x="1797939" y="5572"/>
                    </a:cubicBezTo>
                    <a:cubicBezTo>
                      <a:pt x="1897866" y="5201"/>
                      <a:pt x="1981076" y="4458"/>
                      <a:pt x="2039398" y="4458"/>
                    </a:cubicBezTo>
                    <a:cubicBezTo>
                      <a:pt x="2068373" y="4458"/>
                      <a:pt x="2091404" y="4458"/>
                      <a:pt x="2107006" y="4086"/>
                    </a:cubicBezTo>
                    <a:cubicBezTo>
                      <a:pt x="2108864" y="4086"/>
                      <a:pt x="2110721" y="4829"/>
                      <a:pt x="2112579" y="3343"/>
                    </a:cubicBezTo>
                    <a:cubicBezTo>
                      <a:pt x="2111093" y="3343"/>
                      <a:pt x="2109607" y="3343"/>
                      <a:pt x="2108121" y="3343"/>
                    </a:cubicBezTo>
                    <a:cubicBezTo>
                      <a:pt x="2105149" y="3343"/>
                      <a:pt x="2102549" y="3343"/>
                      <a:pt x="2100691" y="3343"/>
                    </a:cubicBezTo>
                    <a:cubicBezTo>
                      <a:pt x="2096605" y="3343"/>
                      <a:pt x="2094748" y="3343"/>
                      <a:pt x="2094748" y="3343"/>
                    </a:cubicBezTo>
                    <a:lnTo>
                      <a:pt x="2094748" y="3343"/>
                    </a:ln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8" name="Freeform: Shape 1097">
                <a:extLst>
                  <a:ext uri="{FF2B5EF4-FFF2-40B4-BE49-F238E27FC236}">
                    <a16:creationId xmlns:a16="http://schemas.microsoft.com/office/drawing/2014/main" id="{06298340-3F81-16BE-B6FA-96CF69FE941E}"/>
                  </a:ext>
                </a:extLst>
              </p:cNvPr>
              <p:cNvSpPr/>
              <p:nvPr/>
            </p:nvSpPr>
            <p:spPr>
              <a:xfrm>
                <a:off x="4327407" y="3394452"/>
                <a:ext cx="55721" cy="55721"/>
              </a:xfrm>
              <a:custGeom>
                <a:avLst/>
                <a:gdLst>
                  <a:gd name="connsiteX0" fmla="*/ 27861 w 55721"/>
                  <a:gd name="connsiteY0" fmla="*/ 0 h 55721"/>
                  <a:gd name="connsiteX1" fmla="*/ 0 w 55721"/>
                  <a:gd name="connsiteY1" fmla="*/ 27861 h 55721"/>
                  <a:gd name="connsiteX2" fmla="*/ 27861 w 55721"/>
                  <a:gd name="connsiteY2" fmla="*/ 55721 h 55721"/>
                  <a:gd name="connsiteX3" fmla="*/ 55721 w 55721"/>
                  <a:gd name="connsiteY3" fmla="*/ 27861 h 55721"/>
                  <a:gd name="connsiteX4" fmla="*/ 27861 w 55721"/>
                  <a:gd name="connsiteY4" fmla="*/ 0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0"/>
                    </a:moveTo>
                    <a:cubicBezTo>
                      <a:pt x="12630" y="0"/>
                      <a:pt x="0" y="12630"/>
                      <a:pt x="0" y="27861"/>
                    </a:cubicBezTo>
                    <a:cubicBezTo>
                      <a:pt x="0" y="43091"/>
                      <a:pt x="12630" y="55721"/>
                      <a:pt x="27861" y="55721"/>
                    </a:cubicBezTo>
                    <a:cubicBezTo>
                      <a:pt x="43091" y="55721"/>
                      <a:pt x="55721" y="43091"/>
                      <a:pt x="55721" y="27861"/>
                    </a:cubicBezTo>
                    <a:cubicBezTo>
                      <a:pt x="55721" y="12630"/>
                      <a:pt x="43091" y="0"/>
                      <a:pt x="27861" y="0"/>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9" name="Freeform: Shape 1098">
                <a:extLst>
                  <a:ext uri="{FF2B5EF4-FFF2-40B4-BE49-F238E27FC236}">
                    <a16:creationId xmlns:a16="http://schemas.microsoft.com/office/drawing/2014/main" id="{71B69858-948B-9364-4DA2-30B16988D7E1}"/>
                  </a:ext>
                </a:extLst>
              </p:cNvPr>
              <p:cNvSpPr/>
              <p:nvPr/>
            </p:nvSpPr>
            <p:spPr>
              <a:xfrm>
                <a:off x="2232660" y="3394452"/>
                <a:ext cx="55721" cy="55721"/>
              </a:xfrm>
              <a:custGeom>
                <a:avLst/>
                <a:gdLst>
                  <a:gd name="connsiteX0" fmla="*/ 27861 w 55721"/>
                  <a:gd name="connsiteY0" fmla="*/ 55721 h 55721"/>
                  <a:gd name="connsiteX1" fmla="*/ 0 w 55721"/>
                  <a:gd name="connsiteY1" fmla="*/ 27861 h 55721"/>
                  <a:gd name="connsiteX2" fmla="*/ 27861 w 55721"/>
                  <a:gd name="connsiteY2" fmla="*/ 0 h 55721"/>
                  <a:gd name="connsiteX3" fmla="*/ 55721 w 55721"/>
                  <a:gd name="connsiteY3" fmla="*/ 27861 h 55721"/>
                  <a:gd name="connsiteX4" fmla="*/ 27861 w 55721"/>
                  <a:gd name="connsiteY4" fmla="*/ 55721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27861" y="55721"/>
                    </a:moveTo>
                    <a:cubicBezTo>
                      <a:pt x="12630" y="55721"/>
                      <a:pt x="0" y="43091"/>
                      <a:pt x="0" y="27861"/>
                    </a:cubicBezTo>
                    <a:cubicBezTo>
                      <a:pt x="0" y="12630"/>
                      <a:pt x="12630" y="0"/>
                      <a:pt x="27861" y="0"/>
                    </a:cubicBezTo>
                    <a:cubicBezTo>
                      <a:pt x="43091" y="0"/>
                      <a:pt x="55721" y="12630"/>
                      <a:pt x="55721" y="27861"/>
                    </a:cubicBezTo>
                    <a:cubicBezTo>
                      <a:pt x="55721" y="43091"/>
                      <a:pt x="43091" y="55721"/>
                      <a:pt x="27861" y="55721"/>
                    </a:cubicBezTo>
                    <a:close/>
                  </a:path>
                </a:pathLst>
              </a:custGeom>
              <a:grpFill/>
              <a:ln w="63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p:txBody>
          </p:sp>
        </p:grpSp>
      </p:grpSp>
      <p:pic>
        <p:nvPicPr>
          <p:cNvPr id="3" name="Picture 2" descr="logo of Azure">
            <a:extLst>
              <a:ext uri="{FF2B5EF4-FFF2-40B4-BE49-F238E27FC236}">
                <a16:creationId xmlns:a16="http://schemas.microsoft.com/office/drawing/2014/main" id="{B49B62D8-0099-F059-32F9-4345802F7FC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5877" y="3582326"/>
            <a:ext cx="394602" cy="394602"/>
          </a:xfrm>
          <a:prstGeom prst="rect">
            <a:avLst/>
          </a:prstGeom>
          <a:extLst>
            <a:ext uri="{909E8E84-426E-40DD-AFC4-6F175D3DCCD1}">
              <a14:hiddenFill xmlns:a14="http://schemas.microsoft.com/office/drawing/2010/main">
                <a:solidFill>
                  <a:srgbClr val="FFFFFF"/>
                </a:solidFill>
              </a14:hiddenFill>
            </a:ext>
          </a:extLst>
        </p:spPr>
      </p:pic>
      <p:pic>
        <p:nvPicPr>
          <p:cNvPr id="4" name="Picture 10" descr="logo of GitHub">
            <a:extLst>
              <a:ext uri="{FF2B5EF4-FFF2-40B4-BE49-F238E27FC236}">
                <a16:creationId xmlns:a16="http://schemas.microsoft.com/office/drawing/2014/main" id="{09D5DF7A-26DE-B5A8-DC6C-8F60A1DC1A1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12491" y="3589596"/>
            <a:ext cx="527866" cy="380063"/>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82195E1E-017B-1D32-1C67-3755C253408A}"/>
              </a:ext>
              <a:ext uri="{C183D7F6-B498-43B3-948B-1728B52AA6E4}">
                <adec:decorative xmlns:adec="http://schemas.microsoft.com/office/drawing/2017/decorative" val="1"/>
              </a:ext>
            </a:extLst>
          </p:cNvPr>
          <p:cNvSpPr/>
          <p:nvPr/>
        </p:nvSpPr>
        <p:spPr bwMode="auto">
          <a:xfrm rot="16200000">
            <a:off x="11590215" y="2907862"/>
            <a:ext cx="214443" cy="21444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pic>
        <p:nvPicPr>
          <p:cNvPr id="8" name="Graphic 7">
            <a:extLst>
              <a:ext uri="{FF2B5EF4-FFF2-40B4-BE49-F238E27FC236}">
                <a16:creationId xmlns:a16="http://schemas.microsoft.com/office/drawing/2014/main" id="{B5211FCF-F8F4-44D4-571E-410E6E5EA63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1628995" y="2946643"/>
            <a:ext cx="136882" cy="136882"/>
          </a:xfrm>
          <a:prstGeom prst="rect">
            <a:avLst/>
          </a:prstGeom>
        </p:spPr>
      </p:pic>
      <p:sp>
        <p:nvSpPr>
          <p:cNvPr id="1363" name="Oval 1362">
            <a:extLst>
              <a:ext uri="{FF2B5EF4-FFF2-40B4-BE49-F238E27FC236}">
                <a16:creationId xmlns:a16="http://schemas.microsoft.com/office/drawing/2014/main" id="{50C96940-144C-450E-B098-636987A08341}"/>
              </a:ext>
              <a:ext uri="{C183D7F6-B498-43B3-948B-1728B52AA6E4}">
                <adec:decorative xmlns:adec="http://schemas.microsoft.com/office/drawing/2017/decorative" val="1"/>
              </a:ext>
            </a:extLst>
          </p:cNvPr>
          <p:cNvSpPr/>
          <p:nvPr/>
        </p:nvSpPr>
        <p:spPr bwMode="auto">
          <a:xfrm rot="16200000">
            <a:off x="11590215" y="4679569"/>
            <a:ext cx="214443" cy="21444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pic>
        <p:nvPicPr>
          <p:cNvPr id="1364" name="Graphic 1363">
            <a:extLst>
              <a:ext uri="{FF2B5EF4-FFF2-40B4-BE49-F238E27FC236}">
                <a16:creationId xmlns:a16="http://schemas.microsoft.com/office/drawing/2014/main" id="{1DA1C42C-7001-B355-FBE7-8DBA1A8293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6200000">
            <a:off x="11628995" y="4718350"/>
            <a:ext cx="136882" cy="136882"/>
          </a:xfrm>
          <a:prstGeom prst="rect">
            <a:avLst/>
          </a:prstGeom>
        </p:spPr>
      </p:pic>
      <p:sp>
        <p:nvSpPr>
          <p:cNvPr id="1366" name="Oval 1365">
            <a:extLst>
              <a:ext uri="{FF2B5EF4-FFF2-40B4-BE49-F238E27FC236}">
                <a16:creationId xmlns:a16="http://schemas.microsoft.com/office/drawing/2014/main" id="{18714A84-0ED8-72DD-C902-0DEDB179A3B9}"/>
              </a:ext>
              <a:ext uri="{C183D7F6-B498-43B3-948B-1728B52AA6E4}">
                <adec:decorative xmlns:adec="http://schemas.microsoft.com/office/drawing/2017/decorative" val="1"/>
              </a:ext>
            </a:extLst>
          </p:cNvPr>
          <p:cNvSpPr/>
          <p:nvPr/>
        </p:nvSpPr>
        <p:spPr bwMode="auto">
          <a:xfrm>
            <a:off x="10029067" y="5915708"/>
            <a:ext cx="214443" cy="21444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pic>
        <p:nvPicPr>
          <p:cNvPr id="1367" name="Graphic 1366">
            <a:extLst>
              <a:ext uri="{FF2B5EF4-FFF2-40B4-BE49-F238E27FC236}">
                <a16:creationId xmlns:a16="http://schemas.microsoft.com/office/drawing/2014/main" id="{11BA8E0F-1CDF-E110-57EA-2BE9C2ED55C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67847" y="5954488"/>
            <a:ext cx="136882" cy="136882"/>
          </a:xfrm>
          <a:prstGeom prst="rect">
            <a:avLst/>
          </a:prstGeom>
        </p:spPr>
      </p:pic>
      <p:sp>
        <p:nvSpPr>
          <p:cNvPr id="1369" name="Oval 1368">
            <a:extLst>
              <a:ext uri="{FF2B5EF4-FFF2-40B4-BE49-F238E27FC236}">
                <a16:creationId xmlns:a16="http://schemas.microsoft.com/office/drawing/2014/main" id="{66B702DC-5DE8-F6A7-48F8-21F1A93F6DA8}"/>
              </a:ext>
              <a:ext uri="{C183D7F6-B498-43B3-948B-1728B52AA6E4}">
                <adec:decorative xmlns:adec="http://schemas.microsoft.com/office/drawing/2017/decorative" val="1"/>
              </a:ext>
            </a:extLst>
          </p:cNvPr>
          <p:cNvSpPr/>
          <p:nvPr/>
        </p:nvSpPr>
        <p:spPr bwMode="auto">
          <a:xfrm rot="5400000" flipV="1">
            <a:off x="8480783" y="2907862"/>
            <a:ext cx="214443" cy="21444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pic>
        <p:nvPicPr>
          <p:cNvPr id="1370" name="Graphic 1369">
            <a:extLst>
              <a:ext uri="{FF2B5EF4-FFF2-40B4-BE49-F238E27FC236}">
                <a16:creationId xmlns:a16="http://schemas.microsoft.com/office/drawing/2014/main" id="{EF998C13-1586-1197-397B-AE888D08E65C}"/>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flipV="1">
            <a:off x="8519563" y="2946642"/>
            <a:ext cx="136882" cy="136882"/>
          </a:xfrm>
          <a:prstGeom prst="rect">
            <a:avLst/>
          </a:prstGeom>
        </p:spPr>
      </p:pic>
      <p:sp>
        <p:nvSpPr>
          <p:cNvPr id="1372" name="Oval 1371">
            <a:extLst>
              <a:ext uri="{FF2B5EF4-FFF2-40B4-BE49-F238E27FC236}">
                <a16:creationId xmlns:a16="http://schemas.microsoft.com/office/drawing/2014/main" id="{22C7B052-1039-3083-7146-17838E1CF2DF}"/>
              </a:ext>
              <a:ext uri="{C183D7F6-B498-43B3-948B-1728B52AA6E4}">
                <adec:decorative xmlns:adec="http://schemas.microsoft.com/office/drawing/2017/decorative" val="1"/>
              </a:ext>
            </a:extLst>
          </p:cNvPr>
          <p:cNvSpPr/>
          <p:nvPr/>
        </p:nvSpPr>
        <p:spPr bwMode="auto">
          <a:xfrm rot="5400000" flipV="1">
            <a:off x="8480783" y="4679569"/>
            <a:ext cx="214443" cy="21444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endParaRPr>
          </a:p>
        </p:txBody>
      </p:sp>
      <p:pic>
        <p:nvPicPr>
          <p:cNvPr id="1373" name="Graphic 1372">
            <a:extLst>
              <a:ext uri="{FF2B5EF4-FFF2-40B4-BE49-F238E27FC236}">
                <a16:creationId xmlns:a16="http://schemas.microsoft.com/office/drawing/2014/main" id="{C5511813-4AF0-DACE-DB0D-9B42697DB43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flipV="1">
            <a:off x="8519563" y="4718349"/>
            <a:ext cx="136882" cy="136882"/>
          </a:xfrm>
          <a:prstGeom prst="rect">
            <a:avLst/>
          </a:prstGeom>
        </p:spPr>
      </p:pic>
      <p:cxnSp>
        <p:nvCxnSpPr>
          <p:cNvPr id="1374" name="Straight Arrow Connector 1373">
            <a:extLst>
              <a:ext uri="{FF2B5EF4-FFF2-40B4-BE49-F238E27FC236}">
                <a16:creationId xmlns:a16="http://schemas.microsoft.com/office/drawing/2014/main" id="{ECE2E8AF-D4F1-219C-C1C7-DF99763605CB}"/>
              </a:ext>
              <a:ext uri="{C183D7F6-B498-43B3-948B-1728B52AA6E4}">
                <adec:decorative xmlns:adec="http://schemas.microsoft.com/office/drawing/2017/decorative" val="1"/>
              </a:ext>
            </a:extLst>
          </p:cNvPr>
          <p:cNvCxnSpPr>
            <a:cxnSpLocks/>
          </p:cNvCxnSpPr>
          <p:nvPr/>
        </p:nvCxnSpPr>
        <p:spPr>
          <a:xfrm>
            <a:off x="8936744" y="3259863"/>
            <a:ext cx="2413156" cy="0"/>
          </a:xfrm>
          <a:prstGeom prst="straightConnector1">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77" name="Straight Arrow Connector 1376">
            <a:extLst>
              <a:ext uri="{FF2B5EF4-FFF2-40B4-BE49-F238E27FC236}">
                <a16:creationId xmlns:a16="http://schemas.microsoft.com/office/drawing/2014/main" id="{352D42C3-449E-EDE2-F6AE-35FFB8E0D839}"/>
              </a:ext>
              <a:ext uri="{C183D7F6-B498-43B3-948B-1728B52AA6E4}">
                <adec:decorative xmlns:adec="http://schemas.microsoft.com/office/drawing/2017/decorative" val="1"/>
              </a:ext>
            </a:extLst>
          </p:cNvPr>
          <p:cNvCxnSpPr>
            <a:cxnSpLocks/>
          </p:cNvCxnSpPr>
          <p:nvPr/>
        </p:nvCxnSpPr>
        <p:spPr>
          <a:xfrm>
            <a:off x="8936744" y="4539432"/>
            <a:ext cx="2413156" cy="0"/>
          </a:xfrm>
          <a:prstGeom prst="straightConnector1">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1350" name="Group 1349" descr="Cohere Family. Performance, low-latency &#10;and built-in grounding">
            <a:extLst>
              <a:ext uri="{FF2B5EF4-FFF2-40B4-BE49-F238E27FC236}">
                <a16:creationId xmlns:a16="http://schemas.microsoft.com/office/drawing/2014/main" id="{27608607-1D98-0308-A94F-D6D59542EFC4}"/>
              </a:ext>
            </a:extLst>
          </p:cNvPr>
          <p:cNvGrpSpPr/>
          <p:nvPr/>
        </p:nvGrpSpPr>
        <p:grpSpPr>
          <a:xfrm>
            <a:off x="1077298" y="1768685"/>
            <a:ext cx="1529026" cy="982474"/>
            <a:chOff x="1077298" y="1768685"/>
            <a:chExt cx="1529026" cy="982474"/>
          </a:xfrm>
        </p:grpSpPr>
        <p:sp>
          <p:nvSpPr>
            <p:cNvPr id="47" name="Rectangle: Rounded Corners 46">
              <a:extLst>
                <a:ext uri="{FF2B5EF4-FFF2-40B4-BE49-F238E27FC236}">
                  <a16:creationId xmlns:a16="http://schemas.microsoft.com/office/drawing/2014/main" id="{8C59681A-EED7-A6D3-BF81-6E1C4D6FAA39}"/>
                </a:ext>
                <a:ext uri="{C183D7F6-B498-43B3-948B-1728B52AA6E4}">
                  <adec:decorative xmlns:adec="http://schemas.microsoft.com/office/drawing/2017/decorative" val="1"/>
                </a:ext>
              </a:extLst>
            </p:cNvPr>
            <p:cNvSpPr/>
            <p:nvPr/>
          </p:nvSpPr>
          <p:spPr>
            <a:xfrm>
              <a:off x="1077298" y="1768685"/>
              <a:ext cx="1529026" cy="889469"/>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48" name="TextBox 47">
              <a:extLst>
                <a:ext uri="{FF2B5EF4-FFF2-40B4-BE49-F238E27FC236}">
                  <a16:creationId xmlns:a16="http://schemas.microsoft.com/office/drawing/2014/main" id="{F4F12826-A73D-79E7-3C27-85846F56145C}"/>
                </a:ext>
                <a:ext uri="{C183D7F6-B498-43B3-948B-1728B52AA6E4}">
                  <adec:decorative xmlns:adec="http://schemas.microsoft.com/office/drawing/2017/decorative" val="1"/>
                </a:ext>
              </a:extLst>
            </p:cNvPr>
            <p:cNvSpPr txBox="1"/>
            <p:nvPr/>
          </p:nvSpPr>
          <p:spPr>
            <a:xfrm>
              <a:off x="1183078" y="2120217"/>
              <a:ext cx="1317466" cy="630942"/>
            </a:xfrm>
            <a:prstGeom prst="rect">
              <a:avLst/>
            </a:prstGeom>
            <a:noFill/>
          </p:spPr>
          <p:txBody>
            <a:bodyPr wrap="square" lIns="0" rIns="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Cohere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Performance, low-latency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and built-in grounding</a:t>
              </a:r>
            </a:p>
          </p:txBody>
        </p:sp>
        <p:pic>
          <p:nvPicPr>
            <p:cNvPr id="49" name="Picture 2">
              <a:extLst>
                <a:ext uri="{FF2B5EF4-FFF2-40B4-BE49-F238E27FC236}">
                  <a16:creationId xmlns:a16="http://schemas.microsoft.com/office/drawing/2014/main" id="{7105A7C9-24C8-5F08-40AB-78BD68F6A27E}"/>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a:ext>
              </a:extLst>
            </a:blip>
            <a:srcRect/>
            <a:stretch>
              <a:fillRect/>
            </a:stretch>
          </p:blipFill>
          <p:spPr bwMode="auto">
            <a:xfrm>
              <a:off x="1663221" y="1801968"/>
              <a:ext cx="357181" cy="3662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49" name="Group 1348" descr="Microsoft Family&#10;Cost-effective, domain-specific SLM efficiency">
            <a:extLst>
              <a:ext uri="{FF2B5EF4-FFF2-40B4-BE49-F238E27FC236}">
                <a16:creationId xmlns:a16="http://schemas.microsoft.com/office/drawing/2014/main" id="{0EF99903-C58A-B2CA-1EC4-9B52337100C6}"/>
              </a:ext>
            </a:extLst>
          </p:cNvPr>
          <p:cNvGrpSpPr/>
          <p:nvPr/>
        </p:nvGrpSpPr>
        <p:grpSpPr>
          <a:xfrm>
            <a:off x="1077298" y="2817811"/>
            <a:ext cx="1529026" cy="982474"/>
            <a:chOff x="1077298" y="2817811"/>
            <a:chExt cx="1529026" cy="982474"/>
          </a:xfrm>
        </p:grpSpPr>
        <p:sp>
          <p:nvSpPr>
            <p:cNvPr id="27" name="Rectangle: Rounded Corners 26">
              <a:extLst>
                <a:ext uri="{FF2B5EF4-FFF2-40B4-BE49-F238E27FC236}">
                  <a16:creationId xmlns:a16="http://schemas.microsoft.com/office/drawing/2014/main" id="{587C77C9-6A56-A364-8C36-EE1DA9B9B36E}"/>
                </a:ext>
                <a:ext uri="{C183D7F6-B498-43B3-948B-1728B52AA6E4}">
                  <adec:decorative xmlns:adec="http://schemas.microsoft.com/office/drawing/2017/decorative" val="1"/>
                </a:ext>
              </a:extLst>
            </p:cNvPr>
            <p:cNvSpPr/>
            <p:nvPr/>
          </p:nvSpPr>
          <p:spPr>
            <a:xfrm>
              <a:off x="1077298" y="2817811"/>
              <a:ext cx="1529026" cy="889469"/>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28" name="TextBox 27">
              <a:extLst>
                <a:ext uri="{FF2B5EF4-FFF2-40B4-BE49-F238E27FC236}">
                  <a16:creationId xmlns:a16="http://schemas.microsoft.com/office/drawing/2014/main" id="{8EFFF587-06EB-655D-DD4D-A5B28B54E76B}"/>
                </a:ext>
                <a:ext uri="{C183D7F6-B498-43B3-948B-1728B52AA6E4}">
                  <adec:decorative xmlns:adec="http://schemas.microsoft.com/office/drawing/2017/decorative" val="1"/>
                </a:ext>
              </a:extLst>
            </p:cNvPr>
            <p:cNvSpPr txBox="1"/>
            <p:nvPr/>
          </p:nvSpPr>
          <p:spPr>
            <a:xfrm>
              <a:off x="1183078" y="3169343"/>
              <a:ext cx="1317466" cy="630942"/>
            </a:xfrm>
            <a:prstGeom prst="rect">
              <a:avLst/>
            </a:prstGeom>
            <a:noFill/>
          </p:spPr>
          <p:txBody>
            <a:bodyPr wrap="square" lIns="0" rIns="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Microsoft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Cost-effective, domain-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specific SLM efficiency</a:t>
              </a:r>
            </a:p>
          </p:txBody>
        </p:sp>
        <p:pic>
          <p:nvPicPr>
            <p:cNvPr id="29" name="Picture 28">
              <a:extLst>
                <a:ext uri="{FF2B5EF4-FFF2-40B4-BE49-F238E27FC236}">
                  <a16:creationId xmlns:a16="http://schemas.microsoft.com/office/drawing/2014/main" id="{7CB809DE-12F0-5D0E-A341-78ACF2F676C9}"/>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21106" y="2913669"/>
              <a:ext cx="241410" cy="241410"/>
            </a:xfrm>
            <a:prstGeom prst="rect">
              <a:avLst/>
            </a:prstGeom>
          </p:spPr>
        </p:pic>
      </p:grpSp>
      <p:grpSp>
        <p:nvGrpSpPr>
          <p:cNvPr id="63" name="Group 62" descr="Azure OpenAI Family. Multimodal GenAI, privacy, security and enterprise scale&#10;">
            <a:extLst>
              <a:ext uri="{FF2B5EF4-FFF2-40B4-BE49-F238E27FC236}">
                <a16:creationId xmlns:a16="http://schemas.microsoft.com/office/drawing/2014/main" id="{5FDC0E5E-64E0-A6BC-3446-77AE74DEFCCA}"/>
              </a:ext>
            </a:extLst>
          </p:cNvPr>
          <p:cNvGrpSpPr/>
          <p:nvPr/>
        </p:nvGrpSpPr>
        <p:grpSpPr>
          <a:xfrm>
            <a:off x="1077298" y="3866936"/>
            <a:ext cx="1529026" cy="982474"/>
            <a:chOff x="1077298" y="3866936"/>
            <a:chExt cx="1529026" cy="982474"/>
          </a:xfrm>
        </p:grpSpPr>
        <p:sp>
          <p:nvSpPr>
            <p:cNvPr id="31" name="Rectangle: Rounded Corners 30">
              <a:extLst>
                <a:ext uri="{FF2B5EF4-FFF2-40B4-BE49-F238E27FC236}">
                  <a16:creationId xmlns:a16="http://schemas.microsoft.com/office/drawing/2014/main" id="{AFAEF590-8536-1122-75B1-C4E60B5A46A8}"/>
                </a:ext>
                <a:ext uri="{C183D7F6-B498-43B3-948B-1728B52AA6E4}">
                  <adec:decorative xmlns:adec="http://schemas.microsoft.com/office/drawing/2017/decorative" val="1"/>
                </a:ext>
              </a:extLst>
            </p:cNvPr>
            <p:cNvSpPr/>
            <p:nvPr/>
          </p:nvSpPr>
          <p:spPr>
            <a:xfrm>
              <a:off x="1077298" y="3866936"/>
              <a:ext cx="1529026" cy="889469"/>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2F0AF800-E03E-87E3-CC73-48E0C97EF9FA}"/>
                </a:ext>
                <a:ext uri="{C183D7F6-B498-43B3-948B-1728B52AA6E4}">
                  <adec:decorative xmlns:adec="http://schemas.microsoft.com/office/drawing/2017/decorative" val="1"/>
                </a:ext>
              </a:extLst>
            </p:cNvPr>
            <p:cNvSpPr txBox="1"/>
            <p:nvPr/>
          </p:nvSpPr>
          <p:spPr>
            <a:xfrm>
              <a:off x="1183078" y="4218468"/>
              <a:ext cx="1317466" cy="630942"/>
            </a:xfrm>
            <a:prstGeom prst="rect">
              <a:avLst/>
            </a:prstGeom>
            <a:noFill/>
          </p:spPr>
          <p:txBody>
            <a:bodyPr wrap="square" lIns="0" rIns="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Azure OpenAI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Multimodal </a:t>
              </a:r>
              <a:r>
                <a:rPr kumimoji="0" lang="en-US" sz="8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GenAI</a:t>
              </a: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 privacy, security and enterprise scale</a:t>
              </a:r>
            </a:p>
          </p:txBody>
        </p:sp>
        <p:pic>
          <p:nvPicPr>
            <p:cNvPr id="33" name="Picture 32">
              <a:extLst>
                <a:ext uri="{FF2B5EF4-FFF2-40B4-BE49-F238E27FC236}">
                  <a16:creationId xmlns:a16="http://schemas.microsoft.com/office/drawing/2014/main" id="{A253F402-F04A-A602-BC19-F2B747A991EA}"/>
                </a:ext>
                <a:ext uri="{C183D7F6-B498-43B3-948B-1728B52AA6E4}">
                  <adec:decorative xmlns:adec="http://schemas.microsoft.com/office/drawing/2017/decorative" val="1"/>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ackgroundRemoval t="2740" b="91781" l="3247" r="89610">
                          <a14:foregroundMark x1="18182" y1="21918" x2="18182" y2="21918"/>
                          <a14:foregroundMark x1="14935" y1="59589" x2="14935" y2="59589"/>
                          <a14:foregroundMark x1="56494" y1="81507" x2="56494" y2="81507"/>
                          <a14:foregroundMark x1="77273" y1="80822" x2="77273" y2="80822"/>
                          <a14:foregroundMark x1="79870" y1="69178" x2="79870" y2="69178"/>
                          <a14:foregroundMark x1="79870" y1="34247" x2="79870" y2="34247"/>
                          <a14:foregroundMark x1="73377" y1="14384" x2="73377" y2="14384"/>
                          <a14:foregroundMark x1="63636" y1="15068" x2="63636" y2="15068"/>
                          <a14:foregroundMark x1="65584" y1="31507" x2="65584" y2="31507"/>
                          <a14:foregroundMark x1="71429" y1="39726" x2="71429" y2="39726"/>
                          <a14:foregroundMark x1="76623" y1="45205" x2="76623" y2="45205"/>
                          <a14:foregroundMark x1="82468" y1="46575" x2="82468" y2="46575"/>
                          <a14:foregroundMark x1="84416" y1="28767" x2="84416" y2="28767"/>
                          <a14:foregroundMark x1="83117" y1="13699" x2="83117" y2="13699"/>
                          <a14:foregroundMark x1="71429" y1="5479" x2="71429" y2="5479"/>
                          <a14:foregroundMark x1="37013" y1="8219" x2="37013" y2="8219"/>
                          <a14:foregroundMark x1="36364" y1="21918" x2="36364" y2="21918"/>
                          <a14:foregroundMark x1="24026" y1="30137" x2="24026" y2="30137"/>
                          <a14:foregroundMark x1="11688" y1="32192" x2="11688" y2="32192"/>
                          <a14:foregroundMark x1="6494" y1="30822" x2="6494" y2="30822"/>
                          <a14:foregroundMark x1="5844" y1="17123" x2="5844" y2="17123"/>
                          <a14:foregroundMark x1="9740" y1="13014" x2="9740" y2="13014"/>
                          <a14:foregroundMark x1="22078" y1="8219" x2="22078" y2="8219"/>
                          <a14:foregroundMark x1="39610" y1="30822" x2="39610" y2="30822"/>
                          <a14:foregroundMark x1="3247" y1="32877" x2="3247" y2="32877"/>
                          <a14:foregroundMark x1="49351" y1="80822" x2="49351" y2="80822"/>
                          <a14:foregroundMark x1="68182" y1="86301" x2="68182" y2="86301"/>
                          <a14:foregroundMark x1="79870" y1="86986" x2="79870" y2="86986"/>
                          <a14:foregroundMark x1="79221" y1="92466" x2="79221" y2="92466"/>
                        </a14:backgroundRemoval>
                      </a14:imgEffect>
                    </a14:imgLayer>
                  </a14:imgProps>
                </a:ext>
                <a:ext uri="{28A0092B-C50C-407E-A947-70E740481C1C}">
                  <a14:useLocalDpi xmlns:a14="http://schemas.microsoft.com/office/drawing/2010/main"/>
                </a:ext>
              </a:extLst>
            </a:blip>
            <a:srcRect/>
            <a:stretch/>
          </p:blipFill>
          <p:spPr bwMode="auto">
            <a:xfrm>
              <a:off x="1726972" y="3974446"/>
              <a:ext cx="229678" cy="217769"/>
            </a:xfrm>
            <a:prstGeom prst="rect">
              <a:avLst/>
            </a:prstGeom>
            <a:ln>
              <a:noFill/>
            </a:ln>
            <a:extLst>
              <a:ext uri="{53640926-AAD7-44D8-BBD7-CCE9431645EC}">
                <a14:shadowObscured xmlns:a14="http://schemas.microsoft.com/office/drawing/2010/main"/>
              </a:ext>
            </a:extLst>
          </p:spPr>
        </p:pic>
      </p:grpSp>
      <p:grpSp>
        <p:nvGrpSpPr>
          <p:cNvPr id="14" name="Group 13" descr="Hugging Face Family. Open-source options that are accessible and adaptable">
            <a:extLst>
              <a:ext uri="{FF2B5EF4-FFF2-40B4-BE49-F238E27FC236}">
                <a16:creationId xmlns:a16="http://schemas.microsoft.com/office/drawing/2014/main" id="{AA03FBA7-D087-5664-F5A1-E9130316FD79}"/>
              </a:ext>
            </a:extLst>
          </p:cNvPr>
          <p:cNvGrpSpPr/>
          <p:nvPr/>
        </p:nvGrpSpPr>
        <p:grpSpPr>
          <a:xfrm>
            <a:off x="1077298" y="4916062"/>
            <a:ext cx="1529026" cy="889469"/>
            <a:chOff x="1077298" y="4916062"/>
            <a:chExt cx="1529026" cy="889469"/>
          </a:xfrm>
        </p:grpSpPr>
        <p:sp>
          <p:nvSpPr>
            <p:cNvPr id="43" name="Rectangle: Rounded Corners 42">
              <a:extLst>
                <a:ext uri="{FF2B5EF4-FFF2-40B4-BE49-F238E27FC236}">
                  <a16:creationId xmlns:a16="http://schemas.microsoft.com/office/drawing/2014/main" id="{C8C9B4B2-4D10-147A-D8E2-4774E7066DEE}"/>
                </a:ext>
                <a:ext uri="{C183D7F6-B498-43B3-948B-1728B52AA6E4}">
                  <adec:decorative xmlns:adec="http://schemas.microsoft.com/office/drawing/2017/decorative" val="1"/>
                </a:ext>
              </a:extLst>
            </p:cNvPr>
            <p:cNvSpPr/>
            <p:nvPr/>
          </p:nvSpPr>
          <p:spPr>
            <a:xfrm>
              <a:off x="1077298" y="4916062"/>
              <a:ext cx="1529026" cy="889469"/>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44" name="TextBox 43">
              <a:extLst>
                <a:ext uri="{FF2B5EF4-FFF2-40B4-BE49-F238E27FC236}">
                  <a16:creationId xmlns:a16="http://schemas.microsoft.com/office/drawing/2014/main" id="{94183680-69DA-8A25-8AE6-19A3F1EB77A6}"/>
                </a:ext>
                <a:ext uri="{C183D7F6-B498-43B3-948B-1728B52AA6E4}">
                  <adec:decorative xmlns:adec="http://schemas.microsoft.com/office/drawing/2017/decorative" val="1"/>
                </a:ext>
              </a:extLst>
            </p:cNvPr>
            <p:cNvSpPr txBox="1"/>
            <p:nvPr/>
          </p:nvSpPr>
          <p:spPr>
            <a:xfrm>
              <a:off x="1183078" y="5253305"/>
              <a:ext cx="1317466" cy="509361"/>
            </a:xfrm>
            <a:prstGeom prst="rect">
              <a:avLst/>
            </a:prstGeom>
            <a:noFill/>
          </p:spPr>
          <p:txBody>
            <a:bodyPr wrap="square" lIns="0" rIns="0" bIns="18288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Hugging Face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Open-source options that are accessible and adaptable</a:t>
              </a:r>
            </a:p>
          </p:txBody>
        </p:sp>
        <p:pic>
          <p:nvPicPr>
            <p:cNvPr id="45" name="Picture 44">
              <a:extLst>
                <a:ext uri="{FF2B5EF4-FFF2-40B4-BE49-F238E27FC236}">
                  <a16:creationId xmlns:a16="http://schemas.microsoft.com/office/drawing/2014/main" id="{09DE620D-69FD-8E9C-8B2D-8FD1BDBC0202}"/>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719824" y="5027976"/>
              <a:ext cx="243975" cy="225271"/>
            </a:xfrm>
            <a:prstGeom prst="rect">
              <a:avLst/>
            </a:prstGeom>
          </p:spPr>
        </p:pic>
      </p:grpSp>
      <p:grpSp>
        <p:nvGrpSpPr>
          <p:cNvPr id="1356" name="Group 1355" descr="Mistral Family. Exceptional language and multilingual reasoning">
            <a:extLst>
              <a:ext uri="{FF2B5EF4-FFF2-40B4-BE49-F238E27FC236}">
                <a16:creationId xmlns:a16="http://schemas.microsoft.com/office/drawing/2014/main" id="{6F1D9685-6FA2-5ECD-5BB3-4EBE7722514D}"/>
              </a:ext>
            </a:extLst>
          </p:cNvPr>
          <p:cNvGrpSpPr/>
          <p:nvPr/>
        </p:nvGrpSpPr>
        <p:grpSpPr>
          <a:xfrm>
            <a:off x="2846833" y="1768685"/>
            <a:ext cx="1529026" cy="982474"/>
            <a:chOff x="2846833" y="1768685"/>
            <a:chExt cx="1529026" cy="982474"/>
          </a:xfrm>
        </p:grpSpPr>
        <p:sp>
          <p:nvSpPr>
            <p:cNvPr id="35" name="Rectangle: Rounded Corners 34">
              <a:extLst>
                <a:ext uri="{FF2B5EF4-FFF2-40B4-BE49-F238E27FC236}">
                  <a16:creationId xmlns:a16="http://schemas.microsoft.com/office/drawing/2014/main" id="{FD5BE837-E0F8-8E89-EFE8-89A65E43B7A6}"/>
                </a:ext>
                <a:ext uri="{C183D7F6-B498-43B3-948B-1728B52AA6E4}">
                  <adec:decorative xmlns:adec="http://schemas.microsoft.com/office/drawing/2017/decorative" val="1"/>
                </a:ext>
              </a:extLst>
            </p:cNvPr>
            <p:cNvSpPr/>
            <p:nvPr/>
          </p:nvSpPr>
          <p:spPr>
            <a:xfrm>
              <a:off x="2846833" y="1768685"/>
              <a:ext cx="1529026" cy="889469"/>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36" name="TextBox 35">
              <a:extLst>
                <a:ext uri="{FF2B5EF4-FFF2-40B4-BE49-F238E27FC236}">
                  <a16:creationId xmlns:a16="http://schemas.microsoft.com/office/drawing/2014/main" id="{027697A4-AB43-F2AD-030E-D739D093913C}"/>
                </a:ext>
                <a:ext uri="{C183D7F6-B498-43B3-948B-1728B52AA6E4}">
                  <adec:decorative xmlns:adec="http://schemas.microsoft.com/office/drawing/2017/decorative" val="1"/>
                </a:ext>
              </a:extLst>
            </p:cNvPr>
            <p:cNvSpPr txBox="1"/>
            <p:nvPr/>
          </p:nvSpPr>
          <p:spPr>
            <a:xfrm>
              <a:off x="2952613" y="2120217"/>
              <a:ext cx="1317466" cy="630942"/>
            </a:xfrm>
            <a:prstGeom prst="rect">
              <a:avLst/>
            </a:prstGeom>
            <a:noFill/>
          </p:spPr>
          <p:txBody>
            <a:bodyPr wrap="square" lIns="0" rIns="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Mistral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Exceptional language and multilingual reasoning</a:t>
              </a:r>
            </a:p>
          </p:txBody>
        </p:sp>
        <p:pic>
          <p:nvPicPr>
            <p:cNvPr id="37" name="Picture 36">
              <a:extLst>
                <a:ext uri="{FF2B5EF4-FFF2-40B4-BE49-F238E27FC236}">
                  <a16:creationId xmlns:a16="http://schemas.microsoft.com/office/drawing/2014/main" id="{810BDEE1-104A-BAFD-E6BE-D5E5DDA28751}"/>
                </a:ext>
                <a:ext uri="{C183D7F6-B498-43B3-948B-1728B52AA6E4}">
                  <adec:decorative xmlns:adec="http://schemas.microsoft.com/office/drawing/2017/decorative" val="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3496507" y="1869701"/>
              <a:ext cx="229678" cy="247067"/>
            </a:xfrm>
            <a:prstGeom prst="rect">
              <a:avLst/>
            </a:prstGeom>
          </p:spPr>
        </p:pic>
      </p:grpSp>
      <p:grpSp>
        <p:nvGrpSpPr>
          <p:cNvPr id="15" name="Group 14" descr="Model catalog">
            <a:extLst>
              <a:ext uri="{FF2B5EF4-FFF2-40B4-BE49-F238E27FC236}">
                <a16:creationId xmlns:a16="http://schemas.microsoft.com/office/drawing/2014/main" id="{C8C0482B-80BE-F665-4CC8-8774261FFA1E}"/>
              </a:ext>
            </a:extLst>
          </p:cNvPr>
          <p:cNvGrpSpPr/>
          <p:nvPr/>
        </p:nvGrpSpPr>
        <p:grpSpPr>
          <a:xfrm>
            <a:off x="3583544" y="3893313"/>
            <a:ext cx="1734706" cy="1779134"/>
            <a:chOff x="5288580" y="3579263"/>
            <a:chExt cx="1614841" cy="1567386"/>
          </a:xfrm>
        </p:grpSpPr>
        <p:pic>
          <p:nvPicPr>
            <p:cNvPr id="1346" name="Picture 1345">
              <a:extLst>
                <a:ext uri="{FF2B5EF4-FFF2-40B4-BE49-F238E27FC236}">
                  <a16:creationId xmlns:a16="http://schemas.microsoft.com/office/drawing/2014/main" id="{82E762D5-9093-E6FE-2D34-EA8755059713}"/>
                </a:ext>
                <a:ext uri="{C183D7F6-B498-43B3-948B-1728B52AA6E4}">
                  <adec:decorative xmlns:adec="http://schemas.microsoft.com/office/drawing/2017/decorative" val="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88580" y="3579263"/>
              <a:ext cx="1614841" cy="1567386"/>
            </a:xfrm>
            <a:prstGeom prst="ellipse">
              <a:avLst/>
            </a:prstGeom>
          </p:spPr>
        </p:pic>
        <p:sp>
          <p:nvSpPr>
            <p:cNvPr id="1347" name="TextBox 1346">
              <a:extLst>
                <a:ext uri="{FF2B5EF4-FFF2-40B4-BE49-F238E27FC236}">
                  <a16:creationId xmlns:a16="http://schemas.microsoft.com/office/drawing/2014/main" id="{10B0887C-3863-BF55-2882-5DA016FFB764}"/>
                </a:ext>
                <a:ext uri="{C183D7F6-B498-43B3-948B-1728B52AA6E4}">
                  <adec:decorative xmlns:adec="http://schemas.microsoft.com/office/drawing/2017/decorative" val="1"/>
                </a:ext>
              </a:extLst>
            </p:cNvPr>
            <p:cNvSpPr txBox="1"/>
            <p:nvPr/>
          </p:nvSpPr>
          <p:spPr>
            <a:xfrm>
              <a:off x="5464958" y="3980418"/>
              <a:ext cx="1229168" cy="73209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Semibold" panose="020B0702040204020203" pitchFamily="34" charset="0"/>
                </a:rPr>
                <a:t>Model Catalog</a:t>
              </a:r>
            </a:p>
          </p:txBody>
        </p:sp>
      </p:grpSp>
      <p:grpSp>
        <p:nvGrpSpPr>
          <p:cNvPr id="1357" name="Group 1356" descr="Meta Family. Use case versatility, &#10;open ethos and safety">
            <a:extLst>
              <a:ext uri="{FF2B5EF4-FFF2-40B4-BE49-F238E27FC236}">
                <a16:creationId xmlns:a16="http://schemas.microsoft.com/office/drawing/2014/main" id="{3D984004-BC22-9F41-BB93-C47599F030F0}"/>
              </a:ext>
            </a:extLst>
          </p:cNvPr>
          <p:cNvGrpSpPr/>
          <p:nvPr/>
        </p:nvGrpSpPr>
        <p:grpSpPr>
          <a:xfrm>
            <a:off x="4616368" y="1768685"/>
            <a:ext cx="1529026" cy="982474"/>
            <a:chOff x="4616368" y="1768685"/>
            <a:chExt cx="1529026" cy="982474"/>
          </a:xfrm>
        </p:grpSpPr>
        <p:sp>
          <p:nvSpPr>
            <p:cNvPr id="39" name="Rectangle: Rounded Corners 38">
              <a:extLst>
                <a:ext uri="{FF2B5EF4-FFF2-40B4-BE49-F238E27FC236}">
                  <a16:creationId xmlns:a16="http://schemas.microsoft.com/office/drawing/2014/main" id="{B99CFD26-1AF8-20F0-7A7E-80D12B2B70A6}"/>
                </a:ext>
                <a:ext uri="{C183D7F6-B498-43B3-948B-1728B52AA6E4}">
                  <adec:decorative xmlns:adec="http://schemas.microsoft.com/office/drawing/2017/decorative" val="1"/>
                </a:ext>
              </a:extLst>
            </p:cNvPr>
            <p:cNvSpPr/>
            <p:nvPr/>
          </p:nvSpPr>
          <p:spPr>
            <a:xfrm>
              <a:off x="4616368" y="1768685"/>
              <a:ext cx="1529026" cy="889469"/>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40" name="TextBox 39">
              <a:extLst>
                <a:ext uri="{FF2B5EF4-FFF2-40B4-BE49-F238E27FC236}">
                  <a16:creationId xmlns:a16="http://schemas.microsoft.com/office/drawing/2014/main" id="{D2C21334-BB34-9947-0EEB-A9F40E53C679}"/>
                </a:ext>
                <a:ext uri="{C183D7F6-B498-43B3-948B-1728B52AA6E4}">
                  <adec:decorative xmlns:adec="http://schemas.microsoft.com/office/drawing/2017/decorative" val="1"/>
                </a:ext>
              </a:extLst>
            </p:cNvPr>
            <p:cNvSpPr txBox="1"/>
            <p:nvPr/>
          </p:nvSpPr>
          <p:spPr>
            <a:xfrm>
              <a:off x="4722148" y="2120217"/>
              <a:ext cx="1317466" cy="630942"/>
            </a:xfrm>
            <a:prstGeom prst="rect">
              <a:avLst/>
            </a:prstGeom>
            <a:noFill/>
          </p:spPr>
          <p:txBody>
            <a:bodyPr wrap="square" lIns="0" rIns="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Meta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Use case versatility,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open ethos and safety</a:t>
              </a:r>
            </a:p>
          </p:txBody>
        </p:sp>
        <p:pic>
          <p:nvPicPr>
            <p:cNvPr id="41" name="Picture 40">
              <a:extLst>
                <a:ext uri="{FF2B5EF4-FFF2-40B4-BE49-F238E27FC236}">
                  <a16:creationId xmlns:a16="http://schemas.microsoft.com/office/drawing/2014/main" id="{11A7EA3A-3A2B-5CEC-71AF-EECD7DD473F1}"/>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258893" y="1904113"/>
              <a:ext cx="243975" cy="162269"/>
            </a:xfrm>
            <a:prstGeom prst="rect">
              <a:avLst/>
            </a:prstGeom>
          </p:spPr>
        </p:pic>
      </p:grpSp>
      <p:grpSp>
        <p:nvGrpSpPr>
          <p:cNvPr id="1358" name="Group 1357" descr="Stability AI Family. Robust image generation models like Stable Diffusion">
            <a:extLst>
              <a:ext uri="{FF2B5EF4-FFF2-40B4-BE49-F238E27FC236}">
                <a16:creationId xmlns:a16="http://schemas.microsoft.com/office/drawing/2014/main" id="{A3F790F5-60BA-0449-44FE-166F52B0549D}"/>
              </a:ext>
            </a:extLst>
          </p:cNvPr>
          <p:cNvGrpSpPr/>
          <p:nvPr/>
        </p:nvGrpSpPr>
        <p:grpSpPr>
          <a:xfrm>
            <a:off x="6385902" y="1776192"/>
            <a:ext cx="1529026" cy="974967"/>
            <a:chOff x="6385902" y="1776192"/>
            <a:chExt cx="1529026" cy="974967"/>
          </a:xfrm>
        </p:grpSpPr>
        <p:sp>
          <p:nvSpPr>
            <p:cNvPr id="10" name="Rectangle: Rounded Corners 9">
              <a:extLst>
                <a:ext uri="{FF2B5EF4-FFF2-40B4-BE49-F238E27FC236}">
                  <a16:creationId xmlns:a16="http://schemas.microsoft.com/office/drawing/2014/main" id="{A72FF150-A383-E602-C4A4-81E934D01365}"/>
                </a:ext>
                <a:ext uri="{C183D7F6-B498-43B3-948B-1728B52AA6E4}">
                  <adec:decorative xmlns:adec="http://schemas.microsoft.com/office/drawing/2017/decorative" val="1"/>
                </a:ext>
              </a:extLst>
            </p:cNvPr>
            <p:cNvSpPr/>
            <p:nvPr/>
          </p:nvSpPr>
          <p:spPr>
            <a:xfrm>
              <a:off x="6385902" y="1776192"/>
              <a:ext cx="1529026" cy="889469"/>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11" name="TextBox 10">
              <a:extLst>
                <a:ext uri="{FF2B5EF4-FFF2-40B4-BE49-F238E27FC236}">
                  <a16:creationId xmlns:a16="http://schemas.microsoft.com/office/drawing/2014/main" id="{9E5ED34E-60EB-D42A-9A78-5A20F79ABDB7}"/>
                </a:ext>
                <a:ext uri="{C183D7F6-B498-43B3-948B-1728B52AA6E4}">
                  <adec:decorative xmlns:adec="http://schemas.microsoft.com/office/drawing/2017/decorative" val="1"/>
                </a:ext>
              </a:extLst>
            </p:cNvPr>
            <p:cNvSpPr txBox="1"/>
            <p:nvPr/>
          </p:nvSpPr>
          <p:spPr>
            <a:xfrm>
              <a:off x="6386428" y="2120217"/>
              <a:ext cx="1527975" cy="630942"/>
            </a:xfrm>
            <a:prstGeom prst="rect">
              <a:avLst/>
            </a:prstGeom>
            <a:noFill/>
          </p:spPr>
          <p:txBody>
            <a:bodyPr wrap="square" lIns="0" rIns="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Stability AI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Robust image generation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models like Stable Diffusion</a:t>
              </a:r>
            </a:p>
          </p:txBody>
        </p:sp>
        <p:pic>
          <p:nvPicPr>
            <p:cNvPr id="13" name="Picture 12">
              <a:extLst>
                <a:ext uri="{FF2B5EF4-FFF2-40B4-BE49-F238E27FC236}">
                  <a16:creationId xmlns:a16="http://schemas.microsoft.com/office/drawing/2014/main" id="{8F66F904-5FCE-1F8B-9AC1-B992C786A236}"/>
                </a:ext>
                <a:ext uri="{C183D7F6-B498-43B3-948B-1728B52AA6E4}">
                  <adec:decorative xmlns:adec="http://schemas.microsoft.com/office/drawing/2017/decorative" val="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023841" y="1900838"/>
              <a:ext cx="253148" cy="210113"/>
            </a:xfrm>
            <a:prstGeom prst="rect">
              <a:avLst/>
            </a:prstGeom>
          </p:spPr>
        </p:pic>
      </p:grpSp>
      <p:grpSp>
        <p:nvGrpSpPr>
          <p:cNvPr id="1359" name="Group 1358" descr="Nvidia Family. High-quality, reliability and designed for optimization&#10;">
            <a:extLst>
              <a:ext uri="{FF2B5EF4-FFF2-40B4-BE49-F238E27FC236}">
                <a16:creationId xmlns:a16="http://schemas.microsoft.com/office/drawing/2014/main" id="{7E576866-F353-6986-BF5D-3C2EDE8E3C8B}"/>
              </a:ext>
              <a:ext uri="{C183D7F6-B498-43B3-948B-1728B52AA6E4}">
                <adec:decorative xmlns:adec="http://schemas.microsoft.com/office/drawing/2017/decorative" val="0"/>
              </a:ext>
            </a:extLst>
          </p:cNvPr>
          <p:cNvGrpSpPr/>
          <p:nvPr/>
        </p:nvGrpSpPr>
        <p:grpSpPr>
          <a:xfrm>
            <a:off x="6385902" y="2817811"/>
            <a:ext cx="1529026" cy="982474"/>
            <a:chOff x="6385902" y="2817811"/>
            <a:chExt cx="1529026" cy="982474"/>
          </a:xfrm>
        </p:grpSpPr>
        <p:sp>
          <p:nvSpPr>
            <p:cNvPr id="51" name="Rectangle: Rounded Corners 50">
              <a:extLst>
                <a:ext uri="{FF2B5EF4-FFF2-40B4-BE49-F238E27FC236}">
                  <a16:creationId xmlns:a16="http://schemas.microsoft.com/office/drawing/2014/main" id="{EA97E15E-DEF7-17AA-2DE6-CB3EB080BA95}"/>
                </a:ext>
                <a:ext uri="{C183D7F6-B498-43B3-948B-1728B52AA6E4}">
                  <adec:decorative xmlns:adec="http://schemas.microsoft.com/office/drawing/2017/decorative" val="1"/>
                </a:ext>
              </a:extLst>
            </p:cNvPr>
            <p:cNvSpPr/>
            <p:nvPr/>
          </p:nvSpPr>
          <p:spPr>
            <a:xfrm>
              <a:off x="6385902" y="2817811"/>
              <a:ext cx="1529026" cy="889468"/>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52" name="TextBox 51">
              <a:extLst>
                <a:ext uri="{FF2B5EF4-FFF2-40B4-BE49-F238E27FC236}">
                  <a16:creationId xmlns:a16="http://schemas.microsoft.com/office/drawing/2014/main" id="{381593CC-26A9-0B33-E924-784574313702}"/>
                </a:ext>
                <a:ext uri="{C183D7F6-B498-43B3-948B-1728B52AA6E4}">
                  <adec:decorative xmlns:adec="http://schemas.microsoft.com/office/drawing/2017/decorative" val="1"/>
                </a:ext>
              </a:extLst>
            </p:cNvPr>
            <p:cNvSpPr txBox="1"/>
            <p:nvPr/>
          </p:nvSpPr>
          <p:spPr>
            <a:xfrm>
              <a:off x="6386428" y="3169343"/>
              <a:ext cx="1527975" cy="630942"/>
            </a:xfrm>
            <a:prstGeom prst="rect">
              <a:avLst/>
            </a:prstGeom>
            <a:noFill/>
          </p:spPr>
          <p:txBody>
            <a:bodyPr wrap="square" lIns="0" rIns="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Nvidia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High-quality, reliability and designed for optimization</a:t>
              </a:r>
            </a:p>
          </p:txBody>
        </p:sp>
        <p:pic>
          <p:nvPicPr>
            <p:cNvPr id="53" name="Graphic 52">
              <a:extLst>
                <a:ext uri="{FF2B5EF4-FFF2-40B4-BE49-F238E27FC236}">
                  <a16:creationId xmlns:a16="http://schemas.microsoft.com/office/drawing/2014/main" id="{B4D0F263-44D0-A796-D26F-31604959003C}"/>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22254" y="2949448"/>
              <a:ext cx="256322" cy="169851"/>
            </a:xfrm>
            <a:prstGeom prst="rect">
              <a:avLst/>
            </a:prstGeom>
          </p:spPr>
        </p:pic>
      </p:grpSp>
      <p:grpSp>
        <p:nvGrpSpPr>
          <p:cNvPr id="1360" name="Group 1359" descr="Databricks Family. Expertise in enterprise workloads and databases&#10;">
            <a:extLst>
              <a:ext uri="{FF2B5EF4-FFF2-40B4-BE49-F238E27FC236}">
                <a16:creationId xmlns:a16="http://schemas.microsoft.com/office/drawing/2014/main" id="{3AE3F252-6CA7-1120-02BE-517227BD9FEE}"/>
              </a:ext>
              <a:ext uri="{C183D7F6-B498-43B3-948B-1728B52AA6E4}">
                <adec:decorative xmlns:adec="http://schemas.microsoft.com/office/drawing/2017/decorative" val="0"/>
              </a:ext>
            </a:extLst>
          </p:cNvPr>
          <p:cNvGrpSpPr/>
          <p:nvPr/>
        </p:nvGrpSpPr>
        <p:grpSpPr>
          <a:xfrm>
            <a:off x="6385902" y="3866937"/>
            <a:ext cx="1529026" cy="982473"/>
            <a:chOff x="6385902" y="3866937"/>
            <a:chExt cx="1529026" cy="982473"/>
          </a:xfrm>
        </p:grpSpPr>
        <p:sp>
          <p:nvSpPr>
            <p:cNvPr id="55" name="Rectangle: Rounded Corners 54">
              <a:extLst>
                <a:ext uri="{FF2B5EF4-FFF2-40B4-BE49-F238E27FC236}">
                  <a16:creationId xmlns:a16="http://schemas.microsoft.com/office/drawing/2014/main" id="{662819F5-1D1D-263C-CD22-AB2EED61AE64}"/>
                </a:ext>
                <a:ext uri="{C183D7F6-B498-43B3-948B-1728B52AA6E4}">
                  <adec:decorative xmlns:adec="http://schemas.microsoft.com/office/drawing/2017/decorative" val="1"/>
                </a:ext>
              </a:extLst>
            </p:cNvPr>
            <p:cNvSpPr/>
            <p:nvPr/>
          </p:nvSpPr>
          <p:spPr>
            <a:xfrm>
              <a:off x="6385902" y="3866937"/>
              <a:ext cx="1529026" cy="889468"/>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56" name="TextBox 55">
              <a:extLst>
                <a:ext uri="{FF2B5EF4-FFF2-40B4-BE49-F238E27FC236}">
                  <a16:creationId xmlns:a16="http://schemas.microsoft.com/office/drawing/2014/main" id="{19A4954F-911C-1832-A2D6-1C7D6EC7808D}"/>
                </a:ext>
                <a:ext uri="{C183D7F6-B498-43B3-948B-1728B52AA6E4}">
                  <adec:decorative xmlns:adec="http://schemas.microsoft.com/office/drawing/2017/decorative" val="1"/>
                </a:ext>
              </a:extLst>
            </p:cNvPr>
            <p:cNvSpPr txBox="1"/>
            <p:nvPr/>
          </p:nvSpPr>
          <p:spPr>
            <a:xfrm>
              <a:off x="6386428" y="4218468"/>
              <a:ext cx="1527975" cy="630942"/>
            </a:xfrm>
            <a:prstGeom prst="rect">
              <a:avLst/>
            </a:prstGeom>
            <a:noFill/>
          </p:spPr>
          <p:txBody>
            <a:bodyPr wrap="square" lIns="0" rIns="0" bIns="18288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Databricks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Expertise in enterprise</a:t>
              </a:r>
              <a:b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b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workloads and databases</a:t>
              </a:r>
            </a:p>
          </p:txBody>
        </p:sp>
        <p:pic>
          <p:nvPicPr>
            <p:cNvPr id="57" name="Picture 56">
              <a:extLst>
                <a:ext uri="{FF2B5EF4-FFF2-40B4-BE49-F238E27FC236}">
                  <a16:creationId xmlns:a16="http://schemas.microsoft.com/office/drawing/2014/main" id="{5E148593-BA8A-9E96-4D2B-55A85C1EC24B}"/>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99388" y="3932303"/>
              <a:ext cx="302055" cy="302056"/>
            </a:xfrm>
            <a:prstGeom prst="rect">
              <a:avLst/>
            </a:prstGeom>
          </p:spPr>
        </p:pic>
      </p:grpSp>
      <p:grpSp>
        <p:nvGrpSpPr>
          <p:cNvPr id="1375" name="Group 1374" descr="Snowflake Family. Cost-effective training, helpful coding and resources&#10;">
            <a:extLst>
              <a:ext uri="{FF2B5EF4-FFF2-40B4-BE49-F238E27FC236}">
                <a16:creationId xmlns:a16="http://schemas.microsoft.com/office/drawing/2014/main" id="{77EDAF00-A8B5-CC82-8469-E9F53D5AB452}"/>
              </a:ext>
              <a:ext uri="{C183D7F6-B498-43B3-948B-1728B52AA6E4}">
                <adec:decorative xmlns:adec="http://schemas.microsoft.com/office/drawing/2017/decorative" val="0"/>
              </a:ext>
            </a:extLst>
          </p:cNvPr>
          <p:cNvGrpSpPr/>
          <p:nvPr/>
        </p:nvGrpSpPr>
        <p:grpSpPr>
          <a:xfrm>
            <a:off x="6385902" y="4916062"/>
            <a:ext cx="1529026" cy="889468"/>
            <a:chOff x="6385902" y="4916062"/>
            <a:chExt cx="1529026" cy="889468"/>
          </a:xfrm>
        </p:grpSpPr>
        <p:sp>
          <p:nvSpPr>
            <p:cNvPr id="59" name="Rectangle: Rounded Corners 58">
              <a:extLst>
                <a:ext uri="{FF2B5EF4-FFF2-40B4-BE49-F238E27FC236}">
                  <a16:creationId xmlns:a16="http://schemas.microsoft.com/office/drawing/2014/main" id="{E681C9EC-4D78-CE9C-0DDD-EB63E4079EC1}"/>
                </a:ext>
                <a:ext uri="{C183D7F6-B498-43B3-948B-1728B52AA6E4}">
                  <adec:decorative xmlns:adec="http://schemas.microsoft.com/office/drawing/2017/decorative" val="1"/>
                </a:ext>
              </a:extLst>
            </p:cNvPr>
            <p:cNvSpPr/>
            <p:nvPr/>
          </p:nvSpPr>
          <p:spPr>
            <a:xfrm>
              <a:off x="6385902" y="4916062"/>
              <a:ext cx="1529026" cy="889468"/>
            </a:xfrm>
            <a:prstGeom prst="roundRect">
              <a:avLst>
                <a:gd name="adj" fmla="val 7744"/>
              </a:avLst>
            </a:prstGeom>
            <a:solidFill>
              <a:schemeClr val="bg1"/>
            </a:solidFill>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
          <p:nvSpPr>
            <p:cNvPr id="60" name="TextBox 59">
              <a:extLst>
                <a:ext uri="{FF2B5EF4-FFF2-40B4-BE49-F238E27FC236}">
                  <a16:creationId xmlns:a16="http://schemas.microsoft.com/office/drawing/2014/main" id="{5FD67946-3505-D4A6-9869-ADD02964C2AA}"/>
                </a:ext>
                <a:ext uri="{C183D7F6-B498-43B3-948B-1728B52AA6E4}">
                  <adec:decorative xmlns:adec="http://schemas.microsoft.com/office/drawing/2017/decorative" val="1"/>
                </a:ext>
              </a:extLst>
            </p:cNvPr>
            <p:cNvSpPr txBox="1"/>
            <p:nvPr/>
          </p:nvSpPr>
          <p:spPr>
            <a:xfrm>
              <a:off x="6386428" y="5253305"/>
              <a:ext cx="1527975" cy="463497"/>
            </a:xfrm>
            <a:prstGeom prst="rect">
              <a:avLst/>
            </a:prstGeom>
            <a:noFill/>
          </p:spPr>
          <p:txBody>
            <a:bodyPr wrap="square" lIns="0" rIns="0" bIns="18288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Snowflake Family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Cost-effective training, </a:t>
              </a:r>
              <a:b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br>
              <a:r>
                <a:rPr kumimoji="0" lang="en-US" sz="8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helpful coding and resources</a:t>
              </a:r>
            </a:p>
          </p:txBody>
        </p:sp>
        <p:pic>
          <p:nvPicPr>
            <p:cNvPr id="61" name="Picture 60">
              <a:extLst>
                <a:ext uri="{FF2B5EF4-FFF2-40B4-BE49-F238E27FC236}">
                  <a16:creationId xmlns:a16="http://schemas.microsoft.com/office/drawing/2014/main" id="{A7BE68F4-80C7-6261-A2FA-A8C7F0570669}"/>
                </a:ext>
                <a:ext uri="{C183D7F6-B498-43B3-948B-1728B52AA6E4}">
                  <adec:decorative xmlns:adec="http://schemas.microsoft.com/office/drawing/2017/decorative" val="1"/>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7010300" y="5000496"/>
              <a:ext cx="280231" cy="280231"/>
            </a:xfrm>
            <a:prstGeom prst="rect">
              <a:avLst/>
            </a:prstGeom>
          </p:spPr>
        </p:pic>
      </p:grpSp>
      <p:sp>
        <p:nvSpPr>
          <p:cNvPr id="1355" name="Rectangle: Rounded Corners 1354">
            <a:extLst>
              <a:ext uri="{FF2B5EF4-FFF2-40B4-BE49-F238E27FC236}">
                <a16:creationId xmlns:a16="http://schemas.microsoft.com/office/drawing/2014/main" id="{C60DB813-18DF-0250-A6D6-7F269AE27B65}"/>
              </a:ext>
            </a:extLst>
          </p:cNvPr>
          <p:cNvSpPr/>
          <p:nvPr/>
        </p:nvSpPr>
        <p:spPr>
          <a:xfrm flipH="1">
            <a:off x="8809052" y="1468286"/>
            <a:ext cx="2654472" cy="401415"/>
          </a:xfrm>
          <a:prstGeom prst="roundRect">
            <a:avLst>
              <a:gd name="adj" fmla="val 50000"/>
            </a:avLst>
          </a:prstGeom>
          <a:gradFill flip="none" rotWithShape="1">
            <a:gsLst>
              <a:gs pos="100000">
                <a:srgbClr val="C03BC4"/>
              </a:gs>
              <a:gs pos="12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panose="020F0502020204030204" pitchFamily="34" charset="0"/>
                <a:ea typeface="+mn-ea"/>
                <a:cs typeface="+mn-cs"/>
              </a:rPr>
              <a:t>Full-lifecycle measurement</a:t>
            </a:r>
          </a:p>
        </p:txBody>
      </p:sp>
      <p:sp>
        <p:nvSpPr>
          <p:cNvPr id="1351" name="TextBox 1350">
            <a:extLst>
              <a:ext uri="{FF2B5EF4-FFF2-40B4-BE49-F238E27FC236}">
                <a16:creationId xmlns:a16="http://schemas.microsoft.com/office/drawing/2014/main" id="{9C9118C7-DBEC-5E99-7C4D-D75FF820B1E2}"/>
              </a:ext>
            </a:extLst>
          </p:cNvPr>
          <p:cNvSpPr txBox="1"/>
          <p:nvPr/>
        </p:nvSpPr>
        <p:spPr>
          <a:xfrm>
            <a:off x="9148553" y="2084111"/>
            <a:ext cx="198953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itchFamily="34" charset="0"/>
              </a:rPr>
              <a:t>Prototype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Identify promising models based on </a:t>
            </a: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benchmarking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public data</a:t>
            </a:r>
          </a:p>
        </p:txBody>
      </p:sp>
      <p:sp>
        <p:nvSpPr>
          <p:cNvPr id="1352" name="TextBox 1351">
            <a:extLst>
              <a:ext uri="{FF2B5EF4-FFF2-40B4-BE49-F238E27FC236}">
                <a16:creationId xmlns:a16="http://schemas.microsoft.com/office/drawing/2014/main" id="{D60AEB91-2B21-81C2-2D7E-2AB47D96F6EE}"/>
              </a:ext>
            </a:extLst>
          </p:cNvPr>
          <p:cNvSpPr txBox="1"/>
          <p:nvPr/>
        </p:nvSpPr>
        <p:spPr>
          <a:xfrm>
            <a:off x="9125342" y="3363680"/>
            <a:ext cx="2035960"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itchFamily="34" charset="0"/>
              </a:rPr>
              <a:t>Optimize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Test prompts and iterate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t>
            </a: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manual evaluations</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using small data sets</a:t>
            </a:r>
          </a:p>
        </p:txBody>
      </p:sp>
      <p:sp>
        <p:nvSpPr>
          <p:cNvPr id="1353" name="TextBox 1352">
            <a:extLst>
              <a:ext uri="{FF2B5EF4-FFF2-40B4-BE49-F238E27FC236}">
                <a16:creationId xmlns:a16="http://schemas.microsoft.com/office/drawing/2014/main" id="{746F90CA-5680-1E14-90AF-063AC25D02A3}"/>
              </a:ext>
            </a:extLst>
          </p:cNvPr>
          <p:cNvSpPr txBox="1"/>
          <p:nvPr/>
        </p:nvSpPr>
        <p:spPr>
          <a:xfrm>
            <a:off x="9076073" y="4643251"/>
            <a:ext cx="2134498" cy="1015663"/>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itchFamily="34" charset="0"/>
              </a:rPr>
              <a:t>Operationalize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000000">
                  <a:lumMod val="75000"/>
                  <a:lumOff val="25000"/>
                </a:srgbClr>
              </a:solidFill>
              <a:effectLst/>
              <a:uLnTx/>
              <a:uFillTx/>
              <a:latin typeface="Segoe Sans Text"/>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Measure the quality and safety more broadly with </a:t>
            </a: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automated evaluations</a:t>
            </a:r>
          </a:p>
        </p:txBody>
      </p:sp>
      <p:sp>
        <p:nvSpPr>
          <p:cNvPr id="12" name="Title 11">
            <a:extLst>
              <a:ext uri="{FF2B5EF4-FFF2-40B4-BE49-F238E27FC236}">
                <a16:creationId xmlns:a16="http://schemas.microsoft.com/office/drawing/2014/main" id="{390D8C41-38C7-BAA3-BA34-A463285F981C}"/>
              </a:ext>
            </a:extLst>
          </p:cNvPr>
          <p:cNvSpPr>
            <a:spLocks noGrp="1"/>
          </p:cNvSpPr>
          <p:nvPr>
            <p:ph type="title"/>
          </p:nvPr>
        </p:nvSpPr>
        <p:spPr>
          <a:xfrm>
            <a:off x="588963" y="457200"/>
            <a:ext cx="11017250" cy="492443"/>
          </a:xfrm>
        </p:spPr>
        <p:txBody>
          <a:bodyPr/>
          <a:lstStyle/>
          <a:p>
            <a:pPr algn="ctr"/>
            <a:r>
              <a:rPr lang="en-US" sz="3200" noProof="0"/>
              <a:t>Access to the </a:t>
            </a:r>
            <a:r>
              <a:rPr lang="en-US" sz="3200"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latest open-source &amp; foundational models</a:t>
            </a:r>
            <a:endParaRPr lang="en-GB" sz="3200"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endParaRPr>
          </a:p>
        </p:txBody>
      </p:sp>
    </p:spTree>
    <p:extLst>
      <p:ext uri="{BB962C8B-B14F-4D97-AF65-F5344CB8AC3E}">
        <p14:creationId xmlns:p14="http://schemas.microsoft.com/office/powerpoint/2010/main" val="2612356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8.33333E-7 -2.96296E-6 L -8.33333E-7 0.03542 " pathEditMode="relative" rAng="0" ptsTypes="AA">
                                      <p:cBhvr>
                                        <p:cTn id="9" dur="700" spd="-100000" fill="hold"/>
                                        <p:tgtEl>
                                          <p:spTgt spid="1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8.33333E-7 -2.96296E-6 L -8.33333E-7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0"/>
                                  </p:stCondLst>
                                  <p:childTnLst>
                                    <p:animMotion origin="layout" path="M -8.33333E-7 -2.96296E-6 L -8.33333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0"/>
                                  </p:stCondLst>
                                  <p:childTnLst>
                                    <p:animMotion origin="layout" path="M -8.33333E-7 -2.96296E-6 L -8.33333E-7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nodeType="withEffect">
                                  <p:stCondLst>
                                    <p:cond delay="0"/>
                                  </p:stCondLst>
                                  <p:childTnLst>
                                    <p:animMotion origin="layout" path="M -8.33333E-7 -2.96296E-6 L -8.33333E-7 0.03542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500"/>
                                        <p:tgtEl>
                                          <p:spTgt spid="63"/>
                                        </p:tgtEl>
                                      </p:cBhvr>
                                    </p:animEffect>
                                  </p:childTnLst>
                                </p:cTn>
                              </p:par>
                              <p:par>
                                <p:cTn id="33" presetID="42" presetClass="path" presetSubtype="0" decel="100000" fill="hold" nodeType="withEffect">
                                  <p:stCondLst>
                                    <p:cond delay="0"/>
                                  </p:stCondLst>
                                  <p:childTnLst>
                                    <p:animMotion origin="layout" path="M -8.33333E-7 -2.96296E-6 L -8.33333E-7 0.03542 " pathEditMode="relative" rAng="0" ptsTypes="AA">
                                      <p:cBhvr>
                                        <p:cTn id="34" dur="700" spd="-100000" fill="hold"/>
                                        <p:tgtEl>
                                          <p:spTgt spid="63"/>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1349"/>
                                        </p:tgtEl>
                                        <p:attrNameLst>
                                          <p:attrName>style.visibility</p:attrName>
                                        </p:attrNameLst>
                                      </p:cBhvr>
                                      <p:to>
                                        <p:strVal val="visible"/>
                                      </p:to>
                                    </p:set>
                                    <p:animEffect transition="in" filter="fade">
                                      <p:cBhvr>
                                        <p:cTn id="37" dur="500"/>
                                        <p:tgtEl>
                                          <p:spTgt spid="1349"/>
                                        </p:tgtEl>
                                      </p:cBhvr>
                                    </p:animEffect>
                                  </p:childTnLst>
                                </p:cTn>
                              </p:par>
                              <p:par>
                                <p:cTn id="38" presetID="42" presetClass="path" presetSubtype="0" decel="100000" fill="hold" nodeType="withEffect">
                                  <p:stCondLst>
                                    <p:cond delay="0"/>
                                  </p:stCondLst>
                                  <p:childTnLst>
                                    <p:animMotion origin="layout" path="M -8.33333E-7 -2.96296E-6 L -8.33333E-7 0.03542 " pathEditMode="relative" rAng="0" ptsTypes="AA">
                                      <p:cBhvr>
                                        <p:cTn id="39" dur="700" spd="-100000" fill="hold"/>
                                        <p:tgtEl>
                                          <p:spTgt spid="1349"/>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350"/>
                                        </p:tgtEl>
                                        <p:attrNameLst>
                                          <p:attrName>style.visibility</p:attrName>
                                        </p:attrNameLst>
                                      </p:cBhvr>
                                      <p:to>
                                        <p:strVal val="visible"/>
                                      </p:to>
                                    </p:set>
                                    <p:animEffect transition="in" filter="fade">
                                      <p:cBhvr>
                                        <p:cTn id="42" dur="500"/>
                                        <p:tgtEl>
                                          <p:spTgt spid="1350"/>
                                        </p:tgtEl>
                                      </p:cBhvr>
                                    </p:animEffect>
                                  </p:childTnLst>
                                </p:cTn>
                              </p:par>
                              <p:par>
                                <p:cTn id="43" presetID="42" presetClass="path" presetSubtype="0" decel="100000" fill="hold" nodeType="withEffect">
                                  <p:stCondLst>
                                    <p:cond delay="0"/>
                                  </p:stCondLst>
                                  <p:childTnLst>
                                    <p:animMotion origin="layout" path="M -8.33333E-7 -2.96296E-6 L -8.33333E-7 0.03542 " pathEditMode="relative" rAng="0" ptsTypes="AA">
                                      <p:cBhvr>
                                        <p:cTn id="44" dur="700" spd="-100000" fill="hold"/>
                                        <p:tgtEl>
                                          <p:spTgt spid="1350"/>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356"/>
                                        </p:tgtEl>
                                        <p:attrNameLst>
                                          <p:attrName>style.visibility</p:attrName>
                                        </p:attrNameLst>
                                      </p:cBhvr>
                                      <p:to>
                                        <p:strVal val="visible"/>
                                      </p:to>
                                    </p:set>
                                    <p:animEffect transition="in" filter="fade">
                                      <p:cBhvr>
                                        <p:cTn id="47" dur="500"/>
                                        <p:tgtEl>
                                          <p:spTgt spid="1356"/>
                                        </p:tgtEl>
                                      </p:cBhvr>
                                    </p:animEffect>
                                  </p:childTnLst>
                                </p:cTn>
                              </p:par>
                              <p:par>
                                <p:cTn id="48" presetID="42" presetClass="path" presetSubtype="0" decel="100000" fill="hold" nodeType="withEffect">
                                  <p:stCondLst>
                                    <p:cond delay="0"/>
                                  </p:stCondLst>
                                  <p:childTnLst>
                                    <p:animMotion origin="layout" path="M -8.33333E-7 -2.96296E-6 L -8.33333E-7 0.03542 " pathEditMode="relative" rAng="0" ptsTypes="AA">
                                      <p:cBhvr>
                                        <p:cTn id="49" dur="700" spd="-100000" fill="hold"/>
                                        <p:tgtEl>
                                          <p:spTgt spid="1356"/>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1357"/>
                                        </p:tgtEl>
                                        <p:attrNameLst>
                                          <p:attrName>style.visibility</p:attrName>
                                        </p:attrNameLst>
                                      </p:cBhvr>
                                      <p:to>
                                        <p:strVal val="visible"/>
                                      </p:to>
                                    </p:set>
                                    <p:animEffect transition="in" filter="fade">
                                      <p:cBhvr>
                                        <p:cTn id="52" dur="500"/>
                                        <p:tgtEl>
                                          <p:spTgt spid="1357"/>
                                        </p:tgtEl>
                                      </p:cBhvr>
                                    </p:animEffect>
                                  </p:childTnLst>
                                </p:cTn>
                              </p:par>
                              <p:par>
                                <p:cTn id="53" presetID="42" presetClass="path" presetSubtype="0" decel="100000" fill="hold" nodeType="withEffect">
                                  <p:stCondLst>
                                    <p:cond delay="0"/>
                                  </p:stCondLst>
                                  <p:childTnLst>
                                    <p:animMotion origin="layout" path="M -8.33333E-7 -2.96296E-6 L -8.33333E-7 0.03542 " pathEditMode="relative" rAng="0" ptsTypes="AA">
                                      <p:cBhvr>
                                        <p:cTn id="54" dur="700" spd="-100000" fill="hold"/>
                                        <p:tgtEl>
                                          <p:spTgt spid="1357"/>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1358"/>
                                        </p:tgtEl>
                                        <p:attrNameLst>
                                          <p:attrName>style.visibility</p:attrName>
                                        </p:attrNameLst>
                                      </p:cBhvr>
                                      <p:to>
                                        <p:strVal val="visible"/>
                                      </p:to>
                                    </p:set>
                                    <p:animEffect transition="in" filter="fade">
                                      <p:cBhvr>
                                        <p:cTn id="57" dur="500"/>
                                        <p:tgtEl>
                                          <p:spTgt spid="1358"/>
                                        </p:tgtEl>
                                      </p:cBhvr>
                                    </p:animEffect>
                                  </p:childTnLst>
                                </p:cTn>
                              </p:par>
                              <p:par>
                                <p:cTn id="58" presetID="42" presetClass="path" presetSubtype="0" decel="100000" fill="hold" nodeType="withEffect">
                                  <p:stCondLst>
                                    <p:cond delay="0"/>
                                  </p:stCondLst>
                                  <p:childTnLst>
                                    <p:animMotion origin="layout" path="M -8.33333E-7 -2.96296E-6 L -8.33333E-7 0.03542 " pathEditMode="relative" rAng="0" ptsTypes="AA">
                                      <p:cBhvr>
                                        <p:cTn id="59" dur="700" spd="-100000" fill="hold"/>
                                        <p:tgtEl>
                                          <p:spTgt spid="1358"/>
                                        </p:tgtEl>
                                        <p:attrNameLst>
                                          <p:attrName>ppt_x</p:attrName>
                                          <p:attrName>ppt_y</p:attrName>
                                        </p:attrNameLst>
                                      </p:cBhvr>
                                      <p:rCtr x="0" y="1759"/>
                                    </p:animMotion>
                                  </p:childTnLst>
                                </p:cTn>
                              </p:par>
                              <p:par>
                                <p:cTn id="60" presetID="10" presetClass="entr" presetSubtype="0" fill="hold" nodeType="withEffect">
                                  <p:stCondLst>
                                    <p:cond delay="0"/>
                                  </p:stCondLst>
                                  <p:childTnLst>
                                    <p:set>
                                      <p:cBhvr>
                                        <p:cTn id="61" dur="1" fill="hold">
                                          <p:stCondLst>
                                            <p:cond delay="0"/>
                                          </p:stCondLst>
                                        </p:cTn>
                                        <p:tgtEl>
                                          <p:spTgt spid="1359"/>
                                        </p:tgtEl>
                                        <p:attrNameLst>
                                          <p:attrName>style.visibility</p:attrName>
                                        </p:attrNameLst>
                                      </p:cBhvr>
                                      <p:to>
                                        <p:strVal val="visible"/>
                                      </p:to>
                                    </p:set>
                                    <p:animEffect transition="in" filter="fade">
                                      <p:cBhvr>
                                        <p:cTn id="62" dur="500"/>
                                        <p:tgtEl>
                                          <p:spTgt spid="1359"/>
                                        </p:tgtEl>
                                      </p:cBhvr>
                                    </p:animEffect>
                                  </p:childTnLst>
                                </p:cTn>
                              </p:par>
                              <p:par>
                                <p:cTn id="63" presetID="42" presetClass="path" presetSubtype="0" decel="100000" fill="hold" nodeType="withEffect">
                                  <p:stCondLst>
                                    <p:cond delay="0"/>
                                  </p:stCondLst>
                                  <p:childTnLst>
                                    <p:animMotion origin="layout" path="M -8.33333E-7 -2.96296E-6 L -8.33333E-7 0.03542 " pathEditMode="relative" rAng="0" ptsTypes="AA">
                                      <p:cBhvr>
                                        <p:cTn id="64" dur="700" spd="-100000" fill="hold"/>
                                        <p:tgtEl>
                                          <p:spTgt spid="1359"/>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1360"/>
                                        </p:tgtEl>
                                        <p:attrNameLst>
                                          <p:attrName>style.visibility</p:attrName>
                                        </p:attrNameLst>
                                      </p:cBhvr>
                                      <p:to>
                                        <p:strVal val="visible"/>
                                      </p:to>
                                    </p:set>
                                    <p:animEffect transition="in" filter="fade">
                                      <p:cBhvr>
                                        <p:cTn id="67" dur="500"/>
                                        <p:tgtEl>
                                          <p:spTgt spid="1360"/>
                                        </p:tgtEl>
                                      </p:cBhvr>
                                    </p:animEffect>
                                  </p:childTnLst>
                                </p:cTn>
                              </p:par>
                              <p:par>
                                <p:cTn id="68" presetID="42" presetClass="path" presetSubtype="0" decel="100000" fill="hold" nodeType="withEffect">
                                  <p:stCondLst>
                                    <p:cond delay="0"/>
                                  </p:stCondLst>
                                  <p:childTnLst>
                                    <p:animMotion origin="layout" path="M -8.33333E-7 -2.96296E-6 L -8.33333E-7 0.03542 " pathEditMode="relative" rAng="0" ptsTypes="AA">
                                      <p:cBhvr>
                                        <p:cTn id="69" dur="700" spd="-100000" fill="hold"/>
                                        <p:tgtEl>
                                          <p:spTgt spid="1360"/>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1375"/>
                                        </p:tgtEl>
                                        <p:attrNameLst>
                                          <p:attrName>style.visibility</p:attrName>
                                        </p:attrNameLst>
                                      </p:cBhvr>
                                      <p:to>
                                        <p:strVal val="visible"/>
                                      </p:to>
                                    </p:set>
                                    <p:animEffect transition="in" filter="fade">
                                      <p:cBhvr>
                                        <p:cTn id="72" dur="500"/>
                                        <p:tgtEl>
                                          <p:spTgt spid="1375"/>
                                        </p:tgtEl>
                                      </p:cBhvr>
                                    </p:animEffect>
                                  </p:childTnLst>
                                </p:cTn>
                              </p:par>
                              <p:par>
                                <p:cTn id="73" presetID="42" presetClass="path" presetSubtype="0" decel="100000" fill="hold" nodeType="withEffect">
                                  <p:stCondLst>
                                    <p:cond delay="0"/>
                                  </p:stCondLst>
                                  <p:childTnLst>
                                    <p:animMotion origin="layout" path="M -8.33333E-7 -2.96296E-6 L -8.33333E-7 0.03542 " pathEditMode="relative" rAng="0" ptsTypes="AA">
                                      <p:cBhvr>
                                        <p:cTn id="74" dur="700" spd="-100000" fill="hold"/>
                                        <p:tgtEl>
                                          <p:spTgt spid="1375"/>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1355"/>
                                        </p:tgtEl>
                                        <p:attrNameLst>
                                          <p:attrName>style.visibility</p:attrName>
                                        </p:attrNameLst>
                                      </p:cBhvr>
                                      <p:to>
                                        <p:strVal val="visible"/>
                                      </p:to>
                                    </p:set>
                                    <p:animEffect transition="in" filter="fade">
                                      <p:cBhvr>
                                        <p:cTn id="77" dur="500"/>
                                        <p:tgtEl>
                                          <p:spTgt spid="1355"/>
                                        </p:tgtEl>
                                      </p:cBhvr>
                                    </p:animEffect>
                                  </p:childTnLst>
                                </p:cTn>
                              </p:par>
                              <p:par>
                                <p:cTn id="78" presetID="42" presetClass="path" presetSubtype="0" decel="100000" fill="hold" grpId="1" nodeType="withEffect">
                                  <p:stCondLst>
                                    <p:cond delay="100"/>
                                  </p:stCondLst>
                                  <p:childTnLst>
                                    <p:animMotion origin="layout" path="M -8.33333E-7 -2.96296E-6 L -8.33333E-7 0.03542 " pathEditMode="relative" rAng="0" ptsTypes="AA">
                                      <p:cBhvr>
                                        <p:cTn id="79" dur="700" spd="-100000" fill="hold"/>
                                        <p:tgtEl>
                                          <p:spTgt spid="1355"/>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351"/>
                                        </p:tgtEl>
                                        <p:attrNameLst>
                                          <p:attrName>style.visibility</p:attrName>
                                        </p:attrNameLst>
                                      </p:cBhvr>
                                      <p:to>
                                        <p:strVal val="visible"/>
                                      </p:to>
                                    </p:set>
                                    <p:animEffect transition="in" filter="fade">
                                      <p:cBhvr>
                                        <p:cTn id="82" dur="500"/>
                                        <p:tgtEl>
                                          <p:spTgt spid="1351"/>
                                        </p:tgtEl>
                                      </p:cBhvr>
                                    </p:animEffect>
                                  </p:childTnLst>
                                </p:cTn>
                              </p:par>
                              <p:par>
                                <p:cTn id="83" presetID="42" presetClass="path" presetSubtype="0" decel="100000" fill="hold" grpId="1" nodeType="withEffect">
                                  <p:stCondLst>
                                    <p:cond delay="100"/>
                                  </p:stCondLst>
                                  <p:childTnLst>
                                    <p:animMotion origin="layout" path="M -8.33333E-7 -2.96296E-6 L -8.33333E-7 0.03542 " pathEditMode="relative" rAng="0" ptsTypes="AA">
                                      <p:cBhvr>
                                        <p:cTn id="84" dur="700" spd="-100000" fill="hold"/>
                                        <p:tgtEl>
                                          <p:spTgt spid="1351"/>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1353"/>
                                        </p:tgtEl>
                                        <p:attrNameLst>
                                          <p:attrName>style.visibility</p:attrName>
                                        </p:attrNameLst>
                                      </p:cBhvr>
                                      <p:to>
                                        <p:strVal val="visible"/>
                                      </p:to>
                                    </p:set>
                                    <p:animEffect transition="in" filter="fade">
                                      <p:cBhvr>
                                        <p:cTn id="87" dur="500"/>
                                        <p:tgtEl>
                                          <p:spTgt spid="1353"/>
                                        </p:tgtEl>
                                      </p:cBhvr>
                                    </p:animEffect>
                                  </p:childTnLst>
                                </p:cTn>
                              </p:par>
                              <p:par>
                                <p:cTn id="88" presetID="42" presetClass="path" presetSubtype="0" decel="100000" fill="hold" grpId="1" nodeType="withEffect">
                                  <p:stCondLst>
                                    <p:cond delay="100"/>
                                  </p:stCondLst>
                                  <p:childTnLst>
                                    <p:animMotion origin="layout" path="M -8.33333E-7 -2.96296E-6 L -8.33333E-7 0.03542 " pathEditMode="relative" rAng="0" ptsTypes="AA">
                                      <p:cBhvr>
                                        <p:cTn id="89" dur="700" spd="-100000" fill="hold"/>
                                        <p:tgtEl>
                                          <p:spTgt spid="1353"/>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1352"/>
                                        </p:tgtEl>
                                        <p:attrNameLst>
                                          <p:attrName>style.visibility</p:attrName>
                                        </p:attrNameLst>
                                      </p:cBhvr>
                                      <p:to>
                                        <p:strVal val="visible"/>
                                      </p:to>
                                    </p:set>
                                    <p:animEffect transition="in" filter="fade">
                                      <p:cBhvr>
                                        <p:cTn id="92" dur="500"/>
                                        <p:tgtEl>
                                          <p:spTgt spid="1352"/>
                                        </p:tgtEl>
                                      </p:cBhvr>
                                    </p:animEffect>
                                  </p:childTnLst>
                                </p:cTn>
                              </p:par>
                              <p:par>
                                <p:cTn id="93" presetID="42" presetClass="path" presetSubtype="0" decel="100000" fill="hold" grpId="1" nodeType="withEffect">
                                  <p:stCondLst>
                                    <p:cond delay="100"/>
                                  </p:stCondLst>
                                  <p:childTnLst>
                                    <p:animMotion origin="layout" path="M -8.33333E-7 -2.96296E-6 L -8.33333E-7 0.03542 " pathEditMode="relative" rAng="0" ptsTypes="AA">
                                      <p:cBhvr>
                                        <p:cTn id="94" dur="700" spd="-100000" fill="hold"/>
                                        <p:tgtEl>
                                          <p:spTgt spid="1352"/>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1374"/>
                                        </p:tgtEl>
                                        <p:attrNameLst>
                                          <p:attrName>style.visibility</p:attrName>
                                        </p:attrNameLst>
                                      </p:cBhvr>
                                      <p:to>
                                        <p:strVal val="visible"/>
                                      </p:to>
                                    </p:set>
                                    <p:animEffect transition="in" filter="fade">
                                      <p:cBhvr>
                                        <p:cTn id="97" dur="500"/>
                                        <p:tgtEl>
                                          <p:spTgt spid="1374"/>
                                        </p:tgtEl>
                                      </p:cBhvr>
                                    </p:animEffect>
                                  </p:childTnLst>
                                </p:cTn>
                              </p:par>
                              <p:par>
                                <p:cTn id="98" presetID="42" presetClass="path" presetSubtype="0" decel="100000" fill="hold" nodeType="withEffect">
                                  <p:stCondLst>
                                    <p:cond delay="100"/>
                                  </p:stCondLst>
                                  <p:childTnLst>
                                    <p:animMotion origin="layout" path="M -8.33333E-7 -2.96296E-6 L -8.33333E-7 0.03542 " pathEditMode="relative" rAng="0" ptsTypes="AA">
                                      <p:cBhvr>
                                        <p:cTn id="99" dur="700" spd="-100000" fill="hold"/>
                                        <p:tgtEl>
                                          <p:spTgt spid="1374"/>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1377"/>
                                        </p:tgtEl>
                                        <p:attrNameLst>
                                          <p:attrName>style.visibility</p:attrName>
                                        </p:attrNameLst>
                                      </p:cBhvr>
                                      <p:to>
                                        <p:strVal val="visible"/>
                                      </p:to>
                                    </p:set>
                                    <p:animEffect transition="in" filter="fade">
                                      <p:cBhvr>
                                        <p:cTn id="102" dur="500"/>
                                        <p:tgtEl>
                                          <p:spTgt spid="1377"/>
                                        </p:tgtEl>
                                      </p:cBhvr>
                                    </p:animEffect>
                                  </p:childTnLst>
                                </p:cTn>
                              </p:par>
                              <p:par>
                                <p:cTn id="103" presetID="42" presetClass="path" presetSubtype="0" decel="100000" fill="hold" nodeType="withEffect">
                                  <p:stCondLst>
                                    <p:cond delay="100"/>
                                  </p:stCondLst>
                                  <p:childTnLst>
                                    <p:animMotion origin="layout" path="M -8.33333E-7 -2.96296E-6 L -8.33333E-7 0.03542 " pathEditMode="relative" rAng="0" ptsTypes="AA">
                                      <p:cBhvr>
                                        <p:cTn id="104" dur="700" spd="-100000" fill="hold"/>
                                        <p:tgtEl>
                                          <p:spTgt spid="1377"/>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1354"/>
                                        </p:tgtEl>
                                        <p:attrNameLst>
                                          <p:attrName>style.visibility</p:attrName>
                                        </p:attrNameLst>
                                      </p:cBhvr>
                                      <p:to>
                                        <p:strVal val="visible"/>
                                      </p:to>
                                    </p:set>
                                    <p:animEffect transition="in" filter="fade">
                                      <p:cBhvr>
                                        <p:cTn id="107" dur="500"/>
                                        <p:tgtEl>
                                          <p:spTgt spid="1354"/>
                                        </p:tgtEl>
                                      </p:cBhvr>
                                    </p:animEffect>
                                  </p:childTnLst>
                                </p:cTn>
                              </p:par>
                              <p:par>
                                <p:cTn id="108" presetID="42" presetClass="path" presetSubtype="0" decel="100000" fill="hold" grpId="1" nodeType="withEffect">
                                  <p:stCondLst>
                                    <p:cond delay="100"/>
                                  </p:stCondLst>
                                  <p:childTnLst>
                                    <p:animMotion origin="layout" path="M -8.33333E-7 -2.96296E-6 L -8.33333E-7 0.03542 " pathEditMode="relative" rAng="0" ptsTypes="AA">
                                      <p:cBhvr>
                                        <p:cTn id="109" dur="700" spd="-100000" fill="hold"/>
                                        <p:tgtEl>
                                          <p:spTgt spid="1354"/>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9"/>
                                        </p:tgtEl>
                                        <p:attrNameLst>
                                          <p:attrName>style.visibility</p:attrName>
                                        </p:attrNameLst>
                                      </p:cBhvr>
                                      <p:to>
                                        <p:strVal val="visible"/>
                                      </p:to>
                                    </p:set>
                                    <p:animEffect transition="in" filter="fade">
                                      <p:cBhvr>
                                        <p:cTn id="112" dur="500"/>
                                        <p:tgtEl>
                                          <p:spTgt spid="9"/>
                                        </p:tgtEl>
                                      </p:cBhvr>
                                    </p:animEffect>
                                  </p:childTnLst>
                                </p:cTn>
                              </p:par>
                              <p:par>
                                <p:cTn id="113" presetID="42" presetClass="path" presetSubtype="0" decel="100000" fill="hold" grpId="1" nodeType="withEffect">
                                  <p:stCondLst>
                                    <p:cond delay="100"/>
                                  </p:stCondLst>
                                  <p:childTnLst>
                                    <p:animMotion origin="layout" path="M -8.33333E-7 -2.96296E-6 L -8.33333E-7 0.03542 " pathEditMode="relative" rAng="0" ptsTypes="AA">
                                      <p:cBhvr>
                                        <p:cTn id="114" dur="700" spd="-100000" fill="hold"/>
                                        <p:tgtEl>
                                          <p:spTgt spid="9"/>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1363"/>
                                        </p:tgtEl>
                                        <p:attrNameLst>
                                          <p:attrName>style.visibility</p:attrName>
                                        </p:attrNameLst>
                                      </p:cBhvr>
                                      <p:to>
                                        <p:strVal val="visible"/>
                                      </p:to>
                                    </p:set>
                                    <p:animEffect transition="in" filter="fade">
                                      <p:cBhvr>
                                        <p:cTn id="117" dur="500"/>
                                        <p:tgtEl>
                                          <p:spTgt spid="1363"/>
                                        </p:tgtEl>
                                      </p:cBhvr>
                                    </p:animEffect>
                                  </p:childTnLst>
                                </p:cTn>
                              </p:par>
                              <p:par>
                                <p:cTn id="118" presetID="42" presetClass="path" presetSubtype="0" decel="100000" fill="hold" grpId="1" nodeType="withEffect">
                                  <p:stCondLst>
                                    <p:cond delay="100"/>
                                  </p:stCondLst>
                                  <p:childTnLst>
                                    <p:animMotion origin="layout" path="M -8.33333E-7 -2.96296E-6 L -8.33333E-7 0.03542 " pathEditMode="relative" rAng="0" ptsTypes="AA">
                                      <p:cBhvr>
                                        <p:cTn id="119" dur="700" spd="-100000" fill="hold"/>
                                        <p:tgtEl>
                                          <p:spTgt spid="1363"/>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1366"/>
                                        </p:tgtEl>
                                        <p:attrNameLst>
                                          <p:attrName>style.visibility</p:attrName>
                                        </p:attrNameLst>
                                      </p:cBhvr>
                                      <p:to>
                                        <p:strVal val="visible"/>
                                      </p:to>
                                    </p:set>
                                    <p:animEffect transition="in" filter="fade">
                                      <p:cBhvr>
                                        <p:cTn id="122" dur="500"/>
                                        <p:tgtEl>
                                          <p:spTgt spid="1366"/>
                                        </p:tgtEl>
                                      </p:cBhvr>
                                    </p:animEffect>
                                  </p:childTnLst>
                                </p:cTn>
                              </p:par>
                              <p:par>
                                <p:cTn id="123" presetID="42" presetClass="path" presetSubtype="0" decel="100000" fill="hold" grpId="1" nodeType="withEffect">
                                  <p:stCondLst>
                                    <p:cond delay="100"/>
                                  </p:stCondLst>
                                  <p:childTnLst>
                                    <p:animMotion origin="layout" path="M -8.33333E-7 -2.96296E-6 L -8.33333E-7 0.03542 " pathEditMode="relative" rAng="0" ptsTypes="AA">
                                      <p:cBhvr>
                                        <p:cTn id="124" dur="700" spd="-100000" fill="hold"/>
                                        <p:tgtEl>
                                          <p:spTgt spid="1366"/>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1372"/>
                                        </p:tgtEl>
                                        <p:attrNameLst>
                                          <p:attrName>style.visibility</p:attrName>
                                        </p:attrNameLst>
                                      </p:cBhvr>
                                      <p:to>
                                        <p:strVal val="visible"/>
                                      </p:to>
                                    </p:set>
                                    <p:animEffect transition="in" filter="fade">
                                      <p:cBhvr>
                                        <p:cTn id="127" dur="500"/>
                                        <p:tgtEl>
                                          <p:spTgt spid="1372"/>
                                        </p:tgtEl>
                                      </p:cBhvr>
                                    </p:animEffect>
                                  </p:childTnLst>
                                </p:cTn>
                              </p:par>
                              <p:par>
                                <p:cTn id="128" presetID="42" presetClass="path" presetSubtype="0" decel="100000" fill="hold" grpId="1" nodeType="withEffect">
                                  <p:stCondLst>
                                    <p:cond delay="100"/>
                                  </p:stCondLst>
                                  <p:childTnLst>
                                    <p:animMotion origin="layout" path="M -8.33333E-7 -2.96296E-6 L -8.33333E-7 0.03542 " pathEditMode="relative" rAng="0" ptsTypes="AA">
                                      <p:cBhvr>
                                        <p:cTn id="129" dur="700" spd="-100000" fill="hold"/>
                                        <p:tgtEl>
                                          <p:spTgt spid="1372"/>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1369"/>
                                        </p:tgtEl>
                                        <p:attrNameLst>
                                          <p:attrName>style.visibility</p:attrName>
                                        </p:attrNameLst>
                                      </p:cBhvr>
                                      <p:to>
                                        <p:strVal val="visible"/>
                                      </p:to>
                                    </p:set>
                                    <p:animEffect transition="in" filter="fade">
                                      <p:cBhvr>
                                        <p:cTn id="132" dur="500"/>
                                        <p:tgtEl>
                                          <p:spTgt spid="1369"/>
                                        </p:tgtEl>
                                      </p:cBhvr>
                                    </p:animEffect>
                                  </p:childTnLst>
                                </p:cTn>
                              </p:par>
                              <p:par>
                                <p:cTn id="133" presetID="42" presetClass="path" presetSubtype="0" decel="100000" fill="hold" grpId="1" nodeType="withEffect">
                                  <p:stCondLst>
                                    <p:cond delay="100"/>
                                  </p:stCondLst>
                                  <p:childTnLst>
                                    <p:animMotion origin="layout" path="M -8.33333E-7 -2.96296E-6 L -8.33333E-7 0.03542 " pathEditMode="relative" rAng="0" ptsTypes="AA">
                                      <p:cBhvr>
                                        <p:cTn id="134" dur="700" spd="-100000" fill="hold"/>
                                        <p:tgtEl>
                                          <p:spTgt spid="136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4" grpId="0" animBg="1"/>
      <p:bldP spid="1354" grpId="1" animBg="1"/>
      <p:bldP spid="9" grpId="0" animBg="1"/>
      <p:bldP spid="9" grpId="1" animBg="1"/>
      <p:bldP spid="1363" grpId="0" animBg="1"/>
      <p:bldP spid="1363" grpId="1" animBg="1"/>
      <p:bldP spid="1366" grpId="0" animBg="1"/>
      <p:bldP spid="1366" grpId="1" animBg="1"/>
      <p:bldP spid="1369" grpId="0" animBg="1"/>
      <p:bldP spid="1369" grpId="1" animBg="1"/>
      <p:bldP spid="1372" grpId="0" animBg="1"/>
      <p:bldP spid="1372" grpId="1" animBg="1"/>
      <p:bldP spid="1355" grpId="0" animBg="1"/>
      <p:bldP spid="1355" grpId="1" animBg="1"/>
      <p:bldP spid="1351" grpId="0"/>
      <p:bldP spid="1351" grpId="1"/>
      <p:bldP spid="1352" grpId="0"/>
      <p:bldP spid="1352" grpId="1"/>
      <p:bldP spid="1353" grpId="0"/>
      <p:bldP spid="1353"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48150A0-D698-78D1-CC78-F134D7915178}"/>
              </a:ext>
              <a:ext uri="{C183D7F6-B498-43B3-948B-1728B52AA6E4}">
                <adec:decorative xmlns:adec="http://schemas.microsoft.com/office/drawing/2017/decorative" val="1"/>
              </a:ext>
            </a:extLst>
          </p:cNvPr>
          <p:cNvSpPr/>
          <p:nvPr/>
        </p:nvSpPr>
        <p:spPr bwMode="auto">
          <a:xfrm>
            <a:off x="7485321" y="1404319"/>
            <a:ext cx="4121462" cy="4772644"/>
          </a:xfrm>
          <a:prstGeom prst="roundRect">
            <a:avLst>
              <a:gd name="adj" fmla="val 460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Small" pitchFamily="2" charset="0"/>
              <a:ea typeface="+mn-ea"/>
              <a:cs typeface="+mn-cs"/>
            </a:endParaRPr>
          </a:p>
        </p:txBody>
      </p:sp>
      <p:sp>
        <p:nvSpPr>
          <p:cNvPr id="2" name="Title 1">
            <a:extLst>
              <a:ext uri="{FF2B5EF4-FFF2-40B4-BE49-F238E27FC236}">
                <a16:creationId xmlns:a16="http://schemas.microsoft.com/office/drawing/2014/main" id="{5ADE918B-CE08-DD71-3E70-1A1AE92B7552}"/>
              </a:ext>
            </a:extLst>
          </p:cNvPr>
          <p:cNvSpPr>
            <a:spLocks noGrp="1"/>
          </p:cNvSpPr>
          <p:nvPr>
            <p:ph type="title"/>
          </p:nvPr>
        </p:nvSpPr>
        <p:spPr/>
        <p:txBody>
          <a:bodyPr anchor="t">
            <a:normAutofit/>
          </a:bodyPr>
          <a:lstStyle/>
          <a:p>
            <a:pPr algn="ctr"/>
            <a:r>
              <a:rPr lang="en-US" altLang="en-US">
                <a:solidFill>
                  <a:srgbClr val="FF0000"/>
                </a:solidFill>
                <a:cs typeface="Segoe Sans Text"/>
              </a:rPr>
              <a:t>New!</a:t>
            </a:r>
            <a:r>
              <a:rPr lang="en-US" altLang="en-US">
                <a:solidFill>
                  <a:schemeClr val="accent5"/>
                </a:solidFill>
                <a:cs typeface="Segoe Sans Text"/>
              </a:rPr>
              <a:t> </a:t>
            </a:r>
            <a:r>
              <a:rPr lang="en-US" altLang="en-US">
                <a:cs typeface="Segoe Sans Text"/>
              </a:rPr>
              <a:t>Provisioned Offering Self-service purchasing</a:t>
            </a:r>
            <a:endParaRPr lang="en-US" altLang="en-US"/>
          </a:p>
        </p:txBody>
      </p:sp>
      <p:sp>
        <p:nvSpPr>
          <p:cNvPr id="6" name="Content Placeholder 2">
            <a:extLst>
              <a:ext uri="{FF2B5EF4-FFF2-40B4-BE49-F238E27FC236}">
                <a16:creationId xmlns:a16="http://schemas.microsoft.com/office/drawing/2014/main" id="{03D59A32-3149-3D84-2B14-86A942FA0B23}"/>
              </a:ext>
            </a:extLst>
          </p:cNvPr>
          <p:cNvSpPr txBox="1">
            <a:spLocks/>
          </p:cNvSpPr>
          <p:nvPr/>
        </p:nvSpPr>
        <p:spPr>
          <a:xfrm>
            <a:off x="588263" y="1573098"/>
            <a:ext cx="6015737" cy="4267835"/>
          </a:xfrm>
          <a:prstGeom prst="rect">
            <a:avLst/>
          </a:prstGeom>
        </p:spPr>
        <p:txBody>
          <a:bodyPr vert="horz" wrap="square" lIns="0" tIns="45720" rIns="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Provisioned self-service quota management:</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Easy quota requests via a user-friendly form</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Quick auto-approval process to expedite deployment</a:t>
            </a:r>
            <a:endParaRPr kumimoji="0" lang="en-US" altLang="en-US" sz="1400" b="1" i="0" u="none" strike="noStrike" kern="1200" cap="none" spc="0" normalizeH="0" baseline="0" noProof="0">
              <a:ln>
                <a:noFill/>
              </a:ln>
              <a:solidFill>
                <a:prstClr val="black"/>
              </a:solidFill>
              <a:effectLst/>
              <a:uLnTx/>
              <a:uFillTx/>
              <a:latin typeface="Segoe Sans Text" pitchFamily="2" charset="0"/>
              <a:ea typeface="+mn-ea"/>
              <a:cs typeface="+mn-cs"/>
            </a:endParaRPr>
          </a:p>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Flexible model usage:</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Quota can be used for any model/version, enhancing flexibility</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Default quota allocated in all supported regions for ease of access</a:t>
            </a:r>
            <a:endParaRPr kumimoji="0" lang="en-US" altLang="en-US" sz="1400" b="1" i="0" u="none" strike="noStrike" kern="1200" cap="none" spc="0" normalizeH="0" baseline="0" noProof="0">
              <a:ln>
                <a:noFill/>
              </a:ln>
              <a:solidFill>
                <a:prstClr val="black"/>
              </a:solidFill>
              <a:effectLst/>
              <a:uLnTx/>
              <a:uFillTx/>
              <a:latin typeface="Segoe Sans Text" pitchFamily="2" charset="0"/>
              <a:ea typeface="+mn-ea"/>
              <a:cs typeface="+mn-cs"/>
            </a:endParaRPr>
          </a:p>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Real-time</a:t>
            </a:r>
            <a:r>
              <a:rPr kumimoji="0" lang="en-US" altLang="en-US" sz="1800" b="1" i="0" u="none" strike="noStrike" kern="1200" cap="none" spc="0" normalizeH="0" baseline="0" noProof="0">
                <a:ln>
                  <a:noFill/>
                </a:ln>
                <a:solidFill>
                  <a:srgbClr val="C03BC4"/>
                </a:solidFill>
                <a:effectLst/>
                <a:uLnTx/>
                <a:uFillTx/>
                <a:latin typeface="Segoe Sans Text" pitchFamily="2" charset="0"/>
                <a:ea typeface="+mn-ea"/>
                <a:cs typeface="+mn-cs"/>
              </a:rPr>
              <a:t> </a:t>
            </a: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capacity insights:</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Transparent access to regional service capacity for better planning</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Guided deployment experience offers alternative regions if capacity is full</a:t>
            </a:r>
            <a:endParaRPr kumimoji="0" lang="en-US" altLang="en-US" sz="1400" b="1" i="0" u="none" strike="noStrike" kern="1200" cap="none" spc="0" normalizeH="0" baseline="0" noProof="0">
              <a:ln>
                <a:noFill/>
              </a:ln>
              <a:solidFill>
                <a:prstClr val="black"/>
              </a:solidFill>
              <a:effectLst/>
              <a:uLnTx/>
              <a:uFillTx/>
              <a:latin typeface="Segoe Sans Text" pitchFamily="2" charset="0"/>
              <a:ea typeface="+mn-ea"/>
              <a:cs typeface="+mn-cs"/>
            </a:endParaRPr>
          </a:p>
          <a:p>
            <a:pPr marL="0" marR="0" lvl="0" indent="0" algn="l" defTabSz="914400" rtl="0" eaLnBrk="0" fontAlgn="base" latinLnBrk="0" hangingPunct="0">
              <a:lnSpc>
                <a:spcPct val="100000"/>
              </a:lnSpc>
              <a:spcBef>
                <a:spcPts val="2400"/>
              </a:spcBef>
              <a:spcAft>
                <a:spcPts val="40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Incorporate new reservation model:</a:t>
            </a:r>
            <a:endParaRPr kumimoji="0" lang="en-US" altLang="en-US" sz="1800" b="0" i="0" u="none" strike="noStrike" kern="1200" cap="none" spc="0" normalizeH="0" baseline="0" noProof="0">
              <a:ln>
                <a:noFill/>
              </a:ln>
              <a:solidFill>
                <a:srgbClr val="C03BC4"/>
              </a:solidFill>
              <a:effectLst/>
              <a:uLnTx/>
              <a:uFillTx/>
              <a:latin typeface="Segoe Sans Text" pitchFamily="2" charset="0"/>
              <a:ea typeface="+mn-ea"/>
              <a:cs typeface="+mn-cs"/>
            </a:endParaRP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Discounted Azure Reservations for monthly and yearly commitments</a:t>
            </a:r>
          </a:p>
          <a:p>
            <a:pPr marL="173038" marR="0" lvl="1" indent="-173038" algn="l" defTabSz="914400" rtl="0" eaLnBrk="0" fontAlgn="base" latinLnBrk="0" hangingPunct="0">
              <a:lnSpc>
                <a:spcPct val="100000"/>
              </a:lnSpc>
              <a:spcBef>
                <a:spcPct val="0"/>
              </a:spcBef>
              <a:spcAft>
                <a:spcPct val="0"/>
              </a:spcAft>
              <a:buClr>
                <a:srgbClr val="C03BC4"/>
              </a:buClr>
              <a:buSzTx/>
              <a:buFont typeface="Arial" panose="020B0604020202020204" pitchFamily="34" charset="0"/>
              <a:buChar char="•"/>
              <a:tabLst/>
              <a:defRPr/>
            </a:pP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Optional for hourly billing with no-commitment for simplified </a:t>
            </a:r>
            <a:b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br>
            <a:r>
              <a:rPr kumimoji="0" lang="en-US" altLang="en-US" sz="1400" b="0" i="0" u="none" strike="noStrike" kern="1200" cap="none" spc="0" normalizeH="0" baseline="0" noProof="0">
                <a:ln>
                  <a:noFill/>
                </a:ln>
                <a:solidFill>
                  <a:prstClr val="black"/>
                </a:solidFill>
                <a:effectLst/>
                <a:uLnTx/>
                <a:uFillTx/>
                <a:latin typeface="Segoe Sans Text" pitchFamily="2" charset="0"/>
                <a:ea typeface="+mn-ea"/>
                <a:cs typeface="+mn-cs"/>
              </a:rPr>
              <a:t>workload testing and migrations</a:t>
            </a:r>
          </a:p>
        </p:txBody>
      </p:sp>
      <p:pic>
        <p:nvPicPr>
          <p:cNvPr id="7" name="Picture 8" descr="Deploy model gpt-4 form screenshot">
            <a:extLst>
              <a:ext uri="{FF2B5EF4-FFF2-40B4-BE49-F238E27FC236}">
                <a16:creationId xmlns:a16="http://schemas.microsoft.com/office/drawing/2014/main" id="{5125F784-0181-FABC-6C56-67F7C62596F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815543" y="1720850"/>
            <a:ext cx="3461018" cy="4139583"/>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0E929EE4-7D93-9668-4255-72818A2E3AB6}"/>
              </a:ext>
              <a:ext uri="{C183D7F6-B498-43B3-948B-1728B52AA6E4}">
                <adec:decorative xmlns:adec="http://schemas.microsoft.com/office/drawing/2017/decorative" val="1"/>
              </a:ext>
            </a:extLst>
          </p:cNvPr>
          <p:cNvCxnSpPr>
            <a:cxnSpLocks/>
          </p:cNvCxnSpPr>
          <p:nvPr/>
        </p:nvCxnSpPr>
        <p:spPr>
          <a:xfrm>
            <a:off x="588263" y="2528022"/>
            <a:ext cx="6239257"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9AF598-4929-319F-D36C-DF2820FDAFB0}"/>
              </a:ext>
              <a:ext uri="{C183D7F6-B498-43B3-948B-1728B52AA6E4}">
                <adec:decorative xmlns:adec="http://schemas.microsoft.com/office/drawing/2017/decorative" val="1"/>
              </a:ext>
            </a:extLst>
          </p:cNvPr>
          <p:cNvCxnSpPr>
            <a:cxnSpLocks/>
          </p:cNvCxnSpPr>
          <p:nvPr/>
        </p:nvCxnSpPr>
        <p:spPr>
          <a:xfrm>
            <a:off x="588263" y="3599902"/>
            <a:ext cx="6239257"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44FDD5C-5B93-7234-8673-78F91B379165}"/>
              </a:ext>
              <a:ext uri="{C183D7F6-B498-43B3-948B-1728B52AA6E4}">
                <adec:decorative xmlns:adec="http://schemas.microsoft.com/office/drawing/2017/decorative" val="1"/>
              </a:ext>
            </a:extLst>
          </p:cNvPr>
          <p:cNvCxnSpPr>
            <a:cxnSpLocks/>
          </p:cNvCxnSpPr>
          <p:nvPr/>
        </p:nvCxnSpPr>
        <p:spPr>
          <a:xfrm>
            <a:off x="588263" y="4671782"/>
            <a:ext cx="6239257"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003104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1FAC81D2-A29C-F028-31A7-E59BCFF28F1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9282" y="0"/>
            <a:ext cx="11693436" cy="6858000"/>
          </a:xfrm>
          <a:prstGeom prst="rect">
            <a:avLst/>
          </a:prstGeom>
        </p:spPr>
      </p:pic>
    </p:spTree>
    <p:extLst>
      <p:ext uri="{BB962C8B-B14F-4D97-AF65-F5344CB8AC3E}">
        <p14:creationId xmlns:p14="http://schemas.microsoft.com/office/powerpoint/2010/main" val="243560518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8208FE4-8180-8DF9-231B-9E82BAC5AC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565517"/>
            <a:ext cx="12192000" cy="5726966"/>
          </a:xfrm>
          <a:prstGeom prst="rect">
            <a:avLst/>
          </a:prstGeom>
        </p:spPr>
      </p:pic>
    </p:spTree>
    <p:extLst>
      <p:ext uri="{BB962C8B-B14F-4D97-AF65-F5344CB8AC3E}">
        <p14:creationId xmlns:p14="http://schemas.microsoft.com/office/powerpoint/2010/main" val="31060756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F5E8A06-FD94-1726-13D6-C7373C8EDC2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6865" y="0"/>
            <a:ext cx="12078269" cy="6858000"/>
          </a:xfrm>
          <a:prstGeom prst="rect">
            <a:avLst/>
          </a:prstGeom>
        </p:spPr>
      </p:pic>
    </p:spTree>
    <p:extLst>
      <p:ext uri="{BB962C8B-B14F-4D97-AF65-F5344CB8AC3E}">
        <p14:creationId xmlns:p14="http://schemas.microsoft.com/office/powerpoint/2010/main" val="96940050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16D71039-B0EF-0D23-EB7E-CB1DC069A3D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515650"/>
            <a:ext cx="12192000" cy="5826699"/>
          </a:xfrm>
          <a:prstGeom prst="rect">
            <a:avLst/>
          </a:prstGeom>
        </p:spPr>
      </p:pic>
    </p:spTree>
    <p:extLst>
      <p:ext uri="{BB962C8B-B14F-4D97-AF65-F5344CB8AC3E}">
        <p14:creationId xmlns:p14="http://schemas.microsoft.com/office/powerpoint/2010/main" val="124657403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363455E-5659-FA9B-67BB-44CF61E7B81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04646"/>
            <a:ext cx="12192000" cy="6448707"/>
          </a:xfrm>
          <a:prstGeom prst="rect">
            <a:avLst/>
          </a:prstGeom>
        </p:spPr>
      </p:pic>
    </p:spTree>
    <p:extLst>
      <p:ext uri="{BB962C8B-B14F-4D97-AF65-F5344CB8AC3E}">
        <p14:creationId xmlns:p14="http://schemas.microsoft.com/office/powerpoint/2010/main" val="30512407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91DD7-1D5A-D842-D69A-7A5770DD9181}"/>
              </a:ext>
            </a:extLst>
          </p:cNvPr>
          <p:cNvSpPr>
            <a:spLocks noGrp="1"/>
          </p:cNvSpPr>
          <p:nvPr>
            <p:ph type="title"/>
          </p:nvPr>
        </p:nvSpPr>
        <p:spPr/>
        <p:txBody>
          <a:bodyPr/>
          <a:lstStyle/>
          <a:p>
            <a:pPr algn="ctr"/>
            <a:r>
              <a:rPr lang="en-US">
                <a:solidFill>
                  <a:schemeClr val="tx1"/>
                </a:solidFill>
                <a:latin typeface="Segoe Sans Text Semibold"/>
                <a:cs typeface="Segoe Sans Text" pitchFamily="2" charset="0"/>
              </a:rPr>
              <a:t>Choosing the best offer</a:t>
            </a:r>
            <a:endParaRPr lang="en-US"/>
          </a:p>
        </p:txBody>
      </p:sp>
      <p:graphicFrame>
        <p:nvGraphicFramePr>
          <p:cNvPr id="3" name="Table 2">
            <a:extLst>
              <a:ext uri="{FF2B5EF4-FFF2-40B4-BE49-F238E27FC236}">
                <a16:creationId xmlns:a16="http://schemas.microsoft.com/office/drawing/2014/main" id="{5832EE0E-B377-16CC-A209-7FC9452DB505}"/>
              </a:ext>
            </a:extLst>
          </p:cNvPr>
          <p:cNvGraphicFramePr>
            <a:graphicFrameLocks noGrp="1"/>
          </p:cNvGraphicFramePr>
          <p:nvPr/>
        </p:nvGraphicFramePr>
        <p:xfrm>
          <a:off x="1089791" y="2172963"/>
          <a:ext cx="10128159" cy="4191000"/>
        </p:xfrm>
        <a:graphic>
          <a:graphicData uri="http://schemas.openxmlformats.org/drawingml/2006/table">
            <a:tbl>
              <a:tblPr firstRow="1" bandRow="1"/>
              <a:tblGrid>
                <a:gridCol w="4859596">
                  <a:extLst>
                    <a:ext uri="{9D8B030D-6E8A-4147-A177-3AD203B41FA5}">
                      <a16:colId xmlns:a16="http://schemas.microsoft.com/office/drawing/2014/main" val="1641213347"/>
                    </a:ext>
                  </a:extLst>
                </a:gridCol>
                <a:gridCol w="439838">
                  <a:extLst>
                    <a:ext uri="{9D8B030D-6E8A-4147-A177-3AD203B41FA5}">
                      <a16:colId xmlns:a16="http://schemas.microsoft.com/office/drawing/2014/main" val="2615979645"/>
                    </a:ext>
                  </a:extLst>
                </a:gridCol>
                <a:gridCol w="4828725">
                  <a:extLst>
                    <a:ext uri="{9D8B030D-6E8A-4147-A177-3AD203B41FA5}">
                      <a16:colId xmlns:a16="http://schemas.microsoft.com/office/drawing/2014/main" val="3565202699"/>
                    </a:ext>
                  </a:extLst>
                </a:gridCol>
              </a:tblGrid>
              <a:tr h="415333">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rtl="0" eaLnBrk="1" latinLnBrk="0" hangingPunct="1">
                        <a:buClr>
                          <a:schemeClr val="accent5"/>
                        </a:buClr>
                        <a:buFont typeface="Arial" panose="020B0604020202020204" pitchFamily="34" charset="0"/>
                        <a:buChar char="•"/>
                      </a:pPr>
                      <a:r>
                        <a:rPr lang="en-US" sz="1600" kern="1200">
                          <a:solidFill>
                            <a:schemeClr val="tx1"/>
                          </a:solidFill>
                          <a:latin typeface="Segoe Sans Text"/>
                          <a:ea typeface="+mn-ea"/>
                          <a:cs typeface="+mn-cs"/>
                        </a:rPr>
                        <a:t>Flexible deployment options </a:t>
                      </a:r>
                      <a:endParaRPr lang="en-US" sz="1600" kern="1200">
                        <a:solidFill>
                          <a:schemeClr val="tx1"/>
                        </a:solidFill>
                        <a:latin typeface="Segoe Sans Text" pitchFamily="2" charset="0"/>
                        <a:ea typeface="+mn-ea"/>
                        <a:cs typeface="+mn-cs"/>
                      </a:endParaRPr>
                    </a:p>
                  </a:txBody>
                  <a:tcPr marL="0" marR="182880" marT="137160" marB="137160" anchor="ctr">
                    <a:lnL w="12700" cmpd="sng">
                      <a:noFill/>
                    </a:lnL>
                    <a:lnR w="12700" cap="flat" cmpd="sng" algn="ctr">
                      <a:noFill/>
                      <a:prstDash val="solid"/>
                      <a:round/>
                      <a:headEnd type="none" w="med" len="med"/>
                      <a:tailEnd type="none" w="med" len="med"/>
                    </a:lnR>
                    <a:lnT w="38100" cmpd="sng">
                      <a:noFill/>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182880" marT="137160" marB="1371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mpd="sng">
                      <a:noFill/>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6"/>
                        </a:buClr>
                        <a:buFont typeface="Arial" panose="020B0604020202020204" pitchFamily="34" charset="0"/>
                        <a:buChar char="•"/>
                      </a:pPr>
                      <a:r>
                        <a:rPr lang="en-US" sz="1600" kern="1200">
                          <a:solidFill>
                            <a:schemeClr val="tx1"/>
                          </a:solidFill>
                          <a:latin typeface="Segoe Sans Text"/>
                          <a:ea typeface="+mn-ea"/>
                          <a:cs typeface="+mn-cs"/>
                        </a:rPr>
                        <a:t>Easy access with high and </a:t>
                      </a:r>
                      <a:br>
                        <a:rPr lang="en-US" sz="1600" kern="1200">
                          <a:solidFill>
                            <a:srgbClr val="000000"/>
                          </a:solidFill>
                          <a:latin typeface="Segoe Sans Text"/>
                          <a:ea typeface="+mn-ea"/>
                          <a:cs typeface="+mn-cs"/>
                        </a:rPr>
                      </a:br>
                      <a:r>
                        <a:rPr lang="en-US" sz="1600" kern="1200">
                          <a:solidFill>
                            <a:schemeClr val="tx1"/>
                          </a:solidFill>
                          <a:latin typeface="Segoe Sans Text"/>
                          <a:ea typeface="+mn-ea"/>
                          <a:cs typeface="+mn-cs"/>
                        </a:rPr>
                        <a:t>predictable throughput</a:t>
                      </a:r>
                    </a:p>
                  </a:txBody>
                  <a:tcPr marL="274320" marR="182880" marT="137160" marB="137160" anchor="ctr">
                    <a:lnL w="12700" cap="flat" cmpd="sng" algn="ctr">
                      <a:noFill/>
                      <a:prstDash val="solid"/>
                      <a:round/>
                      <a:headEnd type="none" w="med" len="med"/>
                      <a:tailEnd type="none" w="med" len="med"/>
                    </a:lnL>
                    <a:lnR w="12700" cmpd="sng">
                      <a:noFill/>
                    </a:lnR>
                    <a:lnT w="38100" cmpd="sng">
                      <a:noFill/>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3307396"/>
                  </a:ext>
                </a:extLst>
              </a:tr>
              <a:tr h="394727">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5"/>
                        </a:buClr>
                        <a:buFont typeface="Arial" panose="020B0604020202020204" pitchFamily="34" charset="0"/>
                        <a:buChar char="•"/>
                      </a:pPr>
                      <a:r>
                        <a:rPr lang="en-US" sz="1600" kern="1200">
                          <a:solidFill>
                            <a:schemeClr val="tx1"/>
                          </a:solidFill>
                          <a:latin typeface="Segoe Sans Text"/>
                          <a:ea typeface="+mn-ea"/>
                          <a:cs typeface="+mn-cs"/>
                        </a:rPr>
                        <a:t>Optimized for low to medium volume workloads</a:t>
                      </a:r>
                    </a:p>
                  </a:txBody>
                  <a:tcPr marL="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6"/>
                        </a:buClr>
                        <a:buFont typeface="Arial" panose="020B0604020202020204" pitchFamily="34" charset="0"/>
                        <a:buChar char="•"/>
                      </a:pPr>
                      <a:r>
                        <a:rPr lang="en-US" sz="1600" kern="1200">
                          <a:solidFill>
                            <a:schemeClr val="tx1"/>
                          </a:solidFill>
                          <a:latin typeface="Segoe Sans Text"/>
                          <a:ea typeface="+mn-ea"/>
                          <a:cs typeface="+mn-cs"/>
                        </a:rPr>
                        <a:t>Real-time scoring for large consistent volume</a:t>
                      </a:r>
                    </a:p>
                  </a:txBody>
                  <a:tcPr marL="27432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63217805"/>
                  </a:ext>
                </a:extLst>
              </a:tr>
              <a:tr h="423250">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5"/>
                        </a:buClr>
                        <a:buFont typeface="Arial" panose="020B0604020202020204" pitchFamily="34" charset="0"/>
                        <a:buChar char="•"/>
                      </a:pPr>
                      <a:r>
                        <a:rPr lang="en-US" sz="1600" kern="1200">
                          <a:solidFill>
                            <a:schemeClr val="tx1"/>
                          </a:solidFill>
                          <a:latin typeface="Segoe Sans Text"/>
                          <a:ea typeface="+mn-ea"/>
                          <a:cs typeface="+mn-cs"/>
                        </a:rPr>
                        <a:t>Pay-per-call flexibility</a:t>
                      </a:r>
                    </a:p>
                  </a:txBody>
                  <a:tcPr marL="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231775" indent="-231775" algn="l" defTabSz="914400" rtl="0" eaLnBrk="1" latinLnBrk="0" hangingPunct="1">
                        <a:buClr>
                          <a:schemeClr val="accent6"/>
                        </a:buClr>
                        <a:buFont typeface="Arial" panose="020B0604020202020204" pitchFamily="34" charset="0"/>
                        <a:buChar char="•"/>
                      </a:pPr>
                      <a:r>
                        <a:rPr lang="en-US" sz="1600" kern="1200">
                          <a:solidFill>
                            <a:schemeClr val="tx1"/>
                          </a:solidFill>
                          <a:latin typeface="Segoe Sans Text"/>
                          <a:ea typeface="+mn-ea"/>
                          <a:cs typeface="+mn-cs"/>
                        </a:rPr>
                        <a:t>High volume w/consistent low latency</a:t>
                      </a:r>
                    </a:p>
                  </a:txBody>
                  <a:tcPr marL="274320" marR="182880" marT="137160" marB="137160" anchor="ctr">
                    <a:lnL w="12700" cmpd="sng">
                      <a:noFill/>
                    </a:lnL>
                    <a:lnR w="12700" cmpd="sng">
                      <a:noFill/>
                    </a:lnR>
                    <a:lnT w="12700" cap="flat" cmpd="sng" algn="ctr">
                      <a:solidFill>
                        <a:srgbClr val="E8E6DF"/>
                      </a:solidFill>
                      <a:prstDash val="solid"/>
                      <a:round/>
                      <a:headEnd type="none" w="med" len="med"/>
                      <a:tailEnd type="none" w="med" len="med"/>
                    </a:lnT>
                    <a:lnB w="12700" cap="flat" cmpd="sng" algn="ctr">
                      <a:solidFill>
                        <a:srgbClr val="E8E6D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2308548"/>
                  </a:ext>
                </a:extLst>
              </a:tr>
              <a:tr h="2317413">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300" normalizeH="0" baseline="0">
                          <a:ln>
                            <a:noFill/>
                          </a:ln>
                          <a:solidFill>
                            <a:schemeClr val="accent5"/>
                          </a:solidFill>
                          <a:effectLst/>
                          <a:uLnTx/>
                          <a:uFillTx/>
                          <a:latin typeface="+mj-lt"/>
                          <a:ea typeface="+mn-ea"/>
                          <a:cs typeface="Segoe Sans Text"/>
                        </a:rPr>
                        <a:t>GOOD FOR:</a:t>
                      </a:r>
                    </a:p>
                    <a:p>
                      <a:pPr marL="231775" indent="-231775">
                        <a:spcAft>
                          <a:spcPts val="300"/>
                        </a:spcAft>
                        <a:buClr>
                          <a:schemeClr val="accent5"/>
                        </a:buClr>
                        <a:buSzPct val="80000"/>
                        <a:buFont typeface="Wingdings" pitchFamily="2" charset="77"/>
                        <a:buChar char="ü"/>
                        <a:tabLst/>
                      </a:pPr>
                      <a:r>
                        <a:rPr lang="en-US" sz="1600">
                          <a:latin typeface="Segoe Sans Text"/>
                        </a:rPr>
                        <a:t>Low to medium volume workloads</a:t>
                      </a:r>
                    </a:p>
                    <a:p>
                      <a:pPr marL="231775" indent="-231775">
                        <a:spcAft>
                          <a:spcPts val="300"/>
                        </a:spcAft>
                        <a:buClr>
                          <a:schemeClr val="accent5"/>
                        </a:buClr>
                        <a:buSzPct val="80000"/>
                        <a:buFont typeface="Wingdings" pitchFamily="2" charset="77"/>
                        <a:buChar char="ü"/>
                        <a:tabLst/>
                      </a:pPr>
                      <a:r>
                        <a:rPr lang="en-US" sz="1600">
                          <a:latin typeface="Segoe Sans Text"/>
                        </a:rPr>
                        <a:t>Intermittent usage scenarios</a:t>
                      </a:r>
                    </a:p>
                    <a:p>
                      <a:pPr marL="231775" indent="-231775">
                        <a:spcAft>
                          <a:spcPts val="300"/>
                        </a:spcAft>
                        <a:buClr>
                          <a:schemeClr val="accent5"/>
                        </a:buClr>
                        <a:buSzPct val="80000"/>
                        <a:buFont typeface="Wingdings" pitchFamily="2" charset="77"/>
                        <a:buChar char="ü"/>
                        <a:tabLst/>
                      </a:pPr>
                      <a:r>
                        <a:rPr lang="en-US" sz="1600">
                          <a:latin typeface="Segoe Sans Text"/>
                        </a:rPr>
                        <a:t>Use cases resilient to throughput variability or slowness when service is busy</a:t>
                      </a:r>
                    </a:p>
                    <a:p>
                      <a:pPr marL="231775" lvl="0" indent="-231775">
                        <a:spcAft>
                          <a:spcPts val="300"/>
                        </a:spcAft>
                        <a:buClr>
                          <a:srgbClr val="F4364F"/>
                        </a:buClr>
                        <a:buSzPct val="80000"/>
                        <a:buFont typeface="Wingdings" pitchFamily="2" charset="77"/>
                        <a:buChar char="ü"/>
                      </a:pPr>
                      <a:r>
                        <a:rPr lang="en-US" sz="1600">
                          <a:latin typeface="Segoe Sans Text"/>
                        </a:rPr>
                        <a:t>Global or Regional deployment options with inherent data residency policies</a:t>
                      </a:r>
                    </a:p>
                    <a:p>
                      <a:pPr marL="231775" lvl="0" indent="-231775">
                        <a:spcAft>
                          <a:spcPts val="300"/>
                        </a:spcAft>
                        <a:buClr>
                          <a:srgbClr val="F4364F"/>
                        </a:buClr>
                        <a:buSzPct val="80000"/>
                        <a:buFont typeface="Wingdings" pitchFamily="2" charset="77"/>
                        <a:buChar char="ü"/>
                      </a:pPr>
                      <a:r>
                        <a:rPr lang="en-US" sz="1600">
                          <a:latin typeface="Segoe Sans Text"/>
                        </a:rPr>
                        <a:t>Sandbox/test environment</a:t>
                      </a:r>
                    </a:p>
                  </a:txBody>
                  <a:tcPr marL="0" marR="182880" marT="137160" marB="137160">
                    <a:lnL w="12700" cmpd="sng">
                      <a:noFill/>
                    </a:lnL>
                    <a:lnR w="12700" cmpd="sng">
                      <a:noFill/>
                    </a:lnR>
                    <a:lnT w="12700" cap="flat" cmpd="sng" algn="ctr">
                      <a:solidFill>
                        <a:srgbClr val="E8E6D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endParaRPr lang="en-US" sz="1600">
                        <a:latin typeface="Segoe Sans Text" pitchFamily="2" charset="0"/>
                      </a:endParaRPr>
                    </a:p>
                  </a:txBody>
                  <a:tcPr marL="0" marR="182880" marT="137160" marB="137160">
                    <a:lnL w="12700" cmpd="sng">
                      <a:noFill/>
                    </a:lnL>
                    <a:lnR w="12700" cmpd="sng">
                      <a:noFill/>
                    </a:lnR>
                    <a:lnT w="12700" cap="flat" cmpd="sng" algn="ctr">
                      <a:solidFill>
                        <a:srgbClr val="E8E6D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200" b="0" i="0" u="none" strike="noStrike" kern="1200" cap="none" spc="300" normalizeH="0" baseline="0" dirty="0">
                          <a:ln>
                            <a:noFill/>
                          </a:ln>
                          <a:solidFill>
                            <a:schemeClr val="accent6"/>
                          </a:solidFill>
                          <a:effectLst/>
                          <a:uLnTx/>
                          <a:uFillTx/>
                          <a:latin typeface="+mj-lt"/>
                          <a:ea typeface="+mn-ea"/>
                          <a:cs typeface="Segoe Sans Text"/>
                        </a:rPr>
                        <a:t>RECOMMENDED FOR:</a:t>
                      </a:r>
                    </a:p>
                    <a:p>
                      <a:pPr marL="231775" indent="-231775" algn="l" defTabSz="932742" rtl="0" eaLnBrk="1" latinLnBrk="0" hangingPunct="1">
                        <a:spcAft>
                          <a:spcPts val="300"/>
                        </a:spcAft>
                        <a:buClr>
                          <a:schemeClr val="accent6"/>
                        </a:buClr>
                        <a:buSzPct val="80000"/>
                        <a:buFont typeface="Wingdings" pitchFamily="2" charset="77"/>
                        <a:buChar char="ü"/>
                        <a:tabLst/>
                      </a:pPr>
                      <a:r>
                        <a:rPr lang="en-US" sz="1600" kern="1200" dirty="0">
                          <a:solidFill>
                            <a:schemeClr val="dk1"/>
                          </a:solidFill>
                          <a:latin typeface="Segoe Sans Text"/>
                          <a:ea typeface="+mn-ea"/>
                          <a:cs typeface="+mn-cs"/>
                        </a:rPr>
                        <a:t>Production workloads</a:t>
                      </a:r>
                    </a:p>
                    <a:p>
                      <a:pPr marL="231775" indent="-231775" algn="l" defTabSz="932742" rtl="0" eaLnBrk="1" latinLnBrk="0" hangingPunct="1">
                        <a:spcAft>
                          <a:spcPts val="300"/>
                        </a:spcAft>
                        <a:buClr>
                          <a:schemeClr val="accent6"/>
                        </a:buClr>
                        <a:buSzPct val="80000"/>
                        <a:buFont typeface="Wingdings" pitchFamily="2" charset="77"/>
                        <a:buChar char="ü"/>
                        <a:tabLst/>
                      </a:pPr>
                      <a:r>
                        <a:rPr lang="en-US" sz="1600" kern="1200" dirty="0">
                          <a:solidFill>
                            <a:schemeClr val="dk1"/>
                          </a:solidFill>
                          <a:latin typeface="Segoe Sans Text"/>
                          <a:ea typeface="+mn-ea"/>
                          <a:cs typeface="+mn-cs"/>
                        </a:rPr>
                        <a:t>High volume workloads</a:t>
                      </a:r>
                    </a:p>
                    <a:p>
                      <a:pPr marL="231775" indent="-231775" algn="l" defTabSz="932742" rtl="0" eaLnBrk="1" latinLnBrk="0" hangingPunct="1">
                        <a:spcAft>
                          <a:spcPts val="300"/>
                        </a:spcAft>
                        <a:buClr>
                          <a:schemeClr val="accent6"/>
                        </a:buClr>
                        <a:buSzPct val="80000"/>
                        <a:buFont typeface="Wingdings" pitchFamily="2" charset="77"/>
                        <a:buChar char="ü"/>
                        <a:tabLst/>
                      </a:pPr>
                      <a:r>
                        <a:rPr lang="en-US" sz="1600" kern="1200" dirty="0">
                          <a:solidFill>
                            <a:schemeClr val="dk1"/>
                          </a:solidFill>
                          <a:latin typeface="Segoe Sans Text"/>
                          <a:ea typeface="+mn-ea"/>
                          <a:cs typeface="+mn-cs"/>
                        </a:rPr>
                        <a:t>Throughput heavy workloads</a:t>
                      </a:r>
                    </a:p>
                    <a:p>
                      <a:pPr marL="231775" indent="-231775" algn="l" defTabSz="932742" rtl="0" eaLnBrk="1" latinLnBrk="0" hangingPunct="1">
                        <a:spcAft>
                          <a:spcPts val="300"/>
                        </a:spcAft>
                        <a:buClr>
                          <a:schemeClr val="accent6"/>
                        </a:buClr>
                        <a:buSzPct val="80000"/>
                        <a:buFont typeface="Wingdings" pitchFamily="2" charset="77"/>
                        <a:buChar char="ü"/>
                        <a:tabLst/>
                      </a:pPr>
                      <a:r>
                        <a:rPr lang="en-US" sz="1600" kern="1200" dirty="0">
                          <a:solidFill>
                            <a:schemeClr val="dk1"/>
                          </a:solidFill>
                          <a:latin typeface="Segoe Sans Text"/>
                          <a:ea typeface="+mn-ea"/>
                          <a:cs typeface="+mn-cs"/>
                        </a:rPr>
                        <a:t>Latency sensitive scenarios</a:t>
                      </a:r>
                    </a:p>
                    <a:p>
                      <a:pPr marL="231775" indent="-231775" algn="l" defTabSz="932742" rtl="0" eaLnBrk="1" latinLnBrk="0" hangingPunct="1">
                        <a:spcAft>
                          <a:spcPts val="300"/>
                        </a:spcAft>
                        <a:buClr>
                          <a:schemeClr val="accent6"/>
                        </a:buClr>
                        <a:buSzPct val="80000"/>
                        <a:buFont typeface="Wingdings" pitchFamily="2" charset="77"/>
                        <a:buChar char="ü"/>
                        <a:tabLst/>
                      </a:pPr>
                      <a:r>
                        <a:rPr lang="en-US" sz="1600" kern="1200" dirty="0">
                          <a:solidFill>
                            <a:schemeClr val="dk1"/>
                          </a:solidFill>
                          <a:latin typeface="Segoe Sans Text"/>
                          <a:ea typeface="+mn-ea"/>
                          <a:cs typeface="+mn-cs"/>
                        </a:rPr>
                        <a:t>Regional deployments</a:t>
                      </a:r>
                    </a:p>
                  </a:txBody>
                  <a:tcPr marL="274320" marR="182880" marT="137160" marB="137160">
                    <a:lnL w="12700" cmpd="sng">
                      <a:noFill/>
                    </a:lnL>
                    <a:lnR w="12700" cmpd="sng">
                      <a:noFill/>
                    </a:lnR>
                    <a:lnT w="12700" cap="flat" cmpd="sng" algn="ctr">
                      <a:solidFill>
                        <a:srgbClr val="E8E6D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12857371"/>
                  </a:ext>
                </a:extLst>
              </a:tr>
            </a:tbl>
          </a:graphicData>
        </a:graphic>
      </p:graphicFrame>
      <p:sp>
        <p:nvSpPr>
          <p:cNvPr id="4" name="Rounded Rectangle 6">
            <a:extLst>
              <a:ext uri="{FF2B5EF4-FFF2-40B4-BE49-F238E27FC236}">
                <a16:creationId xmlns:a16="http://schemas.microsoft.com/office/drawing/2014/main" id="{928A40A2-8C09-63A1-22FF-C5489C4C1DC2}"/>
              </a:ext>
              <a:ext uri="{C183D7F6-B498-43B3-948B-1728B52AA6E4}">
                <adec:decorative xmlns:adec="http://schemas.microsoft.com/office/drawing/2017/decorative" val="1"/>
              </a:ext>
            </a:extLst>
          </p:cNvPr>
          <p:cNvSpPr/>
          <p:nvPr/>
        </p:nvSpPr>
        <p:spPr>
          <a:xfrm>
            <a:off x="6345013" y="1730964"/>
            <a:ext cx="4872941" cy="434363"/>
          </a:xfrm>
          <a:prstGeom prst="roundRect">
            <a:avLst>
              <a:gd name="adj" fmla="val 50000"/>
            </a:avLst>
          </a:prstGeom>
          <a:solidFill>
            <a:srgbClr val="C03BC4"/>
          </a:soli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0" cap="none" spc="0" normalizeH="0" baseline="0" noProof="0">
                <a:ln>
                  <a:noFill/>
                </a:ln>
                <a:solidFill>
                  <a:prstClr val="white"/>
                </a:solidFill>
                <a:effectLst/>
                <a:uLnTx/>
                <a:uFillTx/>
                <a:latin typeface="Segoe Sans Text Semibold"/>
                <a:cs typeface="Segoe Sans Text" pitchFamily="2" charset="0"/>
              </a:rPr>
              <a:t>Provisioned</a:t>
            </a:r>
          </a:p>
        </p:txBody>
      </p:sp>
      <p:sp>
        <p:nvSpPr>
          <p:cNvPr id="5" name="Rounded Rectangle 6">
            <a:extLst>
              <a:ext uri="{FF2B5EF4-FFF2-40B4-BE49-F238E27FC236}">
                <a16:creationId xmlns:a16="http://schemas.microsoft.com/office/drawing/2014/main" id="{148B15E8-01C7-C9A9-DE9E-5BBA4348969E}"/>
              </a:ext>
              <a:ext uri="{C183D7F6-B498-43B3-948B-1728B52AA6E4}">
                <adec:decorative xmlns:adec="http://schemas.microsoft.com/office/drawing/2017/decorative" val="1"/>
              </a:ext>
            </a:extLst>
          </p:cNvPr>
          <p:cNvSpPr/>
          <p:nvPr/>
        </p:nvSpPr>
        <p:spPr>
          <a:xfrm>
            <a:off x="1089792" y="1730964"/>
            <a:ext cx="4872941" cy="434363"/>
          </a:xfrm>
          <a:prstGeom prst="roundRect">
            <a:avLst>
              <a:gd name="adj" fmla="val 50000"/>
            </a:avLst>
          </a:prstGeom>
          <a:solidFill>
            <a:srgbClr val="F4364F"/>
          </a:solidFill>
          <a:ln w="19050" cap="flat" cmpd="sng" algn="ctr">
            <a:noFill/>
            <a:prstDash val="solid"/>
            <a:miter lim="800000"/>
          </a:ln>
          <a:effectLst>
            <a:outerShdw blurRad="63500" dist="63500" dir="2400000" algn="ctr" rotWithShape="0">
              <a:srgbClr val="454142">
                <a:alpha val="20000"/>
              </a:srgbClr>
            </a:outerShdw>
          </a:effectLst>
        </p:spPr>
        <p:txBody>
          <a:bodyPr lIns="182880" tIns="0" rIns="182880" rtlCol="0" anchor="ctr" anchorCtr="0"/>
          <a:lstStyle/>
          <a:p>
            <a:pPr marL="0" marR="0" lvl="0" indent="0" algn="ctr" defTabSz="914400" eaLnBrk="1" fontAlgn="auto" latinLnBrk="0" hangingPunct="1">
              <a:lnSpc>
                <a:spcPct val="100000"/>
              </a:lnSpc>
              <a:spcBef>
                <a:spcPts val="0"/>
              </a:spcBef>
              <a:spcAft>
                <a:spcPts val="3000"/>
              </a:spcAft>
              <a:buClrTx/>
              <a:buSzTx/>
              <a:buFont typeface="Wingdings" panose="05000000000000000000" pitchFamily="2" charset="2"/>
              <a:buNone/>
              <a:tabLst/>
              <a:defRPr/>
            </a:pPr>
            <a:r>
              <a:rPr kumimoji="0" lang="en-US" sz="1800" b="0" i="0" u="none" strike="noStrike" kern="0" cap="none" spc="0" normalizeH="0" baseline="0" noProof="0">
                <a:ln>
                  <a:noFill/>
                </a:ln>
                <a:solidFill>
                  <a:prstClr val="white"/>
                </a:solidFill>
                <a:effectLst/>
                <a:uLnTx/>
                <a:uFillTx/>
                <a:latin typeface="Segoe Sans Text Semibold"/>
                <a:cs typeface="Segoe Sans Text" pitchFamily="2" charset="0"/>
              </a:rPr>
              <a:t>Standard</a:t>
            </a:r>
          </a:p>
        </p:txBody>
      </p:sp>
      <p:cxnSp>
        <p:nvCxnSpPr>
          <p:cNvPr id="6" name="Straight Connector 5">
            <a:extLst>
              <a:ext uri="{FF2B5EF4-FFF2-40B4-BE49-F238E27FC236}">
                <a16:creationId xmlns:a16="http://schemas.microsoft.com/office/drawing/2014/main" id="{60C03803-02A4-79B8-C18B-7C948A9E1EE9}"/>
              </a:ext>
              <a:ext uri="{C183D7F6-B498-43B3-948B-1728B52AA6E4}">
                <adec:decorative xmlns:adec="http://schemas.microsoft.com/office/drawing/2017/decorative" val="1"/>
              </a:ext>
            </a:extLst>
          </p:cNvPr>
          <p:cNvCxnSpPr>
            <a:cxnSpLocks/>
          </p:cNvCxnSpPr>
          <p:nvPr/>
        </p:nvCxnSpPr>
        <p:spPr>
          <a:xfrm>
            <a:off x="6153873" y="1954486"/>
            <a:ext cx="0" cy="4006476"/>
          </a:xfrm>
          <a:prstGeom prst="line">
            <a:avLst/>
          </a:prstGeom>
          <a:noFill/>
          <a:ln w="12700" cap="flat" cmpd="sng" algn="ctr">
            <a:solidFill>
              <a:srgbClr val="E8E6DF"/>
            </a:solidFill>
            <a:prstDash val="solid"/>
            <a:headEnd type="none" w="lg" len="med"/>
            <a:tailEnd type="none" w="lg" len="med"/>
          </a:ln>
          <a:effectLst/>
        </p:spPr>
      </p:cxnSp>
    </p:spTree>
    <p:extLst>
      <p:ext uri="{BB962C8B-B14F-4D97-AF65-F5344CB8AC3E}">
        <p14:creationId xmlns:p14="http://schemas.microsoft.com/office/powerpoint/2010/main" val="110489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DE6AAE36-D753-420C-FF41-3A043FB0C5FF}"/>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lvl="0" algn="ctr"/>
            <a:r>
              <a:rPr lang="en-US">
                <a:solidFill>
                  <a:schemeClr val="tx1"/>
                </a:solidFill>
                <a:cs typeface="Segoe Sans Text" pitchFamily="2" charset="0"/>
              </a:rPr>
              <a:t>Provisioned pricing</a:t>
            </a:r>
            <a:endParaRPr lang="en-US" noProof="0">
              <a:solidFill>
                <a:schemeClr val="tx1"/>
              </a:solidFill>
              <a:cs typeface="Segoe Sans Text" pitchFamily="2" charset="0"/>
            </a:endParaRPr>
          </a:p>
        </p:txBody>
      </p:sp>
      <p:sp>
        <p:nvSpPr>
          <p:cNvPr id="16" name="Content Placeholder 2">
            <a:extLst>
              <a:ext uri="{FF2B5EF4-FFF2-40B4-BE49-F238E27FC236}">
                <a16:creationId xmlns:a16="http://schemas.microsoft.com/office/drawing/2014/main" id="{B3EC270E-2BC5-4367-EC77-2081DFC7C617}"/>
              </a:ext>
            </a:extLst>
          </p:cNvPr>
          <p:cNvSpPr txBox="1">
            <a:spLocks/>
          </p:cNvSpPr>
          <p:nvPr/>
        </p:nvSpPr>
        <p:spPr>
          <a:xfrm>
            <a:off x="1950720" y="1171192"/>
            <a:ext cx="8290560" cy="646331"/>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en-US" sz="1800" b="0" i="0" u="none" strike="noStrike" kern="1200" cap="none" spc="0" normalizeH="0" baseline="0" noProof="0">
                <a:ln w="3175">
                  <a:noFill/>
                </a:ln>
                <a:solidFill>
                  <a:srgbClr val="C03BC4"/>
                </a:solidFill>
                <a:effectLst/>
                <a:uLnTx/>
                <a:uFillTx/>
                <a:latin typeface="Segoe Sans Text Semibold"/>
                <a:ea typeface="+mn-ea"/>
                <a:cs typeface="Segoe Sans Text" pitchFamily="2" charset="0"/>
              </a:rPr>
              <a:t>Offers you the benefit of flexible and scalable deployment with predictable costs and streamlined billing with significant discounts*</a:t>
            </a:r>
          </a:p>
        </p:txBody>
      </p:sp>
      <p:graphicFrame>
        <p:nvGraphicFramePr>
          <p:cNvPr id="6" name="Content Placeholder 3">
            <a:extLst>
              <a:ext uri="{FF2B5EF4-FFF2-40B4-BE49-F238E27FC236}">
                <a16:creationId xmlns:a16="http://schemas.microsoft.com/office/drawing/2014/main" id="{5E897A8F-172E-EA95-6040-CAD4C5E18229}"/>
              </a:ext>
            </a:extLst>
          </p:cNvPr>
          <p:cNvGraphicFramePr>
            <a:graphicFrameLocks/>
          </p:cNvGraphicFramePr>
          <p:nvPr/>
        </p:nvGraphicFramePr>
        <p:xfrm>
          <a:off x="726666" y="1977477"/>
          <a:ext cx="3823061" cy="603677"/>
        </p:xfrm>
        <a:graphic>
          <a:graphicData uri="http://schemas.openxmlformats.org/drawingml/2006/table">
            <a:tbl>
              <a:tblPr firstRow="1" firstCol="1" bandRow="1"/>
              <a:tblGrid>
                <a:gridCol w="1806837">
                  <a:extLst>
                    <a:ext uri="{9D8B030D-6E8A-4147-A177-3AD203B41FA5}">
                      <a16:colId xmlns:a16="http://schemas.microsoft.com/office/drawing/2014/main" val="285456631"/>
                    </a:ext>
                  </a:extLst>
                </a:gridCol>
                <a:gridCol w="2016224">
                  <a:extLst>
                    <a:ext uri="{9D8B030D-6E8A-4147-A177-3AD203B41FA5}">
                      <a16:colId xmlns:a16="http://schemas.microsoft.com/office/drawing/2014/main" val="3427923276"/>
                    </a:ext>
                  </a:extLst>
                </a:gridCol>
              </a:tblGrid>
              <a:tr h="603677">
                <a:tc>
                  <a:txBody>
                    <a:bodyPr/>
                    <a:lstStyle>
                      <a:lvl1pPr marL="0" algn="l" defTabSz="932742" rtl="0" eaLnBrk="1" latinLnBrk="0" hangingPunct="1">
                        <a:defRPr sz="1800" b="1" kern="1200">
                          <a:solidFill>
                            <a:schemeClr val="lt1"/>
                          </a:solidFill>
                          <a:latin typeface="Aptos" panose="02110004020202020204"/>
                        </a:defRPr>
                      </a:lvl1pPr>
                      <a:lvl2pPr marL="466371" algn="l" defTabSz="932742" rtl="0" eaLnBrk="1" latinLnBrk="0" hangingPunct="1">
                        <a:defRPr sz="1800" b="1" kern="1200">
                          <a:solidFill>
                            <a:schemeClr val="lt1"/>
                          </a:solidFill>
                          <a:latin typeface="Aptos" panose="02110004020202020204"/>
                        </a:defRPr>
                      </a:lvl2pPr>
                      <a:lvl3pPr marL="932742" algn="l" defTabSz="932742" rtl="0" eaLnBrk="1" latinLnBrk="0" hangingPunct="1">
                        <a:defRPr sz="1800" b="1" kern="1200">
                          <a:solidFill>
                            <a:schemeClr val="lt1"/>
                          </a:solidFill>
                          <a:latin typeface="Aptos" panose="02110004020202020204"/>
                        </a:defRPr>
                      </a:lvl3pPr>
                      <a:lvl4pPr marL="1399113" algn="l" defTabSz="932742" rtl="0" eaLnBrk="1" latinLnBrk="0" hangingPunct="1">
                        <a:defRPr sz="1800" b="1" kern="1200">
                          <a:solidFill>
                            <a:schemeClr val="lt1"/>
                          </a:solidFill>
                          <a:latin typeface="Aptos" panose="02110004020202020204"/>
                        </a:defRPr>
                      </a:lvl4pPr>
                      <a:lvl5pPr marL="1865484" algn="l" defTabSz="932742" rtl="0" eaLnBrk="1" latinLnBrk="0" hangingPunct="1">
                        <a:defRPr sz="1800" b="1" kern="1200">
                          <a:solidFill>
                            <a:schemeClr val="lt1"/>
                          </a:solidFill>
                          <a:latin typeface="Aptos" panose="02110004020202020204"/>
                        </a:defRPr>
                      </a:lvl5pPr>
                      <a:lvl6pPr marL="2331856" algn="l" defTabSz="932742" rtl="0" eaLnBrk="1" latinLnBrk="0" hangingPunct="1">
                        <a:defRPr sz="1800" b="1" kern="1200">
                          <a:solidFill>
                            <a:schemeClr val="lt1"/>
                          </a:solidFill>
                          <a:latin typeface="Aptos" panose="02110004020202020204"/>
                        </a:defRPr>
                      </a:lvl6pPr>
                      <a:lvl7pPr marL="2798226" algn="l" defTabSz="932742" rtl="0" eaLnBrk="1" latinLnBrk="0" hangingPunct="1">
                        <a:defRPr sz="1800" b="1" kern="1200">
                          <a:solidFill>
                            <a:schemeClr val="lt1"/>
                          </a:solidFill>
                          <a:latin typeface="Aptos" panose="02110004020202020204"/>
                        </a:defRPr>
                      </a:lvl7pPr>
                      <a:lvl8pPr marL="3264597" algn="l" defTabSz="932742" rtl="0" eaLnBrk="1" latinLnBrk="0" hangingPunct="1">
                        <a:defRPr sz="1800" b="1" kern="1200">
                          <a:solidFill>
                            <a:schemeClr val="lt1"/>
                          </a:solidFill>
                          <a:latin typeface="Aptos" panose="02110004020202020204"/>
                        </a:defRPr>
                      </a:lvl8pPr>
                      <a:lvl9pPr marL="3730969" algn="l" defTabSz="932742" rtl="0" eaLnBrk="1" latinLnBrk="0" hangingPunct="1">
                        <a:defRPr sz="1800" b="1" kern="1200">
                          <a:solidFill>
                            <a:schemeClr val="lt1"/>
                          </a:solidFill>
                          <a:latin typeface="Aptos" panose="02110004020202020204"/>
                        </a:defRPr>
                      </a:lvl9pPr>
                    </a:lstStyle>
                    <a:p>
                      <a:pPr marL="0" marR="0" algn="l">
                        <a:lnSpc>
                          <a:spcPct val="107000"/>
                        </a:lnSpc>
                        <a:spcBef>
                          <a:spcPts val="0"/>
                        </a:spcBef>
                        <a:spcAft>
                          <a:spcPts val="0"/>
                        </a:spcAft>
                      </a:pPr>
                      <a:r>
                        <a:rPr lang="en-US" sz="1400" b="1" i="0" kern="100">
                          <a:solidFill>
                            <a:srgbClr val="FFFFFF"/>
                          </a:solidFill>
                          <a:effectLst/>
                          <a:latin typeface="Segoe Sans Text"/>
                        </a:rPr>
                        <a:t>Provisioned </a:t>
                      </a:r>
                    </a:p>
                  </a:txBody>
                  <a:tcPr marL="182880" marR="45720" anchor="ctr">
                    <a:lnL w="12700" cmpd="sng">
                      <a:solidFill>
                        <a:srgbClr val="A02B93"/>
                      </a:solidFill>
                    </a:lnL>
                    <a:lnR>
                      <a:no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solidFill>
                  </a:tcPr>
                </a:tc>
                <a:tc>
                  <a:txBody>
                    <a:bodyPr/>
                    <a:lstStyle>
                      <a:lvl1pPr marL="0" algn="l" defTabSz="932742" rtl="0" eaLnBrk="1" latinLnBrk="0" hangingPunct="1">
                        <a:defRPr sz="1800" b="1" kern="1200">
                          <a:solidFill>
                            <a:schemeClr val="lt1"/>
                          </a:solidFill>
                          <a:latin typeface="Aptos" panose="02110004020202020204"/>
                        </a:defRPr>
                      </a:lvl1pPr>
                      <a:lvl2pPr marL="466371" algn="l" defTabSz="932742" rtl="0" eaLnBrk="1" latinLnBrk="0" hangingPunct="1">
                        <a:defRPr sz="1800" b="1" kern="1200">
                          <a:solidFill>
                            <a:schemeClr val="lt1"/>
                          </a:solidFill>
                          <a:latin typeface="Aptos" panose="02110004020202020204"/>
                        </a:defRPr>
                      </a:lvl2pPr>
                      <a:lvl3pPr marL="932742" algn="l" defTabSz="932742" rtl="0" eaLnBrk="1" latinLnBrk="0" hangingPunct="1">
                        <a:defRPr sz="1800" b="1" kern="1200">
                          <a:solidFill>
                            <a:schemeClr val="lt1"/>
                          </a:solidFill>
                          <a:latin typeface="Aptos" panose="02110004020202020204"/>
                        </a:defRPr>
                      </a:lvl3pPr>
                      <a:lvl4pPr marL="1399113" algn="l" defTabSz="932742" rtl="0" eaLnBrk="1" latinLnBrk="0" hangingPunct="1">
                        <a:defRPr sz="1800" b="1" kern="1200">
                          <a:solidFill>
                            <a:schemeClr val="lt1"/>
                          </a:solidFill>
                          <a:latin typeface="Aptos" panose="02110004020202020204"/>
                        </a:defRPr>
                      </a:lvl4pPr>
                      <a:lvl5pPr marL="1865484" algn="l" defTabSz="932742" rtl="0" eaLnBrk="1" latinLnBrk="0" hangingPunct="1">
                        <a:defRPr sz="1800" b="1" kern="1200">
                          <a:solidFill>
                            <a:schemeClr val="lt1"/>
                          </a:solidFill>
                          <a:latin typeface="Aptos" panose="02110004020202020204"/>
                        </a:defRPr>
                      </a:lvl5pPr>
                      <a:lvl6pPr marL="2331856" algn="l" defTabSz="932742" rtl="0" eaLnBrk="1" latinLnBrk="0" hangingPunct="1">
                        <a:defRPr sz="1800" b="1" kern="1200">
                          <a:solidFill>
                            <a:schemeClr val="lt1"/>
                          </a:solidFill>
                          <a:latin typeface="Aptos" panose="02110004020202020204"/>
                        </a:defRPr>
                      </a:lvl6pPr>
                      <a:lvl7pPr marL="2798226" algn="l" defTabSz="932742" rtl="0" eaLnBrk="1" latinLnBrk="0" hangingPunct="1">
                        <a:defRPr sz="1800" b="1" kern="1200">
                          <a:solidFill>
                            <a:schemeClr val="lt1"/>
                          </a:solidFill>
                          <a:latin typeface="Aptos" panose="02110004020202020204"/>
                        </a:defRPr>
                      </a:lvl7pPr>
                      <a:lvl8pPr marL="3264597" algn="l" defTabSz="932742" rtl="0" eaLnBrk="1" latinLnBrk="0" hangingPunct="1">
                        <a:defRPr sz="1800" b="1" kern="1200">
                          <a:solidFill>
                            <a:schemeClr val="lt1"/>
                          </a:solidFill>
                          <a:latin typeface="Aptos" panose="02110004020202020204"/>
                        </a:defRPr>
                      </a:lvl8pPr>
                      <a:lvl9pPr marL="3730969" algn="l" defTabSz="932742" rtl="0" eaLnBrk="1" latinLnBrk="0" hangingPunct="1">
                        <a:defRPr sz="1800" b="1" kern="1200">
                          <a:solidFill>
                            <a:schemeClr val="lt1"/>
                          </a:solidFill>
                          <a:latin typeface="Aptos" panose="02110004020202020204"/>
                        </a:defRPr>
                      </a:lvl9pPr>
                    </a:lstStyle>
                    <a:p>
                      <a:pPr marL="0" marR="0" algn="r">
                        <a:lnSpc>
                          <a:spcPct val="107000"/>
                        </a:lnSpc>
                        <a:spcBef>
                          <a:spcPts val="0"/>
                        </a:spcBef>
                        <a:spcAft>
                          <a:spcPts val="0"/>
                        </a:spcAft>
                      </a:pPr>
                      <a:r>
                        <a:rPr lang="en-US" sz="1400" b="1" i="0" kern="100" dirty="0">
                          <a:solidFill>
                            <a:srgbClr val="FFFFFF"/>
                          </a:solidFill>
                          <a:effectLst/>
                          <a:latin typeface="Segoe Sans Text"/>
                        </a:rPr>
                        <a:t>Price</a:t>
                      </a:r>
                    </a:p>
                  </a:txBody>
                  <a:tcPr marL="45720" marR="182880" anchor="ctr">
                    <a:lnL>
                      <a:noFill/>
                    </a:lnL>
                    <a:lnR w="12700" cmpd="sng">
                      <a:solidFill>
                        <a:srgbClr val="A02B93"/>
                      </a:solid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solidFill>
                  </a:tcPr>
                </a:tc>
                <a:extLst>
                  <a:ext uri="{0D108BD9-81ED-4DB2-BD59-A6C34878D82A}">
                    <a16:rowId xmlns:a16="http://schemas.microsoft.com/office/drawing/2014/main" val="22822189"/>
                  </a:ext>
                </a:extLst>
              </a:tr>
            </a:tbl>
          </a:graphicData>
        </a:graphic>
      </p:graphicFrame>
      <p:graphicFrame>
        <p:nvGraphicFramePr>
          <p:cNvPr id="7" name="Table 6">
            <a:extLst>
              <a:ext uri="{FF2B5EF4-FFF2-40B4-BE49-F238E27FC236}">
                <a16:creationId xmlns:a16="http://schemas.microsoft.com/office/drawing/2014/main" id="{ED4FBCFD-8F22-CD28-D85D-7AC6E0CB8387}"/>
              </a:ext>
            </a:extLst>
          </p:cNvPr>
          <p:cNvGraphicFramePr>
            <a:graphicFrameLocks noGrp="1"/>
          </p:cNvGraphicFramePr>
          <p:nvPr/>
        </p:nvGraphicFramePr>
        <p:xfrm>
          <a:off x="4638816" y="1977477"/>
          <a:ext cx="6967396" cy="4276418"/>
        </p:xfrm>
        <a:graphic>
          <a:graphicData uri="http://schemas.openxmlformats.org/drawingml/2006/table">
            <a:tbl>
              <a:tblPr firstRow="1" firstCol="1" bandRow="1"/>
              <a:tblGrid>
                <a:gridCol w="1511522">
                  <a:extLst>
                    <a:ext uri="{9D8B030D-6E8A-4147-A177-3AD203B41FA5}">
                      <a16:colId xmlns:a16="http://schemas.microsoft.com/office/drawing/2014/main" val="2120396995"/>
                    </a:ext>
                  </a:extLst>
                </a:gridCol>
                <a:gridCol w="1311914">
                  <a:extLst>
                    <a:ext uri="{9D8B030D-6E8A-4147-A177-3AD203B41FA5}">
                      <a16:colId xmlns:a16="http://schemas.microsoft.com/office/drawing/2014/main" val="3457856721"/>
                    </a:ext>
                  </a:extLst>
                </a:gridCol>
                <a:gridCol w="1927933">
                  <a:extLst>
                    <a:ext uri="{9D8B030D-6E8A-4147-A177-3AD203B41FA5}">
                      <a16:colId xmlns:a16="http://schemas.microsoft.com/office/drawing/2014/main" val="851763827"/>
                    </a:ext>
                  </a:extLst>
                </a:gridCol>
                <a:gridCol w="2216027">
                  <a:extLst>
                    <a:ext uri="{9D8B030D-6E8A-4147-A177-3AD203B41FA5}">
                      <a16:colId xmlns:a16="http://schemas.microsoft.com/office/drawing/2014/main" val="29794040"/>
                    </a:ext>
                  </a:extLst>
                </a:gridCol>
              </a:tblGrid>
              <a:tr h="500248">
                <a:tc gridSpan="2">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gn="ctr">
                        <a:lnSpc>
                          <a:spcPct val="107000"/>
                        </a:lnSpc>
                        <a:spcBef>
                          <a:spcPts val="0"/>
                        </a:spcBef>
                        <a:spcAft>
                          <a:spcPts val="0"/>
                        </a:spcAft>
                      </a:pPr>
                      <a:r>
                        <a:rPr lang="en-US" sz="1100" b="1" i="0" kern="100">
                          <a:solidFill>
                            <a:schemeClr val="bg1"/>
                          </a:solidFill>
                          <a:effectLst/>
                          <a:latin typeface="Segoe Sans Text"/>
                        </a:rPr>
                        <a:t>Model and minimum scaling increment</a:t>
                      </a:r>
                    </a:p>
                  </a:txBody>
                  <a:tcPr anchor="ctr">
                    <a:lnL w="12700" cmpd="sng">
                      <a:solidFill>
                        <a:srgbClr val="A02B93"/>
                      </a:solidFill>
                    </a:lnL>
                    <a:lnR w="12700" cap="flat" cmpd="sng" algn="ctr">
                      <a:solidFill>
                        <a:sysClr val="window" lastClr="FFFFFF"/>
                      </a:solidFill>
                      <a:prstDash val="solid"/>
                      <a:round/>
                      <a:headEnd type="none" w="med" len="med"/>
                      <a:tailEnd type="none" w="med" len="med"/>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solidFill>
                  </a:tcPr>
                </a:tc>
                <a:tc hMerge="1">
                  <a:txBody>
                    <a:bodyPr/>
                    <a:lstStyle/>
                    <a:p>
                      <a:endParaRPr lang="en-US"/>
                    </a:p>
                  </a:txBody>
                  <a:tcPr/>
                </a:tc>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gn="ctr">
                        <a:lnSpc>
                          <a:spcPct val="107000"/>
                        </a:lnSpc>
                        <a:spcBef>
                          <a:spcPts val="0"/>
                        </a:spcBef>
                        <a:spcAft>
                          <a:spcPts val="0"/>
                        </a:spcAft>
                      </a:pPr>
                      <a:r>
                        <a:rPr lang="en-US" sz="1100" b="1" i="0" u="none" strike="noStrike" kern="100" noProof="0">
                          <a:solidFill>
                            <a:schemeClr val="bg1"/>
                          </a:solidFill>
                          <a:effectLst/>
                          <a:latin typeface="Segoe Sans Text"/>
                        </a:rPr>
                        <a:t>Monthly cost per model increment</a:t>
                      </a:r>
                      <a:endParaRPr lang="en-US" sz="1100" b="1" i="0" kern="100">
                        <a:solidFill>
                          <a:schemeClr val="bg1"/>
                        </a:solidFill>
                        <a:effectLst/>
                        <a:latin typeface="Segoe Sans Text"/>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solidFill>
                  </a:tcPr>
                </a:tc>
                <a:tc>
                  <a:txBody>
                    <a:bodyPr/>
                    <a:lstStyle/>
                    <a:p>
                      <a:pPr marL="0" marR="0" algn="ctr">
                        <a:lnSpc>
                          <a:spcPct val="107000"/>
                        </a:lnSpc>
                        <a:spcBef>
                          <a:spcPts val="0"/>
                        </a:spcBef>
                        <a:spcAft>
                          <a:spcPts val="0"/>
                        </a:spcAft>
                      </a:pPr>
                      <a:r>
                        <a:rPr lang="en-US" sz="1100" b="1" i="0" kern="100">
                          <a:solidFill>
                            <a:schemeClr val="bg1"/>
                          </a:solidFill>
                          <a:effectLst/>
                          <a:latin typeface="+mn-lt"/>
                        </a:rPr>
                        <a:t>1-Year RI Effective Monthly Cost per Model Increment</a:t>
                      </a:r>
                    </a:p>
                    <a:p>
                      <a:pPr marL="0" marR="0" algn="ctr">
                        <a:lnSpc>
                          <a:spcPct val="107000"/>
                        </a:lnSpc>
                        <a:spcBef>
                          <a:spcPts val="0"/>
                        </a:spcBef>
                        <a:spcAft>
                          <a:spcPts val="0"/>
                        </a:spcAft>
                      </a:pPr>
                      <a:endParaRPr lang="en-US" sz="1100" b="1" i="0" kern="100">
                        <a:solidFill>
                          <a:schemeClr val="bg1"/>
                        </a:solidFill>
                        <a:effectLst/>
                        <a:latin typeface="Segoe Sans Text"/>
                      </a:endParaRPr>
                    </a:p>
                  </a:txBody>
                  <a:tcPr anchor="ctr">
                    <a:lnL w="12700" cap="flat" cmpd="sng" algn="ctr">
                      <a:solidFill>
                        <a:sysClr val="window" lastClr="FFFFFF"/>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solidFill>
                  </a:tcPr>
                </a:tc>
                <a:extLst>
                  <a:ext uri="{0D108BD9-81ED-4DB2-BD59-A6C34878D82A}">
                    <a16:rowId xmlns:a16="http://schemas.microsoft.com/office/drawing/2014/main" val="3765676874"/>
                  </a:ext>
                </a:extLst>
              </a:tr>
              <a:tr h="370306">
                <a:tc gridSpan="3">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gn="ctr">
                        <a:lnSpc>
                          <a:spcPct val="107000"/>
                        </a:lnSpc>
                        <a:spcBef>
                          <a:spcPts val="0"/>
                        </a:spcBef>
                        <a:spcAft>
                          <a:spcPts val="0"/>
                        </a:spcAft>
                      </a:pPr>
                      <a:r>
                        <a:rPr lang="en-US" sz="1100" b="1" i="0" kern="100">
                          <a:effectLst/>
                          <a:latin typeface="Segoe Sans Text Semibold"/>
                        </a:rPr>
                        <a:t>Current GA models </a:t>
                      </a:r>
                    </a:p>
                  </a:txBody>
                  <a:tcPr anchor="ctr">
                    <a:lnL w="12700" cmpd="sng">
                      <a:solidFill>
                        <a:srgbClr val="A02B93"/>
                      </a:solidFill>
                    </a:lnL>
                    <a:lnR w="12700" cap="flat" cmpd="sng" algn="ctr">
                      <a:solidFill>
                        <a:srgbClr val="A02B93"/>
                      </a:solidFill>
                      <a:prstDash val="solid"/>
                      <a:round/>
                      <a:headEnd type="none" w="med" len="med"/>
                      <a:tailEnd type="none" w="med" len="med"/>
                    </a:lnR>
                    <a:lnT w="12700" cmpd="sng">
                      <a:solidFill>
                        <a:srgbClr val="A02B93"/>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tc hMerge="1">
                  <a:txBody>
                    <a:bodyPr/>
                    <a:lstStyle/>
                    <a:p>
                      <a:endParaRPr lang="en-US"/>
                    </a:p>
                  </a:txBody>
                  <a:tcPr/>
                </a:tc>
                <a:tc hMerge="1">
                  <a:txBody>
                    <a:bodyPr/>
                    <a:lstStyle/>
                    <a:p>
                      <a:endParaRPr lang="en-US"/>
                    </a:p>
                  </a:txBody>
                  <a:tcPr>
                    <a:lnL w="12700" cap="flat" cmpd="sng" algn="ctr">
                      <a:solidFill>
                        <a:srgbClr val="A02B93"/>
                      </a:solidFill>
                      <a:prstDash val="solid"/>
                      <a:round/>
                      <a:headEnd type="none" w="med" len="med"/>
                      <a:tailEnd type="none" w="med" len="med"/>
                    </a:lnL>
                    <a:lnT w="12700" cap="flat" cmpd="sng" algn="ctr">
                      <a:solidFill>
                        <a:srgbClr val="A02B93"/>
                      </a:solidFill>
                      <a:prstDash val="solid"/>
                      <a:round/>
                      <a:headEnd type="none" w="med" len="med"/>
                      <a:tailEnd type="none" w="med" len="med"/>
                    </a:lnT>
                  </a:tcPr>
                </a:tc>
                <a:tc>
                  <a:txBody>
                    <a:bodyPr/>
                    <a:lstStyle/>
                    <a:p>
                      <a:pPr marL="0" marR="0" algn="ctr">
                        <a:lnSpc>
                          <a:spcPct val="107000"/>
                        </a:lnSpc>
                        <a:spcBef>
                          <a:spcPts val="0"/>
                        </a:spcBef>
                        <a:spcAft>
                          <a:spcPts val="0"/>
                        </a:spcAft>
                      </a:pPr>
                      <a:endParaRPr lang="en-US" sz="1100" b="1" i="0" kern="100">
                        <a:effectLst/>
                        <a:latin typeface="Segoe Sans Text Semibold"/>
                      </a:endParaRP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extLst>
                  <a:ext uri="{0D108BD9-81ED-4DB2-BD59-A6C34878D82A}">
                    <a16:rowId xmlns:a16="http://schemas.microsoft.com/office/drawing/2014/main" val="2573045524"/>
                  </a:ext>
                </a:extLst>
              </a:tr>
              <a:tr h="357080">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GPT-4o: 2024-08-06</a:t>
                      </a:r>
                    </a:p>
                  </a:txBody>
                  <a:tcPr anchor="ctr">
                    <a:lnL w="12700">
                      <a:solidFill>
                        <a:srgbClr val="A02B93"/>
                      </a:solidFill>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a:lnSpc>
                          <a:spcPct val="107000"/>
                        </a:lnSpc>
                        <a:spcBef>
                          <a:spcPts val="0"/>
                        </a:spcBef>
                        <a:spcAft>
                          <a:spcPts val="0"/>
                        </a:spcAft>
                      </a:pPr>
                      <a:r>
                        <a:rPr lang="en-US" sz="1100" kern="100">
                          <a:effectLst/>
                          <a:latin typeface="Segoe Sans Text"/>
                        </a:rPr>
                        <a:t>50 units</a:t>
                      </a:r>
                      <a:endParaRPr lang="en-US" sz="1100" b="1" i="0" kern="100">
                        <a:effectLst/>
                        <a:latin typeface="Segoe Sans Text"/>
                      </a:endParaRP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a:solidFill>
                        <a:sysClr val="windowText" lastClr="000000"/>
                      </a:solidFill>
                    </a:lnT>
                    <a:lnB w="12700" cap="flat" cmpd="sng" algn="ctr">
                      <a:solidFill>
                        <a:sysClr val="windowText" lastClr="000000"/>
                      </a:solidFill>
                      <a:prstDash val="solid"/>
                      <a:round/>
                      <a:headEnd type="none" w="med" len="med"/>
                      <a:tailEnd type="none" w="med" len="med"/>
                    </a:lnB>
                    <a:lnTlToBr w="0">
                      <a:noFill/>
                    </a:lnTlToBr>
                    <a:lnBlToTr w="0">
                      <a:noFill/>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$13,000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$11,050</a:t>
                      </a:r>
                    </a:p>
                  </a:txBody>
                  <a:tcPr anchor="ctr">
                    <a:lnL w="12700" cap="flat" cmpd="sng" algn="ctr">
                      <a:solidFill>
                        <a:srgbClr val="A02B93"/>
                      </a:solidFill>
                      <a:prstDash val="solid"/>
                      <a:round/>
                      <a:headEnd type="none" w="med" len="med"/>
                      <a:tailEnd type="none" w="med" len="med"/>
                    </a:lnL>
                    <a:lnR w="12700">
                      <a:solidFill>
                        <a:srgbClr val="A02B93"/>
                      </a:solid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0">
                      <a:noFill/>
                    </a:lnTlToBr>
                    <a:lnBlToTr w="0">
                      <a:noFill/>
                    </a:lnBlToTr>
                    <a:solidFill>
                      <a:srgbClr val="A02B93">
                        <a:tint val="20000"/>
                      </a:srgbClr>
                    </a:solidFill>
                  </a:tcPr>
                </a:tc>
                <a:extLst>
                  <a:ext uri="{0D108BD9-81ED-4DB2-BD59-A6C34878D82A}">
                    <a16:rowId xmlns:a16="http://schemas.microsoft.com/office/drawing/2014/main" val="3055159867"/>
                  </a:ext>
                </a:extLst>
              </a:tr>
              <a:tr h="357080">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GPT-4o mini: 2024-07-18</a:t>
                      </a:r>
                    </a:p>
                  </a:txBody>
                  <a:tcPr anchor="ctr">
                    <a:lnL w="12700">
                      <a:solidFill>
                        <a:srgbClr val="A02B93"/>
                      </a:solidFill>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rgbClr val="A02B93"/>
                      </a:solidFill>
                    </a:lnB>
                    <a:lnTlToBr w="0">
                      <a:noFill/>
                    </a:lnTlToBr>
                    <a:lnBlToTr w="0">
                      <a:noFill/>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a:lnSpc>
                          <a:spcPct val="107000"/>
                        </a:lnSpc>
                        <a:spcBef>
                          <a:spcPts val="0"/>
                        </a:spcBef>
                        <a:spcAft>
                          <a:spcPts val="0"/>
                        </a:spcAft>
                      </a:pPr>
                      <a:r>
                        <a:rPr lang="en-US" sz="1100" kern="100">
                          <a:effectLst/>
                          <a:latin typeface="Segoe Sans Text"/>
                        </a:rPr>
                        <a:t>25 units</a:t>
                      </a:r>
                      <a:endParaRPr lang="en-US" sz="1100" b="1" i="0" kern="100">
                        <a:effectLst/>
                        <a:latin typeface="Segoe Sans Text"/>
                      </a:endParaRP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a:solidFill>
                        <a:srgbClr val="A02B93"/>
                      </a:solidFill>
                    </a:lnB>
                    <a:lnTlToBr w="0">
                      <a:noFill/>
                    </a:lnTlToBr>
                    <a:lnBlToTr w="0">
                      <a:noFill/>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$6,500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0">
                      <a:noFill/>
                    </a:lnTlToBr>
                    <a:lnBlToTr w="0">
                      <a:noFill/>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$5,525</a:t>
                      </a:r>
                    </a:p>
                  </a:txBody>
                  <a:tcPr anchor="ctr">
                    <a:lnL w="12700" cap="flat" cmpd="sng" algn="ctr">
                      <a:solidFill>
                        <a:srgbClr val="A02B93"/>
                      </a:solidFill>
                      <a:prstDash val="solid"/>
                      <a:round/>
                      <a:headEnd type="none" w="med" len="med"/>
                      <a:tailEnd type="none" w="med" len="med"/>
                    </a:lnL>
                    <a:lnR w="12700">
                      <a:solidFill>
                        <a:srgbClr val="A02B93"/>
                      </a:solidFill>
                    </a:lnR>
                    <a:lnT w="12700" cap="flat" cmpd="sng" algn="ctr">
                      <a:solidFill>
                        <a:sysClr val="windowText" lastClr="000000"/>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0">
                      <a:noFill/>
                    </a:lnTlToBr>
                    <a:lnBlToTr w="0">
                      <a:noFill/>
                    </a:lnBlToTr>
                    <a:solidFill>
                      <a:srgbClr val="A02B93">
                        <a:tint val="20000"/>
                      </a:srgbClr>
                    </a:solidFill>
                  </a:tcPr>
                </a:tc>
                <a:extLst>
                  <a:ext uri="{0D108BD9-81ED-4DB2-BD59-A6C34878D82A}">
                    <a16:rowId xmlns:a16="http://schemas.microsoft.com/office/drawing/2014/main" val="2747950890"/>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GPT-4o: 2024-05-13</a:t>
                      </a: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a:lnSpc>
                          <a:spcPct val="107000"/>
                        </a:lnSpc>
                        <a:spcBef>
                          <a:spcPts val="0"/>
                        </a:spcBef>
                        <a:spcAft>
                          <a:spcPts val="0"/>
                        </a:spcAft>
                      </a:pPr>
                      <a:r>
                        <a:rPr lang="en-US" sz="1100" kern="100">
                          <a:effectLst/>
                          <a:latin typeface="Segoe Sans Text"/>
                        </a:rPr>
                        <a:t>50 units</a:t>
                      </a:r>
                      <a:endParaRPr lang="en-US" sz="1100" b="1" i="0" kern="100">
                        <a:effectLst/>
                        <a:latin typeface="Segoe Sans Text"/>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$13,000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$11,050</a:t>
                      </a:r>
                    </a:p>
                  </a:txBody>
                  <a:tcPr anchor="ctr">
                    <a:lnL w="12700" cap="flat" cmpd="sng" algn="ctr">
                      <a:solidFill>
                        <a:srgbClr val="A02B93"/>
                      </a:solidFill>
                      <a:prstDash val="solid"/>
                      <a:round/>
                      <a:headEnd type="none" w="med" len="med"/>
                      <a:tailEnd type="none" w="med" len="med"/>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3007352986"/>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lvl="0">
                        <a:lnSpc>
                          <a:spcPct val="107000"/>
                        </a:lnSpc>
                        <a:spcBef>
                          <a:spcPts val="0"/>
                        </a:spcBef>
                        <a:spcAft>
                          <a:spcPts val="0"/>
                        </a:spcAft>
                        <a:buNone/>
                      </a:pPr>
                      <a:r>
                        <a:rPr lang="en-US" sz="1100" b="1" i="0" kern="100">
                          <a:solidFill>
                            <a:schemeClr val="dk1"/>
                          </a:solidFill>
                          <a:effectLst/>
                          <a:latin typeface="Segoe Sans Text Semibold"/>
                          <a:ea typeface="+mn-ea"/>
                          <a:cs typeface="+mn-cs"/>
                        </a:rPr>
                        <a:t>GPT-4-Turbo: 0409</a:t>
                      </a:r>
                      <a:endParaRPr lang="en-US" sz="1100" b="1" i="0" kern="100">
                        <a:solidFill>
                          <a:schemeClr val="dk1"/>
                        </a:solidFill>
                        <a:effectLst/>
                        <a:latin typeface="Segoe Sans Text Semibold" pitchFamily="2" charset="0"/>
                        <a:ea typeface="+mn-ea"/>
                        <a:cs typeface="+mn-cs"/>
                      </a:endParaRPr>
                    </a:p>
                  </a:txBody>
                  <a:tcPr anchor="ctr">
                    <a:lnL w="12700" cmpd="sng">
                      <a:solidFill>
                        <a:srgbClr val="A02B93"/>
                      </a:solidFill>
                    </a:lnL>
                    <a:lnR w="12700" cmpd="sng">
                      <a:solidFill>
                        <a:srgbClr val="A02B93"/>
                      </a:solid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4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pPr marL="0" marR="0" lvl="0">
                        <a:lnSpc>
                          <a:spcPct val="107000"/>
                        </a:lnSpc>
                        <a:spcBef>
                          <a:spcPts val="0"/>
                        </a:spcBef>
                        <a:spcAft>
                          <a:spcPts val="0"/>
                        </a:spcAft>
                        <a:buNone/>
                      </a:pPr>
                      <a:r>
                        <a:rPr lang="en-US" sz="1100" kern="100">
                          <a:effectLst/>
                          <a:latin typeface="Segoe Sans Text"/>
                        </a:rPr>
                        <a:t>100 units</a:t>
                      </a:r>
                      <a:endParaRPr lang="en-US" sz="1100" b="1" i="0" kern="100">
                        <a:solidFill>
                          <a:schemeClr val="dk1"/>
                        </a:solidFill>
                        <a:effectLst/>
                        <a:latin typeface="Segoe Sans Text"/>
                        <a:ea typeface="+mn-ea"/>
                        <a:cs typeface="+mn-cs"/>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40000"/>
                      </a:srgbClr>
                    </a:solidFill>
                  </a:tcPr>
                </a:tc>
                <a:tc>
                  <a:txBody>
                    <a:bodyPr/>
                    <a:lstStyle/>
                    <a:p>
                      <a:pPr marL="0" lvl="0" algn="ctr">
                        <a:lnSpc>
                          <a:spcPct val="107000"/>
                        </a:lnSpc>
                        <a:spcBef>
                          <a:spcPts val="0"/>
                        </a:spcBef>
                        <a:spcAft>
                          <a:spcPts val="0"/>
                        </a:spcAft>
                        <a:buNone/>
                      </a:pPr>
                      <a:r>
                        <a:rPr lang="en-US" sz="1100">
                          <a:latin typeface="Segoe Sans Text" pitchFamily="2" charset="0"/>
                          <a:cs typeface="Segoe Sans Text" pitchFamily="2" charset="0"/>
                        </a:rPr>
                        <a:t>$26,000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tc>
                  <a:txBody>
                    <a:bodyPr/>
                    <a:lstStyle/>
                    <a:p>
                      <a:pPr marL="0" lvl="0" algn="ctr">
                        <a:lnSpc>
                          <a:spcPct val="107000"/>
                        </a:lnSpc>
                        <a:spcBef>
                          <a:spcPts val="0"/>
                        </a:spcBef>
                        <a:spcAft>
                          <a:spcPts val="0"/>
                        </a:spcAft>
                        <a:buNone/>
                      </a:pPr>
                      <a:r>
                        <a:rPr lang="en-US" sz="1100">
                          <a:latin typeface="Segoe Sans Text" pitchFamily="2" charset="0"/>
                          <a:cs typeface="Segoe Sans Text" pitchFamily="2" charset="0"/>
                        </a:rPr>
                        <a:t>$22,100</a:t>
                      </a:r>
                    </a:p>
                  </a:txBody>
                  <a:tcPr anchor="ctr">
                    <a:lnL w="12700" cap="flat" cmpd="sng" algn="ctr">
                      <a:solidFill>
                        <a:srgbClr val="A02B93"/>
                      </a:solidFill>
                      <a:prstDash val="solid"/>
                      <a:round/>
                      <a:headEnd type="none" w="med" len="med"/>
                      <a:tailEnd type="none" w="med" len="med"/>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extLst>
                  <a:ext uri="{0D108BD9-81ED-4DB2-BD59-A6C34878D82A}">
                    <a16:rowId xmlns:a16="http://schemas.microsoft.com/office/drawing/2014/main" val="393339062"/>
                  </a:ext>
                </a:extLst>
              </a:tr>
              <a:tr h="357081">
                <a:tc gridSpan="3">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gn="ctr">
                        <a:lnSpc>
                          <a:spcPct val="107000"/>
                        </a:lnSpc>
                        <a:spcBef>
                          <a:spcPts val="0"/>
                        </a:spcBef>
                        <a:spcAft>
                          <a:spcPts val="0"/>
                        </a:spcAft>
                      </a:pPr>
                      <a:r>
                        <a:rPr lang="en-US" sz="1100" b="1" i="0" kern="100">
                          <a:effectLst/>
                          <a:latin typeface="Segoe Sans Text Semibold"/>
                        </a:rPr>
                        <a:t>Legacy models**</a:t>
                      </a:r>
                    </a:p>
                  </a:txBody>
                  <a:tcPr anchor="ctr">
                    <a:lnL w="12700" cmpd="sng">
                      <a:solidFill>
                        <a:srgbClr val="A02B93"/>
                      </a:solidFill>
                    </a:lnL>
                    <a:lnR w="12700" cap="flat" cmpd="sng" algn="ctr">
                      <a:solidFill>
                        <a:srgbClr val="A02B93"/>
                      </a:solidFill>
                      <a:prstDash val="solid"/>
                      <a:round/>
                      <a:headEnd type="none" w="med" len="med"/>
                      <a:tailEnd type="none" w="med" len="med"/>
                    </a:lnR>
                    <a:lnT w="12700" cmpd="sng">
                      <a:solidFill>
                        <a:srgbClr val="A02B93"/>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hMerge="1">
                  <a:txBody>
                    <a:bodyPr/>
                    <a:lstStyle/>
                    <a:p>
                      <a:endParaRPr lang="en-US"/>
                    </a:p>
                  </a:txBody>
                  <a:tcPr/>
                </a:tc>
                <a:tc hMerge="1">
                  <a:txBody>
                    <a:bodyPr/>
                    <a:lstStyle/>
                    <a:p>
                      <a:endParaRPr lang="en-US"/>
                    </a:p>
                  </a:txBody>
                  <a:tcPr>
                    <a:lnL w="12700" cap="flat" cmpd="sng" algn="ctr">
                      <a:solidFill>
                        <a:srgbClr val="A02B93"/>
                      </a:solidFill>
                      <a:prstDash val="solid"/>
                      <a:round/>
                      <a:headEnd type="none" w="med" len="med"/>
                      <a:tailEnd type="none" w="med" len="med"/>
                    </a:lnL>
                    <a:lnT w="12700" cap="flat" cmpd="sng" algn="ctr">
                      <a:solidFill>
                        <a:srgbClr val="A02B93"/>
                      </a:solidFill>
                      <a:prstDash val="solid"/>
                      <a:round/>
                      <a:headEnd type="none" w="med" len="med"/>
                      <a:tailEnd type="none" w="med" len="med"/>
                    </a:lnT>
                  </a:tcPr>
                </a:tc>
                <a:tc>
                  <a:txBody>
                    <a:bodyPr/>
                    <a:lstStyle/>
                    <a:p>
                      <a:pPr marL="0" marR="0" algn="ctr">
                        <a:lnSpc>
                          <a:spcPct val="107000"/>
                        </a:lnSpc>
                        <a:spcBef>
                          <a:spcPts val="0"/>
                        </a:spcBef>
                        <a:spcAft>
                          <a:spcPts val="0"/>
                        </a:spcAft>
                      </a:pPr>
                      <a:endParaRPr lang="en-US" sz="1100" b="1" i="0" kern="100">
                        <a:effectLst/>
                        <a:latin typeface="Segoe Sans Text Semibold"/>
                      </a:endParaRP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2785481187"/>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 0613 (32K)</a:t>
                      </a:r>
                    </a:p>
                  </a:txBody>
                  <a:tcPr anchor="ctr">
                    <a:lnL w="12700" cmpd="sng">
                      <a:solidFill>
                        <a:srgbClr val="A02B93"/>
                      </a:solidFill>
                    </a:lnL>
                    <a:lnR w="12700" cmpd="sng">
                      <a:solidFill>
                        <a:srgbClr val="A02B93"/>
                      </a:solidFill>
                    </a:lnR>
                    <a:lnT w="12700" cap="flat" cmpd="sng" algn="ctr">
                      <a:solidFill>
                        <a:sysClr val="windowText" lastClr="000000"/>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4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r>
                        <a:rPr lang="en-US" sz="1100" kern="100">
                          <a:effectLst/>
                          <a:latin typeface="Segoe Sans Text"/>
                        </a:rPr>
                        <a:t>200 unit</a:t>
                      </a:r>
                      <a:endParaRPr lang="en-US" sz="1100">
                        <a:latin typeface="Segoe Sans Text"/>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40000"/>
                      </a:srgbClr>
                    </a:solidFill>
                  </a:tcPr>
                </a:tc>
                <a:tc>
                  <a:txBody>
                    <a:bodyPr/>
                    <a:lstStyle/>
                    <a:p>
                      <a:pPr marL="0" marR="0" algn="ctr">
                        <a:lnSpc>
                          <a:spcPct val="107000"/>
                        </a:lnSpc>
                        <a:spcBef>
                          <a:spcPts val="0"/>
                        </a:spcBef>
                        <a:spcAft>
                          <a:spcPts val="0"/>
                        </a:spcAft>
                      </a:pPr>
                      <a:r>
                        <a:rPr lang="en-US" sz="1100" kern="100">
                          <a:effectLst/>
                          <a:latin typeface="Segoe Sans Text" pitchFamily="2" charset="0"/>
                          <a:cs typeface="Segoe Sans Text" pitchFamily="2" charset="0"/>
                        </a:rPr>
                        <a:t>$52,000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tc>
                  <a:txBody>
                    <a:bodyPr/>
                    <a:lstStyle/>
                    <a:p>
                      <a:pPr marL="0" marR="0" algn="ctr">
                        <a:lnSpc>
                          <a:spcPct val="107000"/>
                        </a:lnSpc>
                        <a:spcBef>
                          <a:spcPts val="0"/>
                        </a:spcBef>
                        <a:spcAft>
                          <a:spcPts val="0"/>
                        </a:spcAft>
                      </a:pPr>
                      <a:r>
                        <a:rPr lang="en-US" sz="1100" kern="100">
                          <a:effectLst/>
                          <a:latin typeface="Segoe Sans Text" pitchFamily="2" charset="0"/>
                          <a:cs typeface="Segoe Sans Text" pitchFamily="2" charset="0"/>
                        </a:rPr>
                        <a:t>$44,200</a:t>
                      </a:r>
                    </a:p>
                  </a:txBody>
                  <a:tcPr anchor="ctr">
                    <a:lnL w="12700" cmpd="sng">
                      <a:solidFill>
                        <a:srgbClr val="A02B93"/>
                      </a:solidFill>
                    </a:lnL>
                    <a:lnR w="12700" cmpd="sng">
                      <a:solidFill>
                        <a:srgbClr val="A02B93"/>
                      </a:solidFill>
                    </a:lnR>
                    <a:lnT w="12700" cap="flat" cmpd="sng" algn="ctr">
                      <a:solidFill>
                        <a:sysClr val="windowText" lastClr="000000"/>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extLst>
                  <a:ext uri="{0D108BD9-81ED-4DB2-BD59-A6C34878D82A}">
                    <a16:rowId xmlns:a16="http://schemas.microsoft.com/office/drawing/2014/main" val="2357342400"/>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a:lnSpc>
                          <a:spcPct val="107000"/>
                        </a:lnSpc>
                        <a:spcBef>
                          <a:spcPts val="0"/>
                        </a:spcBef>
                        <a:spcAft>
                          <a:spcPts val="0"/>
                        </a:spcAft>
                      </a:pPr>
                      <a:r>
                        <a:rPr lang="en-US" sz="1100" b="1" i="0" kern="100">
                          <a:effectLst/>
                          <a:latin typeface="Segoe Sans Text Semibold"/>
                        </a:rPr>
                        <a:t>GPT-4: 0613 (8K)</a:t>
                      </a:r>
                    </a:p>
                  </a:txBody>
                  <a:tcPr anchor="ctr">
                    <a:lnL w="12700" cmpd="sng">
                      <a:solidFill>
                        <a:srgbClr val="A02B93"/>
                      </a:solidFill>
                    </a:lnL>
                    <a:lnR w="12700" cmpd="sng">
                      <a:solidFill>
                        <a:srgbClr val="A02B93"/>
                      </a:solid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r>
                        <a:rPr lang="en-US" sz="1100" kern="100">
                          <a:effectLst/>
                          <a:latin typeface="Segoe Sans Text"/>
                        </a:rPr>
                        <a:t>100 units</a:t>
                      </a:r>
                      <a:endParaRPr lang="en-US" sz="1100">
                        <a:latin typeface="Segoe Sans Text"/>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ctr">
                        <a:lnSpc>
                          <a:spcPct val="107000"/>
                        </a:lnSpc>
                        <a:spcBef>
                          <a:spcPts val="0"/>
                        </a:spcBef>
                        <a:spcAft>
                          <a:spcPts val="0"/>
                        </a:spcAft>
                      </a:pPr>
                      <a:r>
                        <a:rPr lang="en-US" sz="1100" kern="100">
                          <a:solidFill>
                            <a:srgbClr val="000000"/>
                          </a:solidFill>
                          <a:effectLst/>
                          <a:latin typeface="Segoe Sans Text" pitchFamily="2" charset="0"/>
                          <a:cs typeface="Segoe Sans Text" pitchFamily="2" charset="0"/>
                        </a:rPr>
                        <a:t>$26,000</a:t>
                      </a:r>
                      <a:endParaRPr lang="en-US" sz="1100">
                        <a:latin typeface="Segoe Sans Text" pitchFamily="2" charset="0"/>
                        <a:cs typeface="Segoe Sans Text" pitchFamily="2" charset="0"/>
                      </a:endParaRP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lvl="0" algn="ctr">
                        <a:lnSpc>
                          <a:spcPct val="100000"/>
                        </a:lnSpc>
                        <a:spcBef>
                          <a:spcPts val="0"/>
                        </a:spcBef>
                        <a:spcAft>
                          <a:spcPts val="0"/>
                        </a:spcAft>
                        <a:buNone/>
                      </a:pPr>
                      <a:r>
                        <a:rPr lang="en-US" sz="1100" b="0" i="0" u="none" strike="noStrike" noProof="0">
                          <a:solidFill>
                            <a:srgbClr val="000000"/>
                          </a:solidFill>
                          <a:latin typeface="Segoe Sans Text" pitchFamily="2" charset="0"/>
                          <a:cs typeface="Segoe Sans Text" pitchFamily="2" charset="0"/>
                        </a:rPr>
                        <a:t>$22,100</a:t>
                      </a: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313131707"/>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00" b="1" i="0" kern="100">
                          <a:solidFill>
                            <a:schemeClr val="dk1"/>
                          </a:solidFill>
                          <a:effectLst/>
                          <a:latin typeface="Segoe Sans Text Semibold"/>
                          <a:ea typeface="+mn-ea"/>
                          <a:cs typeface="+mn-cs"/>
                        </a:rPr>
                        <a:t>GPT 3.5-Turbo: 0125</a:t>
                      </a:r>
                    </a:p>
                  </a:txBody>
                  <a:tcPr anchor="ctr">
                    <a:lnL w="12700" cmpd="sng">
                      <a:solidFill>
                        <a:srgbClr val="A02B93"/>
                      </a:solidFill>
                    </a:lnL>
                    <a:lnR w="12700" cmpd="sng">
                      <a:solidFill>
                        <a:srgbClr val="A02B93"/>
                      </a:solid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4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r>
                        <a:rPr lang="en-US" sz="1100" kern="100">
                          <a:effectLst/>
                          <a:latin typeface="Segoe Sans Text"/>
                        </a:rPr>
                        <a:t>50 units </a:t>
                      </a:r>
                      <a:endParaRPr lang="en-US" sz="1100">
                        <a:latin typeface="Segoe Sans Text"/>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40000"/>
                      </a:srgbClr>
                    </a:solidFill>
                  </a:tcPr>
                </a:tc>
                <a:tc>
                  <a:txBody>
                    <a:bodyPr/>
                    <a:lstStyle/>
                    <a:p>
                      <a:pPr marL="0" lvl="0" algn="ctr">
                        <a:lnSpc>
                          <a:spcPct val="107000"/>
                        </a:lnSpc>
                        <a:spcBef>
                          <a:spcPts val="0"/>
                        </a:spcBef>
                        <a:spcAft>
                          <a:spcPts val="0"/>
                        </a:spcAft>
                        <a:buNone/>
                      </a:pPr>
                      <a:r>
                        <a:rPr lang="en-US" sz="1100">
                          <a:latin typeface="Segoe Sans Text" pitchFamily="2" charset="0"/>
                          <a:cs typeface="Segoe Sans Text" pitchFamily="2" charset="0"/>
                        </a:rPr>
                        <a:t>$13,000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tc>
                  <a:txBody>
                    <a:bodyPr/>
                    <a:lstStyle/>
                    <a:p>
                      <a:pPr lvl="0" algn="ctr">
                        <a:lnSpc>
                          <a:spcPct val="100000"/>
                        </a:lnSpc>
                        <a:spcBef>
                          <a:spcPts val="0"/>
                        </a:spcBef>
                        <a:spcAft>
                          <a:spcPts val="0"/>
                        </a:spcAft>
                        <a:buNone/>
                      </a:pPr>
                      <a:r>
                        <a:rPr lang="en-US" sz="1100" b="0" i="0" u="none" strike="noStrike" noProof="0">
                          <a:solidFill>
                            <a:srgbClr val="000000"/>
                          </a:solidFill>
                          <a:latin typeface="Segoe Sans Text" pitchFamily="2" charset="0"/>
                          <a:cs typeface="Segoe Sans Text" pitchFamily="2" charset="0"/>
                        </a:rPr>
                        <a:t>$11,050</a:t>
                      </a: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40000"/>
                      </a:srgbClr>
                    </a:solidFill>
                  </a:tcPr>
                </a:tc>
                <a:extLst>
                  <a:ext uri="{0D108BD9-81ED-4DB2-BD59-A6C34878D82A}">
                    <a16:rowId xmlns:a16="http://schemas.microsoft.com/office/drawing/2014/main" val="982826467"/>
                  </a:ext>
                </a:extLst>
              </a:tr>
              <a:tr h="357081">
                <a:tc>
                  <a:txBody>
                    <a:bodyPr/>
                    <a:lstStyle>
                      <a:lvl1pPr marL="0" algn="l" defTabSz="932742" rtl="0" eaLnBrk="1" latinLnBrk="0" hangingPunct="1">
                        <a:defRPr sz="1800" b="1" kern="1200">
                          <a:solidFill>
                            <a:schemeClr val="dk1"/>
                          </a:solidFill>
                          <a:latin typeface="Aptos" panose="02110004020202020204"/>
                        </a:defRPr>
                      </a:lvl1pPr>
                      <a:lvl2pPr marL="466371" algn="l" defTabSz="932742" rtl="0" eaLnBrk="1" latinLnBrk="0" hangingPunct="1">
                        <a:defRPr sz="1800" b="1" kern="1200">
                          <a:solidFill>
                            <a:schemeClr val="dk1"/>
                          </a:solidFill>
                          <a:latin typeface="Aptos" panose="02110004020202020204"/>
                        </a:defRPr>
                      </a:lvl2pPr>
                      <a:lvl3pPr marL="932742" algn="l" defTabSz="932742" rtl="0" eaLnBrk="1" latinLnBrk="0" hangingPunct="1">
                        <a:defRPr sz="1800" b="1" kern="1200">
                          <a:solidFill>
                            <a:schemeClr val="dk1"/>
                          </a:solidFill>
                          <a:latin typeface="Aptos" panose="02110004020202020204"/>
                        </a:defRPr>
                      </a:lvl3pPr>
                      <a:lvl4pPr marL="1399113" algn="l" defTabSz="932742" rtl="0" eaLnBrk="1" latinLnBrk="0" hangingPunct="1">
                        <a:defRPr sz="1800" b="1" kern="1200">
                          <a:solidFill>
                            <a:schemeClr val="dk1"/>
                          </a:solidFill>
                          <a:latin typeface="Aptos" panose="02110004020202020204"/>
                        </a:defRPr>
                      </a:lvl4pPr>
                      <a:lvl5pPr marL="1865484" algn="l" defTabSz="932742" rtl="0" eaLnBrk="1" latinLnBrk="0" hangingPunct="1">
                        <a:defRPr sz="1800" b="1" kern="1200">
                          <a:solidFill>
                            <a:schemeClr val="dk1"/>
                          </a:solidFill>
                          <a:latin typeface="Aptos" panose="02110004020202020204"/>
                        </a:defRPr>
                      </a:lvl5pPr>
                      <a:lvl6pPr marL="2331856" algn="l" defTabSz="932742" rtl="0" eaLnBrk="1" latinLnBrk="0" hangingPunct="1">
                        <a:defRPr sz="1800" b="1" kern="1200">
                          <a:solidFill>
                            <a:schemeClr val="dk1"/>
                          </a:solidFill>
                          <a:latin typeface="Aptos" panose="02110004020202020204"/>
                        </a:defRPr>
                      </a:lvl6pPr>
                      <a:lvl7pPr marL="2798226" algn="l" defTabSz="932742" rtl="0" eaLnBrk="1" latinLnBrk="0" hangingPunct="1">
                        <a:defRPr sz="1800" b="1" kern="1200">
                          <a:solidFill>
                            <a:schemeClr val="dk1"/>
                          </a:solidFill>
                          <a:latin typeface="Aptos" panose="02110004020202020204"/>
                        </a:defRPr>
                      </a:lvl7pPr>
                      <a:lvl8pPr marL="3264597" algn="l" defTabSz="932742" rtl="0" eaLnBrk="1" latinLnBrk="0" hangingPunct="1">
                        <a:defRPr sz="1800" b="1" kern="1200">
                          <a:solidFill>
                            <a:schemeClr val="dk1"/>
                          </a:solidFill>
                          <a:latin typeface="Aptos" panose="02110004020202020204"/>
                        </a:defRPr>
                      </a:lvl8pPr>
                      <a:lvl9pPr marL="3730969" algn="l" defTabSz="932742" rtl="0" eaLnBrk="1" latinLnBrk="0" hangingPunct="1">
                        <a:defRPr sz="1800" b="1" kern="1200">
                          <a:solidFill>
                            <a:schemeClr val="dk1"/>
                          </a:solidFill>
                          <a:latin typeface="Aptos" panose="02110004020202020204"/>
                        </a:defRPr>
                      </a:lvl9p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00" b="1" i="0" kern="100">
                          <a:solidFill>
                            <a:schemeClr val="dk1"/>
                          </a:solidFill>
                          <a:effectLst/>
                          <a:latin typeface="Segoe Sans Text Semibold"/>
                          <a:ea typeface="+mn-ea"/>
                          <a:cs typeface="+mn-cs"/>
                        </a:rPr>
                        <a:t>GPT-3.5-Turbo: 1106</a:t>
                      </a:r>
                    </a:p>
                  </a:txBody>
                  <a:tcPr anchor="ctr">
                    <a:lnL w="12700" cmpd="sng">
                      <a:solidFill>
                        <a:srgbClr val="A02B93"/>
                      </a:solidFill>
                    </a:lnL>
                    <a:lnR w="12700" cmpd="sng">
                      <a:solidFill>
                        <a:srgbClr val="A02B93"/>
                      </a:solid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lvl1pPr marL="0" algn="l" defTabSz="932742" rtl="0" eaLnBrk="1" latinLnBrk="0" hangingPunct="1">
                        <a:defRPr sz="1800" kern="1200">
                          <a:solidFill>
                            <a:schemeClr val="dk1"/>
                          </a:solidFill>
                          <a:latin typeface="Aptos" panose="02110004020202020204"/>
                        </a:defRPr>
                      </a:lvl1pPr>
                      <a:lvl2pPr marL="466371" algn="l" defTabSz="932742" rtl="0" eaLnBrk="1" latinLnBrk="0" hangingPunct="1">
                        <a:defRPr sz="1800" kern="1200">
                          <a:solidFill>
                            <a:schemeClr val="dk1"/>
                          </a:solidFill>
                          <a:latin typeface="Aptos" panose="02110004020202020204"/>
                        </a:defRPr>
                      </a:lvl2pPr>
                      <a:lvl3pPr marL="932742" algn="l" defTabSz="932742" rtl="0" eaLnBrk="1" latinLnBrk="0" hangingPunct="1">
                        <a:defRPr sz="1800" kern="1200">
                          <a:solidFill>
                            <a:schemeClr val="dk1"/>
                          </a:solidFill>
                          <a:latin typeface="Aptos" panose="02110004020202020204"/>
                        </a:defRPr>
                      </a:lvl3pPr>
                      <a:lvl4pPr marL="1399113" algn="l" defTabSz="932742" rtl="0" eaLnBrk="1" latinLnBrk="0" hangingPunct="1">
                        <a:defRPr sz="1800" kern="1200">
                          <a:solidFill>
                            <a:schemeClr val="dk1"/>
                          </a:solidFill>
                          <a:latin typeface="Aptos" panose="02110004020202020204"/>
                        </a:defRPr>
                      </a:lvl4pPr>
                      <a:lvl5pPr marL="1865484" algn="l" defTabSz="932742" rtl="0" eaLnBrk="1" latinLnBrk="0" hangingPunct="1">
                        <a:defRPr sz="1800" kern="1200">
                          <a:solidFill>
                            <a:schemeClr val="dk1"/>
                          </a:solidFill>
                          <a:latin typeface="Aptos" panose="02110004020202020204"/>
                        </a:defRPr>
                      </a:lvl5pPr>
                      <a:lvl6pPr marL="2331856" algn="l" defTabSz="932742" rtl="0" eaLnBrk="1" latinLnBrk="0" hangingPunct="1">
                        <a:defRPr sz="1800" kern="1200">
                          <a:solidFill>
                            <a:schemeClr val="dk1"/>
                          </a:solidFill>
                          <a:latin typeface="Aptos" panose="02110004020202020204"/>
                        </a:defRPr>
                      </a:lvl6pPr>
                      <a:lvl7pPr marL="2798226" algn="l" defTabSz="932742" rtl="0" eaLnBrk="1" latinLnBrk="0" hangingPunct="1">
                        <a:defRPr sz="1800" kern="1200">
                          <a:solidFill>
                            <a:schemeClr val="dk1"/>
                          </a:solidFill>
                          <a:latin typeface="Aptos" panose="02110004020202020204"/>
                        </a:defRPr>
                      </a:lvl7pPr>
                      <a:lvl8pPr marL="3264597" algn="l" defTabSz="932742" rtl="0" eaLnBrk="1" latinLnBrk="0" hangingPunct="1">
                        <a:defRPr sz="1800" kern="1200">
                          <a:solidFill>
                            <a:schemeClr val="dk1"/>
                          </a:solidFill>
                          <a:latin typeface="Aptos" panose="02110004020202020204"/>
                        </a:defRPr>
                      </a:lvl8pPr>
                      <a:lvl9pPr marL="3730969" algn="l" defTabSz="932742" rtl="0" eaLnBrk="1" latinLnBrk="0" hangingPunct="1">
                        <a:defRPr sz="1800" kern="1200">
                          <a:solidFill>
                            <a:schemeClr val="dk1"/>
                          </a:solidFill>
                          <a:latin typeface="Aptos" panose="02110004020202020204"/>
                        </a:defRPr>
                      </a:lvl9pPr>
                    </a:lstStyle>
                    <a:p>
                      <a:r>
                        <a:rPr lang="en-US" sz="1100" kern="100">
                          <a:effectLst/>
                          <a:latin typeface="Segoe Sans Text"/>
                        </a:rPr>
                        <a:t>50 units </a:t>
                      </a:r>
                      <a:endParaRPr lang="en-US" sz="1100">
                        <a:latin typeface="Segoe Sans Text"/>
                      </a:endParaRPr>
                    </a:p>
                  </a:txBody>
                  <a:tcPr anchor="ctr">
                    <a:lnL w="12700" cmpd="sng">
                      <a:solidFill>
                        <a:srgbClr val="A02B93"/>
                      </a:solidFill>
                    </a:lnL>
                    <a:lnR w="12700" cap="flat" cmpd="sng" algn="ctr">
                      <a:solidFill>
                        <a:srgbClr val="A02B93"/>
                      </a:solidFill>
                      <a:prstDash val="solid"/>
                      <a:round/>
                      <a:headEnd type="none" w="med" len="med"/>
                      <a:tailEnd type="none" w="med" len="med"/>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lvl="0" algn="ctr">
                        <a:lnSpc>
                          <a:spcPct val="107000"/>
                        </a:lnSpc>
                        <a:spcBef>
                          <a:spcPts val="0"/>
                        </a:spcBef>
                        <a:spcAft>
                          <a:spcPts val="0"/>
                        </a:spcAft>
                        <a:buNone/>
                      </a:pPr>
                      <a:r>
                        <a:rPr lang="en-US" sz="1100">
                          <a:latin typeface="Segoe Sans Text" pitchFamily="2" charset="0"/>
                          <a:cs typeface="Segoe Sans Text" pitchFamily="2" charset="0"/>
                        </a:rPr>
                        <a:t>$13,000</a:t>
                      </a:r>
                    </a:p>
                  </a:txBody>
                  <a:tcPr anchor="ctr">
                    <a:lnL w="12700" cap="flat" cmpd="sng" algn="ctr">
                      <a:solidFill>
                        <a:srgbClr val="A02B93"/>
                      </a:solidFill>
                      <a:prstDash val="solid"/>
                      <a:round/>
                      <a:headEnd type="none" w="med" len="med"/>
                      <a:tailEnd type="none" w="med" len="med"/>
                    </a:lnL>
                    <a:lnR w="12700" cap="flat" cmpd="sng" algn="ctr">
                      <a:solidFill>
                        <a:srgbClr val="A02B93"/>
                      </a:solidFill>
                      <a:prstDash val="solid"/>
                      <a:round/>
                      <a:headEnd type="none" w="med" len="med"/>
                      <a:tailEnd type="none" w="med" len="med"/>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lvl="0" algn="ctr">
                        <a:lnSpc>
                          <a:spcPct val="100000"/>
                        </a:lnSpc>
                        <a:spcBef>
                          <a:spcPts val="0"/>
                        </a:spcBef>
                        <a:spcAft>
                          <a:spcPts val="0"/>
                        </a:spcAft>
                        <a:buNone/>
                      </a:pPr>
                      <a:r>
                        <a:rPr lang="en-US" sz="1100" b="0" i="0" u="none" strike="noStrike" noProof="0" dirty="0">
                          <a:solidFill>
                            <a:srgbClr val="000000"/>
                          </a:solidFill>
                          <a:latin typeface="Segoe Sans Text" pitchFamily="2" charset="0"/>
                          <a:cs typeface="Segoe Sans Text" pitchFamily="2" charset="0"/>
                        </a:rPr>
                        <a:t>$11,050</a:t>
                      </a:r>
                    </a:p>
                  </a:txBody>
                  <a:tcPr anchor="ctr">
                    <a:lnL w="12700" cmpd="sng">
                      <a:solidFill>
                        <a:srgbClr val="A02B93"/>
                      </a:solidFill>
                    </a:lnL>
                    <a:lnR w="12700" cmpd="sng">
                      <a:solidFill>
                        <a:srgbClr val="A02B93"/>
                      </a:solidFill>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2231241869"/>
                  </a:ext>
                </a:extLst>
              </a:tr>
            </a:tbl>
          </a:graphicData>
        </a:graphic>
      </p:graphicFrame>
      <p:sp>
        <p:nvSpPr>
          <p:cNvPr id="17" name="TextBox 16">
            <a:extLst>
              <a:ext uri="{FF2B5EF4-FFF2-40B4-BE49-F238E27FC236}">
                <a16:creationId xmlns:a16="http://schemas.microsoft.com/office/drawing/2014/main" id="{A07E806A-0735-30A7-D368-6768E8785221}"/>
              </a:ext>
            </a:extLst>
          </p:cNvPr>
          <p:cNvSpPr txBox="1"/>
          <p:nvPr/>
        </p:nvSpPr>
        <p:spPr>
          <a:xfrm>
            <a:off x="467068" y="6344932"/>
            <a:ext cx="11018520" cy="461665"/>
          </a:xfrm>
          <a:prstGeom prst="rect">
            <a:avLst/>
          </a:prstGeom>
          <a:noFill/>
        </p:spPr>
        <p:txBody>
          <a:bodyPr wrap="square" lIns="0" tIns="0" rIns="0" bIns="0" rtlCol="0" anchor="b" anchorCtr="0">
            <a:spAutoFit/>
          </a:bodyPr>
          <a:lstStyle>
            <a:defPPr>
              <a:defRPr lang="en-US"/>
            </a:defPPr>
            <a:lvl1pPr>
              <a:defRPr sz="1200" b="1">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50000"/>
                  </a:srgbClr>
                </a:solidFill>
                <a:effectLst/>
                <a:uLnTx/>
                <a:uFillTx/>
                <a:latin typeface="Segoe Sans Text" pitchFamily="2" charset="0"/>
                <a:ea typeface="+mn-ea"/>
                <a:cs typeface="+mn-cs"/>
              </a:rPr>
              <a:t>*Customers who intend long-term usage of PTUs may receive a significant discount on the hourly rate by purchasing an Azure Reservation for Provisioned.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lumMod val="50000"/>
                  </a:srgbClr>
                </a:solidFill>
                <a:effectLst/>
                <a:uLnTx/>
                <a:uFillTx/>
                <a:latin typeface="Segoe Sans Text" pitchFamily="2" charset="0"/>
                <a:ea typeface="+mn-ea"/>
                <a:cs typeface="+mn-cs"/>
              </a:rPr>
              <a:t>***Note retirement dates for legacy models: </a:t>
            </a:r>
            <a:r>
              <a:rPr kumimoji="0" lang="en-US" sz="1000" b="0" i="0" u="none" strike="noStrike" kern="1200" cap="none" spc="0" normalizeH="0" baseline="0" noProof="0">
                <a:ln>
                  <a:noFill/>
                </a:ln>
                <a:solidFill>
                  <a:srgbClr val="FFFFFF">
                    <a:lumMod val="50000"/>
                  </a:srgbClr>
                </a:solidFill>
                <a:effectLst/>
                <a:uLnTx/>
                <a:uFillTx/>
                <a:latin typeface="Segoe Sans Text" pitchFamily="2" charset="0"/>
                <a:ea typeface="+mn-ea"/>
                <a:cs typeface="+mn-cs"/>
                <a:hlinkClick r:id="rId3">
                  <a:extLst>
                    <a:ext uri="{A12FA001-AC4F-418D-AE19-62706E023703}">
                      <ahyp:hlinkClr xmlns:ahyp="http://schemas.microsoft.com/office/drawing/2018/hyperlinkcolor" val="tx"/>
                    </a:ext>
                  </a:extLst>
                </a:hlinkClick>
              </a:rPr>
              <a:t>Azure OpenAI Service model retirements - Azure OpenAI | Microsoft Learn</a:t>
            </a:r>
            <a:r>
              <a:rPr kumimoji="0" lang="en-US" sz="1000" b="0" i="0" u="none" strike="noStrike" kern="1200" cap="none" spc="0" normalizeH="0" baseline="0" noProof="0">
                <a:ln>
                  <a:noFill/>
                </a:ln>
                <a:solidFill>
                  <a:srgbClr val="FFFFFF">
                    <a:lumMod val="50000"/>
                  </a:srgbClr>
                </a:solidFill>
                <a:effectLst/>
                <a:uLnTx/>
                <a:uFillTx/>
                <a:latin typeface="Segoe Sans Text" pitchFamily="2" charset="0"/>
                <a:ea typeface="+mn-ea"/>
                <a:cs typeface="+mn-cs"/>
              </a:rPr>
              <a:t>. Use in-portal Capacity Calculator </a:t>
            </a:r>
            <a:r>
              <a:rPr kumimoji="0" lang="en-US" sz="1000" b="0" i="0" u="none" strike="noStrike" kern="1200" cap="none" spc="0" normalizeH="0" baseline="0" noProof="0">
                <a:ln>
                  <a:noFill/>
                </a:ln>
                <a:solidFill>
                  <a:srgbClr val="FFFFFF">
                    <a:lumMod val="50000"/>
                  </a:srgbClr>
                </a:solidFill>
                <a:effectLst/>
                <a:uLnTx/>
                <a:uFillTx/>
                <a:latin typeface="Segoe Sans Text" pitchFamily="2" charset="0"/>
                <a:ea typeface="+mn-ea"/>
                <a:cs typeface="+mn-cs"/>
                <a:hlinkClick r:id="rId4">
                  <a:extLst>
                    <a:ext uri="{A12FA001-AC4F-418D-AE19-62706E023703}">
                      <ahyp:hlinkClr xmlns:ahyp="http://schemas.microsoft.com/office/drawing/2018/hyperlinkcolor" val="tx"/>
                    </a:ext>
                  </a:extLst>
                </a:hlinkClick>
              </a:rPr>
              <a:t>oai.azure.com/portal/calculator</a:t>
            </a:r>
            <a:r>
              <a:rPr kumimoji="0" lang="en-US" sz="1000" b="0" i="0" u="none" strike="noStrike" kern="1200" cap="none" spc="0" normalizeH="0" baseline="0" noProof="0">
                <a:ln>
                  <a:noFill/>
                </a:ln>
                <a:solidFill>
                  <a:srgbClr val="FFFFFF">
                    <a:lumMod val="50000"/>
                  </a:srgbClr>
                </a:solidFill>
                <a:effectLst/>
                <a:uLnTx/>
                <a:uFillTx/>
                <a:latin typeface="Segoe Sans Text" pitchFamily="2" charset="0"/>
                <a:ea typeface="+mn-ea"/>
                <a:cs typeface="+mn-cs"/>
              </a:rPr>
              <a:t>. GPT-4 models are in the processing of upgrading to 0409. All pricing in USD above dated on June 18, 2024, are subject to change.</a:t>
            </a:r>
          </a:p>
        </p:txBody>
      </p:sp>
      <p:graphicFrame>
        <p:nvGraphicFramePr>
          <p:cNvPr id="2" name="Content Placeholder 3">
            <a:extLst>
              <a:ext uri="{FF2B5EF4-FFF2-40B4-BE49-F238E27FC236}">
                <a16:creationId xmlns:a16="http://schemas.microsoft.com/office/drawing/2014/main" id="{AB7482FF-1B5D-B825-A9ED-F8A5945ABDF2}"/>
              </a:ext>
            </a:extLst>
          </p:cNvPr>
          <p:cNvGraphicFramePr>
            <a:graphicFrameLocks/>
          </p:cNvGraphicFramePr>
          <p:nvPr/>
        </p:nvGraphicFramePr>
        <p:xfrm>
          <a:off x="726666" y="2581154"/>
          <a:ext cx="3823397" cy="2040912"/>
        </p:xfrm>
        <a:graphic>
          <a:graphicData uri="http://schemas.openxmlformats.org/drawingml/2006/table">
            <a:tbl>
              <a:tblPr firstRow="1" firstCol="1" bandRow="1"/>
              <a:tblGrid>
                <a:gridCol w="1227066">
                  <a:extLst>
                    <a:ext uri="{9D8B030D-6E8A-4147-A177-3AD203B41FA5}">
                      <a16:colId xmlns:a16="http://schemas.microsoft.com/office/drawing/2014/main" val="285456631"/>
                    </a:ext>
                  </a:extLst>
                </a:gridCol>
                <a:gridCol w="1087514">
                  <a:extLst>
                    <a:ext uri="{9D8B030D-6E8A-4147-A177-3AD203B41FA5}">
                      <a16:colId xmlns:a16="http://schemas.microsoft.com/office/drawing/2014/main" val="2689584715"/>
                    </a:ext>
                  </a:extLst>
                </a:gridCol>
                <a:gridCol w="1508817">
                  <a:extLst>
                    <a:ext uri="{9D8B030D-6E8A-4147-A177-3AD203B41FA5}">
                      <a16:colId xmlns:a16="http://schemas.microsoft.com/office/drawing/2014/main" val="3427923276"/>
                    </a:ext>
                  </a:extLst>
                </a:gridCol>
              </a:tblGrid>
              <a:tr h="390826">
                <a:tc>
                  <a:txBody>
                    <a:bodyPr/>
                    <a:lstStyle/>
                    <a:p>
                      <a:pPr marL="0" marR="0" algn="l">
                        <a:lnSpc>
                          <a:spcPct val="107000"/>
                        </a:lnSpc>
                        <a:spcBef>
                          <a:spcPts val="0"/>
                        </a:spcBef>
                        <a:spcAft>
                          <a:spcPts val="0"/>
                        </a:spcAft>
                      </a:pPr>
                      <a:r>
                        <a:rPr lang="en-US" sz="1400" b="0" kern="100">
                          <a:solidFill>
                            <a:srgbClr val="000000"/>
                          </a:solidFill>
                          <a:effectLst/>
                          <a:latin typeface="Segoe Sans Text"/>
                        </a:rPr>
                        <a:t>Hourly</a:t>
                      </a:r>
                    </a:p>
                  </a:txBody>
                  <a:tcPr marL="182880" marR="45720" anchor="ctr">
                    <a:lnL w="12700" cmpd="sng">
                      <a:solidFill>
                        <a:srgbClr val="A02B93"/>
                      </a:solidFill>
                    </a:lnL>
                    <a:lnR>
                      <a:noFill/>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algn="l">
                        <a:lnSpc>
                          <a:spcPct val="107000"/>
                        </a:lnSpc>
                        <a:spcBef>
                          <a:spcPts val="0"/>
                        </a:spcBef>
                        <a:spcAft>
                          <a:spcPts val="0"/>
                        </a:spcAft>
                      </a:pPr>
                      <a:endParaRPr lang="en-US" sz="1400" b="0" kern="100">
                        <a:solidFill>
                          <a:srgbClr val="000000"/>
                        </a:solidFill>
                        <a:effectLst/>
                        <a:latin typeface="Segoe Sans Text" pitchFamily="2" charset="0"/>
                      </a:endParaRPr>
                    </a:p>
                  </a:txBody>
                  <a:tcPr marL="182880" marR="45720" anchor="ctr">
                    <a:lnL w="12700" cmpd="sng">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algn="r">
                        <a:lnSpc>
                          <a:spcPct val="107000"/>
                        </a:lnSpc>
                        <a:spcBef>
                          <a:spcPts val="0"/>
                        </a:spcBef>
                        <a:spcAft>
                          <a:spcPts val="0"/>
                        </a:spcAft>
                      </a:pPr>
                      <a:r>
                        <a:rPr lang="en-US" sz="1400" kern="100">
                          <a:solidFill>
                            <a:srgbClr val="000000"/>
                          </a:solidFill>
                          <a:effectLst/>
                          <a:latin typeface="Segoe Sans Text"/>
                        </a:rPr>
                        <a:t>$2/PTU/</a:t>
                      </a:r>
                      <a:r>
                        <a:rPr lang="en-US" sz="1400" kern="100" err="1">
                          <a:solidFill>
                            <a:srgbClr val="000000"/>
                          </a:solidFill>
                          <a:effectLst/>
                          <a:latin typeface="Segoe Sans Text"/>
                        </a:rPr>
                        <a:t>hr</a:t>
                      </a:r>
                    </a:p>
                  </a:txBody>
                  <a:tcPr marL="45720" marR="182880" anchor="ctr">
                    <a:lnL>
                      <a:noFill/>
                    </a:lnL>
                    <a:lnR w="12700" cmpd="sng">
                      <a:solidFill>
                        <a:srgbClr val="A02B93"/>
                      </a:solidFill>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528228070"/>
                  </a:ext>
                </a:extLst>
              </a:tr>
              <a:tr h="364274">
                <a:tc gridSpan="3">
                  <a:txBody>
                    <a:bodyPr/>
                    <a:lstStyle/>
                    <a:p>
                      <a:pPr marL="0" marR="0" algn="l">
                        <a:lnSpc>
                          <a:spcPct val="107000"/>
                        </a:lnSpc>
                        <a:spcBef>
                          <a:spcPts val="0"/>
                        </a:spcBef>
                        <a:spcAft>
                          <a:spcPts val="0"/>
                        </a:spcAft>
                      </a:pPr>
                      <a:r>
                        <a:rPr lang="en-US" sz="1400" b="0" kern="100">
                          <a:solidFill>
                            <a:srgbClr val="000000"/>
                          </a:solidFill>
                          <a:effectLst/>
                          <a:latin typeface="Segoe Sans Text"/>
                        </a:rPr>
                        <a:t>Reservations </a:t>
                      </a:r>
                    </a:p>
                  </a:txBody>
                  <a:tcPr marL="182880" marR="45720" anchor="ctr">
                    <a:lnL w="12700" cmpd="sng">
                      <a:solidFill>
                        <a:srgbClr val="A02B93"/>
                      </a:solidFill>
                    </a:lnL>
                    <a:lnR w="12700" cmpd="sng">
                      <a:solidFill>
                        <a:srgbClr val="A02B93"/>
                      </a:solidFill>
                    </a:lnR>
                    <a:lnT w="12700" cmpd="sng">
                      <a:solidFill>
                        <a:srgbClr val="A02B93"/>
                      </a:solidFill>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hMerge="1">
                  <a:txBody>
                    <a:bodyPr/>
                    <a:lstStyle/>
                    <a:p>
                      <a:pPr marL="0" marR="0" algn="l">
                        <a:lnSpc>
                          <a:spcPct val="107000"/>
                        </a:lnSpc>
                        <a:spcBef>
                          <a:spcPts val="0"/>
                        </a:spcBef>
                        <a:spcAft>
                          <a:spcPts val="0"/>
                        </a:spcAft>
                      </a:pPr>
                      <a:endParaRPr lang="en-US" sz="1400" b="0" kern="100">
                        <a:solidFill>
                          <a:srgbClr val="000000"/>
                        </a:solidFill>
                        <a:effectLst/>
                        <a:latin typeface="Segoe Sans Text" pitchFamily="2" charset="0"/>
                      </a:endParaRPr>
                    </a:p>
                  </a:txBody>
                  <a:tcPr marL="182880" marR="45720" anchor="ctr">
                    <a:lnL w="12700" cmpd="sng">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hMerge="1">
                  <a:txBody>
                    <a:bodyPr/>
                    <a:lstStyle/>
                    <a:p>
                      <a:pPr marL="0" marR="0" algn="r">
                        <a:lnSpc>
                          <a:spcPct val="107000"/>
                        </a:lnSpc>
                        <a:spcBef>
                          <a:spcPts val="0"/>
                        </a:spcBef>
                        <a:spcAft>
                          <a:spcPts val="0"/>
                        </a:spcAft>
                      </a:pPr>
                      <a:endParaRPr lang="en-US" sz="1400" kern="100">
                        <a:solidFill>
                          <a:srgbClr val="000000"/>
                        </a:solidFill>
                        <a:effectLst/>
                        <a:latin typeface="Segoe Sans Text" pitchFamily="2" charset="0"/>
                      </a:endParaRPr>
                    </a:p>
                  </a:txBody>
                  <a:tcPr marL="45720" marR="182880" anchor="ctr">
                    <a:lnL w="12700" cap="flat" cmpd="sng" algn="ctr">
                      <a:solidFill>
                        <a:srgbClr val="A02B93"/>
                      </a:solidFill>
                      <a:prstDash val="solid"/>
                      <a:round/>
                      <a:headEnd type="none" w="med" len="med"/>
                      <a:tailEnd type="none" w="med" len="med"/>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1948599296"/>
                  </a:ext>
                </a:extLst>
              </a:tr>
              <a:tr h="451349">
                <a:tc rowSpan="2">
                  <a:txBody>
                    <a:bodyPr/>
                    <a:lstStyle/>
                    <a:p>
                      <a:pPr marL="0" marR="0" algn="l">
                        <a:lnSpc>
                          <a:spcPct val="107000"/>
                        </a:lnSpc>
                        <a:spcBef>
                          <a:spcPts val="0"/>
                        </a:spcBef>
                        <a:spcAft>
                          <a:spcPts val="0"/>
                        </a:spcAft>
                      </a:pPr>
                      <a:endParaRPr lang="en-US" sz="1400" b="0" kern="100">
                        <a:solidFill>
                          <a:srgbClr val="000000"/>
                        </a:solidFill>
                        <a:effectLst/>
                        <a:latin typeface="Segoe Sans Text" pitchFamily="2" charset="0"/>
                      </a:endParaRPr>
                    </a:p>
                  </a:txBody>
                  <a:tcPr marL="182880" marR="45720" anchor="ctr">
                    <a:lnL w="12700" cmpd="sng">
                      <a:solidFill>
                        <a:srgbClr val="A02B93"/>
                      </a:solidFill>
                    </a:lnL>
                    <a:lnR>
                      <a:no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l">
                        <a:lnSpc>
                          <a:spcPct val="107000"/>
                        </a:lnSpc>
                        <a:spcBef>
                          <a:spcPts val="0"/>
                        </a:spcBef>
                        <a:spcAft>
                          <a:spcPts val="0"/>
                        </a:spcAft>
                      </a:pPr>
                      <a:r>
                        <a:rPr lang="en-US" sz="1400" b="0" kern="100">
                          <a:solidFill>
                            <a:srgbClr val="000000"/>
                          </a:solidFill>
                          <a:effectLst/>
                          <a:latin typeface="Segoe Sans Text"/>
                        </a:rPr>
                        <a:t>One month</a:t>
                      </a:r>
                    </a:p>
                  </a:txBody>
                  <a:tcPr marL="182880" marR="45720" anchor="ctr">
                    <a:lnL w="12700" cmpd="sng">
                      <a:noFill/>
                    </a:lnL>
                    <a:lnR>
                      <a:no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tc>
                  <a:txBody>
                    <a:bodyPr/>
                    <a:lstStyle/>
                    <a:p>
                      <a:pPr marL="0" marR="0" lvl="0" indent="0" algn="r" defTabSz="932742" rtl="0" eaLnBrk="1" fontAlgn="auto" latinLnBrk="0" hangingPunct="1">
                        <a:lnSpc>
                          <a:spcPct val="107000"/>
                        </a:lnSpc>
                        <a:spcBef>
                          <a:spcPts val="0"/>
                        </a:spcBef>
                        <a:spcAft>
                          <a:spcPts val="0"/>
                        </a:spcAft>
                        <a:buClrTx/>
                        <a:buSzTx/>
                        <a:buFontTx/>
                        <a:buNone/>
                        <a:tabLst/>
                        <a:defRPr/>
                      </a:pPr>
                      <a:r>
                        <a:rPr lang="en-US" sz="1400" kern="100">
                          <a:solidFill>
                            <a:srgbClr val="000000"/>
                          </a:solidFill>
                          <a:effectLst/>
                          <a:latin typeface="Segoe Sans Text"/>
                        </a:rPr>
                        <a:t>$260/PTU/</a:t>
                      </a:r>
                      <a:r>
                        <a:rPr lang="en-US" sz="1400" kern="100" err="1">
                          <a:solidFill>
                            <a:srgbClr val="000000"/>
                          </a:solidFill>
                          <a:effectLst/>
                          <a:latin typeface="Segoe Sans Text"/>
                        </a:rPr>
                        <a:t>mo</a:t>
                      </a:r>
                    </a:p>
                  </a:txBody>
                  <a:tcPr marL="45720" marR="182880" anchor="ctr">
                    <a:lnL>
                      <a:noFill/>
                    </a:lnL>
                    <a:lnR w="12700" cmpd="sng">
                      <a:solidFill>
                        <a:srgbClr val="A02B93"/>
                      </a:solidFill>
                    </a:lnR>
                    <a:lnT w="12700" cap="flat" cmpd="sng" algn="ctr">
                      <a:solidFill>
                        <a:srgbClr val="A02B93"/>
                      </a:solidFill>
                      <a:prstDash val="solid"/>
                      <a:round/>
                      <a:headEnd type="none" w="med" len="med"/>
                      <a:tailEnd type="none" w="med" len="med"/>
                    </a:lnT>
                    <a:lnB w="12700" cap="flat" cmpd="sng" algn="ctr">
                      <a:solidFill>
                        <a:srgbClr val="A02B93"/>
                      </a:solidFill>
                      <a:prstDash val="solid"/>
                      <a:round/>
                      <a:headEnd type="none" w="med" len="med"/>
                      <a:tailEnd type="none" w="med" len="med"/>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3207661740"/>
                  </a:ext>
                </a:extLst>
              </a:tr>
              <a:tr h="489244">
                <a:tc vMerge="1">
                  <a:txBody>
                    <a:bodyPr/>
                    <a:lstStyle/>
                    <a:p>
                      <a:pPr marL="0" marR="0" algn="l">
                        <a:lnSpc>
                          <a:spcPct val="107000"/>
                        </a:lnSpc>
                        <a:spcBef>
                          <a:spcPts val="0"/>
                        </a:spcBef>
                        <a:spcAft>
                          <a:spcPts val="0"/>
                        </a:spcAft>
                      </a:pPr>
                      <a:endParaRPr lang="en-US" sz="1400" b="0" kern="100">
                        <a:solidFill>
                          <a:srgbClr val="000000"/>
                        </a:solidFill>
                        <a:effectLst/>
                        <a:latin typeface="Segoe Sans Text" pitchFamily="2" charset="0"/>
                      </a:endParaRPr>
                    </a:p>
                  </a:txBody>
                  <a:tcPr marL="182880" marR="45720" anchor="ctr">
                    <a:lnL w="12700" cmpd="sng">
                      <a:solidFill>
                        <a:srgbClr val="A02B93"/>
                      </a:solidFill>
                    </a:lnL>
                    <a:lnR>
                      <a:noFill/>
                    </a:lnR>
                    <a:lnT w="12700" cmpd="sng">
                      <a:solidFill>
                        <a:srgbClr val="A02B93"/>
                      </a:solidFill>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l">
                        <a:lnSpc>
                          <a:spcPct val="107000"/>
                        </a:lnSpc>
                        <a:spcBef>
                          <a:spcPts val="0"/>
                        </a:spcBef>
                        <a:spcAft>
                          <a:spcPts val="0"/>
                        </a:spcAft>
                      </a:pPr>
                      <a:r>
                        <a:rPr lang="en-US" sz="1400" b="0" kern="100">
                          <a:solidFill>
                            <a:srgbClr val="000000"/>
                          </a:solidFill>
                          <a:effectLst/>
                          <a:latin typeface="Segoe Sans Text"/>
                        </a:rPr>
                        <a:t>One year</a:t>
                      </a:r>
                    </a:p>
                  </a:txBody>
                  <a:tcPr marL="182880" marR="45720" anchor="ctr">
                    <a:lnL w="12700" cmpd="sng">
                      <a:noFill/>
                    </a:lnL>
                    <a:lnR>
                      <a:noFill/>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tc>
                  <a:txBody>
                    <a:bodyPr/>
                    <a:lstStyle/>
                    <a:p>
                      <a:pPr marL="0" marR="0" algn="r">
                        <a:lnSpc>
                          <a:spcPct val="107000"/>
                        </a:lnSpc>
                        <a:spcBef>
                          <a:spcPts val="0"/>
                        </a:spcBef>
                        <a:spcAft>
                          <a:spcPts val="0"/>
                        </a:spcAft>
                      </a:pPr>
                      <a:r>
                        <a:rPr lang="en-US" sz="1400" kern="100" dirty="0">
                          <a:solidFill>
                            <a:srgbClr val="000000"/>
                          </a:solidFill>
                          <a:effectLst/>
                          <a:latin typeface="Segoe Sans Text"/>
                        </a:rPr>
                        <a:t>$2,652/PTU/yr </a:t>
                      </a:r>
                    </a:p>
                    <a:p>
                      <a:pPr marL="0" marR="0" algn="r">
                        <a:lnSpc>
                          <a:spcPct val="107000"/>
                        </a:lnSpc>
                        <a:spcBef>
                          <a:spcPts val="0"/>
                        </a:spcBef>
                        <a:spcAft>
                          <a:spcPts val="0"/>
                        </a:spcAft>
                      </a:pPr>
                      <a:r>
                        <a:rPr lang="en-US" sz="1400" kern="100" dirty="0">
                          <a:solidFill>
                            <a:srgbClr val="000000"/>
                          </a:solidFill>
                          <a:effectLst/>
                          <a:latin typeface="Segoe Sans Text"/>
                        </a:rPr>
                        <a:t>or $221/PTU/</a:t>
                      </a:r>
                      <a:r>
                        <a:rPr lang="en-US" sz="1400" kern="100" dirty="0" err="1">
                          <a:solidFill>
                            <a:srgbClr val="000000"/>
                          </a:solidFill>
                          <a:effectLst/>
                          <a:latin typeface="Segoe Sans Text"/>
                        </a:rPr>
                        <a:t>mo</a:t>
                      </a:r>
                      <a:endParaRPr lang="en-US" sz="1400" kern="100" dirty="0">
                        <a:solidFill>
                          <a:srgbClr val="000000"/>
                        </a:solidFill>
                        <a:effectLst/>
                        <a:latin typeface="Segoe Sans Text"/>
                      </a:endParaRPr>
                    </a:p>
                  </a:txBody>
                  <a:tcPr marL="45720" marR="182880" anchor="ctr">
                    <a:lnL>
                      <a:noFill/>
                    </a:lnL>
                    <a:lnR w="12700" cmpd="sng">
                      <a:solidFill>
                        <a:srgbClr val="A02B93"/>
                      </a:solidFill>
                    </a:lnR>
                    <a:lnT w="12700" cap="flat" cmpd="sng" algn="ctr">
                      <a:solidFill>
                        <a:srgbClr val="A02B93"/>
                      </a:solidFill>
                      <a:prstDash val="solid"/>
                      <a:round/>
                      <a:headEnd type="none" w="med" len="med"/>
                      <a:tailEnd type="none" w="med" len="med"/>
                    </a:lnT>
                    <a:lnB w="12700" cmpd="sng">
                      <a:solidFill>
                        <a:srgbClr val="A02B93"/>
                      </a:solidFill>
                    </a:lnB>
                    <a:lnTlToBr w="12700" cmpd="sng">
                      <a:noFill/>
                      <a:prstDash val="solid"/>
                    </a:lnTlToBr>
                    <a:lnBlToTr w="12700" cmpd="sng">
                      <a:noFill/>
                      <a:prstDash val="solid"/>
                    </a:lnBlToTr>
                    <a:solidFill>
                      <a:srgbClr val="A02B93">
                        <a:tint val="20000"/>
                      </a:srgbClr>
                    </a:solidFill>
                  </a:tcPr>
                </a:tc>
                <a:extLst>
                  <a:ext uri="{0D108BD9-81ED-4DB2-BD59-A6C34878D82A}">
                    <a16:rowId xmlns:a16="http://schemas.microsoft.com/office/drawing/2014/main" val="128487645"/>
                  </a:ext>
                </a:extLst>
              </a:tr>
            </a:tbl>
          </a:graphicData>
        </a:graphic>
      </p:graphicFrame>
    </p:spTree>
    <p:extLst>
      <p:ext uri="{BB962C8B-B14F-4D97-AF65-F5344CB8AC3E}">
        <p14:creationId xmlns:p14="http://schemas.microsoft.com/office/powerpoint/2010/main" val="21593518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F184BF1E-73E8-F212-3BE1-F281E3913015}"/>
              </a:ext>
              <a:ext uri="{C183D7F6-B498-43B3-948B-1728B52AA6E4}">
                <adec:decorative xmlns:adec="http://schemas.microsoft.com/office/drawing/2017/decorative" val="1"/>
              </a:ext>
            </a:extLst>
          </p:cNvPr>
          <p:cNvSpPr/>
          <p:nvPr/>
        </p:nvSpPr>
        <p:spPr bwMode="auto">
          <a:xfrm>
            <a:off x="5888736" y="1697091"/>
            <a:ext cx="7285760" cy="4702750"/>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GenAI Gateway with Azure API Management</a:t>
            </a:r>
          </a:p>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7" name="Title 26">
            <a:extLst>
              <a:ext uri="{FF2B5EF4-FFF2-40B4-BE49-F238E27FC236}">
                <a16:creationId xmlns:a16="http://schemas.microsoft.com/office/drawing/2014/main" id="{D88C347C-048E-0217-CA63-7AC94D80AD39}"/>
              </a:ext>
            </a:extLst>
          </p:cNvPr>
          <p:cNvSpPr txBox="1">
            <a:spLocks noGrp="1"/>
          </p:cNvSpPr>
          <p:nvPr>
            <p:ph type="title"/>
          </p:nvPr>
        </p:nvSpPr>
        <p:spPr>
          <a:xfrm>
            <a:off x="1173480" y="1004682"/>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652878" rtl="0" fontAlgn="base">
              <a:spcBef>
                <a:spcPct val="0"/>
              </a:spcBef>
              <a:spcAft>
                <a:spcPct val="0"/>
              </a:spcAft>
              <a:defRPr/>
            </a:pPr>
            <a:r>
              <a:rPr lang="en-US" sz="3599" b="0" kern="1200" spc="-50" err="1">
                <a:ln w="3175">
                  <a:noFill/>
                </a:ln>
                <a:solidFill>
                  <a:srgbClr val="000000"/>
                </a:solidFill>
                <a:latin typeface="Segoe UI Semibold"/>
                <a:ea typeface="+mn-ea"/>
                <a:cs typeface="Segoe UI" pitchFamily="34" charset="0"/>
              </a:rPr>
              <a:t>GenAI</a:t>
            </a:r>
            <a:r>
              <a:rPr lang="en-US" sz="3599" b="0" kern="1200" spc="-50">
                <a:ln w="3175">
                  <a:noFill/>
                </a:ln>
                <a:solidFill>
                  <a:srgbClr val="000000"/>
                </a:solidFill>
                <a:latin typeface="Segoe UI Semibold"/>
                <a:ea typeface="+mn-ea"/>
                <a:cs typeface="Segoe UI" pitchFamily="34" charset="0"/>
              </a:rPr>
              <a:t> gateway features in Azure API Management</a:t>
            </a:r>
          </a:p>
        </p:txBody>
      </p:sp>
      <p:sp>
        <p:nvSpPr>
          <p:cNvPr id="9" name="TextBox 8">
            <a:extLst>
              <a:ext uri="{FF2B5EF4-FFF2-40B4-BE49-F238E27FC236}">
                <a16:creationId xmlns:a16="http://schemas.microsoft.com/office/drawing/2014/main" id="{DE69D75A-4DA6-17A7-6524-1F0EFF91A737}"/>
              </a:ext>
            </a:extLst>
          </p:cNvPr>
          <p:cNvSpPr txBox="1"/>
          <p:nvPr/>
        </p:nvSpPr>
        <p:spPr>
          <a:xfrm>
            <a:off x="576028" y="2762948"/>
            <a:ext cx="5312708" cy="2662267"/>
          </a:xfrm>
          <a:prstGeom prst="rect">
            <a:avLst/>
          </a:prstGeom>
          <a:noFill/>
        </p:spPr>
        <p:txBody>
          <a:bodyPr wrap="square">
            <a:spAutoFit/>
          </a:bodyPr>
          <a:lstStyle/>
          <a:p>
            <a:pPr marL="228600" marR="0" lvl="0" indent="-228600" algn="l" defTabSz="914400" rtl="0" eaLnBrk="1" fontAlgn="base" latinLnBrk="0" hangingPunct="1">
              <a:lnSpc>
                <a:spcPct val="100000"/>
              </a:lnSpc>
              <a:spcBef>
                <a:spcPts val="1000"/>
              </a:spcBef>
              <a:spcAft>
                <a:spcPts val="1200"/>
              </a:spcAft>
              <a:buClr>
                <a:srgbClr val="000000"/>
              </a:buClr>
              <a:buSzTx/>
              <a:buFontTx/>
              <a:buBlip>
                <a:blip r:embed="rId3"/>
              </a:buBlip>
              <a:tabLst/>
              <a:defRPr/>
            </a:pPr>
            <a:r>
              <a:rPr kumimoji="0" lang="en-US" sz="1600" b="0" i="0" u="none" strike="noStrike" kern="0" cap="none" spc="0" normalizeH="0" baseline="0" noProof="0">
                <a:ln>
                  <a:noFill/>
                </a:ln>
                <a:solidFill>
                  <a:srgbClr val="1F1F1F"/>
                </a:solidFill>
                <a:effectLst/>
                <a:uLnTx/>
                <a:uFillTx/>
                <a:latin typeface="Segoe UI" panose="020B0502040204020203" pitchFamily="34" charset="0"/>
                <a:ea typeface="+mn-ea"/>
                <a:cs typeface="Segoe UI" panose="020B0502040204020203" pitchFamily="34" charset="0"/>
              </a:rPr>
              <a:t>Load balance across OpenAI endpoints, PTU/PAYG, and different models </a:t>
            </a:r>
          </a:p>
          <a:p>
            <a:pPr marL="228600" marR="0" lvl="0" indent="-228600" algn="l" defTabSz="914400" rtl="0" eaLnBrk="1" fontAlgn="base" latinLnBrk="0" hangingPunct="1">
              <a:lnSpc>
                <a:spcPct val="100000"/>
              </a:lnSpc>
              <a:spcBef>
                <a:spcPts val="1000"/>
              </a:spcBef>
              <a:spcAft>
                <a:spcPts val="1200"/>
              </a:spcAft>
              <a:buClr>
                <a:srgbClr val="000000"/>
              </a:buClr>
              <a:buSzTx/>
              <a:buFontTx/>
              <a:buBlip>
                <a:blip r:embed="rId3"/>
              </a:buBlip>
              <a:tabLst/>
              <a:defRPr/>
            </a:pPr>
            <a:r>
              <a:rPr kumimoji="0" lang="en-US" sz="1600" b="0" i="0" u="none" strike="noStrike" kern="0" cap="none" spc="0" normalizeH="0" baseline="0" noProof="0">
                <a:ln>
                  <a:noFill/>
                </a:ln>
                <a:solidFill>
                  <a:srgbClr val="1F1F1F"/>
                </a:solidFill>
                <a:effectLst/>
                <a:uLnTx/>
                <a:uFillTx/>
                <a:latin typeface="Segoe UI" panose="020B0502040204020203" pitchFamily="34" charset="0"/>
                <a:ea typeface="+mn-ea"/>
                <a:cs typeface="Segoe UI" panose="020B0502040204020203" pitchFamily="34" charset="0"/>
              </a:rPr>
              <a:t>Track token consumption and attribution for streaming and non-streaming requests</a:t>
            </a:r>
          </a:p>
          <a:p>
            <a:pPr marL="228600" marR="0" lvl="0" indent="-228600" algn="l" defTabSz="914400" rtl="0" eaLnBrk="1" fontAlgn="base" latinLnBrk="0" hangingPunct="1">
              <a:lnSpc>
                <a:spcPct val="100000"/>
              </a:lnSpc>
              <a:spcBef>
                <a:spcPts val="1000"/>
              </a:spcBef>
              <a:spcAft>
                <a:spcPts val="1200"/>
              </a:spcAft>
              <a:buClr>
                <a:srgbClr val="000000"/>
              </a:buClr>
              <a:buSzTx/>
              <a:buFontTx/>
              <a:buBlip>
                <a:blip r:embed="rId3"/>
              </a:buBlip>
              <a:tabLst/>
              <a:defRPr/>
            </a:pPr>
            <a:r>
              <a:rPr kumimoji="0" lang="en-US" sz="1600" b="0" i="0" u="none" strike="noStrike" kern="0" cap="none" spc="0" normalizeH="0" baseline="0" noProof="0">
                <a:ln>
                  <a:noFill/>
                </a:ln>
                <a:solidFill>
                  <a:srgbClr val="1F1F1F"/>
                </a:solidFill>
                <a:effectLst/>
                <a:uLnTx/>
                <a:uFillTx/>
                <a:latin typeface="Segoe UI" panose="020B0502040204020203" pitchFamily="34" charset="0"/>
                <a:ea typeface="+mn-ea"/>
                <a:cs typeface="Segoe UI" panose="020B0502040204020203" pitchFamily="34" charset="0"/>
              </a:rPr>
              <a:t>Improve performance and conserve tokens with semantic caching</a:t>
            </a:r>
          </a:p>
          <a:p>
            <a:pPr marL="228600" marR="0" lvl="0" indent="-228600" algn="l" defTabSz="914400" rtl="0" eaLnBrk="1" fontAlgn="base" latinLnBrk="0" hangingPunct="1">
              <a:lnSpc>
                <a:spcPct val="100000"/>
              </a:lnSpc>
              <a:spcBef>
                <a:spcPts val="1000"/>
              </a:spcBef>
              <a:spcAft>
                <a:spcPts val="1200"/>
              </a:spcAft>
              <a:buClr>
                <a:srgbClr val="000000"/>
              </a:buClr>
              <a:buSzTx/>
              <a:buFontTx/>
              <a:buBlip>
                <a:blip r:embed="rId3"/>
              </a:buBlip>
              <a:tabLst/>
              <a:defRPr/>
            </a:pPr>
            <a:r>
              <a:rPr kumimoji="0" lang="en-US" sz="1600" b="0" i="0" u="none" strike="noStrike" kern="0" cap="none" spc="0" normalizeH="0" baseline="0" noProof="0">
                <a:ln>
                  <a:noFill/>
                </a:ln>
                <a:solidFill>
                  <a:srgbClr val="1F1F1F"/>
                </a:solidFill>
                <a:effectLst/>
                <a:uLnTx/>
                <a:uFillTx/>
                <a:latin typeface="Segoe UI" panose="020B0502040204020203" pitchFamily="34" charset="0"/>
                <a:ea typeface="+mn-ea"/>
                <a:cs typeface="Segoe UI" panose="020B0502040204020203" pitchFamily="34" charset="0"/>
              </a:rPr>
              <a:t>Secure access to models with Managed Identity</a:t>
            </a:r>
          </a:p>
        </p:txBody>
      </p:sp>
      <p:sp>
        <p:nvSpPr>
          <p:cNvPr id="17" name="TextBox 16">
            <a:extLst>
              <a:ext uri="{FF2B5EF4-FFF2-40B4-BE49-F238E27FC236}">
                <a16:creationId xmlns:a16="http://schemas.microsoft.com/office/drawing/2014/main" id="{99A1FDBF-C6AB-02CA-1CCD-92E21147243A}"/>
              </a:ext>
            </a:extLst>
          </p:cNvPr>
          <p:cNvSpPr txBox="1"/>
          <p:nvPr/>
        </p:nvSpPr>
        <p:spPr>
          <a:xfrm>
            <a:off x="576029" y="1839794"/>
            <a:ext cx="446151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66"/>
              </a:spcAft>
              <a:buClr>
                <a:srgbClr val="000000"/>
              </a:buClr>
              <a:buSzPts val="4000"/>
              <a:buFontTx/>
              <a:buNone/>
              <a:tabLst/>
              <a:defRPr/>
            </a:pPr>
            <a:r>
              <a:rPr kumimoji="0" lang="en-US" sz="18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sym typeface="Inter"/>
              </a:rPr>
              <a:t>Centralize management of model and prompt endpoints</a:t>
            </a:r>
          </a:p>
        </p:txBody>
      </p:sp>
      <p:pic>
        <p:nvPicPr>
          <p:cNvPr id="7" name="Picture 6">
            <a:extLst>
              <a:ext uri="{FF2B5EF4-FFF2-40B4-BE49-F238E27FC236}">
                <a16:creationId xmlns:a16="http://schemas.microsoft.com/office/drawing/2014/main" id="{949BD04B-02D0-6D4E-5957-B980E5768C6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0" y="1882252"/>
            <a:ext cx="8751280" cy="4340129"/>
          </a:xfrm>
          <a:prstGeom prst="rect">
            <a:avLst/>
          </a:prstGeom>
        </p:spPr>
      </p:pic>
      <p:sp>
        <p:nvSpPr>
          <p:cNvPr id="5" name="TextBox 4">
            <a:extLst>
              <a:ext uri="{FF2B5EF4-FFF2-40B4-BE49-F238E27FC236}">
                <a16:creationId xmlns:a16="http://schemas.microsoft.com/office/drawing/2014/main" id="{1F31471D-48AA-B211-9EE9-8896C2885450}"/>
              </a:ext>
            </a:extLst>
          </p:cNvPr>
          <p:cNvSpPr txBox="1"/>
          <p:nvPr/>
        </p:nvSpPr>
        <p:spPr>
          <a:xfrm>
            <a:off x="504166" y="6186474"/>
            <a:ext cx="742357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F1F1F"/>
                </a:solidFill>
                <a:effectLst/>
                <a:uLnTx/>
                <a:uFillTx/>
                <a:latin typeface="Segoe UI" panose="020B0502040204020203" pitchFamily="34" charset="0"/>
                <a:ea typeface="+mn-ea"/>
                <a:cs typeface="Segoe UI" panose="020B0502040204020203" pitchFamily="34" charset="0"/>
              </a:rPr>
              <a:t>Guide: </a:t>
            </a:r>
            <a:r>
              <a:rPr kumimoji="0" lang="en-US" sz="1400" b="0" i="0" u="none" strike="noStrike" kern="1200" cap="none" spc="0" normalizeH="0" baseline="0" noProof="0">
                <a:ln w="3175">
                  <a:noFill/>
                </a:ln>
                <a:gradFill>
                  <a:gsLst>
                    <a:gs pos="0">
                      <a:srgbClr val="C03BC4"/>
                    </a:gs>
                    <a:gs pos="80000">
                      <a:srgbClr val="0078D4"/>
                    </a:gs>
                  </a:gsLst>
                  <a:path path="circle">
                    <a:fillToRect l="100000" t="100000"/>
                  </a:path>
                </a:gra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https://aka.ms/genai-gateway</a:t>
            </a:r>
            <a:r>
              <a:rPr kumimoji="0" lang="en-US" sz="1400" b="0" i="0" u="none" strike="noStrike" kern="1200" cap="none" spc="0" normalizeH="0" baseline="0" noProof="0">
                <a:ln w="3175">
                  <a:noFill/>
                </a:ln>
                <a:gradFill>
                  <a:gsLst>
                    <a:gs pos="0">
                      <a:srgbClr val="C03BC4"/>
                    </a:gs>
                    <a:gs pos="80000">
                      <a:srgbClr val="0078D4"/>
                    </a:gs>
                  </a:gsLst>
                  <a:path path="circle">
                    <a:fillToRect l="100000" t="100000"/>
                  </a:path>
                </a:gradFill>
                <a:effectLst/>
                <a:uLnTx/>
                <a:uFillTx/>
                <a:latin typeface="Segoe UI Semibold"/>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F1F1F"/>
                </a:solidFill>
                <a:effectLst/>
                <a:uLnTx/>
                <a:uFillTx/>
                <a:latin typeface="Segoe UI" panose="020B0502040204020203" pitchFamily="34" charset="0"/>
                <a:ea typeface="+mn-ea"/>
                <a:cs typeface="Segoe UI" panose="020B0502040204020203" pitchFamily="34" charset="0"/>
              </a:rPr>
              <a:t>Landing zone accelerator: </a:t>
            </a:r>
            <a:r>
              <a:rPr kumimoji="0" lang="en-US" sz="1400" b="0" i="0" u="none" strike="noStrike" kern="1200" cap="none" spc="0" normalizeH="0" baseline="0" noProof="0">
                <a:ln w="3175">
                  <a:noFill/>
                </a:ln>
                <a:gradFill>
                  <a:gsLst>
                    <a:gs pos="0">
                      <a:srgbClr val="C03BC4"/>
                    </a:gs>
                    <a:gs pos="80000">
                      <a:srgbClr val="0078D4"/>
                    </a:gs>
                  </a:gsLst>
                  <a:path path="circle">
                    <a:fillToRect l="100000" t="100000"/>
                  </a:path>
                </a:gradFill>
                <a:effectLst/>
                <a:uLnTx/>
                <a:uFillTx/>
                <a:latin typeface="Segoe UI Semibold"/>
                <a:ea typeface="+mn-ea"/>
                <a:cs typeface="Segoe UI" panose="020B0502040204020203" pitchFamily="34" charset="0"/>
                <a:hlinkClick r:id="rId6">
                  <a:extLst>
                    <a:ext uri="{A12FA001-AC4F-418D-AE19-62706E023703}">
                      <ahyp:hlinkClr xmlns:ahyp="http://schemas.microsoft.com/office/drawing/2018/hyperlinkcolor" val="tx"/>
                    </a:ext>
                  </a:extLst>
                </a:hlinkClick>
              </a:rPr>
              <a:t>https://aka.ms/apim-genai-lza</a:t>
            </a:r>
            <a:r>
              <a:rPr kumimoji="0" lang="en-US" sz="1400" b="0" i="0" u="none" strike="noStrike" kern="1200" cap="none" spc="0" normalizeH="0" baseline="0" noProof="0">
                <a:ln w="3175">
                  <a:noFill/>
                </a:ln>
                <a:gradFill>
                  <a:gsLst>
                    <a:gs pos="0">
                      <a:srgbClr val="C03BC4"/>
                    </a:gs>
                    <a:gs pos="80000">
                      <a:srgbClr val="0078D4"/>
                    </a:gs>
                  </a:gsLst>
                  <a:path path="circle">
                    <a:fillToRect l="100000" t="100000"/>
                  </a:path>
                </a:gradFill>
                <a:effectLst/>
                <a:uLnTx/>
                <a:uFillTx/>
                <a:latin typeface="Segoe UI Semibold"/>
                <a:ea typeface="+mn-ea"/>
                <a:cs typeface="Segoe UI" panose="020B0502040204020203" pitchFamily="34" charset="0"/>
              </a:rPr>
              <a:t> </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24">
            <a:extLst>
              <a:ext uri="{FF2B5EF4-FFF2-40B4-BE49-F238E27FC236}">
                <a16:creationId xmlns:a16="http://schemas.microsoft.com/office/drawing/2014/main" id="{1AC6A0F3-27BF-5FBB-6B2A-A3F8C1F7A643}"/>
              </a:ext>
              <a:ext uri="{C183D7F6-B498-43B3-948B-1728B52AA6E4}">
                <adec:decorative xmlns:adec="http://schemas.microsoft.com/office/drawing/2017/decorative" val="0"/>
              </a:ext>
            </a:extLst>
          </p:cNvPr>
          <p:cNvSpPr/>
          <p:nvPr/>
        </p:nvSpPr>
        <p:spPr bwMode="auto">
          <a:xfrm>
            <a:off x="643443" y="476813"/>
            <a:ext cx="2418104" cy="442484"/>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Generally Available</a:t>
            </a:r>
          </a:p>
        </p:txBody>
      </p:sp>
      <p:sp>
        <p:nvSpPr>
          <p:cNvPr id="8" name="Rectangle: Rounded Corners 24">
            <a:extLst>
              <a:ext uri="{FF2B5EF4-FFF2-40B4-BE49-F238E27FC236}">
                <a16:creationId xmlns:a16="http://schemas.microsoft.com/office/drawing/2014/main" id="{43A047A0-C291-8823-655E-3D45BC130CAD}"/>
              </a:ext>
              <a:ext uri="{C183D7F6-B498-43B3-948B-1728B52AA6E4}">
                <adec:decorative xmlns:adec="http://schemas.microsoft.com/office/drawing/2017/decorative" val="0"/>
              </a:ext>
            </a:extLst>
          </p:cNvPr>
          <p:cNvSpPr/>
          <p:nvPr/>
        </p:nvSpPr>
        <p:spPr bwMode="auto">
          <a:xfrm>
            <a:off x="2509066" y="4619879"/>
            <a:ext cx="1374770" cy="326041"/>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Public preview</a:t>
            </a:r>
          </a:p>
        </p:txBody>
      </p:sp>
      <p:pic>
        <p:nvPicPr>
          <p:cNvPr id="10" name="Graphic 9">
            <a:extLst>
              <a:ext uri="{FF2B5EF4-FFF2-40B4-BE49-F238E27FC236}">
                <a16:creationId xmlns:a16="http://schemas.microsoft.com/office/drawing/2014/main" id="{2C5BF64E-2F29-7FF1-BCCC-5DFDBDE607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166" y="1041463"/>
            <a:ext cx="560493" cy="560493"/>
          </a:xfrm>
          <a:prstGeom prst="rect">
            <a:avLst/>
          </a:prstGeom>
        </p:spPr>
      </p:pic>
    </p:spTree>
    <p:extLst>
      <p:ext uri="{BB962C8B-B14F-4D97-AF65-F5344CB8AC3E}">
        <p14:creationId xmlns:p14="http://schemas.microsoft.com/office/powerpoint/2010/main" val="2379441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100"/>
                                  </p:stCondLst>
                                  <p:childTnLst>
                                    <p:animMotion origin="layout" path="M 3.125E-6 4.44444E-6 L 3.125E-6 0.03495 " pathEditMode="relative" rAng="0" ptsTypes="AA">
                                      <p:cBhvr>
                                        <p:cTn id="9" dur="500" spd="-100000" fill="hold"/>
                                        <p:tgtEl>
                                          <p:spTgt spid="2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umbnail image 1 of blog post titled &#10; &#10; &#10;  &#10; &#10; &#10; &#10;    &#10;  &#10;   &#10;    &#10;      &#10;       Introducing GenAI Gateway Capabilities in Azure API Management&#10;       &#10;      &#10;     &#10;   &#10;  &#10; &#10;   &#10; &#10; &#10; &#10; &#10; &#10;">
            <a:extLst>
              <a:ext uri="{FF2B5EF4-FFF2-40B4-BE49-F238E27FC236}">
                <a16:creationId xmlns:a16="http://schemas.microsoft.com/office/drawing/2014/main" id="{0B1CAB2F-2BC5-E55D-50B8-FD5FAF90903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8377" y="1553679"/>
            <a:ext cx="3302317" cy="228431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7B251D3E-76C6-E3AF-811E-DE5A600F9D32}"/>
              </a:ext>
            </a:extLst>
          </p:cNvPr>
          <p:cNvSpPr/>
          <p:nvPr/>
        </p:nvSpPr>
        <p:spPr bwMode="auto">
          <a:xfrm>
            <a:off x="8065635" y="1126169"/>
            <a:ext cx="3874258" cy="5251861"/>
          </a:xfrm>
          <a:prstGeom prst="roundRect">
            <a:avLst>
              <a:gd name="adj" fmla="val 7181"/>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551C9EDD-DE79-D275-52AD-AFCD669CAD57}"/>
              </a:ext>
            </a:extLst>
          </p:cNvPr>
          <p:cNvSpPr/>
          <p:nvPr/>
        </p:nvSpPr>
        <p:spPr bwMode="auto">
          <a:xfrm>
            <a:off x="4267431" y="1126169"/>
            <a:ext cx="3509006" cy="5251861"/>
          </a:xfrm>
          <a:prstGeom prst="roundRect">
            <a:avLst>
              <a:gd name="adj" fmla="val 7181"/>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44FCF3EF-EFE2-A74E-9FCC-350819888396}"/>
              </a:ext>
            </a:extLst>
          </p:cNvPr>
          <p:cNvSpPr/>
          <p:nvPr/>
        </p:nvSpPr>
        <p:spPr bwMode="auto">
          <a:xfrm>
            <a:off x="429253" y="1131147"/>
            <a:ext cx="3509006" cy="5251861"/>
          </a:xfrm>
          <a:prstGeom prst="roundRect">
            <a:avLst>
              <a:gd name="adj" fmla="val 7181"/>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96409B0-BBCF-A3D8-0A18-88917160C8E9}"/>
              </a:ext>
            </a:extLst>
          </p:cNvPr>
          <p:cNvSpPr>
            <a:spLocks noGrp="1"/>
          </p:cNvSpPr>
          <p:nvPr>
            <p:ph type="title"/>
          </p:nvPr>
        </p:nvSpPr>
        <p:spPr>
          <a:xfrm>
            <a:off x="1173480" y="462714"/>
            <a:ext cx="11018520" cy="553998"/>
          </a:xfrm>
        </p:spPr>
        <p:txBody>
          <a:bodyPr/>
          <a:lstStyle/>
          <a:p>
            <a:r>
              <a:rPr lang="en-US" err="1"/>
              <a:t>GenAI</a:t>
            </a:r>
            <a:r>
              <a:rPr lang="en-US"/>
              <a:t> gateway features in Azure API Management</a:t>
            </a:r>
          </a:p>
        </p:txBody>
      </p:sp>
      <p:sp>
        <p:nvSpPr>
          <p:cNvPr id="4" name="TextBox 3">
            <a:extLst>
              <a:ext uri="{FF2B5EF4-FFF2-40B4-BE49-F238E27FC236}">
                <a16:creationId xmlns:a16="http://schemas.microsoft.com/office/drawing/2014/main" id="{6655ED15-07F0-664A-02A2-C54161A29D99}"/>
              </a:ext>
            </a:extLst>
          </p:cNvPr>
          <p:cNvSpPr txBox="1"/>
          <p:nvPr/>
        </p:nvSpPr>
        <p:spPr>
          <a:xfrm>
            <a:off x="286587" y="6566059"/>
            <a:ext cx="749807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3"/>
              </a:rPr>
              <a:t>https://github.com/Azure-Samples/AI-Gateway</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5124" name="Picture 4" descr="thumbnail image 2 of blog post titled &#10; &#10; &#10;  &#10; &#10; &#10; &#10;    &#10;  &#10;   &#10;    &#10;      &#10;       Introducing GenAI Gateway Capabilities in Azure API Management&#10;       &#10;      &#10;     &#10;   &#10;  &#10; &#10;   &#10; &#10; &#10; &#10; &#10; &#10;">
            <a:extLst>
              <a:ext uri="{FF2B5EF4-FFF2-40B4-BE49-F238E27FC236}">
                <a16:creationId xmlns:a16="http://schemas.microsoft.com/office/drawing/2014/main" id="{23A44E49-080B-9F48-5A58-A48DD33BD9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96396" y="1663363"/>
            <a:ext cx="3388923" cy="215196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umbnail image 3 of blog post titled &#10; &#10; &#10;  &#10; &#10; &#10; &#10;    &#10;  &#10;   &#10;    &#10;      &#10;       Introducing GenAI Gateway Capabilities in Azure API Management&#10;       &#10;      &#10;     &#10;   &#10;  &#10; &#10;   &#10; &#10; &#10; &#10; &#10; &#10;">
            <a:extLst>
              <a:ext uri="{FF2B5EF4-FFF2-40B4-BE49-F238E27FC236}">
                <a16:creationId xmlns:a16="http://schemas.microsoft.com/office/drawing/2014/main" id="{0C6EF235-4DE1-F22D-1C6D-6F77D5F8A7D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0787" y="1465002"/>
            <a:ext cx="3225800" cy="22313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B62804-6EA2-65BA-6A85-4A6413F6BB2D}"/>
              </a:ext>
            </a:extLst>
          </p:cNvPr>
          <p:cNvSpPr txBox="1"/>
          <p:nvPr/>
        </p:nvSpPr>
        <p:spPr>
          <a:xfrm>
            <a:off x="8031546" y="1309920"/>
            <a:ext cx="374671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Z" sz="1600" b="1" i="0" u="none" strike="noStrike" kern="1200" cap="none" spc="0" normalizeH="0" baseline="0" noProof="0">
                <a:ln>
                  <a:noFill/>
                </a:ln>
                <a:solidFill>
                  <a:srgbClr val="000000"/>
                </a:solidFill>
                <a:effectLst/>
                <a:uLnTx/>
                <a:uFillTx/>
                <a:latin typeface="Segoe UI"/>
                <a:ea typeface="+mn-ea"/>
                <a:cs typeface="Segoe UI"/>
              </a:rPr>
              <a:t>Azure OpenAI Token Metric policy</a:t>
            </a:r>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55FF2AAF-D0B4-CCD2-DFE6-E3232F309DF7}"/>
              </a:ext>
            </a:extLst>
          </p:cNvPr>
          <p:cNvSpPr txBox="1"/>
          <p:nvPr/>
        </p:nvSpPr>
        <p:spPr>
          <a:xfrm>
            <a:off x="370432" y="1324809"/>
            <a:ext cx="3603413"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Z" sz="1600" b="1" i="0" u="none" strike="noStrike" kern="1200" cap="none" spc="0" normalizeH="0" baseline="0" noProof="0">
                <a:ln>
                  <a:noFill/>
                </a:ln>
                <a:solidFill>
                  <a:srgbClr val="000000"/>
                </a:solidFill>
                <a:effectLst/>
                <a:uLnTx/>
                <a:uFillTx/>
                <a:latin typeface="Segoe UI"/>
                <a:ea typeface="+mn-ea"/>
                <a:cs typeface="Segoe UI"/>
              </a:rPr>
              <a:t>Load Balancer and Circuit Breaker</a:t>
            </a:r>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DD4CB629-B374-F745-C1BA-7C5CA4DEB92F}"/>
              </a:ext>
            </a:extLst>
          </p:cNvPr>
          <p:cNvSpPr txBox="1"/>
          <p:nvPr/>
        </p:nvSpPr>
        <p:spPr>
          <a:xfrm>
            <a:off x="4240702" y="1324809"/>
            <a:ext cx="353134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Z" sz="1600" b="1" i="0" u="none" strike="noStrike" kern="1200" cap="none" spc="0" normalizeH="0" baseline="0" noProof="0">
                <a:ln>
                  <a:noFill/>
                </a:ln>
                <a:solidFill>
                  <a:srgbClr val="000000"/>
                </a:solidFill>
                <a:effectLst/>
                <a:uLnTx/>
                <a:uFillTx/>
                <a:latin typeface="Segoe UI"/>
                <a:ea typeface="+mn-ea"/>
                <a:cs typeface="Segoe UI"/>
              </a:rPr>
              <a:t>Azure OpenAI Token Limit policy</a:t>
            </a:r>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A71DC3C-78E0-3DAA-B466-71090E0B0FEB}"/>
              </a:ext>
            </a:extLst>
          </p:cNvPr>
          <p:cNvSpPr/>
          <p:nvPr/>
        </p:nvSpPr>
        <p:spPr bwMode="auto">
          <a:xfrm>
            <a:off x="8313859" y="3877634"/>
            <a:ext cx="3302318"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Facilitate accurate cross-charging based on token consumption</a:t>
            </a:r>
          </a:p>
        </p:txBody>
      </p:sp>
      <p:sp>
        <p:nvSpPr>
          <p:cNvPr id="14" name="Rectangle 13">
            <a:extLst>
              <a:ext uri="{FF2B5EF4-FFF2-40B4-BE49-F238E27FC236}">
                <a16:creationId xmlns:a16="http://schemas.microsoft.com/office/drawing/2014/main" id="{63142952-511F-9BFB-D210-4875F29488B4}"/>
              </a:ext>
            </a:extLst>
          </p:cNvPr>
          <p:cNvSpPr/>
          <p:nvPr/>
        </p:nvSpPr>
        <p:spPr bwMode="auto">
          <a:xfrm>
            <a:off x="8065635" y="4415336"/>
            <a:ext cx="3885761"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Collect token usage data</a:t>
            </a:r>
          </a:p>
        </p:txBody>
      </p:sp>
      <p:sp>
        <p:nvSpPr>
          <p:cNvPr id="23" name="Text Placeholder 7">
            <a:extLst>
              <a:ext uri="{FF2B5EF4-FFF2-40B4-BE49-F238E27FC236}">
                <a16:creationId xmlns:a16="http://schemas.microsoft.com/office/drawing/2014/main" id="{F5F55A85-215C-2D42-0C96-3C2E1105DCDB}"/>
              </a:ext>
            </a:extLst>
          </p:cNvPr>
          <p:cNvSpPr txBox="1">
            <a:spLocks/>
          </p:cNvSpPr>
          <p:nvPr/>
        </p:nvSpPr>
        <p:spPr>
          <a:xfrm>
            <a:off x="8238895" y="5108471"/>
            <a:ext cx="383649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&lt;azure-</a:t>
            </a:r>
            <a:r>
              <a:rPr kumimoji="0" lang="en-GB" sz="1000" b="0" i="0" u="none" strike="noStrike" kern="1200" cap="none" spc="0" normalizeH="0" baseline="0" noProof="0" err="1">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openai</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-emit-token-metric</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namespace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AzureOpenAI</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&gt;</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	&lt;dimension</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name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"User ID"</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 /&gt;</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	&lt;dimension</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name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"Subscription ID"</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 /&gt;</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&lt;/azure-</a:t>
            </a:r>
            <a:r>
              <a:rPr kumimoji="0" lang="en-GB" sz="1000" b="0" i="0" u="none" strike="noStrike" kern="1200" cap="none" spc="0" normalizeH="0" baseline="0" noProof="0" err="1">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openai</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-emit-token-metric&gt;</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p:txBody>
      </p:sp>
      <p:sp>
        <p:nvSpPr>
          <p:cNvPr id="24" name="Rectangle: Rounded Corners 118">
            <a:extLst>
              <a:ext uri="{FF2B5EF4-FFF2-40B4-BE49-F238E27FC236}">
                <a16:creationId xmlns:a16="http://schemas.microsoft.com/office/drawing/2014/main" id="{322D5396-48F5-1D39-D82E-BA4E7ACC1164}"/>
              </a:ext>
              <a:ext uri="{C183D7F6-B498-43B3-948B-1728B52AA6E4}">
                <adec:decorative xmlns:adec="http://schemas.microsoft.com/office/drawing/2017/decorative" val="1"/>
              </a:ext>
            </a:extLst>
          </p:cNvPr>
          <p:cNvSpPr>
            <a:spLocks/>
          </p:cNvSpPr>
          <p:nvPr/>
        </p:nvSpPr>
        <p:spPr bwMode="auto">
          <a:xfrm>
            <a:off x="8204798" y="4750765"/>
            <a:ext cx="3659389" cy="1400085"/>
          </a:xfrm>
          <a:prstGeom prst="roundRect">
            <a:avLst>
              <a:gd name="adj" fmla="val 4358"/>
            </a:avLst>
          </a:prstGeom>
          <a:noFill/>
          <a:ln w="9525" cap="flat" cmpd="sng" algn="ctr">
            <a:solidFill>
              <a:srgbClr val="D9D9D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8C19EC14-B1C6-B687-521A-75266505DB48}"/>
              </a:ext>
            </a:extLst>
          </p:cNvPr>
          <p:cNvSpPr txBox="1"/>
          <p:nvPr/>
        </p:nvSpPr>
        <p:spPr>
          <a:xfrm>
            <a:off x="8238895" y="4750765"/>
            <a:ext cx="351951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policy.xml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DCB51AB-F651-73ED-5018-E6DE81F3A4D0}"/>
              </a:ext>
            </a:extLst>
          </p:cNvPr>
          <p:cNvSpPr txBox="1"/>
          <p:nvPr/>
        </p:nvSpPr>
        <p:spPr>
          <a:xfrm>
            <a:off x="758425" y="3785301"/>
            <a:ext cx="2844798"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Distribute requests across PTU and Pay-as-you-go instances</a:t>
            </a:r>
          </a:p>
        </p:txBody>
      </p:sp>
      <p:sp>
        <p:nvSpPr>
          <p:cNvPr id="29" name="Rectangle 28">
            <a:extLst>
              <a:ext uri="{FF2B5EF4-FFF2-40B4-BE49-F238E27FC236}">
                <a16:creationId xmlns:a16="http://schemas.microsoft.com/office/drawing/2014/main" id="{D2202837-1A68-DF80-9B3E-BCDBDBAA6913}"/>
              </a:ext>
            </a:extLst>
          </p:cNvPr>
          <p:cNvSpPr/>
          <p:nvPr/>
        </p:nvSpPr>
        <p:spPr bwMode="auto">
          <a:xfrm>
            <a:off x="758425" y="4488954"/>
            <a:ext cx="2886484"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20" normalizeH="0" baseline="0" noProof="0">
                <a:ln>
                  <a:noFill/>
                </a:ln>
                <a:solidFill>
                  <a:srgbClr val="000000"/>
                </a:solidFill>
                <a:effectLst/>
                <a:uLnTx/>
                <a:uFillTx/>
                <a:latin typeface="Segoe UI"/>
                <a:ea typeface="+mn-ea"/>
                <a:cs typeface="Segoe UI" panose="020B0502040204020203" pitchFamily="34" charset="0"/>
              </a:rPr>
              <a:t>Define load balancing pools to include </a:t>
            </a: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multiple Azure OpenAI endpoints</a:t>
            </a:r>
          </a:p>
        </p:txBody>
      </p:sp>
      <p:sp>
        <p:nvSpPr>
          <p:cNvPr id="30" name="Rectangle 29">
            <a:extLst>
              <a:ext uri="{FF2B5EF4-FFF2-40B4-BE49-F238E27FC236}">
                <a16:creationId xmlns:a16="http://schemas.microsoft.com/office/drawing/2014/main" id="{FA6C82F9-B0C6-890B-C31A-428375D1EFBB}"/>
              </a:ext>
            </a:extLst>
          </p:cNvPr>
          <p:cNvSpPr/>
          <p:nvPr/>
        </p:nvSpPr>
        <p:spPr bwMode="auto">
          <a:xfrm>
            <a:off x="976219" y="5206646"/>
            <a:ext cx="2634582"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Configure circuit breaker rules for successful failover</a:t>
            </a:r>
          </a:p>
        </p:txBody>
      </p:sp>
      <p:pic>
        <p:nvPicPr>
          <p:cNvPr id="31" name="Graphic 30">
            <a:extLst>
              <a:ext uri="{FF2B5EF4-FFF2-40B4-BE49-F238E27FC236}">
                <a16:creationId xmlns:a16="http://schemas.microsoft.com/office/drawing/2014/main" id="{808D803C-61B5-5EBA-E785-F21203C474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0787" y="474992"/>
            <a:ext cx="560493" cy="560493"/>
          </a:xfrm>
          <a:prstGeom prst="rect">
            <a:avLst/>
          </a:prstGeom>
        </p:spPr>
      </p:pic>
      <p:sp>
        <p:nvSpPr>
          <p:cNvPr id="32" name="Rectangle 31">
            <a:extLst>
              <a:ext uri="{FF2B5EF4-FFF2-40B4-BE49-F238E27FC236}">
                <a16:creationId xmlns:a16="http://schemas.microsoft.com/office/drawing/2014/main" id="{03531629-9B29-92D8-C2E8-CCACC52AA320}"/>
              </a:ext>
            </a:extLst>
          </p:cNvPr>
          <p:cNvSpPr/>
          <p:nvPr/>
        </p:nvSpPr>
        <p:spPr bwMode="auto">
          <a:xfrm>
            <a:off x="4314394" y="3823510"/>
            <a:ext cx="3383965"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Configure tokens per minute (TPM) limits based on counter keys</a:t>
            </a:r>
          </a:p>
        </p:txBody>
      </p:sp>
      <p:sp>
        <p:nvSpPr>
          <p:cNvPr id="34" name="Rectangle: Rounded Corners 118">
            <a:extLst>
              <a:ext uri="{FF2B5EF4-FFF2-40B4-BE49-F238E27FC236}">
                <a16:creationId xmlns:a16="http://schemas.microsoft.com/office/drawing/2014/main" id="{2AEDFC3E-9EF6-0A70-3F7B-4062351DD0D0}"/>
              </a:ext>
              <a:ext uri="{C183D7F6-B498-43B3-948B-1728B52AA6E4}">
                <adec:decorative xmlns:adec="http://schemas.microsoft.com/office/drawing/2017/decorative" val="1"/>
              </a:ext>
            </a:extLst>
          </p:cNvPr>
          <p:cNvSpPr>
            <a:spLocks/>
          </p:cNvSpPr>
          <p:nvPr/>
        </p:nvSpPr>
        <p:spPr bwMode="auto">
          <a:xfrm>
            <a:off x="4348474" y="4828441"/>
            <a:ext cx="3383965" cy="1367409"/>
          </a:xfrm>
          <a:prstGeom prst="roundRect">
            <a:avLst>
              <a:gd name="adj" fmla="val 8046"/>
            </a:avLst>
          </a:prstGeom>
          <a:noFill/>
          <a:ln w="9525" cap="flat" cmpd="sng" algn="ctr">
            <a:solidFill>
              <a:srgbClr val="D9D9D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5CC64792-722F-9849-DB21-BF73EB56046E}"/>
              </a:ext>
            </a:extLst>
          </p:cNvPr>
          <p:cNvSpPr txBox="1"/>
          <p:nvPr/>
        </p:nvSpPr>
        <p:spPr>
          <a:xfrm>
            <a:off x="4348475" y="4828441"/>
            <a:ext cx="3186417"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policy.xml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Text Placeholder 7">
            <a:extLst>
              <a:ext uri="{FF2B5EF4-FFF2-40B4-BE49-F238E27FC236}">
                <a16:creationId xmlns:a16="http://schemas.microsoft.com/office/drawing/2014/main" id="{25A099AC-0B85-ED82-A212-8EC0EFB37ED8}"/>
              </a:ext>
            </a:extLst>
          </p:cNvPr>
          <p:cNvSpPr txBox="1">
            <a:spLocks/>
          </p:cNvSpPr>
          <p:nvPr/>
        </p:nvSpPr>
        <p:spPr>
          <a:xfrm>
            <a:off x="4348476" y="5191393"/>
            <a:ext cx="3462050"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&lt;azure-</a:t>
            </a:r>
            <a:r>
              <a:rPr kumimoji="0" lang="en-GB" sz="1000" b="0" i="0" u="none" strike="noStrike" kern="1200" cap="none" spc="0" normalizeH="0" baseline="0" noProof="0" err="1">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openai</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-token-limit</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counter-key</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context.Subscription.Id</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tokens-per-minute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"1000"</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estimate-prompt-tokens</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"false"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/&gt;</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p:txBody>
      </p:sp>
      <p:sp>
        <p:nvSpPr>
          <p:cNvPr id="37" name="Rectangle 36">
            <a:extLst>
              <a:ext uri="{FF2B5EF4-FFF2-40B4-BE49-F238E27FC236}">
                <a16:creationId xmlns:a16="http://schemas.microsoft.com/office/drawing/2014/main" id="{876E145B-7ACE-7CB9-C5E5-CE0EB8FC6BCA}"/>
              </a:ext>
            </a:extLst>
          </p:cNvPr>
          <p:cNvSpPr/>
          <p:nvPr/>
        </p:nvSpPr>
        <p:spPr bwMode="auto">
          <a:xfrm>
            <a:off x="4389939" y="4461596"/>
            <a:ext cx="329963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Define similarity score threshold for caching</a:t>
            </a:r>
          </a:p>
        </p:txBody>
      </p:sp>
    </p:spTree>
    <p:extLst>
      <p:ext uri="{BB962C8B-B14F-4D97-AF65-F5344CB8AC3E}">
        <p14:creationId xmlns:p14="http://schemas.microsoft.com/office/powerpoint/2010/main" val="10637083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A428-719C-CF08-18F6-C589C61C527D}"/>
              </a:ext>
            </a:extLst>
          </p:cNvPr>
          <p:cNvSpPr>
            <a:spLocks noGrp="1"/>
          </p:cNvSpPr>
          <p:nvPr>
            <p:ph type="title"/>
          </p:nvPr>
        </p:nvSpPr>
        <p:spPr>
          <a:xfrm>
            <a:off x="588264" y="2686929"/>
            <a:ext cx="3477324" cy="1484142"/>
          </a:xfrm>
        </p:spPr>
        <p:txBody>
          <a:bodyPr/>
          <a:lstStyle/>
          <a:p>
            <a:r>
              <a:rPr lang="en-US"/>
              <a:t>GitHub Model </a:t>
            </a:r>
            <a: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Card</a:t>
            </a:r>
            <a:r>
              <a:rPr lang="en-US"/>
              <a:t> and </a:t>
            </a:r>
            <a:r>
              <a:rPr lang="en-US" b="1" spc="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Playground</a:t>
            </a:r>
          </a:p>
        </p:txBody>
      </p:sp>
      <p:pic>
        <p:nvPicPr>
          <p:cNvPr id="3" name="Picture 2" descr="Screenshot of GitHub model card and playground">
            <a:extLst>
              <a:ext uri="{FF2B5EF4-FFF2-40B4-BE49-F238E27FC236}">
                <a16:creationId xmlns:a16="http://schemas.microsoft.com/office/drawing/2014/main" id="{66DA5249-FAE9-6D38-1B09-B3666F518F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17927" y="601297"/>
            <a:ext cx="6980386" cy="5655406"/>
          </a:xfrm>
          <a:prstGeom prst="roundRect">
            <a:avLst>
              <a:gd name="adj" fmla="val 4458"/>
            </a:avLst>
          </a:prstGeom>
          <a:ln w="12700" cap="rnd">
            <a:solidFill>
              <a:srgbClr val="D9D9D6"/>
            </a:solidFill>
            <a:headEnd type="none" w="lg" len="sm"/>
            <a:tailEnd type="none" w="lg" len="sm"/>
          </a:ln>
          <a:effectLst/>
        </p:spPr>
      </p:pic>
      <p:sp>
        <p:nvSpPr>
          <p:cNvPr id="4" name="TextBox 3">
            <a:extLst>
              <a:ext uri="{FF2B5EF4-FFF2-40B4-BE49-F238E27FC236}">
                <a16:creationId xmlns:a16="http://schemas.microsoft.com/office/drawing/2014/main" id="{AAD5FE9B-CCFD-9B3F-672C-3357FE6CCD5E}"/>
              </a:ext>
            </a:extLst>
          </p:cNvPr>
          <p:cNvSpPr txBox="1"/>
          <p:nvPr/>
        </p:nvSpPr>
        <p:spPr>
          <a:xfrm>
            <a:off x="507146" y="6193331"/>
            <a:ext cx="2327560" cy="307777"/>
          </a:xfrm>
          <a:prstGeom prst="rect">
            <a:avLst/>
          </a:prstGeom>
          <a:noFill/>
        </p:spPr>
        <p:txBody>
          <a:bodyPr wrap="none" lIns="0" tIns="0" rIns="0" bIns="0" rtlCol="0">
            <a:spAutoFit/>
          </a:bodyPr>
          <a:lstStyle/>
          <a:p>
            <a:pPr algn="l"/>
            <a:r>
              <a:rPr lang="en-US" sz="2000" dirty="0">
                <a:hlinkClick r:id="rId4"/>
              </a:rPr>
              <a:t>https://gh.io/models</a:t>
            </a:r>
            <a:endParaRPr lang="en-US" sz="2000" dirty="0"/>
          </a:p>
        </p:txBody>
      </p:sp>
    </p:spTree>
    <p:extLst>
      <p:ext uri="{BB962C8B-B14F-4D97-AF65-F5344CB8AC3E}">
        <p14:creationId xmlns:p14="http://schemas.microsoft.com/office/powerpoint/2010/main" val="1639512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F2D0-31FA-958C-1DB3-A25FFB101A82}"/>
              </a:ext>
            </a:extLst>
          </p:cNvPr>
          <p:cNvSpPr>
            <a:spLocks noGrp="1"/>
          </p:cNvSpPr>
          <p:nvPr>
            <p:ph type="title"/>
          </p:nvPr>
        </p:nvSpPr>
        <p:spPr/>
        <p:txBody>
          <a:bodyPr/>
          <a:lstStyle/>
          <a:p>
            <a:r>
              <a:rPr lang="en-US"/>
              <a:t>Calculating Chargeback for BU/Projects</a:t>
            </a:r>
          </a:p>
        </p:txBody>
      </p:sp>
      <p:pic>
        <p:nvPicPr>
          <p:cNvPr id="1028" name="Picture 4" descr="usage-report">
            <a:extLst>
              <a:ext uri="{FF2B5EF4-FFF2-40B4-BE49-F238E27FC236}">
                <a16:creationId xmlns:a16="http://schemas.microsoft.com/office/drawing/2014/main" id="{AADBF80F-CC6D-5109-12AA-6A6D34A6D4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58159" y="1124452"/>
            <a:ext cx="9536915" cy="52763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4E5890-2964-E198-D11F-EE5A57158896}"/>
              </a:ext>
            </a:extLst>
          </p:cNvPr>
          <p:cNvSpPr txBox="1"/>
          <p:nvPr/>
        </p:nvSpPr>
        <p:spPr>
          <a:xfrm>
            <a:off x="99691" y="6479678"/>
            <a:ext cx="8088658" cy="276999"/>
          </a:xfrm>
          <a:prstGeom prst="rect">
            <a:avLst/>
          </a:prstGeom>
          <a:noFill/>
        </p:spPr>
        <p:txBody>
          <a:bodyPr wrap="square">
            <a:spAutoFit/>
          </a:bodyPr>
          <a:lstStyle/>
          <a:p>
            <a:r>
              <a:rPr lang="en-US" sz="1200">
                <a:hlinkClick r:id="rId3"/>
              </a:rPr>
              <a:t>https://github.com/Azure-Samples/ai-hub-gateway-solution-accelerator</a:t>
            </a:r>
            <a:endParaRPr lang="en-US" sz="1200"/>
          </a:p>
        </p:txBody>
      </p:sp>
    </p:spTree>
    <p:extLst>
      <p:ext uri="{BB962C8B-B14F-4D97-AF65-F5344CB8AC3E}">
        <p14:creationId xmlns:p14="http://schemas.microsoft.com/office/powerpoint/2010/main" val="237511820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81907-B224-8FD9-1123-0C2DDA393E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DB2E418-CDEA-BC14-7866-31D25D8A4A3D}"/>
              </a:ext>
            </a:extLst>
          </p:cNvPr>
          <p:cNvSpPr>
            <a:spLocks noGrp="1"/>
          </p:cNvSpPr>
          <p:nvPr>
            <p:ph type="title"/>
          </p:nvPr>
        </p:nvSpPr>
        <p:spPr>
          <a:xfrm>
            <a:off x="948690" y="2938647"/>
            <a:ext cx="10294620" cy="980706"/>
          </a:xfrm>
          <a:prstGeom prst="roundRect">
            <a:avLst>
              <a:gd name="adj" fmla="val 50000"/>
            </a:avLst>
          </a:prstGeom>
          <a:gradFill>
            <a:gsLst>
              <a:gs pos="80000">
                <a:srgbClr val="D4318D"/>
              </a:gs>
              <a:gs pos="100000">
                <a:srgbClr val="F3213A"/>
              </a:gs>
              <a:gs pos="58000">
                <a:schemeClr val="accent2"/>
              </a:gs>
              <a:gs pos="19000">
                <a:schemeClr val="accent1"/>
              </a:gs>
            </a:gsLst>
            <a:path path="circle">
              <a:fillToRect r="100000" b="100000"/>
            </a:path>
          </a:gradFill>
          <a:ln w="15875">
            <a:noFill/>
            <a:headEnd type="none" w="med" len="med"/>
            <a:tailEnd type="none" w="med" len="med"/>
          </a:ln>
          <a:effectLst>
            <a:outerShdw blurRad="63500" dist="63500" dir="2700000" algn="tl"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spAutoFit/>
          </a:bodyPr>
          <a:lstStyle/>
          <a:p>
            <a:pPr defTabSz="540123"/>
            <a:r>
              <a:rPr lang="en-US" sz="4400" dirty="0">
                <a:solidFill>
                  <a:schemeClr val="lt1"/>
                </a:solidFill>
                <a:latin typeface="Segoe UI Semibold" panose="020B0702040204020203" pitchFamily="34" charset="0"/>
                <a:cs typeface="Segoe UI" pitchFamily="34" charset="0"/>
              </a:rPr>
              <a:t>Latest Updates</a:t>
            </a:r>
          </a:p>
        </p:txBody>
      </p:sp>
    </p:spTree>
    <p:extLst>
      <p:ext uri="{BB962C8B-B14F-4D97-AF65-F5344CB8AC3E}">
        <p14:creationId xmlns:p14="http://schemas.microsoft.com/office/powerpoint/2010/main" val="377037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F1A56-CA5A-3B13-1B7E-48F88B58DB9C}"/>
              </a:ext>
            </a:extLst>
          </p:cNvPr>
          <p:cNvSpPr>
            <a:spLocks noGrp="1"/>
          </p:cNvSpPr>
          <p:nvPr>
            <p:ph type="title"/>
          </p:nvPr>
        </p:nvSpPr>
        <p:spPr/>
        <p:txBody>
          <a:bodyPr/>
          <a:lstStyle/>
          <a:p>
            <a:endParaRPr lang="en-US"/>
          </a:p>
        </p:txBody>
      </p:sp>
      <p:pic>
        <p:nvPicPr>
          <p:cNvPr id="2" name="AOAI_GPT4o_realtime_a">
            <a:hlinkClick r:id="" action="ppaction://media"/>
            <a:extLst>
              <a:ext uri="{FF2B5EF4-FFF2-40B4-BE49-F238E27FC236}">
                <a16:creationId xmlns:a16="http://schemas.microsoft.com/office/drawing/2014/main" id="{94F7010D-9273-30FB-9D87-CA64EE73D3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507375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9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986A-DF7E-51AF-45EC-B9DE750D84C8}"/>
              </a:ext>
            </a:extLst>
          </p:cNvPr>
          <p:cNvSpPr>
            <a:spLocks noGrp="1"/>
          </p:cNvSpPr>
          <p:nvPr>
            <p:ph type="title"/>
          </p:nvPr>
        </p:nvSpPr>
        <p:spPr/>
        <p:txBody>
          <a:bodyPr/>
          <a:lstStyle/>
          <a:p>
            <a:endParaRPr lang="en-HK"/>
          </a:p>
        </p:txBody>
      </p:sp>
      <p:pic>
        <p:nvPicPr>
          <p:cNvPr id="3" name="A First Look at o1-preview">
            <a:hlinkClick r:id="" action="ppaction://media"/>
            <a:extLst>
              <a:ext uri="{FF2B5EF4-FFF2-40B4-BE49-F238E27FC236}">
                <a16:creationId xmlns:a16="http://schemas.microsoft.com/office/drawing/2014/main" id="{F34878CE-5F3B-0F7A-C166-871B2DC5B7A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7609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91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5102">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3256D89-E619-A9E6-3520-8EC041F5635F}"/>
              </a:ext>
            </a:extLst>
          </p:cNvPr>
          <p:cNvSpPr>
            <a:spLocks noGrp="1"/>
          </p:cNvSpPr>
          <p:nvPr>
            <p:ph type="title"/>
          </p:nvPr>
        </p:nvSpPr>
        <p:spPr/>
        <p:txBody>
          <a:bodyPr/>
          <a:lstStyle/>
          <a:p>
            <a:r>
              <a:rPr lang="en-US" dirty="0"/>
              <a:t>Introducing Video Translation</a:t>
            </a:r>
          </a:p>
        </p:txBody>
      </p:sp>
      <p:sp>
        <p:nvSpPr>
          <p:cNvPr id="32" name="Arrow: Left 31">
            <a:extLst>
              <a:ext uri="{FF2B5EF4-FFF2-40B4-BE49-F238E27FC236}">
                <a16:creationId xmlns:a16="http://schemas.microsoft.com/office/drawing/2014/main" id="{3FE1161D-6690-9D4A-006D-E3F6039B1809}"/>
              </a:ext>
            </a:extLst>
          </p:cNvPr>
          <p:cNvSpPr/>
          <p:nvPr/>
        </p:nvSpPr>
        <p:spPr bwMode="auto">
          <a:xfrm rot="10800000">
            <a:off x="1153043" y="5786096"/>
            <a:ext cx="10449994" cy="586604"/>
          </a:xfrm>
          <a:prstGeom prst="leftArrow">
            <a:avLst/>
          </a:prstGeom>
          <a:solidFill>
            <a:srgbClr val="0078D4">
              <a:lumMod val="50000"/>
            </a:srgbClr>
          </a:solidFill>
          <a:ln w="9525" cap="flat" cmpd="sng" algn="ctr">
            <a:no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Content Placeholder 2">
            <a:extLst>
              <a:ext uri="{FF2B5EF4-FFF2-40B4-BE49-F238E27FC236}">
                <a16:creationId xmlns:a16="http://schemas.microsoft.com/office/drawing/2014/main" id="{E3DD7888-2799-8284-1C05-A69F58677EB2}"/>
              </a:ext>
            </a:extLst>
          </p:cNvPr>
          <p:cNvSpPr txBox="1">
            <a:spLocks/>
          </p:cNvSpPr>
          <p:nvPr/>
        </p:nvSpPr>
        <p:spPr>
          <a:xfrm>
            <a:off x="1153043" y="1868814"/>
            <a:ext cx="4713824" cy="3022366"/>
          </a:xfrm>
          <a:prstGeom prst="rect">
            <a:avLst/>
          </a:prstGeom>
        </p:spPr>
        <p:txBody>
          <a:bodyPr vert="horz" wrap="square" lIns="0" tIns="0" rIns="0" bIns="0" rtlCol="0">
            <a:spAutoFit/>
          </a:bodyPr>
          <a:lst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Localization</a:t>
            </a:r>
          </a:p>
          <a:p>
            <a:pPr marL="228513" marR="0" lvl="1" indent="0" algn="l" defTabSz="932384"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Video translation covering global locales</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Quality</a:t>
            </a:r>
          </a:p>
          <a:p>
            <a:pPr marL="228513" marR="0" lvl="1" indent="0" algn="l" defTabSz="932384"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GPT built-in to optimize the translation content, augmented by content editing</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Personalization </a:t>
            </a:r>
            <a:r>
              <a:rPr kumimoji="0" lang="en-US" sz="1800" b="0" i="0" u="none" strike="noStrike" kern="1200" cap="none" spc="0" normalizeH="0" baseline="0" noProof="0">
                <a:ln>
                  <a:noFill/>
                </a:ln>
                <a:solidFill>
                  <a:srgbClr val="463668"/>
                </a:solidFill>
                <a:effectLst/>
                <a:uLnTx/>
                <a:uFillTx/>
                <a:latin typeface="Segoe UI "/>
                <a:ea typeface="+mn-ea"/>
                <a:cs typeface="Segoe UI" panose="020B0502040204020203" pitchFamily="34" charset="0"/>
              </a:rPr>
              <a:t>(limited access)</a:t>
            </a:r>
            <a:endParaRPr kumimoji="0" lang="en-US" sz="18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a:p>
            <a:pPr marL="228513" marR="0" lvl="1"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a:ln>
                  <a:noFill/>
                </a:ln>
                <a:solidFill>
                  <a:srgbClr val="000000"/>
                </a:solidFill>
                <a:effectLst/>
                <a:uLnTx/>
                <a:uFillTx/>
                <a:latin typeface="Segoe UI"/>
                <a:ea typeface="+mn-ea"/>
                <a:cs typeface="+mn-cs"/>
              </a:rPr>
              <a:t>Keep the original timbre, emotions, intonation &amp; style intact of the original speaker</a:t>
            </a:r>
          </a:p>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Batch processed</a:t>
            </a:r>
          </a:p>
        </p:txBody>
      </p:sp>
      <p:pic>
        <p:nvPicPr>
          <p:cNvPr id="35" name="Graphic 34" descr="Voice with solid fill">
            <a:extLst>
              <a:ext uri="{FF2B5EF4-FFF2-40B4-BE49-F238E27FC236}">
                <a16:creationId xmlns:a16="http://schemas.microsoft.com/office/drawing/2014/main" id="{3757D7D9-049E-0231-BA56-58AA95EF56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56532" y="5168511"/>
            <a:ext cx="680300" cy="680300"/>
          </a:xfrm>
          <a:prstGeom prst="rect">
            <a:avLst/>
          </a:prstGeom>
        </p:spPr>
      </p:pic>
      <p:pic>
        <p:nvPicPr>
          <p:cNvPr id="36" name="Graphic 35" descr="Volume with solid fill">
            <a:extLst>
              <a:ext uri="{FF2B5EF4-FFF2-40B4-BE49-F238E27FC236}">
                <a16:creationId xmlns:a16="http://schemas.microsoft.com/office/drawing/2014/main" id="{9B93C089-7433-8671-FD82-5676888E8C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10081" y="5168511"/>
            <a:ext cx="680300" cy="680300"/>
          </a:xfrm>
          <a:prstGeom prst="rect">
            <a:avLst/>
          </a:prstGeom>
        </p:spPr>
      </p:pic>
      <p:grpSp>
        <p:nvGrpSpPr>
          <p:cNvPr id="37" name="Group 36">
            <a:extLst>
              <a:ext uri="{FF2B5EF4-FFF2-40B4-BE49-F238E27FC236}">
                <a16:creationId xmlns:a16="http://schemas.microsoft.com/office/drawing/2014/main" id="{61589575-8DD1-2C47-78FB-4C307D10CE5A}"/>
              </a:ext>
            </a:extLst>
          </p:cNvPr>
          <p:cNvGrpSpPr/>
          <p:nvPr/>
        </p:nvGrpSpPr>
        <p:grpSpPr>
          <a:xfrm>
            <a:off x="6786314" y="5168511"/>
            <a:ext cx="725774" cy="680300"/>
            <a:chOff x="-1421936" y="2868549"/>
            <a:chExt cx="725774" cy="680300"/>
          </a:xfrm>
          <a:solidFill>
            <a:srgbClr val="0078D4">
              <a:lumMod val="40000"/>
              <a:lumOff val="60000"/>
            </a:srgbClr>
          </a:solidFill>
        </p:grpSpPr>
        <p:pic>
          <p:nvPicPr>
            <p:cNvPr id="38" name="Graphic 37" descr="Paper with solid fill">
              <a:extLst>
                <a:ext uri="{FF2B5EF4-FFF2-40B4-BE49-F238E27FC236}">
                  <a16:creationId xmlns:a16="http://schemas.microsoft.com/office/drawing/2014/main" id="{DC222510-A8ED-529F-17B9-CE682D39CA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6462" y="2868549"/>
              <a:ext cx="680300" cy="680300"/>
            </a:xfrm>
            <a:prstGeom prst="rect">
              <a:avLst/>
            </a:prstGeom>
          </p:spPr>
        </p:pic>
        <p:pic>
          <p:nvPicPr>
            <p:cNvPr id="39" name="Graphic 38" descr="Pencil with solid fill">
              <a:extLst>
                <a:ext uri="{FF2B5EF4-FFF2-40B4-BE49-F238E27FC236}">
                  <a16:creationId xmlns:a16="http://schemas.microsoft.com/office/drawing/2014/main" id="{0F4349D7-7DD2-BE15-CCE1-639DB26F08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flipH="1">
              <a:off x="-1421936" y="2868549"/>
              <a:ext cx="492543" cy="538500"/>
            </a:xfrm>
            <a:prstGeom prst="rect">
              <a:avLst/>
            </a:prstGeom>
          </p:spPr>
        </p:pic>
      </p:grpSp>
      <p:pic>
        <p:nvPicPr>
          <p:cNvPr id="40" name="Graphic 39" descr="Vlog with solid fill">
            <a:extLst>
              <a:ext uri="{FF2B5EF4-FFF2-40B4-BE49-F238E27FC236}">
                <a16:creationId xmlns:a16="http://schemas.microsoft.com/office/drawing/2014/main" id="{D7BFF606-5182-1CF0-89F0-ABBCA613C2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94917" y="5168511"/>
            <a:ext cx="680300" cy="680300"/>
          </a:xfrm>
          <a:prstGeom prst="rect">
            <a:avLst/>
          </a:prstGeom>
        </p:spPr>
      </p:pic>
      <p:pic>
        <p:nvPicPr>
          <p:cNvPr id="41" name="Graphic 40" descr="Workflow with solid fill">
            <a:extLst>
              <a:ext uri="{FF2B5EF4-FFF2-40B4-BE49-F238E27FC236}">
                <a16:creationId xmlns:a16="http://schemas.microsoft.com/office/drawing/2014/main" id="{7E17E91C-B62F-2700-41C6-1569FF121DC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200000">
            <a:off x="5008022" y="5169586"/>
            <a:ext cx="680300" cy="680300"/>
          </a:xfrm>
          <a:prstGeom prst="rect">
            <a:avLst/>
          </a:prstGeom>
        </p:spPr>
      </p:pic>
      <p:pic>
        <p:nvPicPr>
          <p:cNvPr id="42" name="Graphic 41" descr="Vlog with solid fill">
            <a:extLst>
              <a:ext uri="{FF2B5EF4-FFF2-40B4-BE49-F238E27FC236}">
                <a16:creationId xmlns:a16="http://schemas.microsoft.com/office/drawing/2014/main" id="{E7593BBF-3875-C291-C0D6-5D7357C9A0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05043" y="5189485"/>
            <a:ext cx="680300" cy="680300"/>
          </a:xfrm>
          <a:prstGeom prst="rect">
            <a:avLst/>
          </a:prstGeom>
        </p:spPr>
      </p:pic>
      <p:sp>
        <p:nvSpPr>
          <p:cNvPr id="43" name="TextBox 42">
            <a:extLst>
              <a:ext uri="{FF2B5EF4-FFF2-40B4-BE49-F238E27FC236}">
                <a16:creationId xmlns:a16="http://schemas.microsoft.com/office/drawing/2014/main" id="{7F66F74D-66A5-90E9-F3C6-3FF334AB9E9E}"/>
              </a:ext>
            </a:extLst>
          </p:cNvPr>
          <p:cNvSpPr txBox="1"/>
          <p:nvPr/>
        </p:nvSpPr>
        <p:spPr>
          <a:xfrm>
            <a:off x="1153043" y="5945985"/>
            <a:ext cx="1384300" cy="246221"/>
          </a:xfrm>
          <a:prstGeom prst="rect">
            <a:avLst/>
          </a:prstGeom>
          <a:noFill/>
        </p:spPr>
        <p:txBody>
          <a:bodyPr wrap="square" lIns="0" tIns="0" rIns="0" bIns="0" rtlCol="0">
            <a:spAutoFit/>
          </a:bodyPr>
          <a:lstStyle/>
          <a:p>
            <a:pPr algn="ctr"/>
            <a:r>
              <a:rPr lang="en-US" sz="1600">
                <a:solidFill>
                  <a:srgbClr val="FFFFFF"/>
                </a:solidFill>
                <a:latin typeface="Segoe UI Semibold"/>
              </a:rPr>
              <a:t>Video Input</a:t>
            </a:r>
          </a:p>
        </p:txBody>
      </p:sp>
      <p:sp>
        <p:nvSpPr>
          <p:cNvPr id="44" name="TextBox 43">
            <a:extLst>
              <a:ext uri="{FF2B5EF4-FFF2-40B4-BE49-F238E27FC236}">
                <a16:creationId xmlns:a16="http://schemas.microsoft.com/office/drawing/2014/main" id="{47885D88-33BD-ABA9-7832-6981214314E0}"/>
              </a:ext>
            </a:extLst>
          </p:cNvPr>
          <p:cNvSpPr txBox="1"/>
          <p:nvPr/>
        </p:nvSpPr>
        <p:spPr>
          <a:xfrm>
            <a:off x="2843209" y="5945985"/>
            <a:ext cx="1516063" cy="246221"/>
          </a:xfrm>
          <a:prstGeom prst="rect">
            <a:avLst/>
          </a:prstGeom>
          <a:noFill/>
        </p:spPr>
        <p:txBody>
          <a:bodyPr wrap="square" lIns="0" tIns="0" rIns="0" bIns="0" rtlCol="0">
            <a:spAutoFit/>
          </a:bodyPr>
          <a:lstStyle/>
          <a:p>
            <a:pPr algn="ctr"/>
            <a:r>
              <a:rPr lang="en-US" sz="1600">
                <a:solidFill>
                  <a:srgbClr val="FFFFFF"/>
                </a:solidFill>
                <a:latin typeface="Segoe UI Semibold"/>
              </a:rPr>
              <a:t>Speech-to-Text</a:t>
            </a:r>
          </a:p>
        </p:txBody>
      </p:sp>
      <p:sp>
        <p:nvSpPr>
          <p:cNvPr id="45" name="TextBox 44">
            <a:extLst>
              <a:ext uri="{FF2B5EF4-FFF2-40B4-BE49-F238E27FC236}">
                <a16:creationId xmlns:a16="http://schemas.microsoft.com/office/drawing/2014/main" id="{F298403E-315D-1C9A-8EAD-E4EC02000F23}"/>
              </a:ext>
            </a:extLst>
          </p:cNvPr>
          <p:cNvSpPr txBox="1"/>
          <p:nvPr/>
        </p:nvSpPr>
        <p:spPr>
          <a:xfrm>
            <a:off x="4590140" y="5945984"/>
            <a:ext cx="1516063" cy="246221"/>
          </a:xfrm>
          <a:prstGeom prst="rect">
            <a:avLst/>
          </a:prstGeom>
          <a:noFill/>
        </p:spPr>
        <p:txBody>
          <a:bodyPr wrap="square" lIns="0" tIns="0" rIns="0" bIns="0" rtlCol="0">
            <a:spAutoFit/>
          </a:bodyPr>
          <a:lstStyle/>
          <a:p>
            <a:pPr algn="ctr"/>
            <a:r>
              <a:rPr lang="en-US" sz="1600">
                <a:solidFill>
                  <a:srgbClr val="FFFFFF"/>
                </a:solidFill>
                <a:latin typeface="Segoe UI Semibold"/>
              </a:rPr>
              <a:t>Translation</a:t>
            </a:r>
          </a:p>
        </p:txBody>
      </p:sp>
      <p:sp>
        <p:nvSpPr>
          <p:cNvPr id="46" name="TextBox 45">
            <a:extLst>
              <a:ext uri="{FF2B5EF4-FFF2-40B4-BE49-F238E27FC236}">
                <a16:creationId xmlns:a16="http://schemas.microsoft.com/office/drawing/2014/main" id="{59EE9698-A586-11A3-7808-B389170AEDF1}"/>
              </a:ext>
            </a:extLst>
          </p:cNvPr>
          <p:cNvSpPr txBox="1"/>
          <p:nvPr/>
        </p:nvSpPr>
        <p:spPr>
          <a:xfrm>
            <a:off x="6507363" y="5941544"/>
            <a:ext cx="1516063" cy="246221"/>
          </a:xfrm>
          <a:prstGeom prst="rect">
            <a:avLst/>
          </a:prstGeom>
          <a:noFill/>
        </p:spPr>
        <p:txBody>
          <a:bodyPr wrap="square" lIns="0" tIns="0" rIns="0" bIns="0" rtlCol="0">
            <a:spAutoFit/>
          </a:bodyPr>
          <a:lstStyle/>
          <a:p>
            <a:pPr algn="ctr"/>
            <a:r>
              <a:rPr lang="en-US" sz="1600">
                <a:solidFill>
                  <a:srgbClr val="FFFFFF"/>
                </a:solidFill>
                <a:latin typeface="Segoe UI Semibold"/>
              </a:rPr>
              <a:t>Content Editing</a:t>
            </a:r>
          </a:p>
        </p:txBody>
      </p:sp>
      <p:sp>
        <p:nvSpPr>
          <p:cNvPr id="47" name="TextBox 46">
            <a:extLst>
              <a:ext uri="{FF2B5EF4-FFF2-40B4-BE49-F238E27FC236}">
                <a16:creationId xmlns:a16="http://schemas.microsoft.com/office/drawing/2014/main" id="{63DC2E1C-D5B5-1382-EFF2-48614D0CD201}"/>
              </a:ext>
            </a:extLst>
          </p:cNvPr>
          <p:cNvSpPr txBox="1"/>
          <p:nvPr/>
        </p:nvSpPr>
        <p:spPr>
          <a:xfrm>
            <a:off x="8192199" y="5941544"/>
            <a:ext cx="1516063" cy="246221"/>
          </a:xfrm>
          <a:prstGeom prst="rect">
            <a:avLst/>
          </a:prstGeom>
          <a:noFill/>
        </p:spPr>
        <p:txBody>
          <a:bodyPr wrap="square" lIns="0" tIns="0" rIns="0" bIns="0" rtlCol="0">
            <a:spAutoFit/>
          </a:bodyPr>
          <a:lstStyle/>
          <a:p>
            <a:pPr algn="ctr"/>
            <a:r>
              <a:rPr lang="en-US" sz="1600">
                <a:solidFill>
                  <a:srgbClr val="FFFFFF"/>
                </a:solidFill>
                <a:latin typeface="Segoe UI Semibold"/>
              </a:rPr>
              <a:t>Text-to-Speech</a:t>
            </a:r>
          </a:p>
        </p:txBody>
      </p:sp>
      <p:sp>
        <p:nvSpPr>
          <p:cNvPr id="48" name="TextBox 47">
            <a:extLst>
              <a:ext uri="{FF2B5EF4-FFF2-40B4-BE49-F238E27FC236}">
                <a16:creationId xmlns:a16="http://schemas.microsoft.com/office/drawing/2014/main" id="{6160C055-E4D4-9E68-F7D3-97B24AA623C2}"/>
              </a:ext>
            </a:extLst>
          </p:cNvPr>
          <p:cNvSpPr txBox="1"/>
          <p:nvPr/>
        </p:nvSpPr>
        <p:spPr>
          <a:xfrm>
            <a:off x="9878626" y="5948799"/>
            <a:ext cx="1516063" cy="246221"/>
          </a:xfrm>
          <a:prstGeom prst="rect">
            <a:avLst/>
          </a:prstGeom>
          <a:noFill/>
        </p:spPr>
        <p:txBody>
          <a:bodyPr wrap="square" lIns="0" tIns="0" rIns="0" bIns="0" rtlCol="0">
            <a:spAutoFit/>
          </a:bodyPr>
          <a:lstStyle/>
          <a:p>
            <a:pPr algn="ctr"/>
            <a:r>
              <a:rPr lang="en-US" sz="1600">
                <a:solidFill>
                  <a:srgbClr val="FFFFFF"/>
                </a:solidFill>
                <a:latin typeface="Segoe UI Semibold"/>
              </a:rPr>
              <a:t>Output Video</a:t>
            </a:r>
          </a:p>
        </p:txBody>
      </p:sp>
      <p:sp>
        <p:nvSpPr>
          <p:cNvPr id="49" name="TextBox 48">
            <a:extLst>
              <a:ext uri="{FF2B5EF4-FFF2-40B4-BE49-F238E27FC236}">
                <a16:creationId xmlns:a16="http://schemas.microsoft.com/office/drawing/2014/main" id="{B8EB77A3-171E-EB50-5ED7-BD45F3AE2F3F}"/>
              </a:ext>
            </a:extLst>
          </p:cNvPr>
          <p:cNvSpPr txBox="1"/>
          <p:nvPr/>
        </p:nvSpPr>
        <p:spPr>
          <a:xfrm>
            <a:off x="6440650" y="6323522"/>
            <a:ext cx="1476763" cy="338554"/>
          </a:xfrm>
          <a:prstGeom prst="rect">
            <a:avLst/>
          </a:prstGeom>
          <a:noFill/>
        </p:spPr>
        <p:txBody>
          <a:bodyPr wrap="square" lIns="0" tIns="0" rIns="0" bIns="0" rtlCol="0">
            <a:spAutoFit/>
          </a:bodyPr>
          <a:lstStyle/>
          <a:p>
            <a:pPr algn="ctr"/>
            <a:r>
              <a:rPr lang="en-US" sz="1100">
                <a:solidFill>
                  <a:srgbClr val="000000"/>
                </a:solidFill>
                <a:latin typeface="Segoe UI Semibold"/>
              </a:rPr>
              <a:t>Optional and for prebuilt voices only</a:t>
            </a:r>
          </a:p>
        </p:txBody>
      </p:sp>
      <p:sp>
        <p:nvSpPr>
          <p:cNvPr id="50" name="TextBox 49">
            <a:extLst>
              <a:ext uri="{FF2B5EF4-FFF2-40B4-BE49-F238E27FC236}">
                <a16:creationId xmlns:a16="http://schemas.microsoft.com/office/drawing/2014/main" id="{E506310F-D360-25B5-1AC2-3D628B2D8320}"/>
              </a:ext>
            </a:extLst>
          </p:cNvPr>
          <p:cNvSpPr txBox="1"/>
          <p:nvPr/>
        </p:nvSpPr>
        <p:spPr>
          <a:xfrm>
            <a:off x="6740798" y="603452"/>
            <a:ext cx="3596517" cy="365308"/>
          </a:xfrm>
          <a:prstGeom prst="roundRect">
            <a:avLst>
              <a:gd name="adj" fmla="val 38744"/>
            </a:avLst>
          </a:prstGeom>
          <a:solidFill>
            <a:srgbClr val="0078D4">
              <a:lumMod val="50000"/>
            </a:srgbClr>
          </a:solidFill>
          <a:ln w="63897" cap="flat">
            <a:noFill/>
            <a:prstDash val="solid"/>
            <a:miter/>
          </a:ln>
          <a:effectLst>
            <a:outerShdw blurRad="50800" dist="50800" dir="2700000" algn="tl" rotWithShape="0">
              <a:srgbClr val="0078D4">
                <a:lumMod val="50000"/>
                <a:alpha val="20000"/>
              </a:srgbClr>
            </a:outerShdw>
          </a:effectLst>
        </p:spPr>
        <p:txBody>
          <a:bodyPr rot="0" spcFirstLastPara="0" vertOverflow="overflow" horzOverflow="overflow" vert="horz" wrap="square" lIns="91440" tIns="18288" rIns="91440" bIns="18288"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600" b="1">
                <a:ln w="3175">
                  <a:noFill/>
                </a:ln>
                <a:gradFill>
                  <a:gsLst>
                    <a:gs pos="53147">
                      <a:srgbClr val="FFFFFF"/>
                    </a:gs>
                    <a:gs pos="28000">
                      <a:srgbClr val="FFFFFF"/>
                    </a:gs>
                  </a:gsLst>
                  <a:path path="circle">
                    <a:fillToRect l="100000" b="100000"/>
                  </a:path>
                </a:gra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rPr>
              <a:t>Now available in public preview!</a:t>
            </a:r>
          </a:p>
        </p:txBody>
      </p:sp>
      <p:pic>
        <p:nvPicPr>
          <p:cNvPr id="3" name="Picture 2">
            <a:extLst>
              <a:ext uri="{FF2B5EF4-FFF2-40B4-BE49-F238E27FC236}">
                <a16:creationId xmlns:a16="http://schemas.microsoft.com/office/drawing/2014/main" id="{5F68CEC6-66B9-5B2E-0150-FF63B13D9C66}"/>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6243782" y="1770574"/>
            <a:ext cx="5590954" cy="3164543"/>
          </a:xfrm>
          <a:prstGeom prst="rect">
            <a:avLst/>
          </a:prstGeom>
        </p:spPr>
      </p:pic>
    </p:spTree>
    <p:extLst>
      <p:ext uri="{BB962C8B-B14F-4D97-AF65-F5344CB8AC3E}">
        <p14:creationId xmlns:p14="http://schemas.microsoft.com/office/powerpoint/2010/main" val="40875422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Azure AI Video Translator with Personal Voice">
            <a:hlinkClick r:id="" action="ppaction://media"/>
            <a:extLst>
              <a:ext uri="{FF2B5EF4-FFF2-40B4-BE49-F238E27FC236}">
                <a16:creationId xmlns:a16="http://schemas.microsoft.com/office/drawing/2014/main" id="{7FC2407D-160D-AA4A-0566-9A27D4520253}"/>
              </a:ext>
            </a:extLst>
          </p:cNvPr>
          <p:cNvPicPr>
            <a:picLocks noRot="1" noChangeAspect="1"/>
          </p:cNvPicPr>
          <p:nvPr>
            <a:videoFile r:link="rId1"/>
          </p:nvPr>
        </p:nvPicPr>
        <p:blipFill>
          <a:blip r:embed="rId3"/>
          <a:stretch>
            <a:fillRect/>
          </a:stretch>
        </p:blipFill>
        <p:spPr>
          <a:xfrm>
            <a:off x="0" y="0"/>
            <a:ext cx="12138025" cy="6858000"/>
          </a:xfrm>
          <a:prstGeom prst="rect">
            <a:avLst/>
          </a:prstGeom>
        </p:spPr>
      </p:pic>
      <p:sp>
        <p:nvSpPr>
          <p:cNvPr id="4" name="TextBox 3">
            <a:extLst>
              <a:ext uri="{FF2B5EF4-FFF2-40B4-BE49-F238E27FC236}">
                <a16:creationId xmlns:a16="http://schemas.microsoft.com/office/drawing/2014/main" id="{443F85CC-F3A1-8509-EF7B-E82087E884D0}"/>
              </a:ext>
            </a:extLst>
          </p:cNvPr>
          <p:cNvSpPr txBox="1"/>
          <p:nvPr/>
        </p:nvSpPr>
        <p:spPr>
          <a:xfrm>
            <a:off x="2029692" y="74013"/>
            <a:ext cx="9926782" cy="369332"/>
          </a:xfrm>
          <a:prstGeom prst="rect">
            <a:avLst/>
          </a:prstGeom>
          <a:noFill/>
        </p:spPr>
        <p:txBody>
          <a:bodyPr wrap="square">
            <a:spAutoFit/>
          </a:bodyPr>
          <a:lstStyle/>
          <a:p>
            <a:r>
              <a:rPr lang="en-GB" dirty="0">
                <a:hlinkClick r:id="rId4">
                  <a:extLst>
                    <a:ext uri="{A12FA001-AC4F-418D-AE19-62706E023703}">
                      <ahyp:hlinkClr xmlns:ahyp="http://schemas.microsoft.com/office/drawing/2018/hyperlinkcolor" val="tx"/>
                    </a:ext>
                  </a:extLst>
                </a:hlinkClick>
              </a:rPr>
              <a:t>Video translation overview - Speech service - Azure AI services | Microsoft Learn</a:t>
            </a:r>
            <a:endParaRPr lang="en-HK" dirty="0"/>
          </a:p>
        </p:txBody>
      </p:sp>
    </p:spTree>
    <p:extLst>
      <p:ext uri="{BB962C8B-B14F-4D97-AF65-F5344CB8AC3E}">
        <p14:creationId xmlns:p14="http://schemas.microsoft.com/office/powerpoint/2010/main" val="3124763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A32C15-7BE1-7E39-6431-45B8DA95EA33}"/>
              </a:ext>
            </a:extLst>
          </p:cNvPr>
          <p:cNvSpPr>
            <a:spLocks noGrp="1"/>
          </p:cNvSpPr>
          <p:nvPr>
            <p:ph type="title"/>
          </p:nvPr>
        </p:nvSpPr>
        <p:spPr/>
        <p:txBody>
          <a:bodyPr/>
          <a:lstStyle/>
          <a:p>
            <a:r>
              <a:rPr lang="en-US" dirty="0">
                <a:cs typeface="Segoe UI"/>
              </a:rPr>
              <a:t>T</a:t>
            </a:r>
            <a:r>
              <a:rPr lang="en-US" sz="3600" dirty="0">
                <a:cs typeface="Segoe UI"/>
              </a:rPr>
              <a:t>ext to speech avatar</a:t>
            </a:r>
            <a:endParaRPr lang="en-US" dirty="0"/>
          </a:p>
        </p:txBody>
      </p:sp>
      <p:grpSp>
        <p:nvGrpSpPr>
          <p:cNvPr id="4" name="Group 3" descr="Photo of prebuilt avatar, and Custom avatar ">
            <a:extLst>
              <a:ext uri="{FF2B5EF4-FFF2-40B4-BE49-F238E27FC236}">
                <a16:creationId xmlns:a16="http://schemas.microsoft.com/office/drawing/2014/main" id="{E314E12D-071F-B980-F0F0-F14B57C514D3}"/>
              </a:ext>
            </a:extLst>
          </p:cNvPr>
          <p:cNvGrpSpPr/>
          <p:nvPr/>
        </p:nvGrpSpPr>
        <p:grpSpPr>
          <a:xfrm>
            <a:off x="6768391" y="653145"/>
            <a:ext cx="4975016" cy="6005198"/>
            <a:chOff x="7146901" y="634668"/>
            <a:chExt cx="4794398" cy="6075513"/>
          </a:xfrm>
        </p:grpSpPr>
        <p:grpSp>
          <p:nvGrpSpPr>
            <p:cNvPr id="5" name="Group 4">
              <a:extLst>
                <a:ext uri="{FF2B5EF4-FFF2-40B4-BE49-F238E27FC236}">
                  <a16:creationId xmlns:a16="http://schemas.microsoft.com/office/drawing/2014/main" id="{400A57A2-ADBA-D47E-3CBF-580E52C4AA07}"/>
                </a:ext>
              </a:extLst>
            </p:cNvPr>
            <p:cNvGrpSpPr/>
            <p:nvPr/>
          </p:nvGrpSpPr>
          <p:grpSpPr>
            <a:xfrm>
              <a:off x="7146902" y="4423393"/>
              <a:ext cx="4662733" cy="2286788"/>
              <a:chOff x="646995" y="4306047"/>
              <a:chExt cx="5565172" cy="2729382"/>
            </a:xfrm>
          </p:grpSpPr>
          <p:sp>
            <p:nvSpPr>
              <p:cNvPr id="12" name="Rectangle 11">
                <a:extLst>
                  <a:ext uri="{FF2B5EF4-FFF2-40B4-BE49-F238E27FC236}">
                    <a16:creationId xmlns:a16="http://schemas.microsoft.com/office/drawing/2014/main" id="{216E80BE-D676-731E-D0AD-A9E1F1EF8237}"/>
                  </a:ext>
                </a:extLst>
              </p:cNvPr>
              <p:cNvSpPr/>
              <p:nvPr/>
            </p:nvSpPr>
            <p:spPr>
              <a:xfrm>
                <a:off x="646995" y="4306047"/>
                <a:ext cx="4721286" cy="535753"/>
              </a:xfrm>
              <a:prstGeom prst="round2DiagRect">
                <a:avLst/>
              </a:prstGeom>
            </p:spPr>
            <p:txBody>
              <a:bodyPr wrap="square" lIns="0">
                <a:spAutoFit/>
              </a:bodyPr>
              <a:lstStyle/>
              <a:p>
                <a:pPr>
                  <a:defRPr/>
                </a:pPr>
                <a:r>
                  <a:rPr lang="en-US" sz="2000">
                    <a:solidFill>
                      <a:srgbClr val="0078D4"/>
                    </a:solidFill>
                    <a:latin typeface="Segoe UI Semibold" panose="020B0702040204020203" pitchFamily="34" charset="0"/>
                    <a:cs typeface="Segoe UI Semibold" panose="020B0702040204020203" pitchFamily="34" charset="0"/>
                  </a:rPr>
                  <a:t>Use cases</a:t>
                </a:r>
              </a:p>
            </p:txBody>
          </p:sp>
          <p:grpSp>
            <p:nvGrpSpPr>
              <p:cNvPr id="13" name="Group 12">
                <a:extLst>
                  <a:ext uri="{FF2B5EF4-FFF2-40B4-BE49-F238E27FC236}">
                    <a16:creationId xmlns:a16="http://schemas.microsoft.com/office/drawing/2014/main" id="{8825C296-AE36-AF35-DDFC-54C2F06884CB}"/>
                  </a:ext>
                </a:extLst>
              </p:cNvPr>
              <p:cNvGrpSpPr/>
              <p:nvPr/>
            </p:nvGrpSpPr>
            <p:grpSpPr>
              <a:xfrm>
                <a:off x="878780" y="4869749"/>
                <a:ext cx="5333387" cy="2165680"/>
                <a:chOff x="903873" y="4416714"/>
                <a:chExt cx="5333387" cy="2165680"/>
              </a:xfrm>
            </p:grpSpPr>
            <p:pic>
              <p:nvPicPr>
                <p:cNvPr id="14" name="Graphic 3" descr="Classroom outline">
                  <a:extLst>
                    <a:ext uri="{FF2B5EF4-FFF2-40B4-BE49-F238E27FC236}">
                      <a16:creationId xmlns:a16="http://schemas.microsoft.com/office/drawing/2014/main" id="{3F744D38-00BF-2795-A614-916CEB2840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10370" y="4454739"/>
                  <a:ext cx="624547" cy="624548"/>
                </a:xfrm>
                <a:prstGeom prst="round2DiagRect">
                  <a:avLst/>
                </a:prstGeom>
              </p:spPr>
            </p:pic>
            <p:pic>
              <p:nvPicPr>
                <p:cNvPr id="15" name="Graphic 4" descr="Rollercoaster Up with solid fill">
                  <a:extLst>
                    <a:ext uri="{FF2B5EF4-FFF2-40B4-BE49-F238E27FC236}">
                      <a16:creationId xmlns:a16="http://schemas.microsoft.com/office/drawing/2014/main" id="{39746420-B436-AFD5-003A-2FD16A16DB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1023" y="5585912"/>
                  <a:ext cx="624547" cy="624548"/>
                </a:xfrm>
                <a:prstGeom prst="round2DiagRect">
                  <a:avLst/>
                </a:prstGeom>
              </p:spPr>
            </p:pic>
            <p:pic>
              <p:nvPicPr>
                <p:cNvPr id="16" name="Graphic 5" descr="Scientific Thought outline">
                  <a:extLst>
                    <a:ext uri="{FF2B5EF4-FFF2-40B4-BE49-F238E27FC236}">
                      <a16:creationId xmlns:a16="http://schemas.microsoft.com/office/drawing/2014/main" id="{7BFD9488-7ED7-B41F-6DDE-454F9AAB84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6726" y="5590461"/>
                  <a:ext cx="624549" cy="624548"/>
                </a:xfrm>
                <a:prstGeom prst="round2DiagRect">
                  <a:avLst/>
                </a:prstGeom>
              </p:spPr>
            </p:pic>
            <p:pic>
              <p:nvPicPr>
                <p:cNvPr id="17" name="Graphic 6" descr="Theatre outline">
                  <a:extLst>
                    <a:ext uri="{FF2B5EF4-FFF2-40B4-BE49-F238E27FC236}">
                      <a16:creationId xmlns:a16="http://schemas.microsoft.com/office/drawing/2014/main" id="{DF9B7AB6-B2EC-86D0-BD0F-7233A531F67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3873" y="4466978"/>
                  <a:ext cx="624549" cy="624548"/>
                </a:xfrm>
                <a:prstGeom prst="round2DiagRect">
                  <a:avLst/>
                </a:prstGeom>
              </p:spPr>
            </p:pic>
            <p:sp>
              <p:nvSpPr>
                <p:cNvPr id="18" name="TextBox 7">
                  <a:extLst>
                    <a:ext uri="{FF2B5EF4-FFF2-40B4-BE49-F238E27FC236}">
                      <a16:creationId xmlns:a16="http://schemas.microsoft.com/office/drawing/2014/main" id="{3B0B6665-10FE-8474-EFF4-E59AC0BDDF58}"/>
                    </a:ext>
                  </a:extLst>
                </p:cNvPr>
                <p:cNvSpPr txBox="1"/>
                <p:nvPr/>
              </p:nvSpPr>
              <p:spPr>
                <a:xfrm>
                  <a:off x="1505678" y="4466978"/>
                  <a:ext cx="1771650" cy="699011"/>
                </a:xfrm>
                <a:prstGeom prst="round2Diag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400">
                      <a:solidFill>
                        <a:srgbClr val="091F2C"/>
                      </a:solidFill>
                      <a:latin typeface="Calibri" panose="020F0502020204030204"/>
                    </a:rPr>
                    <a:t>Customer service </a:t>
                  </a:r>
                </a:p>
                <a:p>
                  <a:pPr defTabSz="914400">
                    <a:defRPr/>
                  </a:pPr>
                  <a:r>
                    <a:rPr lang="en-US" sz="1400">
                      <a:solidFill>
                        <a:srgbClr val="091F2C"/>
                      </a:solidFill>
                      <a:latin typeface="Calibri" panose="020F0502020204030204"/>
                    </a:rPr>
                    <a:t>Live chatbot</a:t>
                  </a:r>
                </a:p>
              </p:txBody>
            </p:sp>
            <p:sp>
              <p:nvSpPr>
                <p:cNvPr id="19" name="TextBox 8">
                  <a:extLst>
                    <a:ext uri="{FF2B5EF4-FFF2-40B4-BE49-F238E27FC236}">
                      <a16:creationId xmlns:a16="http://schemas.microsoft.com/office/drawing/2014/main" id="{6C0D54E3-2458-8595-2C8E-BE0BAF08A2D6}"/>
                    </a:ext>
                  </a:extLst>
                </p:cNvPr>
                <p:cNvSpPr txBox="1"/>
                <p:nvPr/>
              </p:nvSpPr>
              <p:spPr>
                <a:xfrm>
                  <a:off x="4288081" y="4416714"/>
                  <a:ext cx="1949179" cy="699011"/>
                </a:xfrm>
                <a:prstGeom prst="round2Diag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400">
                      <a:solidFill>
                        <a:srgbClr val="091F2C"/>
                      </a:solidFill>
                      <a:latin typeface="Calibri" panose="020F0502020204030204"/>
                    </a:rPr>
                    <a:t>Training video</a:t>
                  </a:r>
                </a:p>
                <a:p>
                  <a:pPr defTabSz="914400">
                    <a:defRPr/>
                  </a:pPr>
                  <a:r>
                    <a:rPr lang="en-US" sz="1400">
                      <a:solidFill>
                        <a:srgbClr val="091F2C"/>
                      </a:solidFill>
                      <a:latin typeface="Calibri" panose="020F0502020204030204"/>
                    </a:rPr>
                    <a:t>Conference speech</a:t>
                  </a:r>
                </a:p>
              </p:txBody>
            </p:sp>
            <p:sp>
              <p:nvSpPr>
                <p:cNvPr id="20" name="TextBox 9">
                  <a:extLst>
                    <a:ext uri="{FF2B5EF4-FFF2-40B4-BE49-F238E27FC236}">
                      <a16:creationId xmlns:a16="http://schemas.microsoft.com/office/drawing/2014/main" id="{E57BFFBC-9142-200C-CCBF-70002F4EDA09}"/>
                    </a:ext>
                  </a:extLst>
                </p:cNvPr>
                <p:cNvSpPr txBox="1"/>
                <p:nvPr/>
              </p:nvSpPr>
              <p:spPr>
                <a:xfrm>
                  <a:off x="1505680" y="5593312"/>
                  <a:ext cx="1803557" cy="989082"/>
                </a:xfrm>
                <a:prstGeom prst="round2Diag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400">
                      <a:solidFill>
                        <a:srgbClr val="091F2C"/>
                      </a:solidFill>
                      <a:latin typeface="Calibri" panose="020F0502020204030204"/>
                    </a:rPr>
                    <a:t>CEO/leader avatar</a:t>
                  </a:r>
                </a:p>
                <a:p>
                  <a:pPr defTabSz="914400">
                    <a:defRPr/>
                  </a:pPr>
                  <a:r>
                    <a:rPr lang="en-US" sz="1400">
                      <a:solidFill>
                        <a:srgbClr val="091F2C"/>
                      </a:solidFill>
                      <a:latin typeface="Calibri" panose="020F0502020204030204"/>
                    </a:rPr>
                    <a:t>Promote brand</a:t>
                  </a:r>
                </a:p>
              </p:txBody>
            </p:sp>
            <p:sp>
              <p:nvSpPr>
                <p:cNvPr id="21" name="TextBox 10">
                  <a:extLst>
                    <a:ext uri="{FF2B5EF4-FFF2-40B4-BE49-F238E27FC236}">
                      <a16:creationId xmlns:a16="http://schemas.microsoft.com/office/drawing/2014/main" id="{AFBBBA1C-DA15-41FD-20CE-96A8A40EC1BD}"/>
                    </a:ext>
                  </a:extLst>
                </p:cNvPr>
                <p:cNvSpPr txBox="1"/>
                <p:nvPr/>
              </p:nvSpPr>
              <p:spPr>
                <a:xfrm>
                  <a:off x="4285571" y="5593312"/>
                  <a:ext cx="1896548" cy="700599"/>
                </a:xfrm>
                <a:prstGeom prst="round2Diag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400">
                      <a:solidFill>
                        <a:srgbClr val="091F2C"/>
                      </a:solidFill>
                      <a:latin typeface="Calibri" panose="020F0502020204030204"/>
                    </a:rPr>
                    <a:t>Live streaming </a:t>
                  </a:r>
                </a:p>
                <a:p>
                  <a:pPr defTabSz="914400">
                    <a:defRPr/>
                  </a:pPr>
                  <a:r>
                    <a:rPr lang="en-US" sz="1400">
                      <a:solidFill>
                        <a:srgbClr val="091F2C"/>
                      </a:solidFill>
                      <a:latin typeface="Calibri" panose="020F0502020204030204"/>
                    </a:rPr>
                    <a:t>Ads</a:t>
                  </a:r>
                </a:p>
              </p:txBody>
            </p:sp>
          </p:grpSp>
        </p:grpSp>
        <p:grpSp>
          <p:nvGrpSpPr>
            <p:cNvPr id="6" name="Group 5">
              <a:extLst>
                <a:ext uri="{FF2B5EF4-FFF2-40B4-BE49-F238E27FC236}">
                  <a16:creationId xmlns:a16="http://schemas.microsoft.com/office/drawing/2014/main" id="{162DBA07-3A8D-1B80-ADED-6981A9BBF218}"/>
                </a:ext>
              </a:extLst>
            </p:cNvPr>
            <p:cNvGrpSpPr/>
            <p:nvPr/>
          </p:nvGrpSpPr>
          <p:grpSpPr>
            <a:xfrm>
              <a:off x="7146901" y="634668"/>
              <a:ext cx="4794398" cy="3592445"/>
              <a:chOff x="7027673" y="1808141"/>
              <a:chExt cx="5231769" cy="3920153"/>
            </a:xfrm>
          </p:grpSpPr>
          <p:sp>
            <p:nvSpPr>
              <p:cNvPr id="7" name="Rectangle 19">
                <a:extLst>
                  <a:ext uri="{FF2B5EF4-FFF2-40B4-BE49-F238E27FC236}">
                    <a16:creationId xmlns:a16="http://schemas.microsoft.com/office/drawing/2014/main" id="{210A8C96-3BC2-C8FF-07D7-C3609CDEBD2C}"/>
                  </a:ext>
                </a:extLst>
              </p:cNvPr>
              <p:cNvSpPr/>
              <p:nvPr/>
            </p:nvSpPr>
            <p:spPr>
              <a:xfrm>
                <a:off x="7027673" y="1808142"/>
                <a:ext cx="2318004" cy="489823"/>
              </a:xfrm>
              <a:prstGeom prst="round2DiagRect">
                <a:avLst/>
              </a:prstGeom>
            </p:spPr>
            <p:txBody>
              <a:bodyPr wrap="square" lIns="0">
                <a:spAutoFit/>
              </a:bodyPr>
              <a:lstStyle/>
              <a:p>
                <a:pPr>
                  <a:defRPr/>
                </a:pPr>
                <a:r>
                  <a:rPr lang="en-US" sz="2000">
                    <a:solidFill>
                      <a:srgbClr val="0078D4"/>
                    </a:solidFill>
                    <a:latin typeface="Segoe UI Semibold" panose="020B0702040204020203" pitchFamily="34" charset="0"/>
                    <a:cs typeface="Segoe UI Semibold" panose="020B0702040204020203" pitchFamily="34" charset="0"/>
                  </a:rPr>
                  <a:t>Prebuilt avatar</a:t>
                </a:r>
              </a:p>
            </p:txBody>
          </p:sp>
          <p:sp>
            <p:nvSpPr>
              <p:cNvPr id="8" name="Rectangle 20">
                <a:extLst>
                  <a:ext uri="{FF2B5EF4-FFF2-40B4-BE49-F238E27FC236}">
                    <a16:creationId xmlns:a16="http://schemas.microsoft.com/office/drawing/2014/main" id="{60EE8F37-E328-A824-6A96-2759BF23F292}"/>
                  </a:ext>
                </a:extLst>
              </p:cNvPr>
              <p:cNvSpPr/>
              <p:nvPr/>
            </p:nvSpPr>
            <p:spPr>
              <a:xfrm>
                <a:off x="9692706" y="1808141"/>
                <a:ext cx="2566736" cy="489823"/>
              </a:xfrm>
              <a:prstGeom prst="round2DiagRect">
                <a:avLst/>
              </a:prstGeom>
            </p:spPr>
            <p:txBody>
              <a:bodyPr wrap="square" lIns="0">
                <a:spAutoFit/>
              </a:bodyPr>
              <a:lstStyle/>
              <a:p>
                <a:pPr>
                  <a:defRPr/>
                </a:pPr>
                <a:r>
                  <a:rPr lang="en-US" sz="2000">
                    <a:solidFill>
                      <a:srgbClr val="0078D4"/>
                    </a:solidFill>
                    <a:latin typeface="Segoe UI Semibold" panose="020B0702040204020203" pitchFamily="34" charset="0"/>
                    <a:cs typeface="Segoe UI Semibold" panose="020B0702040204020203" pitchFamily="34" charset="0"/>
                  </a:rPr>
                  <a:t>Custom avatar</a:t>
                </a:r>
              </a:p>
            </p:txBody>
          </p:sp>
          <p:sp>
            <p:nvSpPr>
              <p:cNvPr id="9" name="TextBox 1">
                <a:extLst>
                  <a:ext uri="{FF2B5EF4-FFF2-40B4-BE49-F238E27FC236}">
                    <a16:creationId xmlns:a16="http://schemas.microsoft.com/office/drawing/2014/main" id="{2CF47CBC-3596-CA59-3357-501BBEFBB324}"/>
                  </a:ext>
                </a:extLst>
              </p:cNvPr>
              <p:cNvSpPr txBox="1"/>
              <p:nvPr/>
            </p:nvSpPr>
            <p:spPr>
              <a:xfrm>
                <a:off x="7029534" y="2376871"/>
                <a:ext cx="2326747" cy="791252"/>
              </a:xfrm>
              <a:prstGeom prst="round2Diag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400">
                    <a:solidFill>
                      <a:srgbClr val="091F2C"/>
                    </a:solidFill>
                    <a:latin typeface="Segoe UI "/>
                  </a:rPr>
                  <a:t>Use our prebuilt avatar in content generation or interactive scenarios</a:t>
                </a:r>
              </a:p>
            </p:txBody>
          </p:sp>
          <p:sp>
            <p:nvSpPr>
              <p:cNvPr id="10" name="TextBox 1">
                <a:extLst>
                  <a:ext uri="{FF2B5EF4-FFF2-40B4-BE49-F238E27FC236}">
                    <a16:creationId xmlns:a16="http://schemas.microsoft.com/office/drawing/2014/main" id="{C73422FB-D1AE-88ED-2265-35B38D62E75D}"/>
                  </a:ext>
                </a:extLst>
              </p:cNvPr>
              <p:cNvSpPr txBox="1"/>
              <p:nvPr/>
            </p:nvSpPr>
            <p:spPr>
              <a:xfrm>
                <a:off x="9692706" y="2400265"/>
                <a:ext cx="2326747" cy="1055002"/>
              </a:xfrm>
              <a:prstGeom prst="round2DiagRect">
                <a:avLst/>
              </a:prstGeom>
              <a:noFill/>
            </p:spPr>
            <p:txBody>
              <a:bodyPr wrap="square" lIns="0" tIns="0" rIns="0" bIns="0"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r>
                  <a:rPr lang="en-US" sz="1400">
                    <a:solidFill>
                      <a:srgbClr val="091F2C"/>
                    </a:solidFill>
                    <a:latin typeface="Segoe UI "/>
                  </a:rPr>
                  <a:t>Build your own branded avatar with us by providing </a:t>
                </a:r>
                <a:r>
                  <a:rPr lang="en-US" sz="1400" b="1">
                    <a:solidFill>
                      <a:srgbClr val="091F2C"/>
                    </a:solidFill>
                    <a:latin typeface="Segoe UI "/>
                  </a:rPr>
                  <a:t>10 mins </a:t>
                </a:r>
                <a:r>
                  <a:rPr lang="en-US" sz="1400">
                    <a:solidFill>
                      <a:srgbClr val="091F2C"/>
                    </a:solidFill>
                    <a:latin typeface="Segoe UI "/>
                  </a:rPr>
                  <a:t>video recording</a:t>
                </a:r>
              </a:p>
            </p:txBody>
          </p:sp>
          <p:pic>
            <p:nvPicPr>
              <p:cNvPr id="11" name="Picture 10">
                <a:extLst>
                  <a:ext uri="{FF2B5EF4-FFF2-40B4-BE49-F238E27FC236}">
                    <a16:creationId xmlns:a16="http://schemas.microsoft.com/office/drawing/2014/main" id="{CBF67A6F-E0C8-B9EC-0DAD-439721B4D2F2}"/>
                  </a:ext>
                </a:extLst>
              </p:cNvPr>
              <p:cNvPicPr>
                <a:picLocks noChangeAspect="1"/>
              </p:cNvPicPr>
              <p:nvPr/>
            </p:nvPicPr>
            <p:blipFill rotWithShape="1">
              <a:blip r:embed="rId12"/>
              <a:srcRect l="3853"/>
              <a:stretch/>
            </p:blipFill>
            <p:spPr>
              <a:xfrm>
                <a:off x="9804518" y="3624285"/>
                <a:ext cx="2103122" cy="2104009"/>
              </a:xfrm>
              <a:prstGeom prst="round2Diag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
        <p:nvSpPr>
          <p:cNvPr id="22" name="Content Placeholder 13">
            <a:extLst>
              <a:ext uri="{FF2B5EF4-FFF2-40B4-BE49-F238E27FC236}">
                <a16:creationId xmlns:a16="http://schemas.microsoft.com/office/drawing/2014/main" id="{21646887-A74E-32FE-7D96-6511C16E0BEB}"/>
              </a:ext>
            </a:extLst>
          </p:cNvPr>
          <p:cNvSpPr txBox="1">
            <a:spLocks/>
          </p:cNvSpPr>
          <p:nvPr/>
        </p:nvSpPr>
        <p:spPr>
          <a:xfrm>
            <a:off x="605209" y="1334969"/>
            <a:ext cx="5511800" cy="5084469"/>
          </a:xfrm>
          <a:prstGeom prst="rect">
            <a:avLst/>
          </a:prstGeom>
        </p:spPr>
        <p:txBody>
          <a:bodyPr vert="horz" wrap="square" lIns="0" tIns="0" rIns="0" bIns="0" rtlCol="0">
            <a:spAutoFit/>
          </a:bodyPr>
          <a:lst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j-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200" b="1" i="0" u="none" strike="noStrike" kern="1200" cap="none" spc="0" normalizeH="0" baseline="0" noProof="0">
              <a:ln>
                <a:noFill/>
              </a:ln>
              <a:solidFill>
                <a:srgbClr val="091F2C"/>
              </a:solidFill>
              <a:effectLst/>
              <a:highlight>
                <a:srgbClr val="FFFF00"/>
              </a:highligh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2D Photorealistic digital humans.</a:t>
            </a: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 The future of virtual interactions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Limited data, maximum output. </a:t>
            </a: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Our avatar models are trained with minimal video recordings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Text-triggered responses. </a:t>
            </a: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Create scripts with natural language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Multilingual capabilities. </a:t>
            </a: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High-quality neural TTS and custom neural voices for global reach</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Batch or real-time streaming available</a:t>
            </a: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a:p>
            <a:pPr marL="228512" marR="0" lvl="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32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3" name="Rectangle: Rounded Corners 22">
            <a:extLst>
              <a:ext uri="{FF2B5EF4-FFF2-40B4-BE49-F238E27FC236}">
                <a16:creationId xmlns:a16="http://schemas.microsoft.com/office/drawing/2014/main" id="{B82312E9-269F-5EA0-1E2C-3E97D6928F49}"/>
              </a:ext>
              <a:ext uri="{C183D7F6-B498-43B3-948B-1728B52AA6E4}">
                <adec:decorative xmlns:adec="http://schemas.microsoft.com/office/drawing/2017/decorative" val="0"/>
              </a:ext>
            </a:extLst>
          </p:cNvPr>
          <p:cNvSpPr/>
          <p:nvPr/>
        </p:nvSpPr>
        <p:spPr bwMode="auto">
          <a:xfrm>
            <a:off x="9732180" y="321566"/>
            <a:ext cx="1353470" cy="326041"/>
          </a:xfrm>
          <a:prstGeom prst="roundRect">
            <a:avLst>
              <a:gd name="adj" fmla="val 36259"/>
            </a:avLst>
          </a:prstGeom>
          <a:solidFill>
            <a:srgbClr val="0078D4">
              <a:lumMod val="50000"/>
            </a:srgbClr>
          </a:solidFill>
          <a:ln w="63897" cap="flat">
            <a:noFill/>
            <a:prstDash val="solid"/>
            <a:miter/>
          </a:ln>
          <a:effectLst>
            <a:outerShdw blurRad="50800" dist="508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CA" sz="1200" b="1" i="0" u="none" strike="noStrike" kern="0" cap="none" spc="0" normalizeH="0" baseline="0" noProof="0" dirty="0">
                <a:ln w="3175">
                  <a:noFill/>
                </a:ln>
                <a:solidFill>
                  <a:srgbClr val="FFFFFF"/>
                </a:solidFill>
                <a:effectLst/>
                <a:uLnTx/>
                <a:uFillTx/>
                <a:latin typeface="Segoe UI Semibold"/>
                <a:cs typeface="Segoe UI" pitchFamily="34" charset="0"/>
              </a:rPr>
              <a:t>Now GA!</a:t>
            </a:r>
          </a:p>
        </p:txBody>
      </p:sp>
      <p:pic>
        <p:nvPicPr>
          <p:cNvPr id="24" name="Picture 23">
            <a:extLst>
              <a:ext uri="{FF2B5EF4-FFF2-40B4-BE49-F238E27FC236}">
                <a16:creationId xmlns:a16="http://schemas.microsoft.com/office/drawing/2014/main" id="{38FC4BE4-A8A5-41E5-FC45-B99EBEC0C3B6}"/>
              </a:ext>
            </a:extLst>
          </p:cNvPr>
          <p:cNvPicPr>
            <a:picLocks noChangeAspect="1"/>
          </p:cNvPicPr>
          <p:nvPr/>
        </p:nvPicPr>
        <p:blipFill>
          <a:blip r:embed="rId13"/>
          <a:srcRect l="19876" r="20011"/>
          <a:stretch/>
        </p:blipFill>
        <p:spPr>
          <a:xfrm>
            <a:off x="6768391" y="2318661"/>
            <a:ext cx="1985210" cy="1905808"/>
          </a:xfrm>
          <a:prstGeom prst="round2DiagRect">
            <a:avLst/>
          </a:prstGeom>
          <a:solidFill>
            <a:srgbClr val="FFFFFF">
              <a:shade val="85000"/>
            </a:srgbClr>
          </a:solidFill>
          <a:ln w="88900" cap="sq">
            <a:solidFill>
              <a:srgbClr val="FFFFFF"/>
            </a:solidFill>
            <a:miter lim="800000"/>
          </a:ln>
          <a:effectLst>
            <a:outerShdw blurRad="55000" dist="18000" dir="5400000" algn="tl" rotWithShape="0">
              <a:srgbClr val="0078D4">
                <a:lumMod val="50000"/>
                <a:alpha val="40000"/>
              </a:srgbClr>
            </a:outerShdw>
          </a:effectLst>
          <a:scene3d>
            <a:camera prst="orthographicFront"/>
            <a:lightRig rig="twoPt" dir="t">
              <a:rot lat="0" lon="0" rev="7200000"/>
            </a:lightRig>
          </a:scene3d>
          <a:sp3d>
            <a:bevelT w="25400" h="19050"/>
            <a:contourClr>
              <a:srgbClr val="FFFFFF"/>
            </a:contourClr>
          </a:sp3d>
        </p:spPr>
      </p:pic>
      <p:pic>
        <p:nvPicPr>
          <p:cNvPr id="25" name="Lori">
            <a:hlinkClick r:id="" action="ppaction://media"/>
            <a:extLst>
              <a:ext uri="{FF2B5EF4-FFF2-40B4-BE49-F238E27FC236}">
                <a16:creationId xmlns:a16="http://schemas.microsoft.com/office/drawing/2014/main" id="{E2EE06BC-8C2D-9168-54EB-4F551CDA4269}"/>
              </a:ext>
            </a:extLst>
          </p:cNvPr>
          <p:cNvPicPr>
            <a:picLocks noChangeAspect="1"/>
          </p:cNvPicPr>
          <p:nvPr>
            <a:videoFile r:link="rId2"/>
            <p:extLst>
              <p:ext uri="{DAA4B4D4-6D71-4841-9C94-3DE7FCFB9230}">
                <p14:media xmlns:p14="http://schemas.microsoft.com/office/powerpoint/2010/main" r:embed="rId1"/>
              </p:ext>
            </p:extLst>
          </p:nvPr>
        </p:nvPicPr>
        <p:blipFill>
          <a:blip r:embed="rId14"/>
          <a:srcRect r="100000" b="100000"/>
          <a:stretch/>
        </p:blipFill>
        <p:spPr>
          <a:xfrm>
            <a:off x="6714343" y="2282114"/>
            <a:ext cx="2052357" cy="1987930"/>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76187369"/>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25"/>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8E4E-E9F2-9367-21F8-B7EE58B12FC3}"/>
              </a:ext>
            </a:extLst>
          </p:cNvPr>
          <p:cNvSpPr>
            <a:spLocks noGrp="1"/>
          </p:cNvSpPr>
          <p:nvPr>
            <p:ph type="title"/>
          </p:nvPr>
        </p:nvSpPr>
        <p:spPr/>
        <p:txBody>
          <a:bodyPr/>
          <a:lstStyle/>
          <a:p>
            <a:endParaRPr lang="en-HK"/>
          </a:p>
        </p:txBody>
      </p:sp>
      <p:pic>
        <p:nvPicPr>
          <p:cNvPr id="3" name="background1_sitting">
            <a:hlinkClick r:id="" action="ppaction://media"/>
            <a:extLst>
              <a:ext uri="{FF2B5EF4-FFF2-40B4-BE49-F238E27FC236}">
                <a16:creationId xmlns:a16="http://schemas.microsoft.com/office/drawing/2014/main" id="{C08A0254-BD6B-DBCA-CD72-974A747FF2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31330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F1AA-773A-F8AC-B448-BF9757B21798}"/>
              </a:ext>
            </a:extLst>
          </p:cNvPr>
          <p:cNvSpPr>
            <a:spLocks noGrp="1"/>
          </p:cNvSpPr>
          <p:nvPr>
            <p:ph type="title"/>
          </p:nvPr>
        </p:nvSpPr>
        <p:spPr>
          <a:xfrm>
            <a:off x="588263" y="454755"/>
            <a:ext cx="11018520" cy="553998"/>
          </a:xfrm>
        </p:spPr>
        <p:txBody>
          <a:bodyPr/>
          <a:lstStyle/>
          <a:p>
            <a:r>
              <a:rPr lang="en-US" dirty="0"/>
              <a:t>Self Learning Resource</a:t>
            </a:r>
          </a:p>
        </p:txBody>
      </p:sp>
      <p:sp>
        <p:nvSpPr>
          <p:cNvPr id="6" name="TextBox 5">
            <a:extLst>
              <a:ext uri="{FF2B5EF4-FFF2-40B4-BE49-F238E27FC236}">
                <a16:creationId xmlns:a16="http://schemas.microsoft.com/office/drawing/2014/main" id="{943509CE-2FA2-8A64-4936-4806895C3ABB}"/>
              </a:ext>
            </a:extLst>
          </p:cNvPr>
          <p:cNvSpPr txBox="1"/>
          <p:nvPr/>
        </p:nvSpPr>
        <p:spPr>
          <a:xfrm>
            <a:off x="1135570" y="4624132"/>
            <a:ext cx="4160671"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HK" sz="1800" b="0" i="0" u="none" strike="noStrike" kern="1200" cap="none" spc="0" normalizeH="0" baseline="0" noProof="0" dirty="0">
                <a:ln>
                  <a:noFill/>
                </a:ln>
                <a:solidFill>
                  <a:srgbClr val="000000"/>
                </a:solidFill>
                <a:effectLst/>
                <a:uLnTx/>
                <a:uFillTx/>
                <a:latin typeface="Segoe Sans Text Semibold"/>
                <a:ea typeface="+mn-ea"/>
                <a:cs typeface="+mn-cs"/>
                <a:hlinkClick r:id="rId2">
                  <a:extLst>
                    <a:ext uri="{A12FA001-AC4F-418D-AE19-62706E023703}">
                      <ahyp:hlinkClr xmlns:ahyp="http://schemas.microsoft.com/office/drawing/2018/hyperlinkcolor" val="tx"/>
                    </a:ext>
                  </a:extLst>
                </a:hlinkClick>
              </a:rPr>
              <a:t>Data &amp; AI Industry DREAM Demos &amp; DREAM Demo in a Box</a:t>
            </a:r>
            <a:endParaRPr kumimoji="0" lang="en-HK" sz="1800" b="0" i="0" u="none" strike="noStrike" kern="1200" cap="none" spc="0" normalizeH="0" baseline="0" noProof="0" dirty="0">
              <a:ln>
                <a:noFill/>
              </a:ln>
              <a:solidFill>
                <a:srgbClr val="000000"/>
              </a:solidFill>
              <a:effectLst/>
              <a:uLnTx/>
              <a:uFillTx/>
              <a:latin typeface="Segoe Sans Text Semibold"/>
              <a:ea typeface="+mn-ea"/>
              <a:cs typeface="+mn-cs"/>
            </a:endParaRPr>
          </a:p>
        </p:txBody>
      </p:sp>
      <p:pic>
        <p:nvPicPr>
          <p:cNvPr id="9" name="Picture 8">
            <a:extLst>
              <a:ext uri="{FF2B5EF4-FFF2-40B4-BE49-F238E27FC236}">
                <a16:creationId xmlns:a16="http://schemas.microsoft.com/office/drawing/2014/main" id="{6913C3D7-77B3-F5E8-E45C-8661F006DC0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2713" y="2003034"/>
            <a:ext cx="3446386" cy="2273148"/>
          </a:xfrm>
          <a:prstGeom prst="rect">
            <a:avLst/>
          </a:prstGeom>
        </p:spPr>
      </p:pic>
      <p:sp>
        <p:nvSpPr>
          <p:cNvPr id="10" name="TextBox 9">
            <a:extLst>
              <a:ext uri="{FF2B5EF4-FFF2-40B4-BE49-F238E27FC236}">
                <a16:creationId xmlns:a16="http://schemas.microsoft.com/office/drawing/2014/main" id="{E5FD3B3E-A976-08E7-E3D9-EA21EDE9C61B}"/>
              </a:ext>
            </a:extLst>
          </p:cNvPr>
          <p:cNvSpPr txBox="1"/>
          <p:nvPr/>
        </p:nvSpPr>
        <p:spPr>
          <a:xfrm>
            <a:off x="6494560" y="2170112"/>
            <a:ext cx="3685760" cy="1938992"/>
          </a:xfrm>
          <a:prstGeom prst="rect">
            <a:avLst/>
          </a:prstGeom>
          <a:solidFill>
            <a:schemeClr val="tx2">
              <a:lumMod val="20000"/>
              <a:lumOff val="80000"/>
            </a:schemeClr>
          </a:solid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hlinkClick r:id="" action="ppaction://noaction"/>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hlinkClick r:id="" action="ppaction://noaction"/>
              </a:rPr>
              <a:t>Accelerating AI Solutions Bootcamp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lt"/>
                <a:cs typeface="Segoe Sans Text"/>
                <a:hlinkClick r:id="rId4"/>
              </a:rPr>
              <a:t>Technical Skilling</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lt"/>
                <a:cs typeface="Segoe Sans Text"/>
                <a:hlinkClick r:id="rId5"/>
              </a:rPr>
              <a:t>Certification</a:t>
            </a:r>
            <a:endParaRPr kumimoji="0" lang="en-US" sz="1800" b="0" i="0" u="none" strike="noStrike" kern="1200" cap="none" spc="0" normalizeH="0" baseline="0" noProof="0" dirty="0">
              <a:ln>
                <a:noFill/>
              </a:ln>
              <a:solidFill>
                <a:srgbClr val="000000"/>
              </a:solidFill>
              <a:effectLst/>
              <a:uLnTx/>
              <a:uFillTx/>
              <a:latin typeface="Segoe Sans Text"/>
              <a:ea typeface="+mn-lt"/>
              <a:cs typeface="Segoe Sans Tex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Segoe Sans Text"/>
            </a:endParaRPr>
          </a:p>
        </p:txBody>
      </p:sp>
    </p:spTree>
    <p:extLst>
      <p:ext uri="{BB962C8B-B14F-4D97-AF65-F5344CB8AC3E}">
        <p14:creationId xmlns:p14="http://schemas.microsoft.com/office/powerpoint/2010/main" val="52867262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E8E6DF"/>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31A1AC0-6933-C08A-E588-328AD1E12385}"/>
              </a:ext>
            </a:extLst>
          </p:cNvPr>
          <p:cNvGrpSpPr/>
          <p:nvPr/>
        </p:nvGrpSpPr>
        <p:grpSpPr>
          <a:xfrm rot="10800000" flipH="1">
            <a:off x="138515" y="2"/>
            <a:ext cx="12031909" cy="6752987"/>
            <a:chOff x="557339" y="1205026"/>
            <a:chExt cx="11823306" cy="6040304"/>
          </a:xfrm>
          <a:solidFill>
            <a:schemeClr val="bg2"/>
          </a:solidFill>
        </p:grpSpPr>
        <p:pic>
          <p:nvPicPr>
            <p:cNvPr id="14" name="Picture 13">
              <a:extLst>
                <a:ext uri="{FF2B5EF4-FFF2-40B4-BE49-F238E27FC236}">
                  <a16:creationId xmlns:a16="http://schemas.microsoft.com/office/drawing/2014/main" id="{174C0C19-0F3F-EC2C-A76C-90438C4D42B6}"/>
                </a:ext>
                <a:ext uri="{C183D7F6-B498-43B3-948B-1728B52AA6E4}">
                  <adec:decorative xmlns:adec="http://schemas.microsoft.com/office/drawing/2017/decorative" val="1"/>
                </a:ext>
              </a:extLst>
            </p:cNvPr>
            <p:cNvPicPr>
              <a:picLocks noChangeAspect="1"/>
            </p:cNvPicPr>
            <p:nvPr/>
          </p:nvPicPr>
          <p:blipFill rotWithShape="1">
            <a:blip r:embed="rId3" cstate="print">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a:off x="7199045" y="6209011"/>
              <a:ext cx="5181600" cy="1036319"/>
            </a:xfrm>
            <a:prstGeom prst="rect">
              <a:avLst/>
            </a:prstGeom>
            <a:grpFill/>
          </p:spPr>
        </p:pic>
        <p:sp>
          <p:nvSpPr>
            <p:cNvPr id="13" name="Arrow: U-Turn 12">
              <a:extLst>
                <a:ext uri="{FF2B5EF4-FFF2-40B4-BE49-F238E27FC236}">
                  <a16:creationId xmlns:a16="http://schemas.microsoft.com/office/drawing/2014/main" id="{DD57A124-4F96-D111-EF6A-31D020F82948}"/>
                </a:ext>
                <a:ext uri="{C183D7F6-B498-43B3-948B-1728B52AA6E4}">
                  <adec:decorative xmlns:adec="http://schemas.microsoft.com/office/drawing/2017/decorative" val="1"/>
                </a:ext>
              </a:extLst>
            </p:cNvPr>
            <p:cNvSpPr/>
            <p:nvPr/>
          </p:nvSpPr>
          <p:spPr bwMode="auto">
            <a:xfrm rot="16200000" flipH="1">
              <a:off x="2050907" y="-288542"/>
              <a:ext cx="5422700" cy="8409836"/>
            </a:xfrm>
            <a:prstGeom prst="uturnArrow">
              <a:avLst>
                <a:gd name="adj1" fmla="val 0"/>
                <a:gd name="adj2" fmla="val 0"/>
                <a:gd name="adj3" fmla="val 0"/>
                <a:gd name="adj4" fmla="val 4413"/>
                <a:gd name="adj5" fmla="val 58559"/>
              </a:avLst>
            </a:prstGeom>
            <a:grpFill/>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aphicFrame>
        <p:nvGraphicFramePr>
          <p:cNvPr id="5" name="Table Placeholder 9">
            <a:extLst>
              <a:ext uri="{FF2B5EF4-FFF2-40B4-BE49-F238E27FC236}">
                <a16:creationId xmlns:a16="http://schemas.microsoft.com/office/drawing/2014/main" id="{C7E45F7E-9ABF-D3DB-D4A8-76DA983BC5C1}"/>
              </a:ext>
            </a:extLst>
          </p:cNvPr>
          <p:cNvGraphicFramePr>
            <a:graphicFrameLocks/>
          </p:cNvGraphicFramePr>
          <p:nvPr/>
        </p:nvGraphicFramePr>
        <p:xfrm>
          <a:off x="263865" y="1031344"/>
          <a:ext cx="11643069" cy="5684520"/>
        </p:xfrm>
        <a:graphic>
          <a:graphicData uri="http://schemas.openxmlformats.org/drawingml/2006/table">
            <a:tbl>
              <a:tblPr firstRow="1" bandRow="1"/>
              <a:tblGrid>
                <a:gridCol w="1498761">
                  <a:extLst>
                    <a:ext uri="{9D8B030D-6E8A-4147-A177-3AD203B41FA5}">
                      <a16:colId xmlns:a16="http://schemas.microsoft.com/office/drawing/2014/main" val="2527464308"/>
                    </a:ext>
                  </a:extLst>
                </a:gridCol>
                <a:gridCol w="2899188">
                  <a:extLst>
                    <a:ext uri="{9D8B030D-6E8A-4147-A177-3AD203B41FA5}">
                      <a16:colId xmlns:a16="http://schemas.microsoft.com/office/drawing/2014/main" val="1142881361"/>
                    </a:ext>
                  </a:extLst>
                </a:gridCol>
                <a:gridCol w="3100718">
                  <a:extLst>
                    <a:ext uri="{9D8B030D-6E8A-4147-A177-3AD203B41FA5}">
                      <a16:colId xmlns:a16="http://schemas.microsoft.com/office/drawing/2014/main" val="503937480"/>
                    </a:ext>
                  </a:extLst>
                </a:gridCol>
                <a:gridCol w="4144402">
                  <a:extLst>
                    <a:ext uri="{9D8B030D-6E8A-4147-A177-3AD203B41FA5}">
                      <a16:colId xmlns:a16="http://schemas.microsoft.com/office/drawing/2014/main" val="308701744"/>
                    </a:ext>
                  </a:extLst>
                </a:gridCol>
              </a:tblGrid>
              <a:tr h="124026">
                <a:tc>
                  <a:txBody>
                    <a:bodyPr/>
                    <a:lstStyle/>
                    <a:p>
                      <a:pPr marL="0" indent="0">
                        <a:lnSpc>
                          <a:spcPct val="100000"/>
                        </a:lnSpc>
                        <a:buFont typeface="Arial" panose="020B0604020202020204" pitchFamily="34" charset="0"/>
                        <a:buNone/>
                      </a:pPr>
                      <a:br>
                        <a:rPr lang="en-US" sz="1600" b="0" i="0">
                          <a:solidFill>
                            <a:schemeClr val="bg1"/>
                          </a:solidFill>
                          <a:latin typeface="Segoe UI Semibold" panose="020B0702040204020203" pitchFamily="34" charset="0"/>
                          <a:cs typeface="Segoe UI Semibold" panose="020B0702040204020203" pitchFamily="34" charset="0"/>
                        </a:rPr>
                      </a:br>
                      <a:endParaRPr lang="en-US" sz="1600" b="0" i="0">
                        <a:solidFill>
                          <a:schemeClr val="bg1"/>
                        </a:solidFill>
                        <a:latin typeface="Segoe UI Semibold" panose="020B0702040204020203" pitchFamily="34" charset="0"/>
                        <a:cs typeface="Segoe UI Semibold" panose="020B0702040204020203" pitchFamily="34" charset="0"/>
                      </a:endParaRPr>
                    </a:p>
                  </a:txBody>
                  <a:tcPr marL="182880" marT="0" marB="0"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100000"/>
                        </a:lnSpc>
                        <a:buFont typeface="Arial" panose="020B0604020202020204" pitchFamily="34" charset="0"/>
                        <a:buNone/>
                      </a:pPr>
                      <a:endParaRPr lang="en-US" sz="1050" b="0" i="0">
                        <a:solidFill>
                          <a:schemeClr val="bg1"/>
                        </a:solidFill>
                        <a:latin typeface="Segoe UI Semibold" panose="020B0702040204020203" pitchFamily="34" charset="0"/>
                        <a:cs typeface="Segoe UI Semibold" panose="020B0702040204020203" pitchFamily="34" charset="0"/>
                      </a:endParaRPr>
                    </a:p>
                  </a:txBody>
                  <a:tcPr marT="0" marB="0"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100000"/>
                        </a:lnSpc>
                        <a:buFont typeface="Arial" panose="020B0604020202020204" pitchFamily="34" charset="0"/>
                        <a:buNone/>
                      </a:pPr>
                      <a:endParaRPr lang="en-US" sz="1600" b="0" i="0">
                        <a:solidFill>
                          <a:schemeClr val="bg1"/>
                        </a:solidFill>
                        <a:latin typeface="Segoe UI Semibold" panose="020B0702040204020203" pitchFamily="34" charset="0"/>
                        <a:cs typeface="Segoe UI Semibold" panose="020B0702040204020203" pitchFamily="34" charset="0"/>
                      </a:endParaRPr>
                    </a:p>
                  </a:txBody>
                  <a:tcPr marT="0" marB="0"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100000"/>
                        </a:lnSpc>
                        <a:buFont typeface="Arial" panose="020B0604020202020204" pitchFamily="34" charset="0"/>
                        <a:buNone/>
                      </a:pPr>
                      <a:endParaRPr lang="en-US" sz="1600" b="0" i="0">
                        <a:solidFill>
                          <a:schemeClr val="bg1"/>
                        </a:solidFill>
                        <a:latin typeface="Segoe UI Semibold" panose="020B0702040204020203" pitchFamily="34" charset="0"/>
                        <a:cs typeface="Segoe UI Semibold" panose="020B0702040204020203" pitchFamily="34" charset="0"/>
                      </a:endParaRPr>
                    </a:p>
                  </a:txBody>
                  <a:tcPr marL="182880" marT="0" marB="0" anchor="ctr">
                    <a:lnL>
                      <a:noFill/>
                    </a:lnL>
                    <a:lnR>
                      <a:noFill/>
                    </a:lnR>
                    <a:lnT>
                      <a:noFill/>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7114852"/>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indent="0">
                        <a:lnSpc>
                          <a:spcPct val="100000"/>
                        </a:lnSpc>
                        <a:buFont typeface="Arial" panose="020B0604020202020204" pitchFamily="34" charset="0"/>
                        <a:buNone/>
                      </a:pPr>
                      <a:r>
                        <a:rPr lang="en-US" sz="1100">
                          <a:latin typeface="Segoe UI Semibold" panose="020B0702040204020203" pitchFamily="34" charset="0"/>
                          <a:cs typeface="Segoe UI Semibold" panose="020B0702040204020203" pitchFamily="34" charset="0"/>
                        </a:rPr>
                        <a:t>Business Executives</a:t>
                      </a:r>
                      <a:endParaRPr lang="en-US" sz="1100" b="0" i="0">
                        <a:solidFill>
                          <a:srgbClr val="000000"/>
                        </a:solidFill>
                        <a:latin typeface="Segoe UI Semibold" panose="020B0702040204020203" pitchFamily="34" charset="0"/>
                        <a:cs typeface="Segoe UI Semibold" panose="020B0702040204020203" pitchFamily="34" charset="0"/>
                      </a:endParaRPr>
                    </a:p>
                  </a:txBody>
                  <a:tcPr marL="182880" anchor="ctr">
                    <a:lnL>
                      <a:noFill/>
                    </a:lnL>
                    <a:lnR>
                      <a:noFill/>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3">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mn-lt"/>
                          <a:ea typeface="+mn-ea"/>
                          <a:cs typeface="Segoe UI"/>
                        </a:rPr>
                        <a:t>AI-3017: </a:t>
                      </a:r>
                      <a:r>
                        <a:rPr kumimoji="0" lang="en-US" sz="900" b="0" i="0" u="none" strike="noStrike" kern="1200" cap="none" spc="0" normalizeH="0" baseline="0" noProof="0">
                          <a:ln>
                            <a:noFill/>
                          </a:ln>
                          <a:solidFill>
                            <a:srgbClr val="000000"/>
                          </a:solidFill>
                          <a:effectLst/>
                          <a:uLnTx/>
                          <a:uFillTx/>
                          <a:latin typeface="+mn-lt"/>
                          <a:ea typeface="+mn-ea"/>
                          <a:cs typeface="Segoe UI"/>
                        </a:rPr>
                        <a:t>AI for Business Leaders*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Semibold"/>
                          <a:hlinkClick r:id="rId4">
                            <a:extLst>
                              <a:ext uri="{A12FA001-AC4F-418D-AE19-62706E023703}">
                                <ahyp:hlinkClr xmlns:ahyp="http://schemas.microsoft.com/office/drawing/2018/hyperlinkcolor" val="tx"/>
                              </a:ext>
                            </a:extLst>
                          </a:hlinkClick>
                        </a:rPr>
                        <a:t>Transform your business with Microsoft AI </a:t>
                      </a:r>
                      <a:endParaRPr kumimoji="0" lang="en-US" sz="900" b="0" i="0" u="none" strike="noStrike" kern="1200" cap="none" spc="0" normalizeH="0" baseline="0" noProof="0">
                        <a:ln>
                          <a:noFill/>
                        </a:ln>
                        <a:solidFill>
                          <a:srgbClr val="000000"/>
                        </a:solidFill>
                        <a:effectLst/>
                        <a:uLnTx/>
                        <a:uFillTx/>
                        <a:latin typeface="+mn-lt"/>
                        <a:ea typeface="+mn-ea"/>
                        <a:cs typeface="Segoe UI"/>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Semibold"/>
                          <a:hlinkClick r:id="rId5">
                            <a:extLst>
                              <a:ext uri="{A12FA001-AC4F-418D-AE19-62706E023703}">
                                <ahyp:hlinkClr xmlns:ahyp="http://schemas.microsoft.com/office/drawing/2018/hyperlinkcolor" val="tx"/>
                              </a:ext>
                            </a:extLst>
                          </a:hlinkClick>
                        </a:rPr>
                        <a:t>Discover Microsoft AI for Leaders by Industry (Healthcare, Finance, Retail, Manufacturing &amp; Sustainability)</a:t>
                      </a:r>
                      <a:endParaRPr kumimoji="0" lang="en-US" sz="900" b="0" i="0" u="none" strike="noStrike" kern="1200" cap="none" spc="0" normalizeH="0" baseline="0" noProof="0">
                        <a:ln>
                          <a:noFill/>
                        </a:ln>
                        <a:solidFill>
                          <a:schemeClr val="tx1"/>
                        </a:solidFill>
                        <a:effectLst/>
                        <a:uLnTx/>
                        <a:uFillTx/>
                        <a:latin typeface="+mn-lt"/>
                        <a:ea typeface="+mn-ea"/>
                        <a:cs typeface="Segoe UI Semibold"/>
                      </a:endParaRP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800" b="0" i="0" u="none" strike="noStrike" kern="1200" cap="none" spc="0" normalizeH="0" baseline="0" noProof="0">
                        <a:ln>
                          <a:noFill/>
                        </a:ln>
                        <a:solidFill>
                          <a:schemeClr val="tx1"/>
                        </a:solidFill>
                        <a:effectLst/>
                        <a:uLnTx/>
                        <a:uFillTx/>
                        <a:latin typeface="+mn-lt"/>
                        <a:ea typeface="+mn-ea"/>
                        <a:cs typeface="Segoe UI Semibold"/>
                      </a:endParaRPr>
                    </a:p>
                  </a:txBody>
                  <a:tcPr anchor="ctr">
                    <a:lnL>
                      <a:noFill/>
                    </a:lnL>
                    <a:lnR>
                      <a:noFill/>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a:endParaRPr>
                    </a:p>
                  </a:txBody>
                  <a:tcPr anchor="ctr">
                    <a:lnL>
                      <a:noFill/>
                    </a:lnL>
                    <a:lnR>
                      <a:noFill/>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742" rtl="0" eaLnBrk="1" fontAlgn="auto" latinLnBrk="0" hangingPunct="1">
                        <a:lnSpc>
                          <a:spcPct val="185185"/>
                        </a:lnSpc>
                        <a:spcBef>
                          <a:spcPts val="0"/>
                        </a:spcBef>
                        <a:spcAft>
                          <a:spcPts val="0"/>
                        </a:spcAft>
                        <a:buClrTx/>
                        <a:buSzTx/>
                        <a:buFontTx/>
                        <a:buNone/>
                        <a:tabLst/>
                        <a:defRPr/>
                      </a:pPr>
                      <a:endParaRPr lang="en-US" sz="1000" u="none" kern="1200">
                        <a:solidFill>
                          <a:schemeClr val="tx1"/>
                        </a:solidFill>
                        <a:latin typeface="Segoe UI"/>
                        <a:ea typeface="+mn-ea"/>
                        <a:cs typeface="+mn-cs"/>
                      </a:endParaRPr>
                    </a:p>
                  </a:txBody>
                  <a:tcPr anchor="ctr">
                    <a:lnL>
                      <a:noFill/>
                    </a:lnL>
                    <a:lnR>
                      <a:noFill/>
                    </a:lnR>
                    <a:lnT w="9525" cap="flat" cmpd="sng" algn="ctr">
                      <a:no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4321566"/>
                  </a:ext>
                </a:extLst>
              </a:tr>
              <a:tr h="644882">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noProof="0">
                          <a:solidFill>
                            <a:schemeClr val="dk1"/>
                          </a:solidFill>
                          <a:latin typeface="Segoe UI Semibold" panose="020B0702040204020203" pitchFamily="34" charset="0"/>
                          <a:ea typeface="+mn-ea"/>
                          <a:cs typeface="Segoe UI Semibold" panose="020B0702040204020203" pitchFamily="34" charset="0"/>
                        </a:rPr>
                        <a:t>AI Engineers</a:t>
                      </a:r>
                    </a:p>
                  </a:txBody>
                  <a:tcPr marL="18288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mn-lt"/>
                          <a:ea typeface="+mn-ea"/>
                          <a:cs typeface="Segoe UI"/>
                        </a:rPr>
                        <a:t>AI-900: </a:t>
                      </a:r>
                      <a:r>
                        <a:rPr kumimoji="0" lang="en-US" sz="900" b="0" i="0" u="none" strike="noStrike" kern="1200" cap="none" spc="0" normalizeH="0" baseline="0" noProof="0">
                          <a:ln>
                            <a:noFill/>
                          </a:ln>
                          <a:solidFill>
                            <a:srgbClr val="000000"/>
                          </a:solidFill>
                          <a:effectLst/>
                          <a:uLnTx/>
                          <a:uFillTx/>
                          <a:latin typeface="+mn-lt"/>
                          <a:ea typeface="+mn-ea"/>
                          <a:cs typeface="Segoe UI"/>
                        </a:rPr>
                        <a:t>AI Fundamentals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mn-lt"/>
                          <a:ea typeface="+mn-ea"/>
                          <a:cs typeface="Segoe UI"/>
                        </a:rPr>
                        <a:t>AI-050: </a:t>
                      </a:r>
                      <a:r>
                        <a:rPr kumimoji="0" lang="en-US" sz="900" b="0" i="0" u="none" strike="noStrike" kern="1200" cap="none" spc="0" normalizeH="0" baseline="0" noProof="0">
                          <a:ln>
                            <a:noFill/>
                          </a:ln>
                          <a:solidFill>
                            <a:srgbClr val="000000"/>
                          </a:solidFill>
                          <a:effectLst/>
                          <a:uLnTx/>
                          <a:uFillTx/>
                          <a:latin typeface="+mn-lt"/>
                          <a:ea typeface="+mn-ea"/>
                          <a:cs typeface="Segoe UI"/>
                        </a:rPr>
                        <a:t>Develop Generative AI Solutions with Azure OpenAI Service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AI-3018</a:t>
                      </a:r>
                      <a:r>
                        <a:rPr kumimoji="0" lang="en-US" sz="900" b="1" i="0" u="none" strike="noStrike" kern="1200" cap="none" spc="0" normalizeH="0" baseline="0" noProof="0">
                          <a:ln>
                            <a:noFill/>
                          </a:ln>
                          <a:solidFill>
                            <a:schemeClr val="tx1"/>
                          </a:solidFill>
                          <a:effectLst/>
                          <a:uLnTx/>
                          <a:uFillTx/>
                          <a:latin typeface="Segoe UI Semibold"/>
                          <a:ea typeface="+mn-ea"/>
                          <a:cs typeface="Segoe UI Semibold"/>
                        </a:rPr>
                        <a:t>: </a:t>
                      </a:r>
                      <a:r>
                        <a:rPr kumimoji="0" 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Copilot Foundations*</a:t>
                      </a: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a:ln>
                            <a:noFill/>
                          </a:ln>
                          <a:solidFill>
                            <a:schemeClr val="tx1"/>
                          </a:solidFill>
                          <a:effectLst/>
                          <a:uLnTx/>
                          <a:uFillTx/>
                          <a:latin typeface="+mn-lt"/>
                          <a:ea typeface="+mn-ea"/>
                          <a:cs typeface="Segoe UI Semibold"/>
                          <a:hlinkClick r:id="rId6">
                            <a:extLst>
                              <a:ext uri="{A12FA001-AC4F-418D-AE19-62706E023703}">
                                <ahyp:hlinkClr xmlns:ahyp="http://schemas.microsoft.com/office/drawing/2018/hyperlinkcolor" val="tx"/>
                              </a:ext>
                            </a:extLst>
                          </a:hlinkClick>
                        </a:rPr>
                        <a:t>Introduction to Azure AI Studio (Preview)</a:t>
                      </a:r>
                      <a:endParaRPr kumimoji="0" lang="en-US" sz="900" b="0" i="0" u="none" strike="noStrike" kern="1200" cap="none" spc="0" normalizeH="0" baseline="0">
                        <a:ln>
                          <a:noFill/>
                        </a:ln>
                        <a:solidFill>
                          <a:schemeClr val="tx1"/>
                        </a:solidFill>
                        <a:effectLst/>
                        <a:uLnTx/>
                        <a:uFillTx/>
                        <a:latin typeface="+mn-lt"/>
                        <a:ea typeface="+mn-ea"/>
                        <a:cs typeface="Segoe UI Semibold"/>
                      </a:endParaRPr>
                    </a:p>
                    <a:p>
                      <a:pPr marL="114300" marR="0" lvl="0" indent="-1143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Semibold"/>
                          <a:hlinkClick r:id="rId7">
                            <a:extLst>
                              <a:ext uri="{A12FA001-AC4F-418D-AE19-62706E023703}">
                                <ahyp:hlinkClr xmlns:ahyp="http://schemas.microsoft.com/office/drawing/2018/hyperlinkcolor" val="tx"/>
                              </a:ext>
                            </a:extLst>
                          </a:hlinkClick>
                        </a:rPr>
                        <a:t>Work with generative artificial intelligence (AI) models in Azure Machine Learning</a:t>
                      </a:r>
                      <a:endParaRPr lang="en-US" sz="2000" noProof="0"/>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chemeClr val="accent6"/>
                          </a:solidFill>
                          <a:effectLst/>
                          <a:uLnTx/>
                          <a:uFillTx/>
                          <a:latin typeface="+mn-lt"/>
                          <a:ea typeface="+mn-ea"/>
                          <a:cs typeface="Segoe UI"/>
                        </a:rPr>
                        <a:t>AI-102: Designing and Implementing a Microsoft Azure AI Solution</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chemeClr val="tx1"/>
                          </a:solidFill>
                          <a:effectLst/>
                          <a:uLnTx/>
                          <a:uFillTx/>
                          <a:latin typeface="+mn-lt"/>
                          <a:ea typeface="+mn-ea"/>
                          <a:cs typeface="Segoe UI Semibold"/>
                        </a:rPr>
                        <a:t>AI-3002: </a:t>
                      </a:r>
                      <a:r>
                        <a:rPr kumimoji="0" lang="en-US" sz="900" b="0" i="0" u="none" strike="noStrike" kern="1200" cap="none" spc="0" normalizeH="0" baseline="0" noProof="0" dirty="0">
                          <a:ln>
                            <a:noFill/>
                          </a:ln>
                          <a:solidFill>
                            <a:schemeClr val="tx1"/>
                          </a:solidFill>
                          <a:effectLst/>
                          <a:uLnTx/>
                          <a:uFillTx/>
                          <a:latin typeface="+mn-lt"/>
                          <a:ea typeface="+mn-ea"/>
                          <a:cs typeface="Segoe UI Semibold"/>
                        </a:rPr>
                        <a:t>Create document intelligence solutions with Azure AI Document Intelligence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chemeClr val="tx1"/>
                          </a:solidFill>
                          <a:effectLst/>
                          <a:uLnTx/>
                          <a:uFillTx/>
                          <a:latin typeface="+mn-lt"/>
                          <a:ea typeface="+mn-ea"/>
                          <a:cs typeface="Segoe UI Semibold"/>
                        </a:rPr>
                        <a:t>AI-3003: </a:t>
                      </a:r>
                      <a:r>
                        <a:rPr kumimoji="0" lang="en-US" sz="900" b="0" i="0" u="none" strike="noStrike" kern="1200" cap="none" spc="0" normalizeH="0" baseline="0" noProof="0" dirty="0">
                          <a:ln>
                            <a:noFill/>
                          </a:ln>
                          <a:solidFill>
                            <a:schemeClr val="tx1"/>
                          </a:solidFill>
                          <a:effectLst/>
                          <a:uLnTx/>
                          <a:uFillTx/>
                          <a:latin typeface="+mn-lt"/>
                          <a:ea typeface="+mn-ea"/>
                          <a:cs typeface="Segoe UI Semibold"/>
                        </a:rPr>
                        <a:t>Build NLP processing solutions with Azure AI Services</a:t>
                      </a:r>
                      <a:br>
                        <a:rPr kumimoji="0" lang="en-US" sz="900" b="0" i="0" u="none" strike="noStrike" kern="1200" cap="none" spc="0" normalizeH="0" baseline="0" noProof="0" dirty="0">
                          <a:ln>
                            <a:noFill/>
                          </a:ln>
                          <a:solidFill>
                            <a:schemeClr val="tx1"/>
                          </a:solidFill>
                          <a:effectLst/>
                          <a:uLnTx/>
                          <a:uFillTx/>
                          <a:latin typeface="+mn-lt"/>
                          <a:ea typeface="+mn-ea"/>
                          <a:cs typeface="Segoe UI Semibold"/>
                        </a:rPr>
                      </a:br>
                      <a:r>
                        <a:rPr kumimoji="0" lang="en-US" sz="900" b="1" i="0" u="none" strike="noStrike" kern="1200" cap="none" spc="0" normalizeH="0" baseline="0" noProof="0" dirty="0">
                          <a:ln>
                            <a:noFill/>
                          </a:ln>
                          <a:solidFill>
                            <a:schemeClr val="tx1"/>
                          </a:solidFill>
                          <a:effectLst/>
                          <a:uLnTx/>
                          <a:uFillTx/>
                          <a:latin typeface="+mn-lt"/>
                          <a:ea typeface="+mn-ea"/>
                          <a:cs typeface="Segoe UI Semibold"/>
                        </a:rPr>
                        <a:t>AI-3004: </a:t>
                      </a:r>
                      <a:r>
                        <a:rPr kumimoji="0" lang="en-US" sz="900" b="0" i="0" u="none" strike="noStrike" kern="1200" cap="none" spc="0" normalizeH="0" baseline="0" noProof="0" dirty="0">
                          <a:ln>
                            <a:noFill/>
                          </a:ln>
                          <a:solidFill>
                            <a:schemeClr val="tx1"/>
                          </a:solidFill>
                          <a:effectLst/>
                          <a:uLnTx/>
                          <a:uFillTx/>
                          <a:latin typeface="+mn-lt"/>
                          <a:ea typeface="+mn-ea"/>
                          <a:cs typeface="Segoe UI Semibold"/>
                        </a:rPr>
                        <a:t>Build an Azure AI Vision solution with Azure AI Services</a:t>
                      </a:r>
                      <a:endParaRPr kumimoji="0" lang="en-US" sz="900" b="0" i="0" u="none" strike="noStrike" kern="1200" cap="none" spc="0" normalizeH="0" baseline="0" noProof="0" dirty="0">
                        <a:ln>
                          <a:noFill/>
                        </a:ln>
                        <a:solidFill>
                          <a:srgbClr val="000000"/>
                        </a:solidFill>
                        <a:effectLst/>
                        <a:uLnTx/>
                        <a:uFillTx/>
                        <a:latin typeface="Segoe UI"/>
                        <a:ea typeface="+mn-ea"/>
                        <a:cs typeface="Segoe UI"/>
                      </a:endParaRPr>
                    </a:p>
                  </a:txBody>
                  <a:tcPr marR="548640" marT="91440" marB="9144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chemeClr val="tx1"/>
                          </a:solidFill>
                          <a:effectLst/>
                          <a:uLnTx/>
                          <a:uFillTx/>
                          <a:latin typeface="Segoe UI "/>
                          <a:ea typeface="+mn-ea"/>
                          <a:cs typeface="Segoe UI Semibold"/>
                        </a:rPr>
                        <a:t>AI-3016: </a:t>
                      </a:r>
                      <a:r>
                        <a:rPr kumimoji="0" lang="en-US" sz="900" b="0" i="0" u="none" strike="noStrike" kern="1200" cap="none" spc="0" normalizeH="0" baseline="0" noProof="0">
                          <a:ln>
                            <a:noFill/>
                          </a:ln>
                          <a:solidFill>
                            <a:schemeClr val="tx1"/>
                          </a:solidFill>
                          <a:effectLst/>
                          <a:uLnTx/>
                          <a:uFillTx/>
                          <a:latin typeface="+mn-lt"/>
                          <a:ea typeface="+mn-ea"/>
                          <a:cs typeface="Segoe UI Semibold"/>
                        </a:rPr>
                        <a:t>Develop Copilots with Azure AI Studio*</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chemeClr val="tx1"/>
                          </a:solidFill>
                          <a:effectLst/>
                          <a:uLnTx/>
                          <a:uFillTx/>
                          <a:latin typeface="+mn-lt"/>
                          <a:ea typeface="+mn-ea"/>
                          <a:cs typeface="Segoe UI Semibold"/>
                        </a:rPr>
                        <a:t>AI-3019: </a:t>
                      </a:r>
                      <a:r>
                        <a:rPr kumimoji="0" lang="en-US" sz="900" b="0" i="0" u="none" strike="noStrike" kern="1200" cap="none" spc="0" normalizeH="0" baseline="0" noProof="0">
                          <a:ln>
                            <a:noFill/>
                          </a:ln>
                          <a:solidFill>
                            <a:schemeClr val="tx1"/>
                          </a:solidFill>
                          <a:effectLst/>
                          <a:uLnTx/>
                          <a:uFillTx/>
                          <a:latin typeface="+mn-lt"/>
                          <a:ea typeface="+mn-ea"/>
                          <a:cs typeface="Segoe UI Semibold"/>
                        </a:rPr>
                        <a:t>Build AI Apps with Azure Database for PostgreSQL*</a:t>
                      </a:r>
                    </a:p>
                  </a:txBody>
                  <a:tcPr marT="91440" marB="9144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46206750"/>
                  </a:ext>
                </a:extLst>
              </a:tr>
              <a:tr h="442442">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noProof="0">
                          <a:solidFill>
                            <a:schemeClr val="dk1"/>
                          </a:solidFill>
                          <a:latin typeface="Segoe UI Semibold" panose="020B0702040204020203" pitchFamily="34" charset="0"/>
                          <a:ea typeface="+mn-ea"/>
                          <a:cs typeface="Segoe UI Semibold" panose="020B0702040204020203" pitchFamily="34" charset="0"/>
                        </a:rPr>
                        <a:t>Data Scientists</a:t>
                      </a:r>
                    </a:p>
                  </a:txBody>
                  <a:tcPr marL="18288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mn-lt"/>
                          <a:ea typeface="+mn-ea"/>
                          <a:cs typeface="Segoe UI"/>
                        </a:rPr>
                        <a:t>DP-900: </a:t>
                      </a:r>
                      <a:r>
                        <a:rPr kumimoji="0" lang="en-US" sz="900" b="0" i="0" u="none" strike="noStrike" kern="1200" cap="none" spc="0" normalizeH="0" baseline="0" noProof="0">
                          <a:ln>
                            <a:noFill/>
                          </a:ln>
                          <a:solidFill>
                            <a:srgbClr val="000000"/>
                          </a:solidFill>
                          <a:effectLst/>
                          <a:uLnTx/>
                          <a:uFillTx/>
                          <a:latin typeface="+mn-lt"/>
                          <a:ea typeface="+mn-ea"/>
                          <a:cs typeface="Segoe UI"/>
                        </a:rPr>
                        <a:t>Fundamentals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mn-lt"/>
                          <a:ea typeface="+mn-ea"/>
                          <a:cs typeface="Segoe UI"/>
                        </a:rPr>
                        <a:t>DP-100</a:t>
                      </a:r>
                      <a:r>
                        <a:rPr kumimoji="0" lang="en-US" sz="900" b="0" i="0" u="none" strike="noStrike" kern="1200" cap="none" spc="0" normalizeH="0" baseline="0" noProof="0">
                          <a:ln>
                            <a:noFill/>
                          </a:ln>
                          <a:solidFill>
                            <a:srgbClr val="000000"/>
                          </a:solidFill>
                          <a:effectLst/>
                          <a:uLnTx/>
                          <a:uFillTx/>
                          <a:latin typeface="+mn-lt"/>
                          <a:ea typeface="+mn-ea"/>
                          <a:cs typeface="Segoe UI"/>
                        </a:rPr>
                        <a:t>: Designing and Implementing a Data Science Solution on Azure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Semibold"/>
                          <a:hlinkClick r:id="rId8">
                            <a:extLst>
                              <a:ext uri="{A12FA001-AC4F-418D-AE19-62706E023703}">
                                <ahyp:hlinkClr xmlns:ahyp="http://schemas.microsoft.com/office/drawing/2018/hyperlinkcolor" val="tx"/>
                              </a:ext>
                            </a:extLst>
                          </a:hlinkClick>
                        </a:rPr>
                        <a:t>Introduction to AOAI service</a:t>
                      </a:r>
                      <a:endParaRPr kumimoji="0" lang="en-US" sz="900" b="0" i="0" u="none" strike="noStrike" kern="1200" cap="none" spc="0" normalizeH="0" baseline="0" noProof="0">
                        <a:ln>
                          <a:noFill/>
                        </a:ln>
                        <a:solidFill>
                          <a:schemeClr val="tx1"/>
                        </a:solidFill>
                        <a:effectLst/>
                        <a:uLnTx/>
                        <a:uFillTx/>
                        <a:latin typeface="+mn-lt"/>
                        <a:ea typeface="+mn-ea"/>
                        <a:cs typeface="Segoe UI Semibold"/>
                      </a:endParaRP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chemeClr val="tx1"/>
                          </a:solidFill>
                          <a:effectLst/>
                          <a:uLnTx/>
                          <a:uFillTx/>
                          <a:latin typeface="+mn-lt"/>
                          <a:ea typeface="+mn-ea"/>
                          <a:cs typeface="Segoe UI Semibold"/>
                          <a:hlinkClick r:id="rId7">
                            <a:extLst>
                              <a:ext uri="{A12FA001-AC4F-418D-AE19-62706E023703}">
                                <ahyp:hlinkClr xmlns:ahyp="http://schemas.microsoft.com/office/drawing/2018/hyperlinkcolor" val="tx"/>
                              </a:ext>
                            </a:extLst>
                          </a:hlinkClick>
                        </a:rPr>
                        <a:t>Work with generative artificial intelligence (AI) models in Azure Machine Learning</a:t>
                      </a:r>
                      <a:endParaRPr kumimoji="0" lang="en-US" sz="900" b="0" i="0" u="none" strike="noStrike" kern="1200" cap="none" spc="0" normalizeH="0" baseline="0" noProof="0">
                        <a:ln>
                          <a:noFill/>
                        </a:ln>
                        <a:solidFill>
                          <a:schemeClr val="tx1"/>
                        </a:solidFill>
                        <a:effectLst/>
                        <a:uLnTx/>
                        <a:uFillTx/>
                        <a:latin typeface="+mn-lt"/>
                        <a:ea typeface="+mn-ea"/>
                        <a:cs typeface="Segoe UI Semibold"/>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DP-3007: </a:t>
                      </a:r>
                      <a:r>
                        <a:rPr kumimoji="0" 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Train and deploy a machine learning model with Azure Machine Learning</a:t>
                      </a:r>
                    </a:p>
                  </a:txBody>
                  <a:tcPr marR="365760" marT="91440" marB="9144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DP-3014: </a:t>
                      </a:r>
                      <a:r>
                        <a:rPr kumimoji="0" 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Implementing a Machine Learning solution with Azure Databricks</a:t>
                      </a:r>
                      <a:br>
                        <a:rPr kumimoji="0" 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9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DP-604: </a:t>
                      </a:r>
                      <a:r>
                        <a:rPr kumimoji="0" lang="en-US" sz="9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Implement a data science and machine learning solution for AI with Microsoft Fabric</a:t>
                      </a:r>
                    </a:p>
                  </a:txBody>
                  <a:tcPr marR="274320" marT="91440" marB="91440" anchor="ctr">
                    <a:lnL>
                      <a:noFill/>
                    </a:lnL>
                    <a:lnR>
                      <a:noFill/>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0317502"/>
                  </a:ext>
                </a:extLst>
              </a:tr>
              <a:tr h="78973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noProof="0">
                          <a:solidFill>
                            <a:schemeClr val="dk1"/>
                          </a:solidFill>
                          <a:latin typeface="Segoe UI Semibold" panose="020B0702040204020203" pitchFamily="34" charset="0"/>
                          <a:ea typeface="+mn-ea"/>
                          <a:cs typeface="Segoe UI Semibold" panose="020B0702040204020203" pitchFamily="34" charset="0"/>
                        </a:rPr>
                        <a:t>Developer/</a:t>
                      </a:r>
                      <a:br>
                        <a:rPr lang="en-US" sz="1100" kern="1200" noProof="0">
                          <a:solidFill>
                            <a:schemeClr val="dk1"/>
                          </a:solidFill>
                          <a:latin typeface="Segoe UI Semibold" panose="020B0702040204020203" pitchFamily="34" charset="0"/>
                          <a:ea typeface="+mn-ea"/>
                          <a:cs typeface="Segoe UI Semibold" panose="020B0702040204020203" pitchFamily="34" charset="0"/>
                        </a:rPr>
                      </a:br>
                      <a:r>
                        <a:rPr lang="en-US" sz="1100" kern="1200" noProof="0">
                          <a:solidFill>
                            <a:schemeClr val="dk1"/>
                          </a:solidFill>
                          <a:latin typeface="Segoe UI Semibold" panose="020B0702040204020203" pitchFamily="34" charset="0"/>
                          <a:ea typeface="+mn-ea"/>
                          <a:cs typeface="Segoe UI Semibold" panose="020B0702040204020203" pitchFamily="34" charset="0"/>
                        </a:rPr>
                        <a:t>Data Analyst/ Engineer</a:t>
                      </a:r>
                    </a:p>
                  </a:txBody>
                  <a:tcPr marL="182880" anchor="ctr">
                    <a:lnL>
                      <a:noFill/>
                    </a:lnL>
                    <a:lnR>
                      <a:noFill/>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AZ-2008:</a:t>
                      </a:r>
                      <a:r>
                        <a:rPr kumimoji="0" lang="en-US" sz="9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 DevOps Foundations: The Core Principles and Practices</a:t>
                      </a:r>
                      <a:endParaRPr lang="en-US" sz="900" b="0" i="0" u="none" strike="noStrike" kern="1200" dirty="0">
                        <a:solidFill>
                          <a:schemeClr val="tx1"/>
                        </a:solidFill>
                        <a:effectLst/>
                        <a:latin typeface="Segoe UI" panose="020B0502040204020203" pitchFamily="34" charset="0"/>
                        <a:ea typeface="+mn-ea"/>
                        <a:cs typeface="Segoe UI" panose="020B0502040204020203" pitchFamily="34" charset="0"/>
                      </a:endParaRPr>
                    </a:p>
                  </a:txBody>
                  <a:tcPr anchor="ctr">
                    <a:lnL>
                      <a:noFill/>
                    </a:lnL>
                    <a:lnR>
                      <a:noFill/>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chemeClr val="accent6"/>
                          </a:solidFill>
                          <a:effectLst/>
                          <a:uLnTx/>
                          <a:uFillTx/>
                          <a:latin typeface="+mn-lt"/>
                          <a:ea typeface="+mn-ea"/>
                          <a:cs typeface="Segoe UI"/>
                        </a:rPr>
                        <a:t>AZ-204: Developing Solutions for Microsoft Azure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AZ-1001: </a:t>
                      </a:r>
                      <a:r>
                        <a:rPr kumimoji="0" lang="en-US" sz="900" b="0" i="0" u="none" strike="noStrike" kern="1200" cap="none" spc="0" normalizeH="0" baseline="0" noProof="0" dirty="0">
                          <a:ln>
                            <a:noFill/>
                          </a:ln>
                          <a:solidFill>
                            <a:srgbClr val="000000"/>
                          </a:solidFill>
                          <a:effectLst/>
                          <a:uLnTx/>
                          <a:uFillTx/>
                          <a:latin typeface="+mn-lt"/>
                          <a:ea typeface="+mn-ea"/>
                          <a:cs typeface="Segoe UI"/>
                        </a:rPr>
                        <a:t>Deploy and manage containers using Azure Kubernetes Service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AZ-2003: </a:t>
                      </a:r>
                      <a:r>
                        <a:rPr kumimoji="0" lang="en-US" sz="900" b="0" i="0" u="none" strike="noStrike" kern="1200" cap="none" spc="0" normalizeH="0" baseline="0" noProof="0" dirty="0">
                          <a:ln>
                            <a:noFill/>
                          </a:ln>
                          <a:solidFill>
                            <a:srgbClr val="000000"/>
                          </a:solidFill>
                          <a:effectLst/>
                          <a:uLnTx/>
                          <a:uFillTx/>
                          <a:latin typeface="+mn-lt"/>
                          <a:ea typeface="+mn-ea"/>
                          <a:cs typeface="Segoe UI"/>
                        </a:rPr>
                        <a:t>Deploy cloud-native apps using Azure Container Apps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AZ-2005: </a:t>
                      </a:r>
                      <a:r>
                        <a:rPr kumimoji="0" lang="en-US" sz="900" b="0" i="0" u="none" strike="noStrike" kern="1200" cap="none" spc="0" normalizeH="0" baseline="0" noProof="0" dirty="0">
                          <a:ln>
                            <a:noFill/>
                          </a:ln>
                          <a:solidFill>
                            <a:srgbClr val="000000"/>
                          </a:solidFill>
                          <a:effectLst/>
                          <a:uLnTx/>
                          <a:uFillTx/>
                          <a:latin typeface="+mn-lt"/>
                          <a:ea typeface="+mn-ea"/>
                          <a:cs typeface="Segoe UI"/>
                        </a:rPr>
                        <a:t>Develop AI agents using Azure* OpenAI and the Semantic Kernel SDK</a:t>
                      </a:r>
                      <a:br>
                        <a:rPr kumimoji="0" lang="en-US" sz="900" b="0" i="0" u="none" strike="noStrike" kern="1200" cap="none" spc="0" normalizeH="0" baseline="0" noProof="0" dirty="0">
                          <a:ln>
                            <a:noFill/>
                          </a:ln>
                          <a:solidFill>
                            <a:srgbClr val="000000"/>
                          </a:solidFill>
                          <a:effectLst/>
                          <a:uLnTx/>
                          <a:uFillTx/>
                          <a:latin typeface="+mn-lt"/>
                          <a:ea typeface="+mn-ea"/>
                          <a:cs typeface="Segoe UI"/>
                        </a:rPr>
                      </a:br>
                      <a:r>
                        <a:rPr kumimoji="0" lang="en-US" sz="900" b="1" i="0" u="none" strike="noStrike" kern="1200" cap="none" spc="0" normalizeH="0" baseline="0" noProof="0" dirty="0">
                          <a:ln>
                            <a:noFill/>
                          </a:ln>
                          <a:solidFill>
                            <a:srgbClr val="000000"/>
                          </a:solidFill>
                          <a:effectLst/>
                          <a:uLnTx/>
                          <a:uFillTx/>
                          <a:latin typeface="+mn-lt"/>
                          <a:ea typeface="+mn-ea"/>
                          <a:cs typeface="Segoe UI"/>
                        </a:rPr>
                        <a:t>DP-203: </a:t>
                      </a:r>
                      <a:r>
                        <a:rPr kumimoji="0" lang="en-US" sz="900" b="0" i="0" u="none" strike="noStrike" kern="1200" cap="none" spc="0" normalizeH="0" baseline="0" noProof="0" dirty="0">
                          <a:ln>
                            <a:noFill/>
                          </a:ln>
                          <a:solidFill>
                            <a:srgbClr val="000000"/>
                          </a:solidFill>
                          <a:effectLst/>
                          <a:uLnTx/>
                          <a:uFillTx/>
                          <a:latin typeface="+mn-lt"/>
                          <a:ea typeface="+mn-ea"/>
                          <a:cs typeface="Segoe UI"/>
                        </a:rPr>
                        <a:t>Data Engineering on Microsoft Azure</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AZ-2002: </a:t>
                      </a:r>
                      <a:r>
                        <a:rPr kumimoji="0" lang="en-US" sz="900" b="0" i="0" u="none" strike="noStrike" kern="1200" cap="none" spc="0" normalizeH="0" baseline="0" noProof="0" dirty="0">
                          <a:ln>
                            <a:noFill/>
                          </a:ln>
                          <a:solidFill>
                            <a:srgbClr val="000000"/>
                          </a:solidFill>
                          <a:effectLst/>
                          <a:uLnTx/>
                          <a:uFillTx/>
                          <a:latin typeface="+mn-lt"/>
                          <a:ea typeface="+mn-ea"/>
                          <a:cs typeface="Segoe UI"/>
                        </a:rPr>
                        <a:t>Develop an ASP.NET Core web app that consumes an API</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PR-801:</a:t>
                      </a:r>
                      <a:r>
                        <a:rPr kumimoji="0" lang="en-US" sz="900" b="0" i="0" u="none" strike="noStrike" kern="1200" cap="none" spc="0" normalizeH="0" baseline="0" noProof="0" dirty="0">
                          <a:ln>
                            <a:noFill/>
                          </a:ln>
                          <a:solidFill>
                            <a:srgbClr val="000000"/>
                          </a:solidFill>
                          <a:effectLst/>
                          <a:uLnTx/>
                          <a:uFillTx/>
                          <a:latin typeface="+mn-lt"/>
                          <a:ea typeface="+mn-ea"/>
                          <a:cs typeface="Segoe UI"/>
                        </a:rPr>
                        <a:t> Modernize and Build AI Apps</a:t>
                      </a:r>
                    </a:p>
                  </a:txBody>
                  <a:tcPr marR="365760" marT="91440" marB="91440" anchor="ctr">
                    <a:lnL>
                      <a:noFill/>
                    </a:lnL>
                    <a:lnR>
                      <a:noFill/>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DP-3012: </a:t>
                      </a:r>
                      <a:r>
                        <a:rPr kumimoji="0" lang="en-US" sz="900" b="0" i="0" u="none" strike="noStrike" kern="1200" cap="none" spc="0" normalizeH="0" baseline="0" noProof="0" dirty="0">
                          <a:ln>
                            <a:noFill/>
                          </a:ln>
                          <a:solidFill>
                            <a:srgbClr val="000000"/>
                          </a:solidFill>
                          <a:effectLst/>
                          <a:uLnTx/>
                          <a:uFillTx/>
                          <a:latin typeface="+mn-lt"/>
                          <a:ea typeface="+mn-ea"/>
                          <a:cs typeface="Segoe UI"/>
                        </a:rPr>
                        <a:t>Implementing a Data Analytics Solution with Azure Synapse Analytics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DP-3015: </a:t>
                      </a:r>
                      <a:r>
                        <a:rPr kumimoji="0" lang="en-US" sz="900" b="0" i="0" u="none" strike="noStrike" kern="1200" cap="none" spc="0" normalizeH="0" baseline="0" noProof="0" dirty="0">
                          <a:ln>
                            <a:noFill/>
                          </a:ln>
                          <a:solidFill>
                            <a:srgbClr val="000000"/>
                          </a:solidFill>
                          <a:effectLst/>
                          <a:uLnTx/>
                          <a:uFillTx/>
                          <a:latin typeface="+mn-lt"/>
                          <a:ea typeface="+mn-ea"/>
                          <a:cs typeface="Segoe UI"/>
                        </a:rPr>
                        <a:t>Getting Started with Cosmos DB NoSQL Development*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PR-802: </a:t>
                      </a:r>
                      <a:r>
                        <a:rPr kumimoji="0" lang="en-US" sz="900" b="0" i="0" u="none" strike="noStrike" kern="1200" cap="none" spc="0" normalizeH="0" baseline="0" noProof="0" dirty="0">
                          <a:ln>
                            <a:noFill/>
                          </a:ln>
                          <a:solidFill>
                            <a:srgbClr val="000000"/>
                          </a:solidFill>
                          <a:effectLst/>
                          <a:uLnTx/>
                          <a:uFillTx/>
                          <a:latin typeface="+mn-lt"/>
                          <a:ea typeface="+mn-ea"/>
                          <a:cs typeface="Segoe UI"/>
                        </a:rPr>
                        <a:t>Power Business Decisions with Cloud-Scale Analytics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chemeClr val="accent6"/>
                          </a:solidFill>
                          <a:effectLst/>
                          <a:uLnTx/>
                          <a:uFillTx/>
                          <a:latin typeface="+mn-lt"/>
                          <a:ea typeface="+mn-ea"/>
                          <a:cs typeface="Segoe UI"/>
                        </a:rPr>
                        <a:t>DP-420: Designing and Implementing Cloud-Native Applications Using Micros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AZ-400: </a:t>
                      </a:r>
                      <a:r>
                        <a:rPr kumimoji="0" lang="en-US" sz="900" b="0" i="0" u="none" strike="noStrike" kern="1200" cap="none" spc="0" normalizeH="0" baseline="0" noProof="0" dirty="0">
                          <a:ln>
                            <a:noFill/>
                          </a:ln>
                          <a:solidFill>
                            <a:srgbClr val="000000"/>
                          </a:solidFill>
                          <a:effectLst/>
                          <a:uLnTx/>
                          <a:uFillTx/>
                          <a:latin typeface="+mn-lt"/>
                          <a:ea typeface="+mn-ea"/>
                          <a:cs typeface="Segoe UI"/>
                        </a:rPr>
                        <a:t>Designing and Implementing Microsoft DevOps Solutions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DP-3011: </a:t>
                      </a:r>
                      <a:r>
                        <a:rPr kumimoji="0" lang="en-US" sz="900" b="0" i="0" u="none" strike="noStrike" kern="1200" cap="none" spc="0" normalizeH="0" baseline="0" noProof="0" dirty="0">
                          <a:ln>
                            <a:noFill/>
                          </a:ln>
                          <a:solidFill>
                            <a:srgbClr val="000000"/>
                          </a:solidFill>
                          <a:effectLst/>
                          <a:uLnTx/>
                          <a:uFillTx/>
                          <a:latin typeface="+mn-lt"/>
                          <a:ea typeface="+mn-ea"/>
                          <a:cs typeface="Segoe UI"/>
                        </a:rPr>
                        <a:t>Implementing a Data Analytics Solution with Azure Databricks</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0" normalizeH="0" baseline="0" noProof="0" dirty="0">
                          <a:ln>
                            <a:noFill/>
                          </a:ln>
                          <a:solidFill>
                            <a:srgbClr val="000000"/>
                          </a:solidFill>
                          <a:effectLst/>
                          <a:uLnTx/>
                          <a:uFillTx/>
                          <a:latin typeface="+mn-lt"/>
                          <a:ea typeface="+mn-ea"/>
                          <a:cs typeface="Segoe UI"/>
                        </a:rPr>
                        <a:t>DP-600: </a:t>
                      </a:r>
                      <a:r>
                        <a:rPr kumimoji="0" lang="en-US" sz="900" b="0" i="0" u="none" strike="noStrike" kern="1200" cap="none" spc="0" normalizeH="0" baseline="0" noProof="0" dirty="0">
                          <a:ln>
                            <a:noFill/>
                          </a:ln>
                          <a:solidFill>
                            <a:srgbClr val="000000"/>
                          </a:solidFill>
                          <a:effectLst/>
                          <a:uLnTx/>
                          <a:uFillTx/>
                          <a:latin typeface="+mn-lt"/>
                          <a:ea typeface="+mn-ea"/>
                          <a:cs typeface="Segoe UI"/>
                        </a:rPr>
                        <a:t>Microsoft Fabric Analytics Engineer</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10" normalizeH="0" baseline="0" noProof="0" dirty="0">
                          <a:ln>
                            <a:noFill/>
                          </a:ln>
                          <a:solidFill>
                            <a:srgbClr val="000000"/>
                          </a:solidFill>
                          <a:effectLst/>
                          <a:uLnTx/>
                          <a:uFillTx/>
                          <a:latin typeface="+mn-lt"/>
                          <a:ea typeface="+mn-ea"/>
                          <a:cs typeface="Segoe UI"/>
                        </a:rPr>
                        <a:t>DP-601: </a:t>
                      </a:r>
                      <a:r>
                        <a:rPr kumimoji="0" lang="en-US" sz="900" b="0" i="0" u="none" strike="noStrike" kern="1200" cap="none" spc="-10" normalizeH="0" baseline="0" noProof="0" dirty="0">
                          <a:ln>
                            <a:noFill/>
                          </a:ln>
                          <a:solidFill>
                            <a:schemeClr val="tx1"/>
                          </a:solidFill>
                          <a:effectLst/>
                          <a:uLnTx/>
                          <a:uFillTx/>
                          <a:latin typeface="+mn-lt"/>
                          <a:ea typeface="+mn-ea"/>
                          <a:cs typeface="Segoe UI"/>
                        </a:rPr>
                        <a:t>Implementing </a:t>
                      </a:r>
                      <a:br>
                        <a:rPr kumimoji="0" lang="en-US" sz="900" b="0" i="0" u="none" strike="noStrike" kern="1200" cap="none" spc="-10" normalizeH="0" baseline="0" noProof="0" dirty="0">
                          <a:ln>
                            <a:noFill/>
                          </a:ln>
                          <a:solidFill>
                            <a:schemeClr val="tx1"/>
                          </a:solidFill>
                          <a:effectLst/>
                          <a:uLnTx/>
                          <a:uFillTx/>
                          <a:latin typeface="+mn-lt"/>
                          <a:ea typeface="+mn-ea"/>
                          <a:cs typeface="Segoe UI"/>
                        </a:rPr>
                      </a:br>
                      <a:r>
                        <a:rPr kumimoji="0" lang="en-US" sz="900" b="0" i="0" u="none" strike="noStrike" kern="1200" cap="none" spc="-10" normalizeH="0" baseline="0" noProof="0" dirty="0">
                          <a:ln>
                            <a:noFill/>
                          </a:ln>
                          <a:solidFill>
                            <a:schemeClr val="tx1"/>
                          </a:solidFill>
                          <a:effectLst/>
                          <a:uLnTx/>
                          <a:uFillTx/>
                          <a:latin typeface="+mn-lt"/>
                          <a:ea typeface="+mn-ea"/>
                          <a:cs typeface="Segoe UI"/>
                        </a:rPr>
                        <a:t>a Lakehouse with Microsoft Fabric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10" normalizeH="0" baseline="0" noProof="0" dirty="0">
                          <a:ln>
                            <a:noFill/>
                          </a:ln>
                          <a:solidFill>
                            <a:srgbClr val="000000"/>
                          </a:solidFill>
                          <a:effectLst/>
                          <a:uLnTx/>
                          <a:uFillTx/>
                          <a:latin typeface="+mn-lt"/>
                          <a:ea typeface="+mn-ea"/>
                          <a:cs typeface="Segoe UI"/>
                        </a:rPr>
                        <a:t>DP-602: </a:t>
                      </a:r>
                      <a:r>
                        <a:rPr kumimoji="0" lang="en-US" sz="900" b="0" i="0" u="none" strike="noStrike" kern="1200" cap="none" spc="-10" normalizeH="0" baseline="0" noProof="0" dirty="0">
                          <a:ln>
                            <a:noFill/>
                          </a:ln>
                          <a:solidFill>
                            <a:schemeClr val="tx1"/>
                          </a:solidFill>
                          <a:effectLst/>
                          <a:uLnTx/>
                          <a:uFillTx/>
                          <a:latin typeface="+mn-lt"/>
                          <a:ea typeface="+mn-ea"/>
                          <a:cs typeface="Segoe UI"/>
                        </a:rPr>
                        <a:t>Implementing a Data Warehouse with Microsoft Fabric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10" normalizeH="0" baseline="0" noProof="0" dirty="0">
                          <a:ln>
                            <a:noFill/>
                          </a:ln>
                          <a:solidFill>
                            <a:schemeClr val="tx1"/>
                          </a:solidFill>
                          <a:effectLst/>
                          <a:uLnTx/>
                          <a:uFillTx/>
                          <a:latin typeface="+mn-lt"/>
                          <a:ea typeface="+mn-ea"/>
                          <a:cs typeface="Segoe UI"/>
                        </a:rPr>
                        <a:t>DP-603: </a:t>
                      </a:r>
                      <a:r>
                        <a:rPr kumimoji="0" lang="en-US" sz="900" b="0" i="0" u="none" strike="noStrike" kern="1200" cap="none" spc="-10" normalizeH="0" baseline="0" noProof="0" dirty="0">
                          <a:ln>
                            <a:noFill/>
                          </a:ln>
                          <a:solidFill>
                            <a:schemeClr val="tx1"/>
                          </a:solidFill>
                          <a:effectLst/>
                          <a:uLnTx/>
                          <a:uFillTx/>
                          <a:latin typeface="+mn-lt"/>
                          <a:ea typeface="+mn-ea"/>
                          <a:cs typeface="Segoe UI"/>
                        </a:rPr>
                        <a:t>Implement Real-Time Analytics with Microsoft Fabric</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10" normalizeH="0" baseline="0" noProof="0" dirty="0">
                          <a:ln>
                            <a:noFill/>
                          </a:ln>
                          <a:solidFill>
                            <a:schemeClr val="tx1"/>
                          </a:solidFill>
                          <a:effectLst/>
                          <a:uLnTx/>
                          <a:uFillTx/>
                          <a:latin typeface="+mn-lt"/>
                          <a:ea typeface="+mn-ea"/>
                          <a:cs typeface="Segoe UI"/>
                        </a:rPr>
                        <a:t>PL-7008</a:t>
                      </a:r>
                      <a:r>
                        <a:rPr kumimoji="0" lang="en-US" sz="900" b="0" i="0" u="none" strike="noStrike" kern="1200" cap="none" spc="-10" normalizeH="0" baseline="0" noProof="0" dirty="0">
                          <a:ln>
                            <a:noFill/>
                          </a:ln>
                          <a:solidFill>
                            <a:schemeClr val="tx1"/>
                          </a:solidFill>
                          <a:effectLst/>
                          <a:uLnTx/>
                          <a:uFillTx/>
                          <a:latin typeface="+mn-lt"/>
                          <a:ea typeface="+mn-ea"/>
                          <a:cs typeface="Segoe UI"/>
                        </a:rPr>
                        <a:t>: Create copilots with Copilot Studio*</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1" i="0" u="none" strike="noStrike" kern="1200" cap="none" spc="-10" normalizeH="0" baseline="0" noProof="0" dirty="0">
                          <a:ln>
                            <a:noFill/>
                          </a:ln>
                          <a:solidFill>
                            <a:schemeClr val="tx1"/>
                          </a:solidFill>
                          <a:effectLst/>
                          <a:uLnTx/>
                          <a:uFillTx/>
                          <a:latin typeface="+mn-lt"/>
                          <a:ea typeface="+mn-ea"/>
                          <a:cs typeface="Segoe UI"/>
                        </a:rPr>
                        <a:t>PR-701: </a:t>
                      </a:r>
                      <a:r>
                        <a:rPr kumimoji="0" lang="en-US" sz="900" b="0" i="0" u="none" strike="noStrike" kern="1200" cap="none" spc="-10" normalizeH="0" baseline="0" noProof="0" dirty="0">
                          <a:ln>
                            <a:noFill/>
                          </a:ln>
                          <a:solidFill>
                            <a:schemeClr val="tx1"/>
                          </a:solidFill>
                          <a:effectLst/>
                          <a:uLnTx/>
                          <a:uFillTx/>
                          <a:latin typeface="+mn-lt"/>
                          <a:ea typeface="+mn-ea"/>
                          <a:cs typeface="Segoe UI"/>
                        </a:rPr>
                        <a:t>Migrate Enterprise Applications</a:t>
                      </a:r>
                      <a:endParaRPr kumimoji="0" lang="en-US" sz="900" b="1" i="0" u="none" strike="noStrike" kern="1200" cap="none" spc="-10" normalizeH="0" baseline="0" noProof="0" dirty="0">
                        <a:ln>
                          <a:noFill/>
                        </a:ln>
                        <a:solidFill>
                          <a:srgbClr val="000000"/>
                        </a:solidFill>
                        <a:effectLst/>
                        <a:uLnTx/>
                        <a:uFillTx/>
                        <a:latin typeface="+mn-lt"/>
                        <a:ea typeface="+mn-ea"/>
                        <a:cs typeface="Segoe UI"/>
                      </a:endParaRPr>
                    </a:p>
                  </a:txBody>
                  <a:tcPr marT="91440" marB="91440" anchor="ctr">
                    <a:lnL>
                      <a:noFill/>
                    </a:lnL>
                    <a:lnR>
                      <a:noFill/>
                    </a:lnR>
                    <a:lnT w="9525" cap="flat" cmpd="sng" algn="ctr">
                      <a:solidFill>
                        <a:schemeClr val="bg1">
                          <a:lumMod val="75000"/>
                        </a:schemeClr>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5002195"/>
                  </a:ext>
                </a:extLst>
              </a:tr>
            </a:tbl>
          </a:graphicData>
        </a:graphic>
      </p:graphicFrame>
      <p:pic>
        <p:nvPicPr>
          <p:cNvPr id="4" name="Picture 4">
            <a:extLst>
              <a:ext uri="{FF2B5EF4-FFF2-40B4-BE49-F238E27FC236}">
                <a16:creationId xmlns:a16="http://schemas.microsoft.com/office/drawing/2014/main" id="{952CB437-65D1-B8DD-DD24-39ED66A322B3}"/>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491318" y="0"/>
            <a:ext cx="455867" cy="4521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16028A-A821-FC62-51F1-6D0558E399EB}"/>
              </a:ext>
            </a:extLst>
          </p:cNvPr>
          <p:cNvSpPr txBox="1"/>
          <p:nvPr/>
        </p:nvSpPr>
        <p:spPr>
          <a:xfrm>
            <a:off x="263865" y="20331"/>
            <a:ext cx="7923934" cy="618631"/>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3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Segoe UI Black"/>
                <a:cs typeface="Segoe UI Semibold"/>
              </a:rPr>
              <a:t>AI Design Wins </a:t>
            </a:r>
            <a:r>
              <a:rPr kumimoji="0" lang="en-US" sz="2400" b="0" i="0" u="none" strike="noStrike" kern="1200" cap="none" spc="0" normalizeH="0" baseline="0" noProof="0">
                <a:ln>
                  <a:noFill/>
                </a:ln>
                <a:solidFill>
                  <a:srgbClr val="000000"/>
                </a:solidFill>
                <a:effectLst/>
                <a:uLnTx/>
                <a:uFillTx/>
                <a:latin typeface="Segoe UI Semibold"/>
                <a:ea typeface="Segoe UI Black"/>
                <a:cs typeface="Segoe UI Semibold"/>
              </a:rPr>
              <a:t>– Skilling Curriculum</a:t>
            </a:r>
            <a:br>
              <a:rPr kumimoji="0" lang="en-US" sz="2400" b="0" i="0" u="none" strike="noStrike" kern="1200" cap="none" spc="0" normalizeH="0" baseline="0" noProof="0">
                <a:ln>
                  <a:noFill/>
                </a:ln>
                <a:solidFill>
                  <a:srgbClr val="0078D4"/>
                </a:solidFill>
                <a:effectLst/>
                <a:uLnTx/>
                <a:uFillTx/>
                <a:latin typeface="Segoe UI Semibold"/>
                <a:ea typeface="Segoe UI Black"/>
                <a:cs typeface="Segoe UI Semibold"/>
              </a:rPr>
            </a:br>
            <a:r>
              <a:rPr kumimoji="0" lang="en-US" sz="1400" b="0" i="0" u="none" strike="noStrike" kern="1200" cap="none" spc="0" normalizeH="0" baseline="0" noProof="0">
                <a:ln>
                  <a:noFill/>
                </a:ln>
                <a:solidFill>
                  <a:srgbClr val="0078D4"/>
                </a:solidFill>
                <a:effectLst/>
                <a:uLnTx/>
                <a:uFillTx/>
                <a:latin typeface="Segoe UI"/>
                <a:ea typeface="Segoe UI Black"/>
                <a:cs typeface="Segoe UI Semibold"/>
              </a:rPr>
              <a:t>30-60-90-DAY JOURNEY</a:t>
            </a:r>
            <a:endParaRPr kumimoji="0" lang="en-US" sz="2400" b="0" i="0" u="none" strike="noStrike" kern="1200" cap="none" spc="0" normalizeH="0" baseline="0" noProof="0">
              <a:ln>
                <a:noFill/>
              </a:ln>
              <a:solidFill>
                <a:srgbClr val="0078D4"/>
              </a:solidFill>
              <a:effectLst/>
              <a:uLnTx/>
              <a:uFillTx/>
              <a:latin typeface="Segoe UI"/>
              <a:ea typeface="Segoe UI Black"/>
              <a:cs typeface="Segoe UI Semibold"/>
            </a:endParaRPr>
          </a:p>
        </p:txBody>
      </p:sp>
      <p:sp>
        <p:nvSpPr>
          <p:cNvPr id="3" name="Rectangle: Top Corners Rounded 2">
            <a:extLst>
              <a:ext uri="{FF2B5EF4-FFF2-40B4-BE49-F238E27FC236}">
                <a16:creationId xmlns:a16="http://schemas.microsoft.com/office/drawing/2014/main" id="{AA702D89-DC33-A84E-2A4B-42364C0A0CF7}"/>
              </a:ext>
            </a:extLst>
          </p:cNvPr>
          <p:cNvSpPr/>
          <p:nvPr/>
        </p:nvSpPr>
        <p:spPr bwMode="auto">
          <a:xfrm>
            <a:off x="263865" y="744848"/>
            <a:ext cx="11643068" cy="773039"/>
          </a:xfrm>
          <a:prstGeom prst="round2SameRect">
            <a:avLst/>
          </a:prstGeom>
          <a:gradFill flip="none" rotWithShape="1">
            <a:gsLst>
              <a:gs pos="52000">
                <a:schemeClr val="accent3">
                  <a:lumMod val="20000"/>
                  <a:lumOff val="80000"/>
                </a:schemeClr>
              </a:gs>
              <a:gs pos="100000">
                <a:schemeClr val="accent6"/>
              </a:gs>
              <a:gs pos="0">
                <a:schemeClr val="accent1">
                  <a:lumMod val="20000"/>
                  <a:lumOff val="8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19D09771-D060-A0E2-22FF-95CAA27520AE}"/>
              </a:ext>
            </a:extLst>
          </p:cNvPr>
          <p:cNvSpPr txBox="1"/>
          <p:nvPr/>
        </p:nvSpPr>
        <p:spPr>
          <a:xfrm>
            <a:off x="138516" y="1110398"/>
            <a:ext cx="1467853"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Personas</a:t>
            </a:r>
          </a:p>
        </p:txBody>
      </p:sp>
      <p:pic>
        <p:nvPicPr>
          <p:cNvPr id="1026" name="Picture 2" descr="Square calendar icon with &quot;30&quot; in the center and make it pop with professional colors ">
            <a:extLst>
              <a:ext uri="{FF2B5EF4-FFF2-40B4-BE49-F238E27FC236}">
                <a16:creationId xmlns:a16="http://schemas.microsoft.com/office/drawing/2014/main" id="{8BEDB58C-F720-1CCA-2423-1A1A66E23733}"/>
              </a:ext>
            </a:extLst>
          </p:cNvPr>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1598806" y="615314"/>
            <a:ext cx="1008406" cy="10084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quare calendar icon with &quot;60&quot; in the center and make it pop with professional colors ">
            <a:extLst>
              <a:ext uri="{FF2B5EF4-FFF2-40B4-BE49-F238E27FC236}">
                <a16:creationId xmlns:a16="http://schemas.microsoft.com/office/drawing/2014/main" id="{E5BE7B95-0F2E-3677-EEEF-4F7461CB85AC}"/>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4719662" y="627164"/>
            <a:ext cx="1008406" cy="10084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quare calendar icon with &quot;90&quot; in the center and make it pop with professional colors ">
            <a:extLst>
              <a:ext uri="{FF2B5EF4-FFF2-40B4-BE49-F238E27FC236}">
                <a16:creationId xmlns:a16="http://schemas.microsoft.com/office/drawing/2014/main" id="{C1D6F52F-262C-C408-9348-0EA7BE32786D}"/>
              </a:ext>
            </a:extLst>
          </p:cNvPr>
          <p:cNvPicPr>
            <a:picLocks noChangeAspect="1" noChangeArrowheads="1"/>
          </p:cNvPicPr>
          <p:nvPr/>
        </p:nvPicPr>
        <p:blipFill>
          <a:blip r:embed="rId14" cstate="print">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7840518" y="638962"/>
            <a:ext cx="1024843" cy="1024843"/>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2954834-263C-712B-6C68-1DA84287EC6F}"/>
              </a:ext>
            </a:extLst>
          </p:cNvPr>
          <p:cNvSpPr txBox="1"/>
          <p:nvPr/>
        </p:nvSpPr>
        <p:spPr>
          <a:xfrm>
            <a:off x="2513423" y="748446"/>
            <a:ext cx="2109605"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Segoe UI Black"/>
                <a:cs typeface="Segoe UI Semibold"/>
              </a:rPr>
              <a:t>Understand</a:t>
            </a:r>
            <a:r>
              <a:rPr kumimoji="0" lang="en-US" sz="1100" b="1" i="0" u="none" strike="noStrike" kern="1200" cap="none" spc="0" normalizeH="0" baseline="0" noProof="0">
                <a:ln>
                  <a:noFill/>
                </a:ln>
                <a:solidFill>
                  <a:srgbClr val="000000"/>
                </a:solidFill>
                <a:effectLst/>
                <a:uLnTx/>
                <a:uFillTx/>
                <a:latin typeface="Segoe UI Semibold"/>
                <a:ea typeface="Segoe UI Black"/>
                <a:cs typeface="Segoe UI Semibold"/>
              </a:rPr>
              <a:t> Microsoft's AI ecosystem and its Azure AI, Data and Application services.</a:t>
            </a:r>
          </a:p>
        </p:txBody>
      </p:sp>
      <p:sp>
        <p:nvSpPr>
          <p:cNvPr id="26" name="TextBox 25">
            <a:extLst>
              <a:ext uri="{FF2B5EF4-FFF2-40B4-BE49-F238E27FC236}">
                <a16:creationId xmlns:a16="http://schemas.microsoft.com/office/drawing/2014/main" id="{A6175C77-A8A5-18FF-3893-7D0F0F985D9E}"/>
              </a:ext>
            </a:extLst>
          </p:cNvPr>
          <p:cNvSpPr txBox="1"/>
          <p:nvPr/>
        </p:nvSpPr>
        <p:spPr>
          <a:xfrm>
            <a:off x="5612712" y="748446"/>
            <a:ext cx="2211175"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UI Semibold"/>
                <a:ea typeface="Segoe UI Black"/>
                <a:cs typeface="Segoe UI Semibold"/>
              </a:rPr>
              <a:t>Design and create </a:t>
            </a:r>
            <a:r>
              <a:rPr kumimoji="0" lang="en-US" sz="1100" b="1" i="0" u="none" strike="noStrike" kern="1200" cap="none" spc="0" normalizeH="0" baseline="0" noProof="0">
                <a:ln>
                  <a:noFill/>
                </a:ln>
                <a:solidFill>
                  <a:srgbClr val="000000"/>
                </a:solidFill>
                <a:effectLst/>
                <a:uLnTx/>
                <a:uFillTx/>
                <a:latin typeface="Segoe UI Semibold"/>
                <a:ea typeface="Segoe UI Black"/>
                <a:cs typeface="Segoe UI Semibold"/>
              </a:rPr>
              <a:t>AI solutions using Microsoft Azure services, focusing on specific Azure AI and App services. </a:t>
            </a:r>
            <a:endParaRPr kumimoji="0" lang="en-US" sz="11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C6E84936-14AE-5ABE-F7EB-BE9B3301F275}"/>
              </a:ext>
            </a:extLst>
          </p:cNvPr>
          <p:cNvSpPr txBox="1"/>
          <p:nvPr/>
        </p:nvSpPr>
        <p:spPr>
          <a:xfrm>
            <a:off x="8749571" y="748446"/>
            <a:ext cx="2780269" cy="9694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8D4"/>
                </a:solidFill>
                <a:effectLst/>
                <a:uLnTx/>
                <a:uFillTx/>
                <a:latin typeface="Segoe UI Semibold"/>
                <a:ea typeface="Segoe UI Black"/>
                <a:cs typeface="Segoe UI Semibold"/>
              </a:rPr>
              <a:t>Implement &amp; Deploy </a:t>
            </a:r>
            <a:r>
              <a:rPr kumimoji="0" lang="en-US" sz="1100" b="0" i="0" u="none" strike="noStrike" kern="1200" cap="none" spc="0" normalizeH="0" baseline="0" noProof="0">
                <a:ln>
                  <a:noFill/>
                </a:ln>
                <a:solidFill>
                  <a:srgbClr val="000000"/>
                </a:solidFill>
                <a:effectLst/>
                <a:uLnTx/>
                <a:uFillTx/>
                <a:latin typeface="Segoe UI Semibold"/>
                <a:ea typeface="+mn-ea"/>
                <a:cs typeface="+mn-cs"/>
              </a:rPr>
              <a:t>advanced AI applications and data solutions in production environments using Microsoft's suite of tools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4554228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6AFCA-33F2-1170-9A59-19AAE9FAC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B143A-7D53-9236-3217-C42D14C52329}"/>
              </a:ext>
            </a:extLst>
          </p:cNvPr>
          <p:cNvSpPr>
            <a:spLocks noGrp="1"/>
          </p:cNvSpPr>
          <p:nvPr>
            <p:ph type="title"/>
          </p:nvPr>
        </p:nvSpPr>
        <p:spPr>
          <a:xfrm>
            <a:off x="588264" y="2875002"/>
            <a:ext cx="3477324" cy="1107996"/>
          </a:xfrm>
        </p:spPr>
        <p:txBody>
          <a:bodyPr/>
          <a:lstStyle/>
          <a:p>
            <a:r>
              <a:rPr lang="en-US" sz="3600" b="1" dirty="0">
                <a:latin typeface="+mj-lt"/>
              </a:rPr>
              <a:t>AI Toolkit for </a:t>
            </a:r>
            <a:br>
              <a:rPr lang="en-US" sz="3600" b="1" dirty="0">
                <a:latin typeface="+mj-lt"/>
              </a:rPr>
            </a:br>
            <a:r>
              <a:rPr lang="en-US" sz="3600" b="1" dirty="0">
                <a:latin typeface="+mj-lt"/>
              </a:rPr>
              <a:t>VS Code</a:t>
            </a:r>
            <a:endParaRPr lang="en-GB" sz="3600" b="1" dirty="0">
              <a:latin typeface="+mj-lt"/>
            </a:endParaRPr>
          </a:p>
        </p:txBody>
      </p:sp>
      <p:pic>
        <p:nvPicPr>
          <p:cNvPr id="6" name="Picture 5">
            <a:extLst>
              <a:ext uri="{FF2B5EF4-FFF2-40B4-BE49-F238E27FC236}">
                <a16:creationId xmlns:a16="http://schemas.microsoft.com/office/drawing/2014/main" id="{E434B3EC-F00D-32E7-570E-28EDAE14D0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602472" y="900530"/>
            <a:ext cx="8759160" cy="5292802"/>
          </a:xfrm>
          <a:prstGeom prst="rect">
            <a:avLst/>
          </a:prstGeom>
        </p:spPr>
      </p:pic>
    </p:spTree>
    <p:extLst>
      <p:ext uri="{BB962C8B-B14F-4D97-AF65-F5344CB8AC3E}">
        <p14:creationId xmlns:p14="http://schemas.microsoft.com/office/powerpoint/2010/main" val="46780242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111DC-32F8-E458-73BF-9652488BE45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537650-547A-59F1-A37D-EAB2B8AA466F}"/>
              </a:ext>
            </a:extLst>
          </p:cNvPr>
          <p:cNvSpPr>
            <a:spLocks noGrp="1"/>
          </p:cNvSpPr>
          <p:nvPr>
            <p:ph type="title"/>
          </p:nvPr>
        </p:nvSpPr>
        <p:spPr>
          <a:xfrm>
            <a:off x="948690" y="2938647"/>
            <a:ext cx="10294620" cy="980706"/>
          </a:xfrm>
          <a:prstGeom prst="roundRect">
            <a:avLst>
              <a:gd name="adj" fmla="val 50000"/>
            </a:avLst>
          </a:prstGeom>
          <a:gradFill>
            <a:gsLst>
              <a:gs pos="80000">
                <a:srgbClr val="D4318D"/>
              </a:gs>
              <a:gs pos="100000">
                <a:srgbClr val="F3213A"/>
              </a:gs>
              <a:gs pos="58000">
                <a:schemeClr val="accent2"/>
              </a:gs>
              <a:gs pos="19000">
                <a:schemeClr val="accent1"/>
              </a:gs>
            </a:gsLst>
            <a:path path="circle">
              <a:fillToRect r="100000" b="100000"/>
            </a:path>
          </a:gradFill>
          <a:ln w="15875">
            <a:noFill/>
            <a:headEnd type="none" w="med" len="med"/>
            <a:tailEnd type="none" w="med" len="med"/>
          </a:ln>
          <a:effectLst>
            <a:outerShdw blurRad="63500" dist="63500" dir="2700000" algn="tl"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spAutoFit/>
          </a:bodyPr>
          <a:lstStyle/>
          <a:p>
            <a:pPr defTabSz="540123"/>
            <a:r>
              <a:rPr lang="en-US" sz="4400" dirty="0" err="1">
                <a:solidFill>
                  <a:schemeClr val="lt1"/>
                </a:solidFill>
                <a:latin typeface="Segoe UI Semibold" panose="020B0702040204020203" pitchFamily="34" charset="0"/>
                <a:cs typeface="Segoe UI" pitchFamily="34" charset="0"/>
              </a:rPr>
              <a:t>GenAI</a:t>
            </a:r>
            <a:r>
              <a:rPr lang="en-US" sz="4400" dirty="0">
                <a:solidFill>
                  <a:schemeClr val="lt1"/>
                </a:solidFill>
                <a:latin typeface="Segoe UI Semibold" panose="020B0702040204020203" pitchFamily="34" charset="0"/>
                <a:cs typeface="Segoe UI" pitchFamily="34" charset="0"/>
              </a:rPr>
              <a:t> Ops</a:t>
            </a:r>
          </a:p>
        </p:txBody>
      </p:sp>
    </p:spTree>
    <p:extLst>
      <p:ext uri="{BB962C8B-B14F-4D97-AF65-F5344CB8AC3E}">
        <p14:creationId xmlns:p14="http://schemas.microsoft.com/office/powerpoint/2010/main" val="122593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C295EB31-32E8-E295-09D8-57ECDC783D84}"/>
              </a:ext>
              <a:ext uri="{C183D7F6-B498-43B3-948B-1728B52AA6E4}">
                <adec:decorative xmlns:adec="http://schemas.microsoft.com/office/drawing/2017/decorative" val="1"/>
              </a:ext>
            </a:extLst>
          </p:cNvPr>
          <p:cNvSpPr/>
          <p:nvPr/>
        </p:nvSpPr>
        <p:spPr bwMode="auto">
          <a:xfrm>
            <a:off x="2697481" y="539497"/>
            <a:ext cx="9235440" cy="6053328"/>
          </a:xfrm>
          <a:prstGeom prst="roundRect">
            <a:avLst>
              <a:gd name="adj" fmla="val 4186"/>
            </a:avLst>
          </a:prstGeom>
          <a:noFill/>
          <a:ln w="19050">
            <a:solidFill>
              <a:srgbClr val="C03BC4"/>
            </a:solidFill>
            <a:headEnd type="none" w="med" len="med"/>
            <a:tailEnd type="none" w="med" len="med"/>
          </a:ln>
          <a:effectLst>
            <a:outerShdw blurRad="48090" dist="96517" dir="2700000" algn="tl"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a:ln>
                <a:noFill/>
              </a:ln>
              <a:solidFill>
                <a:srgbClr val="FFFFFF"/>
              </a:solidFill>
              <a:effectLst/>
              <a:uLnTx/>
              <a:uFillTx/>
              <a:latin typeface="Segoe Sans Tex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E3404A5E-31E1-F713-EEAF-6551423C84B4}"/>
              </a:ext>
              <a:ext uri="{C183D7F6-B498-43B3-948B-1728B52AA6E4}">
                <adec:decorative xmlns:adec="http://schemas.microsoft.com/office/drawing/2017/decorative" val="1"/>
              </a:ext>
            </a:extLst>
          </p:cNvPr>
          <p:cNvCxnSpPr/>
          <p:nvPr/>
        </p:nvCxnSpPr>
        <p:spPr>
          <a:xfrm>
            <a:off x="3323300" y="1348963"/>
            <a:ext cx="0" cy="990600"/>
          </a:xfrm>
          <a:prstGeom prst="line">
            <a:avLst/>
          </a:prstGeom>
          <a:ln w="19050">
            <a:gradFill>
              <a:gsLst>
                <a:gs pos="26000">
                  <a:srgbClr val="CC4EC3"/>
                </a:gs>
                <a:gs pos="100000">
                  <a:schemeClr val="accent4"/>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3171E9-372B-1A18-04D7-23D231065BFE}"/>
              </a:ext>
              <a:ext uri="{C183D7F6-B498-43B3-948B-1728B52AA6E4}">
                <adec:decorative xmlns:adec="http://schemas.microsoft.com/office/drawing/2017/decorative" val="1"/>
              </a:ext>
            </a:extLst>
          </p:cNvPr>
          <p:cNvCxnSpPr/>
          <p:nvPr/>
        </p:nvCxnSpPr>
        <p:spPr>
          <a:xfrm>
            <a:off x="3718588" y="1348963"/>
            <a:ext cx="0" cy="990600"/>
          </a:xfrm>
          <a:prstGeom prst="line">
            <a:avLst/>
          </a:prstGeom>
          <a:ln w="19050">
            <a:gradFill>
              <a:gsLst>
                <a:gs pos="26000">
                  <a:srgbClr val="CC4EC3"/>
                </a:gs>
                <a:gs pos="100000">
                  <a:schemeClr val="accent4"/>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2" name="Rounded Rectangle 5">
            <a:extLst>
              <a:ext uri="{FF2B5EF4-FFF2-40B4-BE49-F238E27FC236}">
                <a16:creationId xmlns:a16="http://schemas.microsoft.com/office/drawing/2014/main" id="{1A7AFC7D-3C0C-AA87-4C9E-709887EF9697}"/>
              </a:ext>
              <a:ext uri="{C183D7F6-B498-43B3-948B-1728B52AA6E4}">
                <adec:decorative xmlns:adec="http://schemas.microsoft.com/office/drawing/2017/decorative" val="1"/>
              </a:ext>
            </a:extLst>
          </p:cNvPr>
          <p:cNvSpPr/>
          <p:nvPr/>
        </p:nvSpPr>
        <p:spPr bwMode="auto">
          <a:xfrm>
            <a:off x="259079" y="3235528"/>
            <a:ext cx="2201506" cy="3357297"/>
          </a:xfrm>
          <a:prstGeom prst="roundRect">
            <a:avLst>
              <a:gd name="adj" fmla="val 8113"/>
            </a:avLst>
          </a:prstGeom>
          <a:noFill/>
          <a:ln w="19050">
            <a:solidFill>
              <a:schemeClr val="accent5"/>
            </a:solidFill>
            <a:headEnd type="none" w="med" len="med"/>
            <a:tailEnd type="none" w="med" len="med"/>
          </a:ln>
          <a:effectLst>
            <a:outerShdw blurRad="48090" dist="96517" dir="2700000" algn="tl"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a:ln>
                <a:noFill/>
              </a:ln>
              <a:solidFill>
                <a:srgbClr val="FFFFFF"/>
              </a:solidFill>
              <a:effectLst/>
              <a:uLnTx/>
              <a:uFillTx/>
              <a:latin typeface="Segoe Sans Text"/>
              <a:ea typeface="Segoe UI" pitchFamily="34" charset="0"/>
              <a:cs typeface="Segoe UI" pitchFamily="34" charset="0"/>
            </a:endParaRPr>
          </a:p>
        </p:txBody>
      </p:sp>
      <p:sp>
        <p:nvSpPr>
          <p:cNvPr id="11" name="Freeform: Shape 10">
            <a:extLst>
              <a:ext uri="{FF2B5EF4-FFF2-40B4-BE49-F238E27FC236}">
                <a16:creationId xmlns:a16="http://schemas.microsoft.com/office/drawing/2014/main" id="{4D08A8D7-40EA-F04C-CEC6-6433FBFB83E7}"/>
              </a:ext>
              <a:ext uri="{C183D7F6-B498-43B3-948B-1728B52AA6E4}">
                <adec:decorative xmlns:adec="http://schemas.microsoft.com/office/drawing/2017/decorative" val="1"/>
              </a:ext>
            </a:extLst>
          </p:cNvPr>
          <p:cNvSpPr/>
          <p:nvPr/>
        </p:nvSpPr>
        <p:spPr>
          <a:xfrm>
            <a:off x="2907792" y="1951781"/>
            <a:ext cx="8833460" cy="1037509"/>
          </a:xfrm>
          <a:custGeom>
            <a:avLst/>
            <a:gdLst>
              <a:gd name="connsiteX0" fmla="*/ 6116891 w 9391909"/>
              <a:gd name="connsiteY0" fmla="*/ 0 h 1208404"/>
              <a:gd name="connsiteX1" fmla="*/ 9248571 w 9391909"/>
              <a:gd name="connsiteY1" fmla="*/ 0 h 1208404"/>
              <a:gd name="connsiteX2" fmla="*/ 9391910 w 9391909"/>
              <a:gd name="connsiteY2" fmla="*/ 142426 h 1208404"/>
              <a:gd name="connsiteX3" fmla="*/ 9391910 w 9391909"/>
              <a:gd name="connsiteY3" fmla="*/ 1065979 h 1208404"/>
              <a:gd name="connsiteX4" fmla="*/ 9248571 w 9391909"/>
              <a:gd name="connsiteY4" fmla="*/ 1208405 h 1208404"/>
              <a:gd name="connsiteX5" fmla="*/ 143339 w 9391909"/>
              <a:gd name="connsiteY5" fmla="*/ 1208405 h 1208404"/>
              <a:gd name="connsiteX6" fmla="*/ 0 w 9391909"/>
              <a:gd name="connsiteY6" fmla="*/ 1065979 h 1208404"/>
              <a:gd name="connsiteX7" fmla="*/ 0 w 9391909"/>
              <a:gd name="connsiteY7" fmla="*/ 142426 h 1208404"/>
              <a:gd name="connsiteX8" fmla="*/ 143339 w 9391909"/>
              <a:gd name="connsiteY8" fmla="*/ 0 h 1208404"/>
              <a:gd name="connsiteX9" fmla="*/ 3275019 w 9391909"/>
              <a:gd name="connsiteY9" fmla="*/ 0 h 120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1909" h="1208404">
                <a:moveTo>
                  <a:pt x="6116891" y="0"/>
                </a:moveTo>
                <a:lnTo>
                  <a:pt x="9248571" y="0"/>
                </a:lnTo>
                <a:cubicBezTo>
                  <a:pt x="9327740" y="0"/>
                  <a:pt x="9391910" y="63779"/>
                  <a:pt x="9391910" y="142426"/>
                </a:cubicBezTo>
                <a:lnTo>
                  <a:pt x="9391910" y="1065979"/>
                </a:lnTo>
                <a:cubicBezTo>
                  <a:pt x="9391910" y="1144627"/>
                  <a:pt x="9327740" y="1208405"/>
                  <a:pt x="9248571" y="1208405"/>
                </a:cubicBezTo>
                <a:lnTo>
                  <a:pt x="143339" y="1208405"/>
                </a:lnTo>
                <a:cubicBezTo>
                  <a:pt x="64170" y="1208405"/>
                  <a:pt x="0" y="1144627"/>
                  <a:pt x="0" y="1065979"/>
                </a:cubicBezTo>
                <a:lnTo>
                  <a:pt x="0" y="142426"/>
                </a:lnTo>
                <a:cubicBezTo>
                  <a:pt x="0" y="63779"/>
                  <a:pt x="64170" y="0"/>
                  <a:pt x="143339" y="0"/>
                </a:cubicBezTo>
                <a:lnTo>
                  <a:pt x="3275019" y="0"/>
                </a:lnTo>
              </a:path>
            </a:pathLst>
          </a:custGeom>
          <a:noFill/>
          <a:ln w="22225" cap="flat">
            <a:solidFill>
              <a:srgbClr val="49C5B1"/>
            </a:solidFill>
            <a:prstDash val="solid"/>
            <a:miter/>
          </a:ln>
          <a:effectLst>
            <a:outerShdw blurRad="63500" dist="127000" dir="2700000" algn="tl" rotWithShape="0">
              <a:srgbClr val="091F2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D04B3840-FF89-D9B3-F575-E8C57EB3FBA0}"/>
              </a:ext>
              <a:ext uri="{C183D7F6-B498-43B3-948B-1728B52AA6E4}">
                <adec:decorative xmlns:adec="http://schemas.microsoft.com/office/drawing/2017/decorative" val="1"/>
              </a:ext>
            </a:extLst>
          </p:cNvPr>
          <p:cNvSpPr/>
          <p:nvPr/>
        </p:nvSpPr>
        <p:spPr>
          <a:xfrm>
            <a:off x="2907792" y="5154269"/>
            <a:ext cx="8833460" cy="1217534"/>
          </a:xfrm>
          <a:custGeom>
            <a:avLst/>
            <a:gdLst>
              <a:gd name="connsiteX0" fmla="*/ 6116891 w 9391909"/>
              <a:gd name="connsiteY0" fmla="*/ 0 h 1208404"/>
              <a:gd name="connsiteX1" fmla="*/ 9248571 w 9391909"/>
              <a:gd name="connsiteY1" fmla="*/ 0 h 1208404"/>
              <a:gd name="connsiteX2" fmla="*/ 9391910 w 9391909"/>
              <a:gd name="connsiteY2" fmla="*/ 142426 h 1208404"/>
              <a:gd name="connsiteX3" fmla="*/ 9391910 w 9391909"/>
              <a:gd name="connsiteY3" fmla="*/ 1065979 h 1208404"/>
              <a:gd name="connsiteX4" fmla="*/ 9248571 w 9391909"/>
              <a:gd name="connsiteY4" fmla="*/ 1208405 h 1208404"/>
              <a:gd name="connsiteX5" fmla="*/ 143339 w 9391909"/>
              <a:gd name="connsiteY5" fmla="*/ 1208405 h 1208404"/>
              <a:gd name="connsiteX6" fmla="*/ 0 w 9391909"/>
              <a:gd name="connsiteY6" fmla="*/ 1065979 h 1208404"/>
              <a:gd name="connsiteX7" fmla="*/ 0 w 9391909"/>
              <a:gd name="connsiteY7" fmla="*/ 142426 h 1208404"/>
              <a:gd name="connsiteX8" fmla="*/ 143339 w 9391909"/>
              <a:gd name="connsiteY8" fmla="*/ 0 h 1208404"/>
              <a:gd name="connsiteX9" fmla="*/ 3275019 w 9391909"/>
              <a:gd name="connsiteY9" fmla="*/ 0 h 120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1909" h="1208404">
                <a:moveTo>
                  <a:pt x="6116891" y="0"/>
                </a:moveTo>
                <a:lnTo>
                  <a:pt x="9248571" y="0"/>
                </a:lnTo>
                <a:cubicBezTo>
                  <a:pt x="9327740" y="0"/>
                  <a:pt x="9391910" y="63779"/>
                  <a:pt x="9391910" y="142426"/>
                </a:cubicBezTo>
                <a:lnTo>
                  <a:pt x="9391910" y="1065979"/>
                </a:lnTo>
                <a:cubicBezTo>
                  <a:pt x="9391910" y="1144627"/>
                  <a:pt x="9327740" y="1208405"/>
                  <a:pt x="9248571" y="1208405"/>
                </a:cubicBezTo>
                <a:lnTo>
                  <a:pt x="143339" y="1208405"/>
                </a:lnTo>
                <a:cubicBezTo>
                  <a:pt x="64170" y="1208405"/>
                  <a:pt x="0" y="1144627"/>
                  <a:pt x="0" y="1065979"/>
                </a:cubicBezTo>
                <a:lnTo>
                  <a:pt x="0" y="142426"/>
                </a:lnTo>
                <a:cubicBezTo>
                  <a:pt x="0" y="63779"/>
                  <a:pt x="64170" y="0"/>
                  <a:pt x="143339" y="0"/>
                </a:cubicBezTo>
                <a:lnTo>
                  <a:pt x="3275019" y="0"/>
                </a:lnTo>
              </a:path>
            </a:pathLst>
          </a:custGeom>
          <a:noFill/>
          <a:ln w="22225" cap="flat">
            <a:solidFill>
              <a:srgbClr val="0078D4"/>
            </a:solidFill>
            <a:prstDash val="solid"/>
            <a:miter/>
          </a:ln>
          <a:effectLst>
            <a:outerShdw blurRad="63500" dist="127000" dir="2700000" algn="tl" rotWithShape="0">
              <a:srgbClr val="091F2C">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000000"/>
              </a:solidFill>
              <a:effectLst/>
              <a:uLnTx/>
              <a:uFillTx/>
              <a:latin typeface="Segoe Sans Text"/>
              <a:ea typeface="+mn-ea"/>
              <a:cs typeface="+mn-cs"/>
            </a:endParaRPr>
          </a:p>
        </p:txBody>
      </p:sp>
      <p:cxnSp>
        <p:nvCxnSpPr>
          <p:cNvPr id="19" name="Straight Connector 18">
            <a:extLst>
              <a:ext uri="{FF2B5EF4-FFF2-40B4-BE49-F238E27FC236}">
                <a16:creationId xmlns:a16="http://schemas.microsoft.com/office/drawing/2014/main" id="{9C34EEEE-E926-57D0-34A6-4DD8528BDEA1}"/>
              </a:ext>
              <a:ext uri="{C183D7F6-B498-43B3-948B-1728B52AA6E4}">
                <adec:decorative xmlns:adec="http://schemas.microsoft.com/office/drawing/2017/decorative" val="1"/>
              </a:ext>
            </a:extLst>
          </p:cNvPr>
          <p:cNvCxnSpPr/>
          <p:nvPr/>
        </p:nvCxnSpPr>
        <p:spPr>
          <a:xfrm>
            <a:off x="4113875" y="1348963"/>
            <a:ext cx="0" cy="990600"/>
          </a:xfrm>
          <a:prstGeom prst="line">
            <a:avLst/>
          </a:prstGeom>
          <a:ln w="19050">
            <a:gradFill>
              <a:gsLst>
                <a:gs pos="26000">
                  <a:srgbClr val="CC4EC3"/>
                </a:gs>
                <a:gs pos="100000">
                  <a:schemeClr val="accent4"/>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itle 36">
            <a:extLst>
              <a:ext uri="{FF2B5EF4-FFF2-40B4-BE49-F238E27FC236}">
                <a16:creationId xmlns:a16="http://schemas.microsoft.com/office/drawing/2014/main" id="{7258CF2C-FED9-B6D6-799B-23BCB44E8CCF}"/>
              </a:ext>
            </a:extLst>
          </p:cNvPr>
          <p:cNvSpPr txBox="1">
            <a:spLocks noGrp="1"/>
          </p:cNvSpPr>
          <p:nvPr>
            <p:ph type="title" idx="4294967295"/>
          </p:nvPr>
        </p:nvSpPr>
        <p:spPr>
          <a:xfrm>
            <a:off x="209860" y="390525"/>
            <a:ext cx="2381250" cy="19383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dirty="0">
                <a:ln>
                  <a:noFill/>
                </a:ln>
                <a:effectLst/>
                <a:uLnTx/>
                <a:uFillTx/>
                <a:latin typeface="Segoe UI Semibold" panose="020B0702040204020203" pitchFamily="34" charset="0"/>
                <a:cs typeface="Segoe UI Semibold" panose="020B0702040204020203" pitchFamily="34" charset="0"/>
              </a:rPr>
              <a:t>Get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dirty="0">
                <a:ln>
                  <a:noFill/>
                </a:ln>
                <a:effectLst/>
                <a:uLnTx/>
                <a:uFillTx/>
                <a:latin typeface="Segoe UI Semibold" panose="020B0702040204020203" pitchFamily="34" charset="0"/>
                <a:cs typeface="Segoe UI Semibold" panose="020B0702040204020203" pitchFamily="34" charset="0"/>
              </a:rPr>
              <a:t>know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dirty="0">
                <a:ln>
                  <a:noFill/>
                </a:ln>
                <a:solidFill>
                  <a:srgbClr val="81D0C1"/>
                </a:solidFill>
                <a:effectLst/>
                <a:uLnTx/>
                <a:uFillTx/>
                <a:latin typeface="Segoe UI Semibold" panose="020B0702040204020203" pitchFamily="34" charset="0"/>
                <a:cs typeface="Segoe UI Semibold" panose="020B0702040204020203" pitchFamily="34" charset="0"/>
              </a:rPr>
              <a:t>Azure AI</a:t>
            </a:r>
          </a:p>
        </p:txBody>
      </p:sp>
      <p:sp>
        <p:nvSpPr>
          <p:cNvPr id="34" name="TextBox 62">
            <a:extLst>
              <a:ext uri="{FF2B5EF4-FFF2-40B4-BE49-F238E27FC236}">
                <a16:creationId xmlns:a16="http://schemas.microsoft.com/office/drawing/2014/main" id="{E723C4CC-752A-F781-2068-DA7EBA32BF77}"/>
              </a:ext>
            </a:extLst>
          </p:cNvPr>
          <p:cNvSpPr txBox="1"/>
          <p:nvPr/>
        </p:nvSpPr>
        <p:spPr>
          <a:xfrm>
            <a:off x="623540" y="3112971"/>
            <a:ext cx="1505827" cy="1292662"/>
          </a:xfrm>
          <a:prstGeom prst="rect">
            <a:avLst/>
          </a:prstGeom>
          <a:solidFill>
            <a:schemeClr val="bg1"/>
          </a:solid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effectLst/>
                <a:uLnTx/>
                <a:uFillTx/>
                <a:latin typeface="Segoe Sans Text"/>
                <a:ea typeface="+mn-ea"/>
                <a:cs typeface="Segoe Sans Text" pitchFamily="2" charset="0"/>
              </a:rPr>
              <a:t>Azure AI Infrastructure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dirty="0">
              <a:ln>
                <a:noFill/>
              </a:ln>
              <a:effectLst/>
              <a:uLnTx/>
              <a:uFillTx/>
              <a:latin typeface="Segoe Sans Text"/>
              <a:ea typeface="+mn-ea"/>
              <a:cs typeface="Segoe Sans Text"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effectLst/>
                <a:uLnTx/>
                <a:uFillTx/>
                <a:latin typeface="Segoe Sans Text"/>
                <a:ea typeface="+mn-ea"/>
                <a:cs typeface="Segoe Sans Text" pitchFamily="2" charset="0"/>
              </a:rPr>
              <a:t>State-of-the-art silicon and systems for AI workloads</a:t>
            </a:r>
            <a:endParaRPr kumimoji="0" lang="en-US" sz="1200" b="0" i="0" u="none" strike="noStrike" kern="1200" cap="none" spc="0" normalizeH="0" baseline="0" dirty="0">
              <a:ln>
                <a:noFill/>
              </a:ln>
              <a:effectLst/>
              <a:uLnTx/>
              <a:uFillTx/>
              <a:latin typeface="Segoe Sans Text"/>
              <a:ea typeface="+mn-ea"/>
              <a:cs typeface="+mn-cs"/>
            </a:endParaRPr>
          </a:p>
        </p:txBody>
      </p:sp>
      <p:sp>
        <p:nvSpPr>
          <p:cNvPr id="18" name="TextBox 4">
            <a:extLst>
              <a:ext uri="{FF2B5EF4-FFF2-40B4-BE49-F238E27FC236}">
                <a16:creationId xmlns:a16="http://schemas.microsoft.com/office/drawing/2014/main" id="{F30B8CCF-73A7-2861-480C-608BFBF53E87}"/>
              </a:ext>
            </a:extLst>
          </p:cNvPr>
          <p:cNvSpPr txBox="1"/>
          <p:nvPr/>
        </p:nvSpPr>
        <p:spPr>
          <a:xfrm>
            <a:off x="615431" y="4648154"/>
            <a:ext cx="1519300" cy="431079"/>
          </a:xfrm>
          <a:prstGeom prst="roundRect">
            <a:avLst>
              <a:gd name="adj" fmla="val 50000"/>
            </a:avLst>
          </a:prstGeom>
          <a:solidFill>
            <a:srgbClr val="D33244"/>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prstClr val="white"/>
                </a:solidFill>
                <a:effectLst/>
                <a:uLnTx/>
                <a:uFillTx/>
                <a:latin typeface="Segoe Sans Text"/>
                <a:cs typeface="Segoe Sans Text" pitchFamily="2" charset="0"/>
              </a:rPr>
              <a:t>High-Bandwidth Networking</a:t>
            </a:r>
          </a:p>
        </p:txBody>
      </p:sp>
      <p:sp>
        <p:nvSpPr>
          <p:cNvPr id="20" name="TextBox 4">
            <a:extLst>
              <a:ext uri="{FF2B5EF4-FFF2-40B4-BE49-F238E27FC236}">
                <a16:creationId xmlns:a16="http://schemas.microsoft.com/office/drawing/2014/main" id="{86C4E46D-4533-5223-9AEA-1D3124F2FFC4}"/>
              </a:ext>
            </a:extLst>
          </p:cNvPr>
          <p:cNvSpPr txBox="1"/>
          <p:nvPr/>
        </p:nvSpPr>
        <p:spPr>
          <a:xfrm>
            <a:off x="610067" y="5265444"/>
            <a:ext cx="1519300" cy="431079"/>
          </a:xfrm>
          <a:prstGeom prst="roundRect">
            <a:avLst>
              <a:gd name="adj" fmla="val 50000"/>
            </a:avLst>
          </a:prstGeom>
          <a:solidFill>
            <a:srgbClr val="D33244"/>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prstClr val="white"/>
                </a:solidFill>
                <a:effectLst/>
                <a:uLnTx/>
                <a:uFillTx/>
                <a:latin typeface="Segoe Sans Text"/>
                <a:cs typeface="Segoe Sans Text" pitchFamily="2" charset="0"/>
              </a:rPr>
              <a:t>Microfluidic Cooling</a:t>
            </a:r>
          </a:p>
        </p:txBody>
      </p:sp>
      <p:sp>
        <p:nvSpPr>
          <p:cNvPr id="22" name="TextBox 4">
            <a:extLst>
              <a:ext uri="{FF2B5EF4-FFF2-40B4-BE49-F238E27FC236}">
                <a16:creationId xmlns:a16="http://schemas.microsoft.com/office/drawing/2014/main" id="{56456099-204E-DB2E-9F10-12471EA988BF}"/>
              </a:ext>
            </a:extLst>
          </p:cNvPr>
          <p:cNvSpPr txBox="1"/>
          <p:nvPr/>
        </p:nvSpPr>
        <p:spPr>
          <a:xfrm>
            <a:off x="617130" y="5879886"/>
            <a:ext cx="1519300" cy="431079"/>
          </a:xfrm>
          <a:prstGeom prst="roundRect">
            <a:avLst>
              <a:gd name="adj" fmla="val 50000"/>
            </a:avLst>
          </a:prstGeom>
          <a:solidFill>
            <a:srgbClr val="D33244"/>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000000"/>
                </a:solidFill>
                <a:latin typeface="Segoe Sans Text"/>
              </a:defRPr>
            </a:lvl1pPr>
            <a:lvl2pPr marL="457183" algn="l" defTabSz="914367" rtl="0" eaLnBrk="1" latinLnBrk="0" hangingPunct="1">
              <a:defRPr sz="1765" kern="1200">
                <a:solidFill>
                  <a:srgbClr val="000000"/>
                </a:solidFill>
                <a:latin typeface="Segoe Sans Text"/>
              </a:defRPr>
            </a:lvl2pPr>
            <a:lvl3pPr marL="914367" algn="l" defTabSz="914367" rtl="0" eaLnBrk="1" latinLnBrk="0" hangingPunct="1">
              <a:defRPr sz="1765" kern="1200">
                <a:solidFill>
                  <a:srgbClr val="000000"/>
                </a:solidFill>
                <a:latin typeface="Segoe Sans Text"/>
              </a:defRPr>
            </a:lvl3pPr>
            <a:lvl4pPr marL="1371550" algn="l" defTabSz="914367" rtl="0" eaLnBrk="1" latinLnBrk="0" hangingPunct="1">
              <a:defRPr sz="1765" kern="1200">
                <a:solidFill>
                  <a:srgbClr val="000000"/>
                </a:solidFill>
                <a:latin typeface="Segoe Sans Text"/>
              </a:defRPr>
            </a:lvl4pPr>
            <a:lvl5pPr marL="1828734" algn="l" defTabSz="914367" rtl="0" eaLnBrk="1" latinLnBrk="0" hangingPunct="1">
              <a:defRPr sz="1765" kern="1200">
                <a:solidFill>
                  <a:srgbClr val="000000"/>
                </a:solidFill>
                <a:latin typeface="Segoe Sans Text"/>
              </a:defRPr>
            </a:lvl5pPr>
            <a:lvl6pPr marL="2285918" algn="l" defTabSz="914367" rtl="0" eaLnBrk="1" latinLnBrk="0" hangingPunct="1">
              <a:defRPr sz="1765" kern="1200">
                <a:solidFill>
                  <a:srgbClr val="000000"/>
                </a:solidFill>
                <a:latin typeface="Segoe Sans Text"/>
              </a:defRPr>
            </a:lvl6pPr>
            <a:lvl7pPr marL="2743101" algn="l" defTabSz="914367" rtl="0" eaLnBrk="1" latinLnBrk="0" hangingPunct="1">
              <a:defRPr sz="1765" kern="1200">
                <a:solidFill>
                  <a:srgbClr val="000000"/>
                </a:solidFill>
                <a:latin typeface="Segoe Sans Text"/>
              </a:defRPr>
            </a:lvl7pPr>
            <a:lvl8pPr marL="3200284" algn="l" defTabSz="914367" rtl="0" eaLnBrk="1" latinLnBrk="0" hangingPunct="1">
              <a:defRPr sz="1765" kern="1200">
                <a:solidFill>
                  <a:srgbClr val="000000"/>
                </a:solidFill>
                <a:latin typeface="Segoe Sans Text"/>
              </a:defRPr>
            </a:lvl8pPr>
            <a:lvl9pPr marL="3657469" algn="l" defTabSz="914367" rtl="0" eaLnBrk="1" latinLnBrk="0" hangingPunct="1">
              <a:defRPr sz="1765" kern="1200">
                <a:solidFill>
                  <a:srgbClr val="000000"/>
                </a:solidFill>
                <a:latin typeface="Segoe Sans Tex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prstClr val="white"/>
                </a:solidFill>
                <a:effectLst/>
                <a:uLnTx/>
                <a:uFillTx/>
                <a:latin typeface="Segoe Sans Text"/>
                <a:cs typeface="Segoe Sans Text" pitchFamily="2" charset="0"/>
              </a:rPr>
              <a:t>Azure Maia Silicon</a:t>
            </a:r>
          </a:p>
        </p:txBody>
      </p:sp>
      <p:sp>
        <p:nvSpPr>
          <p:cNvPr id="3" name="TextBox 62">
            <a:extLst>
              <a:ext uri="{FF2B5EF4-FFF2-40B4-BE49-F238E27FC236}">
                <a16:creationId xmlns:a16="http://schemas.microsoft.com/office/drawing/2014/main" id="{DCD99912-E08D-F5AC-A89A-C8CCC941C983}"/>
              </a:ext>
            </a:extLst>
          </p:cNvPr>
          <p:cNvSpPr txBox="1"/>
          <p:nvPr/>
        </p:nvSpPr>
        <p:spPr>
          <a:xfrm>
            <a:off x="5563388" y="389858"/>
            <a:ext cx="3573011" cy="461665"/>
          </a:xfrm>
          <a:prstGeom prst="rect">
            <a:avLst/>
          </a:prstGeom>
          <a:solidFill>
            <a:schemeClr val="bg1"/>
          </a:solidFill>
          <a:ln>
            <a:noFill/>
          </a:ln>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effectLst/>
                <a:uLnTx/>
                <a:uFillTx/>
                <a:latin typeface="Segoe Sans Text"/>
                <a:ea typeface="+mn-ea"/>
                <a:cs typeface="Segoe Sans Text" pitchFamily="2" charset="0"/>
              </a:rPr>
              <a:t>Azure AI Studio</a:t>
            </a:r>
            <a:endParaRPr kumimoji="0" lang="en-US" sz="1200" b="0" i="0" u="none" strike="noStrike" kern="1200" cap="none" spc="0" normalizeH="0" baseline="0" dirty="0">
              <a:effectLst/>
              <a:uLnTx/>
              <a:uFillTx/>
              <a:latin typeface="Segoe Sans Text"/>
              <a:ea typeface="+mn-ea"/>
              <a:cs typeface="Segoe Sans Text" pitchFamily="2"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effectLst/>
                <a:uLnTx/>
                <a:uFillTx/>
                <a:latin typeface="Segoe Sans Text"/>
                <a:ea typeface="+mn-ea"/>
                <a:cs typeface="Segoe Sans Text" pitchFamily="2" charset="0"/>
              </a:rPr>
              <a:t>One place for building and deploying AI solutions</a:t>
            </a:r>
            <a:endParaRPr kumimoji="0" lang="en-US" sz="1200" b="0" i="0" u="none" strike="noStrike" kern="1200" cap="none" spc="0" normalizeH="0" baseline="0" dirty="0">
              <a:effectLst/>
              <a:uLnTx/>
              <a:uFillTx/>
              <a:latin typeface="Segoe Sans Text"/>
              <a:ea typeface="+mn-ea"/>
              <a:cs typeface="+mn-cs"/>
            </a:endParaRPr>
          </a:p>
        </p:txBody>
      </p:sp>
      <p:sp>
        <p:nvSpPr>
          <p:cNvPr id="35" name="TextBox 4">
            <a:extLst>
              <a:ext uri="{FF2B5EF4-FFF2-40B4-BE49-F238E27FC236}">
                <a16:creationId xmlns:a16="http://schemas.microsoft.com/office/drawing/2014/main" id="{9302F19B-DC08-E8FF-90C6-267E1FF59A52}"/>
              </a:ext>
            </a:extLst>
          </p:cNvPr>
          <p:cNvSpPr txBox="1"/>
          <p:nvPr/>
        </p:nvSpPr>
        <p:spPr>
          <a:xfrm>
            <a:off x="2953503" y="1010035"/>
            <a:ext cx="1666729" cy="431079"/>
          </a:xfrm>
          <a:prstGeom prst="roundRect">
            <a:avLst>
              <a:gd name="adj" fmla="val 50000"/>
            </a:avLst>
          </a:prstGeom>
          <a:solidFill>
            <a:srgbClr val="FFC6CC"/>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Catalog  </a:t>
            </a:r>
          </a:p>
        </p:txBody>
      </p:sp>
      <p:sp>
        <p:nvSpPr>
          <p:cNvPr id="31" name="TextBox 4">
            <a:extLst>
              <a:ext uri="{FF2B5EF4-FFF2-40B4-BE49-F238E27FC236}">
                <a16:creationId xmlns:a16="http://schemas.microsoft.com/office/drawing/2014/main" id="{AAFDC9BF-E2D8-B873-9C86-7548C133AEE5}"/>
              </a:ext>
            </a:extLst>
          </p:cNvPr>
          <p:cNvSpPr txBox="1"/>
          <p:nvPr/>
        </p:nvSpPr>
        <p:spPr>
          <a:xfrm>
            <a:off x="5211607" y="1010035"/>
            <a:ext cx="1666729" cy="431079"/>
          </a:xfrm>
          <a:prstGeom prst="roundRect">
            <a:avLst>
              <a:gd name="adj" fmla="val 50000"/>
            </a:avLst>
          </a:prstGeom>
          <a:solidFill>
            <a:srgbClr val="FFC6CC"/>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Complete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Toolchain</a:t>
            </a:r>
          </a:p>
        </p:txBody>
      </p:sp>
      <p:sp>
        <p:nvSpPr>
          <p:cNvPr id="36" name="TextBox 4">
            <a:extLst>
              <a:ext uri="{FF2B5EF4-FFF2-40B4-BE49-F238E27FC236}">
                <a16:creationId xmlns:a16="http://schemas.microsoft.com/office/drawing/2014/main" id="{FB715E43-982E-B43F-509F-1783C4359196}"/>
              </a:ext>
            </a:extLst>
          </p:cNvPr>
          <p:cNvSpPr txBox="1"/>
          <p:nvPr/>
        </p:nvSpPr>
        <p:spPr>
          <a:xfrm>
            <a:off x="7469711" y="1010035"/>
            <a:ext cx="1666729" cy="431079"/>
          </a:xfrm>
          <a:prstGeom prst="roundRect">
            <a:avLst>
              <a:gd name="adj" fmla="val 50000"/>
            </a:avLst>
          </a:prstGeom>
          <a:solidFill>
            <a:srgbClr val="FFC6CC"/>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Practices</a:t>
            </a:r>
          </a:p>
        </p:txBody>
      </p:sp>
      <p:sp>
        <p:nvSpPr>
          <p:cNvPr id="43" name="TextBox 4">
            <a:extLst>
              <a:ext uri="{FF2B5EF4-FFF2-40B4-BE49-F238E27FC236}">
                <a16:creationId xmlns:a16="http://schemas.microsoft.com/office/drawing/2014/main" id="{05E75602-B90A-90E1-B310-93DCC66332BB}"/>
              </a:ext>
            </a:extLst>
          </p:cNvPr>
          <p:cNvSpPr txBox="1"/>
          <p:nvPr/>
        </p:nvSpPr>
        <p:spPr>
          <a:xfrm>
            <a:off x="9727814" y="1010035"/>
            <a:ext cx="1666729" cy="431079"/>
          </a:xfrm>
          <a:prstGeom prst="roundRect">
            <a:avLst>
              <a:gd name="adj" fmla="val 50000"/>
            </a:avLst>
          </a:prstGeom>
          <a:solidFill>
            <a:srgbClr val="FFC6CC"/>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Enterprise-Grade Production at Scale</a:t>
            </a:r>
          </a:p>
        </p:txBody>
      </p:sp>
      <p:sp>
        <p:nvSpPr>
          <p:cNvPr id="10" name="TextBox 109">
            <a:extLst>
              <a:ext uri="{FF2B5EF4-FFF2-40B4-BE49-F238E27FC236}">
                <a16:creationId xmlns:a16="http://schemas.microsoft.com/office/drawing/2014/main" id="{3BE65A34-8405-2023-C752-0BF978BA2CD1}"/>
              </a:ext>
            </a:extLst>
          </p:cNvPr>
          <p:cNvSpPr txBox="1"/>
          <p:nvPr/>
        </p:nvSpPr>
        <p:spPr>
          <a:xfrm>
            <a:off x="4233776" y="1745720"/>
            <a:ext cx="6232234"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a:ln>
                  <a:noFill/>
                </a:ln>
                <a:effectLst/>
                <a:uLnTx/>
                <a:uFillTx/>
                <a:latin typeface="Segoe Sans Text"/>
                <a:ea typeface="+mn-ea"/>
                <a:cs typeface="Segoe Sans Text" pitchFamily="2" charset="0"/>
              </a:rPr>
              <a:t>Cutting-Edge Models</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a:ln>
                  <a:noFill/>
                </a:ln>
                <a:effectLst/>
                <a:uLnTx/>
                <a:uFillTx/>
                <a:latin typeface="Segoe Sans Text"/>
                <a:ea typeface="+mn-ea"/>
                <a:cs typeface="Segoe Sans Text" pitchFamily="2" charset="0"/>
              </a:rPr>
              <a:t>Access to the latest foundation and open-source models</a:t>
            </a:r>
          </a:p>
        </p:txBody>
      </p:sp>
      <p:sp>
        <p:nvSpPr>
          <p:cNvPr id="13" name="Rectangle: Rounded Corners 12">
            <a:extLst>
              <a:ext uri="{FF2B5EF4-FFF2-40B4-BE49-F238E27FC236}">
                <a16:creationId xmlns:a16="http://schemas.microsoft.com/office/drawing/2014/main" id="{FB5956A3-0005-A866-C55D-DDFC4F1B7B0F}"/>
              </a:ext>
              <a:ext uri="{C183D7F6-B498-43B3-948B-1728B52AA6E4}">
                <adec:decorative xmlns:adec="http://schemas.microsoft.com/office/drawing/2017/decorative" val="0"/>
              </a:ext>
            </a:extLst>
          </p:cNvPr>
          <p:cNvSpPr/>
          <p:nvPr/>
        </p:nvSpPr>
        <p:spPr bwMode="auto">
          <a:xfrm>
            <a:off x="3045240" y="2380527"/>
            <a:ext cx="1450414" cy="425963"/>
          </a:xfrm>
          <a:prstGeom prst="roundRect">
            <a:avLst>
              <a:gd name="adj" fmla="val 49679"/>
            </a:avLst>
          </a:prstGeom>
          <a:solidFill>
            <a:srgbClr val="9DD6C9"/>
          </a:solidFill>
          <a:ln w="19050" cap="flat" cmpd="sng" algn="ctr">
            <a:noFill/>
            <a:prstDash val="solid"/>
            <a:headEnd type="none" w="med" len="med"/>
            <a:tailEnd type="none" w="med" len="med"/>
          </a:ln>
          <a:effectLst>
            <a:outerShdw blurRad="63500" dist="127000" dir="2700000" algn="ctr"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a:ln>
                  <a:noFill/>
                </a:ln>
                <a:solidFill>
                  <a:srgbClr val="110D1A"/>
                </a:solidFill>
                <a:effectLst/>
                <a:uLnTx/>
                <a:uFillTx/>
                <a:latin typeface="Segoe Sans Text"/>
                <a:ea typeface="+mn-ea"/>
                <a:cs typeface="Segoe Sans Text" pitchFamily="2" charset="0"/>
              </a:rPr>
              <a:t>Model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a:ln>
                  <a:noFill/>
                </a:ln>
                <a:solidFill>
                  <a:srgbClr val="110D1A"/>
                </a:solidFill>
                <a:effectLst/>
                <a:uLnTx/>
                <a:uFillTx/>
                <a:latin typeface="Segoe Sans Text"/>
                <a:ea typeface="+mn-ea"/>
                <a:cs typeface="Segoe Sans Text" pitchFamily="2" charset="0"/>
              </a:rPr>
              <a:t>Catalog</a:t>
            </a:r>
          </a:p>
        </p:txBody>
      </p:sp>
      <p:sp>
        <p:nvSpPr>
          <p:cNvPr id="33" name="Rectangle: Rounded Corners 32">
            <a:extLst>
              <a:ext uri="{FF2B5EF4-FFF2-40B4-BE49-F238E27FC236}">
                <a16:creationId xmlns:a16="http://schemas.microsoft.com/office/drawing/2014/main" id="{F9C569E0-21B0-610E-7FA8-6496CCA5EFA3}"/>
              </a:ext>
              <a:ext uri="{C183D7F6-B498-43B3-948B-1728B52AA6E4}">
                <adec:decorative xmlns:adec="http://schemas.microsoft.com/office/drawing/2017/decorative" val="0"/>
              </a:ext>
            </a:extLst>
          </p:cNvPr>
          <p:cNvSpPr/>
          <p:nvPr/>
        </p:nvSpPr>
        <p:spPr bwMode="auto">
          <a:xfrm>
            <a:off x="4801675" y="2380527"/>
            <a:ext cx="1450414" cy="425963"/>
          </a:xfrm>
          <a:prstGeom prst="roundRect">
            <a:avLst>
              <a:gd name="adj" fmla="val 49679"/>
            </a:avLst>
          </a:prstGeom>
          <a:solidFill>
            <a:srgbClr val="9DD6C9"/>
          </a:solidFill>
          <a:ln w="19050" cap="flat" cmpd="sng" algn="ctr">
            <a:noFill/>
            <a:prstDash val="solid"/>
            <a:headEnd type="none" w="med" len="med"/>
            <a:tailEnd type="none" w="med" len="med"/>
          </a:ln>
          <a:effectLst>
            <a:outerShdw blurRad="63500" dist="127000" dir="2700000" algn="ctr"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a:ln>
                  <a:noFill/>
                </a:ln>
                <a:solidFill>
                  <a:srgbClr val="110D1A"/>
                </a:solidFill>
                <a:effectLst/>
                <a:uLnTx/>
                <a:uFillTx/>
                <a:latin typeface="Segoe Sans Text"/>
                <a:ea typeface="+mn-ea"/>
                <a:cs typeface="Segoe Sans Text" pitchFamily="2" charset="0"/>
              </a:rPr>
              <a:t>Models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a:ln>
                  <a:noFill/>
                </a:ln>
                <a:solidFill>
                  <a:srgbClr val="110D1A"/>
                </a:solidFill>
                <a:effectLst/>
                <a:uLnTx/>
                <a:uFillTx/>
                <a:latin typeface="Segoe Sans Text"/>
                <a:ea typeface="+mn-ea"/>
                <a:cs typeface="Segoe Sans Text" pitchFamily="2" charset="0"/>
              </a:rPr>
              <a:t>As a Service</a:t>
            </a:r>
          </a:p>
        </p:txBody>
      </p:sp>
      <p:sp>
        <p:nvSpPr>
          <p:cNvPr id="30" name="Rectangle: Rounded Corners 29">
            <a:extLst>
              <a:ext uri="{FF2B5EF4-FFF2-40B4-BE49-F238E27FC236}">
                <a16:creationId xmlns:a16="http://schemas.microsoft.com/office/drawing/2014/main" id="{86D5072A-5D97-698E-C233-6BCE6B5F2F6E}"/>
              </a:ext>
              <a:ext uri="{C183D7F6-B498-43B3-948B-1728B52AA6E4}">
                <adec:decorative xmlns:adec="http://schemas.microsoft.com/office/drawing/2017/decorative" val="0"/>
              </a:ext>
            </a:extLst>
          </p:cNvPr>
          <p:cNvSpPr/>
          <p:nvPr/>
        </p:nvSpPr>
        <p:spPr bwMode="auto">
          <a:xfrm>
            <a:off x="6558109" y="2380527"/>
            <a:ext cx="1450414" cy="425963"/>
          </a:xfrm>
          <a:prstGeom prst="roundRect">
            <a:avLst>
              <a:gd name="adj" fmla="val 49679"/>
            </a:avLst>
          </a:prstGeom>
          <a:solidFill>
            <a:srgbClr val="9DD6C9"/>
          </a:solidFill>
          <a:ln w="19050" cap="flat" cmpd="sng" algn="ctr">
            <a:noFill/>
            <a:prstDash val="solid"/>
            <a:headEnd type="none" w="med" len="med"/>
            <a:tailEnd type="none" w="med" len="med"/>
          </a:ln>
          <a:effectLst>
            <a:outerShdw blurRad="63500" dist="127000" dir="2700000" algn="ctr"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a:ln>
                  <a:noFill/>
                </a:ln>
                <a:solidFill>
                  <a:srgbClr val="110D1A"/>
                </a:solidFill>
                <a:effectLst/>
                <a:uLnTx/>
                <a:uFillTx/>
                <a:latin typeface="Segoe Sans Text"/>
                <a:ea typeface="+mn-ea"/>
                <a:cs typeface="Segoe Sans Text" pitchFamily="2" charset="0"/>
              </a:rPr>
              <a:t>GPT Model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a:ln>
                  <a:noFill/>
                </a:ln>
                <a:solidFill>
                  <a:srgbClr val="110D1A"/>
                </a:solidFill>
                <a:effectLst/>
                <a:uLnTx/>
                <a:uFillTx/>
                <a:latin typeface="Segoe Sans Text"/>
                <a:ea typeface="+mn-ea"/>
                <a:cs typeface="Segoe Sans Text" pitchFamily="2" charset="0"/>
              </a:rPr>
              <a:t>Family</a:t>
            </a:r>
          </a:p>
        </p:txBody>
      </p:sp>
      <p:sp>
        <p:nvSpPr>
          <p:cNvPr id="41" name="Rectangle: Rounded Corners 40">
            <a:extLst>
              <a:ext uri="{FF2B5EF4-FFF2-40B4-BE49-F238E27FC236}">
                <a16:creationId xmlns:a16="http://schemas.microsoft.com/office/drawing/2014/main" id="{55D916F9-C110-AB0F-E32A-2829798BC19D}"/>
              </a:ext>
              <a:ext uri="{C183D7F6-B498-43B3-948B-1728B52AA6E4}">
                <adec:decorative xmlns:adec="http://schemas.microsoft.com/office/drawing/2017/decorative" val="0"/>
              </a:ext>
            </a:extLst>
          </p:cNvPr>
          <p:cNvSpPr/>
          <p:nvPr/>
        </p:nvSpPr>
        <p:spPr bwMode="auto">
          <a:xfrm>
            <a:off x="8314544" y="2380527"/>
            <a:ext cx="1450414" cy="425963"/>
          </a:xfrm>
          <a:prstGeom prst="roundRect">
            <a:avLst>
              <a:gd name="adj" fmla="val 49679"/>
            </a:avLst>
          </a:prstGeom>
          <a:solidFill>
            <a:srgbClr val="9DD6C9"/>
          </a:solidFill>
          <a:ln w="19050" cap="flat" cmpd="sng" algn="ctr">
            <a:noFill/>
            <a:prstDash val="solid"/>
            <a:headEnd type="none" w="med" len="med"/>
            <a:tailEnd type="none" w="med" len="med"/>
          </a:ln>
          <a:effectLst>
            <a:outerShdw blurRad="63500" dist="127000" dir="2700000" algn="ctr"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a:ln>
                  <a:noFill/>
                </a:ln>
                <a:solidFill>
                  <a:srgbClr val="110D1A"/>
                </a:solidFill>
                <a:effectLst/>
                <a:uLnTx/>
                <a:uFillTx/>
                <a:latin typeface="Segoe Sans Text"/>
                <a:ea typeface="+mn-ea"/>
                <a:cs typeface="Segoe Sans Text" pitchFamily="2" charset="0"/>
              </a:rPr>
              <a:t>Open-Source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a:ln>
                  <a:noFill/>
                </a:ln>
                <a:solidFill>
                  <a:srgbClr val="110D1A"/>
                </a:solidFill>
                <a:effectLst/>
                <a:uLnTx/>
                <a:uFillTx/>
                <a:latin typeface="Segoe Sans Text"/>
                <a:ea typeface="+mn-ea"/>
                <a:cs typeface="Segoe Sans Text" pitchFamily="2" charset="0"/>
              </a:rPr>
              <a:t>Models</a:t>
            </a:r>
          </a:p>
        </p:txBody>
      </p:sp>
      <p:sp>
        <p:nvSpPr>
          <p:cNvPr id="29" name="Rectangle: Rounded Corners 28">
            <a:extLst>
              <a:ext uri="{FF2B5EF4-FFF2-40B4-BE49-F238E27FC236}">
                <a16:creationId xmlns:a16="http://schemas.microsoft.com/office/drawing/2014/main" id="{AD2E2109-AB45-7914-FA79-9354CFD24910}"/>
              </a:ext>
              <a:ext uri="{C183D7F6-B498-43B3-948B-1728B52AA6E4}">
                <adec:decorative xmlns:adec="http://schemas.microsoft.com/office/drawing/2017/decorative" val="0"/>
              </a:ext>
            </a:extLst>
          </p:cNvPr>
          <p:cNvSpPr/>
          <p:nvPr/>
        </p:nvSpPr>
        <p:spPr bwMode="auto">
          <a:xfrm>
            <a:off x="10070978" y="2380527"/>
            <a:ext cx="1450414" cy="425963"/>
          </a:xfrm>
          <a:prstGeom prst="roundRect">
            <a:avLst>
              <a:gd name="adj" fmla="val 49679"/>
            </a:avLst>
          </a:prstGeom>
          <a:solidFill>
            <a:srgbClr val="9DD6C9"/>
          </a:solidFill>
          <a:ln w="19050" cap="flat" cmpd="sng" algn="ctr">
            <a:noFill/>
            <a:prstDash val="solid"/>
            <a:headEnd type="none" w="med" len="med"/>
            <a:tailEnd type="none" w="med" len="med"/>
          </a:ln>
          <a:effectLst>
            <a:outerShdw blurRad="63500" dist="127000" dir="2700000" algn="ctr"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a:ln>
                  <a:noFill/>
                </a:ln>
                <a:solidFill>
                  <a:srgbClr val="110D1A"/>
                </a:solidFill>
                <a:effectLst/>
                <a:uLnTx/>
                <a:uFillTx/>
                <a:latin typeface="Segoe Sans Text"/>
                <a:ea typeface="+mn-ea"/>
                <a:cs typeface="Segoe Sans Text" pitchFamily="2" charset="0"/>
              </a:rPr>
              <a:t>Small Language Models</a:t>
            </a:r>
          </a:p>
        </p:txBody>
      </p:sp>
      <p:sp>
        <p:nvSpPr>
          <p:cNvPr id="6" name="TextBox 108">
            <a:extLst>
              <a:ext uri="{FF2B5EF4-FFF2-40B4-BE49-F238E27FC236}">
                <a16:creationId xmlns:a16="http://schemas.microsoft.com/office/drawing/2014/main" id="{E3F1B4DD-9FC9-976E-ABCD-892645629914}"/>
              </a:ext>
            </a:extLst>
          </p:cNvPr>
          <p:cNvSpPr txBox="1"/>
          <p:nvPr/>
        </p:nvSpPr>
        <p:spPr>
          <a:xfrm>
            <a:off x="5172147" y="3099277"/>
            <a:ext cx="435549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a:ln>
                  <a:noFill/>
                </a:ln>
                <a:effectLst/>
                <a:uLnTx/>
                <a:uFillTx/>
                <a:latin typeface="Segoe Sans Text"/>
                <a:ea typeface="+mn-ea"/>
                <a:cs typeface="Segoe Sans Text" pitchFamily="2" charset="0"/>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effectLst/>
                <a:uLnTx/>
                <a:uFillTx/>
                <a:latin typeface="Segoe Sans Text"/>
                <a:ea typeface="+mn-ea"/>
                <a:cs typeface="Segoe Sans Text" pitchFamily="2" charset="0"/>
              </a:rPr>
              <a:t>Pre-trained, turnkey solutions for intelligent applications</a:t>
            </a:r>
          </a:p>
        </p:txBody>
      </p:sp>
      <p:sp>
        <p:nvSpPr>
          <p:cNvPr id="14" name="TextBox 42">
            <a:extLst>
              <a:ext uri="{FF2B5EF4-FFF2-40B4-BE49-F238E27FC236}">
                <a16:creationId xmlns:a16="http://schemas.microsoft.com/office/drawing/2014/main" id="{62B62351-3367-D3E4-8C4B-187511D2C1D0}"/>
              </a:ext>
            </a:extLst>
          </p:cNvPr>
          <p:cNvSpPr txBox="1"/>
          <p:nvPr/>
        </p:nvSpPr>
        <p:spPr>
          <a:xfrm>
            <a:off x="3377691" y="3670769"/>
            <a:ext cx="1664208" cy="431079"/>
          </a:xfrm>
          <a:prstGeom prst="roundRect">
            <a:avLst>
              <a:gd name="adj" fmla="val 50000"/>
            </a:avLst>
          </a:prstGeom>
          <a:solidFill>
            <a:srgbClr val="FFD872"/>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Azure OpenAI Service​</a:t>
            </a:r>
          </a:p>
        </p:txBody>
      </p:sp>
      <p:sp>
        <p:nvSpPr>
          <p:cNvPr id="16" name="TextBox 24">
            <a:extLst>
              <a:ext uri="{FF2B5EF4-FFF2-40B4-BE49-F238E27FC236}">
                <a16:creationId xmlns:a16="http://schemas.microsoft.com/office/drawing/2014/main" id="{B9AD28DA-0C01-468E-B905-9EB43A4616AB}"/>
              </a:ext>
            </a:extLst>
          </p:cNvPr>
          <p:cNvSpPr txBox="1"/>
          <p:nvPr/>
        </p:nvSpPr>
        <p:spPr>
          <a:xfrm>
            <a:off x="5464600" y="3681034"/>
            <a:ext cx="1664208" cy="431079"/>
          </a:xfrm>
          <a:prstGeom prst="roundRect">
            <a:avLst>
              <a:gd name="adj" fmla="val 50000"/>
            </a:avLst>
          </a:prstGeom>
          <a:solidFill>
            <a:srgbClr val="FFD872"/>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Azure AI Search</a:t>
            </a:r>
          </a:p>
        </p:txBody>
      </p:sp>
      <p:sp>
        <p:nvSpPr>
          <p:cNvPr id="23" name="TextBox 31">
            <a:extLst>
              <a:ext uri="{FF2B5EF4-FFF2-40B4-BE49-F238E27FC236}">
                <a16:creationId xmlns:a16="http://schemas.microsoft.com/office/drawing/2014/main" id="{993B53CE-FED2-B5C1-81D2-F612C87FE9C9}"/>
              </a:ext>
            </a:extLst>
          </p:cNvPr>
          <p:cNvSpPr txBox="1"/>
          <p:nvPr/>
        </p:nvSpPr>
        <p:spPr>
          <a:xfrm>
            <a:off x="7551509" y="3697335"/>
            <a:ext cx="1664208" cy="431079"/>
          </a:xfrm>
          <a:prstGeom prst="roundRect">
            <a:avLst>
              <a:gd name="adj" fmla="val 50000"/>
            </a:avLst>
          </a:prstGeom>
          <a:solidFill>
            <a:srgbClr val="FFD872"/>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Azure AI Speech</a:t>
            </a:r>
          </a:p>
        </p:txBody>
      </p:sp>
      <p:sp>
        <p:nvSpPr>
          <p:cNvPr id="24" name="TextBox 73">
            <a:extLst>
              <a:ext uri="{FF2B5EF4-FFF2-40B4-BE49-F238E27FC236}">
                <a16:creationId xmlns:a16="http://schemas.microsoft.com/office/drawing/2014/main" id="{2DF89651-A7BD-A635-5B0D-049FE78F0714}"/>
              </a:ext>
            </a:extLst>
          </p:cNvPr>
          <p:cNvSpPr txBox="1"/>
          <p:nvPr/>
        </p:nvSpPr>
        <p:spPr>
          <a:xfrm>
            <a:off x="9638417" y="3719493"/>
            <a:ext cx="1664208" cy="431079"/>
          </a:xfrm>
          <a:prstGeom prst="roundRect">
            <a:avLst>
              <a:gd name="adj" fmla="val 50000"/>
            </a:avLst>
          </a:prstGeom>
          <a:solidFill>
            <a:srgbClr val="FFD872"/>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Azure AI Vision</a:t>
            </a:r>
          </a:p>
        </p:txBody>
      </p:sp>
      <p:sp>
        <p:nvSpPr>
          <p:cNvPr id="27" name="TextBox 79">
            <a:extLst>
              <a:ext uri="{FF2B5EF4-FFF2-40B4-BE49-F238E27FC236}">
                <a16:creationId xmlns:a16="http://schemas.microsoft.com/office/drawing/2014/main" id="{E99BA837-EB4E-3995-924C-6F6D57DB3877}"/>
              </a:ext>
            </a:extLst>
          </p:cNvPr>
          <p:cNvSpPr txBox="1"/>
          <p:nvPr/>
        </p:nvSpPr>
        <p:spPr>
          <a:xfrm>
            <a:off x="3377691" y="4233130"/>
            <a:ext cx="1664208" cy="431079"/>
          </a:xfrm>
          <a:prstGeom prst="roundRect">
            <a:avLst>
              <a:gd name="adj" fmla="val 50000"/>
            </a:avLst>
          </a:prstGeom>
          <a:solidFill>
            <a:srgbClr val="FFD872"/>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Azure AI Content Safety</a:t>
            </a:r>
          </a:p>
        </p:txBody>
      </p:sp>
      <p:sp>
        <p:nvSpPr>
          <p:cNvPr id="40" name="TextBox 38">
            <a:extLst>
              <a:ext uri="{FF2B5EF4-FFF2-40B4-BE49-F238E27FC236}">
                <a16:creationId xmlns:a16="http://schemas.microsoft.com/office/drawing/2014/main" id="{57705415-9BBE-94D0-C712-51D80C095A7E}"/>
              </a:ext>
            </a:extLst>
          </p:cNvPr>
          <p:cNvSpPr txBox="1"/>
          <p:nvPr/>
        </p:nvSpPr>
        <p:spPr>
          <a:xfrm>
            <a:off x="5464600" y="4243395"/>
            <a:ext cx="1664208" cy="431079"/>
          </a:xfrm>
          <a:prstGeom prst="roundRect">
            <a:avLst>
              <a:gd name="adj" fmla="val 50000"/>
            </a:avLst>
          </a:prstGeom>
          <a:solidFill>
            <a:srgbClr val="FFD872"/>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Intelligence</a:t>
            </a:r>
          </a:p>
        </p:txBody>
      </p:sp>
      <p:sp>
        <p:nvSpPr>
          <p:cNvPr id="44" name="TextBox 113">
            <a:extLst>
              <a:ext uri="{FF2B5EF4-FFF2-40B4-BE49-F238E27FC236}">
                <a16:creationId xmlns:a16="http://schemas.microsoft.com/office/drawing/2014/main" id="{D9D5F4DF-4A1C-A8B6-132F-C2B4D68F0F7D}"/>
              </a:ext>
            </a:extLst>
          </p:cNvPr>
          <p:cNvSpPr txBox="1"/>
          <p:nvPr/>
        </p:nvSpPr>
        <p:spPr>
          <a:xfrm>
            <a:off x="7551509" y="4259696"/>
            <a:ext cx="1664208" cy="431079"/>
          </a:xfrm>
          <a:prstGeom prst="roundRect">
            <a:avLst>
              <a:gd name="adj" fmla="val 50000"/>
            </a:avLst>
          </a:prstGeom>
          <a:solidFill>
            <a:srgbClr val="FFD872"/>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Azure AI Language</a:t>
            </a:r>
          </a:p>
        </p:txBody>
      </p:sp>
      <p:sp>
        <p:nvSpPr>
          <p:cNvPr id="46" name="TextBox 28">
            <a:extLst>
              <a:ext uri="{FF2B5EF4-FFF2-40B4-BE49-F238E27FC236}">
                <a16:creationId xmlns:a16="http://schemas.microsoft.com/office/drawing/2014/main" id="{78ED17BF-FB94-2D3F-CA2E-73CB8B268432}"/>
              </a:ext>
            </a:extLst>
          </p:cNvPr>
          <p:cNvSpPr txBox="1"/>
          <p:nvPr/>
        </p:nvSpPr>
        <p:spPr>
          <a:xfrm>
            <a:off x="9638417" y="4281854"/>
            <a:ext cx="1664208" cy="431079"/>
          </a:xfrm>
          <a:prstGeom prst="roundRect">
            <a:avLst>
              <a:gd name="adj" fmla="val 50000"/>
            </a:avLst>
          </a:prstGeom>
          <a:solidFill>
            <a:srgbClr val="FFD872"/>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a:ln>
                  <a:noFill/>
                </a:ln>
                <a:solidFill>
                  <a:srgbClr val="110D1A"/>
                </a:solidFill>
                <a:effectLst/>
                <a:uLnTx/>
                <a:uFillTx/>
                <a:latin typeface="Segoe Sans Text"/>
                <a:ea typeface="+mn-ea"/>
                <a:cs typeface="Segoe Sans Text" pitchFamily="2" charset="0"/>
              </a:rPr>
              <a:t>Azure AI Translator</a:t>
            </a:r>
          </a:p>
        </p:txBody>
      </p:sp>
      <p:sp>
        <p:nvSpPr>
          <p:cNvPr id="25" name="TextBox 109">
            <a:extLst>
              <a:ext uri="{FF2B5EF4-FFF2-40B4-BE49-F238E27FC236}">
                <a16:creationId xmlns:a16="http://schemas.microsoft.com/office/drawing/2014/main" id="{D86225B2-108D-08BB-0EAF-FFAFAE6702A9}"/>
              </a:ext>
            </a:extLst>
          </p:cNvPr>
          <p:cNvSpPr txBox="1"/>
          <p:nvPr/>
        </p:nvSpPr>
        <p:spPr>
          <a:xfrm>
            <a:off x="4233776" y="5001035"/>
            <a:ext cx="6232234"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a:ln>
                  <a:noFill/>
                </a:ln>
                <a:effectLst/>
                <a:uLnTx/>
                <a:uFillTx/>
                <a:latin typeface="Segoe Sans Text"/>
                <a:ea typeface="+mn-ea"/>
                <a:cs typeface="Segoe Sans Text" pitchFamily="2" charset="0"/>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a:ln>
                  <a:noFill/>
                </a:ln>
                <a:effectLst/>
                <a:uLnTx/>
                <a:uFillTx/>
                <a:latin typeface="Segoe Sans Text"/>
                <a:ea typeface="+mn-ea"/>
                <a:cs typeface="Segoe Sans Text" pitchFamily="2" charset="0"/>
              </a:rPr>
              <a:t>Full-lifecycle tools for designing and managing responsible AI models</a:t>
            </a:r>
          </a:p>
        </p:txBody>
      </p:sp>
      <p:sp>
        <p:nvSpPr>
          <p:cNvPr id="28" name="TextBox 122">
            <a:extLst>
              <a:ext uri="{FF2B5EF4-FFF2-40B4-BE49-F238E27FC236}">
                <a16:creationId xmlns:a16="http://schemas.microsoft.com/office/drawing/2014/main" id="{33639D90-E3BB-C56A-C736-D3E59EF7A8D9}"/>
              </a:ext>
            </a:extLst>
          </p:cNvPr>
          <p:cNvSpPr txBox="1"/>
          <p:nvPr/>
        </p:nvSpPr>
        <p:spPr>
          <a:xfrm>
            <a:off x="3243535" y="5763036"/>
            <a:ext cx="1631476" cy="431079"/>
          </a:xfrm>
          <a:prstGeom prst="roundRect">
            <a:avLst>
              <a:gd name="adj" fmla="val 50000"/>
            </a:avLst>
          </a:prstGeom>
          <a:solidFill>
            <a:srgbClr val="A9D5ED"/>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110D1A"/>
                </a:solidFill>
                <a:latin typeface="Segoe Sans Text"/>
              </a:rPr>
              <a:t>Prompt Flow</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rgbClr val="110D1A"/>
                </a:solidFill>
                <a:latin typeface="Segoe Sans Text"/>
              </a:rPr>
              <a:t>Orchestration</a:t>
            </a:r>
          </a:p>
        </p:txBody>
      </p:sp>
      <p:sp>
        <p:nvSpPr>
          <p:cNvPr id="4" name="TextBox 4">
            <a:extLst>
              <a:ext uri="{FF2B5EF4-FFF2-40B4-BE49-F238E27FC236}">
                <a16:creationId xmlns:a16="http://schemas.microsoft.com/office/drawing/2014/main" id="{54D84E07-FA8A-6407-D7E7-C4EAA6EA1C02}"/>
              </a:ext>
            </a:extLst>
          </p:cNvPr>
          <p:cNvSpPr txBox="1"/>
          <p:nvPr/>
        </p:nvSpPr>
        <p:spPr>
          <a:xfrm>
            <a:off x="5405592" y="5763036"/>
            <a:ext cx="1666729" cy="431079"/>
          </a:xfrm>
          <a:prstGeom prst="roundRect">
            <a:avLst>
              <a:gd name="adj" fmla="val 50000"/>
            </a:avLst>
          </a:prstGeom>
          <a:solidFill>
            <a:srgbClr val="A9D5ED"/>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b="1">
                <a:solidFill>
                  <a:srgbClr val="110D1A"/>
                </a:solidFill>
                <a:latin typeface="Segoe Sans Text"/>
              </a:rPr>
              <a:t>Responsible </a:t>
            </a:r>
          </a:p>
          <a:p>
            <a:pPr>
              <a:defRPr/>
            </a:pPr>
            <a:r>
              <a:rPr lang="en-US" sz="1000" b="1">
                <a:solidFill>
                  <a:srgbClr val="110D1A"/>
                </a:solidFill>
                <a:latin typeface="Segoe Sans Text"/>
              </a:rPr>
              <a:t>Model Design</a:t>
            </a:r>
          </a:p>
        </p:txBody>
      </p:sp>
      <p:sp>
        <p:nvSpPr>
          <p:cNvPr id="8" name="TextBox 122">
            <a:extLst>
              <a:ext uri="{FF2B5EF4-FFF2-40B4-BE49-F238E27FC236}">
                <a16:creationId xmlns:a16="http://schemas.microsoft.com/office/drawing/2014/main" id="{0806DA6A-78B1-0E73-D95A-F44EA9D36A94}"/>
              </a:ext>
            </a:extLst>
          </p:cNvPr>
          <p:cNvSpPr txBox="1"/>
          <p:nvPr/>
        </p:nvSpPr>
        <p:spPr>
          <a:xfrm>
            <a:off x="7602902" y="5763036"/>
            <a:ext cx="1631476" cy="431079"/>
          </a:xfrm>
          <a:prstGeom prst="roundRect">
            <a:avLst>
              <a:gd name="adj" fmla="val 50000"/>
            </a:avLst>
          </a:prstGeom>
          <a:solidFill>
            <a:srgbClr val="A9D5ED"/>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b="1">
                <a:solidFill>
                  <a:srgbClr val="110D1A"/>
                </a:solidFill>
                <a:latin typeface="Segoe Sans Text"/>
              </a:rPr>
              <a:t>Model</a:t>
            </a:r>
          </a:p>
          <a:p>
            <a:pPr>
              <a:defRPr/>
            </a:pPr>
            <a:r>
              <a:rPr lang="en-US" sz="1000" b="1">
                <a:solidFill>
                  <a:srgbClr val="110D1A"/>
                </a:solidFill>
                <a:latin typeface="Segoe Sans Text"/>
              </a:rPr>
              <a:t>Fine-Tuning</a:t>
            </a:r>
          </a:p>
        </p:txBody>
      </p:sp>
      <p:sp>
        <p:nvSpPr>
          <p:cNvPr id="9" name="TextBox 122">
            <a:extLst>
              <a:ext uri="{FF2B5EF4-FFF2-40B4-BE49-F238E27FC236}">
                <a16:creationId xmlns:a16="http://schemas.microsoft.com/office/drawing/2014/main" id="{53C6EF85-0FA8-2AC8-F53E-3528E820CDCA}"/>
              </a:ext>
            </a:extLst>
          </p:cNvPr>
          <p:cNvSpPr txBox="1"/>
          <p:nvPr/>
        </p:nvSpPr>
        <p:spPr>
          <a:xfrm>
            <a:off x="9764958" y="5763036"/>
            <a:ext cx="1627163" cy="431079"/>
          </a:xfrm>
          <a:prstGeom prst="roundRect">
            <a:avLst>
              <a:gd name="adj" fmla="val 50000"/>
            </a:avLst>
          </a:prstGeom>
          <a:solidFill>
            <a:srgbClr val="A9D5ED"/>
          </a:soli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1000" b="1">
                <a:solidFill>
                  <a:srgbClr val="110D1A"/>
                </a:solidFill>
                <a:latin typeface="Segoe Sans Text"/>
              </a:rPr>
              <a:t>Model </a:t>
            </a:r>
          </a:p>
          <a:p>
            <a:pPr>
              <a:defRPr/>
            </a:pPr>
            <a:r>
              <a:rPr lang="en-US" sz="1000" b="1">
                <a:solidFill>
                  <a:srgbClr val="110D1A"/>
                </a:solidFill>
                <a:latin typeface="Segoe Sans Text"/>
              </a:rPr>
              <a:t>Training</a:t>
            </a:r>
          </a:p>
        </p:txBody>
      </p:sp>
      <p:sp>
        <p:nvSpPr>
          <p:cNvPr id="5" name="Freeform: Shape 4">
            <a:extLst>
              <a:ext uri="{FF2B5EF4-FFF2-40B4-BE49-F238E27FC236}">
                <a16:creationId xmlns:a16="http://schemas.microsoft.com/office/drawing/2014/main" id="{F0E70316-1F2C-B692-8E0E-8D26DCE294C1}"/>
              </a:ext>
              <a:ext uri="{C183D7F6-B498-43B3-948B-1728B52AA6E4}">
                <adec:decorative xmlns:adec="http://schemas.microsoft.com/office/drawing/2017/decorative" val="1"/>
              </a:ext>
            </a:extLst>
          </p:cNvPr>
          <p:cNvSpPr/>
          <p:nvPr/>
        </p:nvSpPr>
        <p:spPr>
          <a:xfrm>
            <a:off x="2907792" y="3243281"/>
            <a:ext cx="8833460" cy="1612037"/>
          </a:xfrm>
          <a:custGeom>
            <a:avLst/>
            <a:gdLst>
              <a:gd name="connsiteX0" fmla="*/ 5737479 w 9391909"/>
              <a:gd name="connsiteY0" fmla="*/ 0 h 1884798"/>
              <a:gd name="connsiteX1" fmla="*/ 9248571 w 9391909"/>
              <a:gd name="connsiteY1" fmla="*/ 0 h 1884798"/>
              <a:gd name="connsiteX2" fmla="*/ 9391910 w 9391909"/>
              <a:gd name="connsiteY2" fmla="*/ 142948 h 1884798"/>
              <a:gd name="connsiteX3" fmla="*/ 9391910 w 9391909"/>
              <a:gd name="connsiteY3" fmla="*/ 1741851 h 1884798"/>
              <a:gd name="connsiteX4" fmla="*/ 9248571 w 9391909"/>
              <a:gd name="connsiteY4" fmla="*/ 1884799 h 1884798"/>
              <a:gd name="connsiteX5" fmla="*/ 143339 w 9391909"/>
              <a:gd name="connsiteY5" fmla="*/ 1884799 h 1884798"/>
              <a:gd name="connsiteX6" fmla="*/ 0 w 9391909"/>
              <a:gd name="connsiteY6" fmla="*/ 1741851 h 1884798"/>
              <a:gd name="connsiteX7" fmla="*/ 0 w 9391909"/>
              <a:gd name="connsiteY7" fmla="*/ 142948 h 1884798"/>
              <a:gd name="connsiteX8" fmla="*/ 143339 w 9391909"/>
              <a:gd name="connsiteY8" fmla="*/ 0 h 1884798"/>
              <a:gd name="connsiteX9" fmla="*/ 3654431 w 9391909"/>
              <a:gd name="connsiteY9" fmla="*/ 0 h 1884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91909" h="1884798">
                <a:moveTo>
                  <a:pt x="5737479" y="0"/>
                </a:moveTo>
                <a:lnTo>
                  <a:pt x="9248571" y="0"/>
                </a:lnTo>
                <a:cubicBezTo>
                  <a:pt x="9327740" y="0"/>
                  <a:pt x="9391910" y="64040"/>
                  <a:pt x="9391910" y="142948"/>
                </a:cubicBezTo>
                <a:lnTo>
                  <a:pt x="9391910" y="1741851"/>
                </a:lnTo>
                <a:cubicBezTo>
                  <a:pt x="9391910" y="1820759"/>
                  <a:pt x="9327740" y="1884799"/>
                  <a:pt x="9248571" y="1884799"/>
                </a:cubicBezTo>
                <a:lnTo>
                  <a:pt x="143339" y="1884799"/>
                </a:lnTo>
                <a:cubicBezTo>
                  <a:pt x="64170" y="1884799"/>
                  <a:pt x="0" y="1820759"/>
                  <a:pt x="0" y="1741851"/>
                </a:cubicBezTo>
                <a:lnTo>
                  <a:pt x="0" y="142948"/>
                </a:lnTo>
                <a:cubicBezTo>
                  <a:pt x="0" y="64040"/>
                  <a:pt x="64170" y="0"/>
                  <a:pt x="143339" y="0"/>
                </a:cubicBezTo>
                <a:lnTo>
                  <a:pt x="3654431" y="0"/>
                </a:lnTo>
              </a:path>
            </a:pathLst>
          </a:custGeom>
          <a:noFill/>
          <a:ln w="22225" cap="flat">
            <a:solidFill>
              <a:srgbClr val="FFA38B"/>
            </a:solidFill>
            <a:prstDash val="solid"/>
            <a:miter/>
          </a:ln>
          <a:effectLst>
            <a:outerShdw blurRad="63500" dist="127000" dir="2700000" algn="tl" rotWithShape="0">
              <a:srgbClr val="091F2C">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86549739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747D-47D6-4B9D-3D35-AC66E0B29A0B}"/>
              </a:ext>
            </a:extLst>
          </p:cNvPr>
          <p:cNvSpPr>
            <a:spLocks noGrp="1"/>
          </p:cNvSpPr>
          <p:nvPr>
            <p:ph type="title" idx="4294967295"/>
          </p:nvPr>
        </p:nvSpPr>
        <p:spPr>
          <a:xfrm>
            <a:off x="569093" y="450538"/>
            <a:ext cx="11017250" cy="554038"/>
          </a:xfrm>
        </p:spPr>
        <p:txBody>
          <a:bodyPr/>
          <a:lstStyle/>
          <a:p>
            <a:pPr algn="ctr"/>
            <a:r>
              <a:rPr lang="en-US" dirty="0">
                <a:cs typeface="Segoe Sans Text"/>
              </a:rPr>
              <a:t>The paradigm shift — from </a:t>
            </a:r>
            <a:r>
              <a:rPr lang="en-US" dirty="0" err="1">
                <a:cs typeface="Segoe Sans Text"/>
              </a:rPr>
              <a:t>MLOps</a:t>
            </a:r>
            <a:r>
              <a:rPr lang="en-US" dirty="0">
                <a:cs typeface="Segoe Sans Text"/>
              </a:rPr>
              <a:t> to </a:t>
            </a:r>
            <a:r>
              <a:rPr lang="en-US" dirty="0" err="1">
                <a:cs typeface="Segoe Sans Text"/>
              </a:rPr>
              <a:t>GenAIOps</a:t>
            </a:r>
            <a:endParaRPr lang="en-US" dirty="0">
              <a:cs typeface="Segoe Sans Text"/>
            </a:endParaRPr>
          </a:p>
        </p:txBody>
      </p:sp>
      <p:grpSp>
        <p:nvGrpSpPr>
          <p:cNvPr id="54" name="Group 53" descr="Audiences&#10;">
            <a:extLst>
              <a:ext uri="{FF2B5EF4-FFF2-40B4-BE49-F238E27FC236}">
                <a16:creationId xmlns:a16="http://schemas.microsoft.com/office/drawing/2014/main" id="{70BD6D43-1089-AAEE-C447-F185ECBD2053}"/>
              </a:ext>
            </a:extLst>
          </p:cNvPr>
          <p:cNvGrpSpPr/>
          <p:nvPr/>
        </p:nvGrpSpPr>
        <p:grpSpPr>
          <a:xfrm>
            <a:off x="274915" y="2448881"/>
            <a:ext cx="10858523" cy="523679"/>
            <a:chOff x="274915" y="2448881"/>
            <a:chExt cx="10858523" cy="523679"/>
          </a:xfrm>
        </p:grpSpPr>
        <p:sp>
          <p:nvSpPr>
            <p:cNvPr id="27" name="Rounded Rectangle 18" descr="Announcing&#10;">
              <a:extLst>
                <a:ext uri="{FF2B5EF4-FFF2-40B4-BE49-F238E27FC236}">
                  <a16:creationId xmlns:a16="http://schemas.microsoft.com/office/drawing/2014/main" id="{3D1937A5-573C-78FE-E4BA-F0F26B5B188A}"/>
                </a:ext>
              </a:extLst>
            </p:cNvPr>
            <p:cNvSpPr/>
            <p:nvPr/>
          </p:nvSpPr>
          <p:spPr bwMode="auto">
            <a:xfrm>
              <a:off x="1112112" y="2448881"/>
              <a:ext cx="10021326" cy="523679"/>
            </a:xfrm>
            <a:prstGeom prst="roundRect">
              <a:avLst>
                <a:gd name="adj" fmla="val 50000"/>
              </a:avLst>
            </a:prstGeom>
            <a:solidFill>
              <a:srgbClr val="A9D5ED"/>
            </a:soli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335C0459-652F-4E56-A643-47C6F4C1E472}"/>
                </a:ext>
              </a:extLst>
            </p:cNvPr>
            <p:cNvSpPr txBox="1"/>
            <p:nvPr/>
          </p:nvSpPr>
          <p:spPr>
            <a:xfrm>
              <a:off x="274915" y="2572221"/>
              <a:ext cx="2411855"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Audiences</a:t>
              </a:r>
            </a:p>
          </p:txBody>
        </p:sp>
      </p:grpSp>
      <p:grpSp>
        <p:nvGrpSpPr>
          <p:cNvPr id="55" name="Group 54" descr="Assets to share&#10;">
            <a:extLst>
              <a:ext uri="{FF2B5EF4-FFF2-40B4-BE49-F238E27FC236}">
                <a16:creationId xmlns:a16="http://schemas.microsoft.com/office/drawing/2014/main" id="{E008F350-958E-998F-4ADE-C3AB64763BCA}"/>
              </a:ext>
            </a:extLst>
          </p:cNvPr>
          <p:cNvGrpSpPr/>
          <p:nvPr/>
        </p:nvGrpSpPr>
        <p:grpSpPr>
          <a:xfrm>
            <a:off x="274915" y="3316998"/>
            <a:ext cx="10858524" cy="523679"/>
            <a:chOff x="274915" y="3316998"/>
            <a:chExt cx="10858524" cy="523679"/>
          </a:xfrm>
        </p:grpSpPr>
        <p:sp>
          <p:nvSpPr>
            <p:cNvPr id="28" name="Rounded Rectangle 18" descr="Announcing&#10;">
              <a:extLst>
                <a:ext uri="{FF2B5EF4-FFF2-40B4-BE49-F238E27FC236}">
                  <a16:creationId xmlns:a16="http://schemas.microsoft.com/office/drawing/2014/main" id="{87BF2290-5958-1852-CEB4-CAA8D8B04827}"/>
                </a:ext>
              </a:extLst>
            </p:cNvPr>
            <p:cNvSpPr/>
            <p:nvPr/>
          </p:nvSpPr>
          <p:spPr bwMode="auto">
            <a:xfrm>
              <a:off x="691983" y="3316998"/>
              <a:ext cx="10441456" cy="523679"/>
            </a:xfrm>
            <a:prstGeom prst="roundRect">
              <a:avLst>
                <a:gd name="adj" fmla="val 50000"/>
              </a:avLst>
            </a:prstGeom>
            <a:solidFill>
              <a:srgbClr val="A9D5ED"/>
            </a:soli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2" name="TextBox 31">
              <a:extLst>
                <a:ext uri="{FF2B5EF4-FFF2-40B4-BE49-F238E27FC236}">
                  <a16:creationId xmlns:a16="http://schemas.microsoft.com/office/drawing/2014/main" id="{17CB1A60-B41E-2C49-0F67-1B024BFBACEE}"/>
                </a:ext>
              </a:extLst>
            </p:cNvPr>
            <p:cNvSpPr txBox="1"/>
            <p:nvPr/>
          </p:nvSpPr>
          <p:spPr>
            <a:xfrm>
              <a:off x="274915" y="3440338"/>
              <a:ext cx="2411855"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Assets to share</a:t>
              </a:r>
            </a:p>
          </p:txBody>
        </p:sp>
      </p:grpSp>
      <p:grpSp>
        <p:nvGrpSpPr>
          <p:cNvPr id="56" name="Group 55" descr="Metrics/evaluations&#10;">
            <a:extLst>
              <a:ext uri="{FF2B5EF4-FFF2-40B4-BE49-F238E27FC236}">
                <a16:creationId xmlns:a16="http://schemas.microsoft.com/office/drawing/2014/main" id="{AD3E439D-DB54-E421-B9DC-9334A96B27A4}"/>
              </a:ext>
            </a:extLst>
          </p:cNvPr>
          <p:cNvGrpSpPr/>
          <p:nvPr/>
        </p:nvGrpSpPr>
        <p:grpSpPr>
          <a:xfrm>
            <a:off x="274915" y="4375318"/>
            <a:ext cx="10858524" cy="523679"/>
            <a:chOff x="274915" y="4375318"/>
            <a:chExt cx="10858524" cy="523679"/>
          </a:xfrm>
        </p:grpSpPr>
        <p:sp>
          <p:nvSpPr>
            <p:cNvPr id="33" name="Rounded Rectangle 18" descr="Announcing&#10;">
              <a:extLst>
                <a:ext uri="{FF2B5EF4-FFF2-40B4-BE49-F238E27FC236}">
                  <a16:creationId xmlns:a16="http://schemas.microsoft.com/office/drawing/2014/main" id="{C58BAB88-99E3-0FD7-DD25-71A5EC102BC2}"/>
                </a:ext>
              </a:extLst>
            </p:cNvPr>
            <p:cNvSpPr/>
            <p:nvPr/>
          </p:nvSpPr>
          <p:spPr bwMode="auto">
            <a:xfrm>
              <a:off x="316553" y="4375318"/>
              <a:ext cx="10816886" cy="523679"/>
            </a:xfrm>
            <a:prstGeom prst="roundRect">
              <a:avLst>
                <a:gd name="adj" fmla="val 50000"/>
              </a:avLst>
            </a:prstGeom>
            <a:solidFill>
              <a:srgbClr val="A9D5ED"/>
            </a:soli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5" name="TextBox 34">
              <a:extLst>
                <a:ext uri="{FF2B5EF4-FFF2-40B4-BE49-F238E27FC236}">
                  <a16:creationId xmlns:a16="http://schemas.microsoft.com/office/drawing/2014/main" id="{C7964B4D-C19D-0696-FF31-056D0CA7B1EA}"/>
                </a:ext>
              </a:extLst>
            </p:cNvPr>
            <p:cNvSpPr txBox="1"/>
            <p:nvPr/>
          </p:nvSpPr>
          <p:spPr>
            <a:xfrm>
              <a:off x="274915" y="4498658"/>
              <a:ext cx="2411855"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Metrics/evaluations</a:t>
              </a:r>
            </a:p>
          </p:txBody>
        </p:sp>
      </p:grpSp>
      <p:grpSp>
        <p:nvGrpSpPr>
          <p:cNvPr id="57" name="Group 56" descr="ML models">
            <a:extLst>
              <a:ext uri="{FF2B5EF4-FFF2-40B4-BE49-F238E27FC236}">
                <a16:creationId xmlns:a16="http://schemas.microsoft.com/office/drawing/2014/main" id="{4ADF6966-602A-5FF8-6D33-29D40B3A7A12}"/>
              </a:ext>
            </a:extLst>
          </p:cNvPr>
          <p:cNvGrpSpPr/>
          <p:nvPr/>
        </p:nvGrpSpPr>
        <p:grpSpPr>
          <a:xfrm>
            <a:off x="274915" y="5524804"/>
            <a:ext cx="10858523" cy="523679"/>
            <a:chOff x="274915" y="5524804"/>
            <a:chExt cx="10858523" cy="523679"/>
          </a:xfrm>
        </p:grpSpPr>
        <p:sp>
          <p:nvSpPr>
            <p:cNvPr id="36" name="Rounded Rectangle 18" descr="Announcing&#10;">
              <a:extLst>
                <a:ext uri="{FF2B5EF4-FFF2-40B4-BE49-F238E27FC236}">
                  <a16:creationId xmlns:a16="http://schemas.microsoft.com/office/drawing/2014/main" id="{6B057DDC-776F-0F26-E310-607574C5ABE2}"/>
                </a:ext>
              </a:extLst>
            </p:cNvPr>
            <p:cNvSpPr/>
            <p:nvPr/>
          </p:nvSpPr>
          <p:spPr bwMode="auto">
            <a:xfrm>
              <a:off x="1112111" y="5524804"/>
              <a:ext cx="10021327" cy="523679"/>
            </a:xfrm>
            <a:prstGeom prst="roundRect">
              <a:avLst>
                <a:gd name="adj" fmla="val 50000"/>
              </a:avLst>
            </a:prstGeom>
            <a:solidFill>
              <a:srgbClr val="A9D5ED"/>
            </a:soli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7" name="TextBox 36">
              <a:extLst>
                <a:ext uri="{FF2B5EF4-FFF2-40B4-BE49-F238E27FC236}">
                  <a16:creationId xmlns:a16="http://schemas.microsoft.com/office/drawing/2014/main" id="{C2338E7A-0697-003C-9886-42B80EB5D7A2}"/>
                </a:ext>
              </a:extLst>
            </p:cNvPr>
            <p:cNvSpPr txBox="1"/>
            <p:nvPr/>
          </p:nvSpPr>
          <p:spPr>
            <a:xfrm>
              <a:off x="274915" y="5648144"/>
              <a:ext cx="2411855"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ML models</a:t>
              </a:r>
            </a:p>
          </p:txBody>
        </p:sp>
      </p:grpSp>
      <p:grpSp>
        <p:nvGrpSpPr>
          <p:cNvPr id="50" name="Group 49" descr="ML Engineers&#10;Data Scientists &#10;&#10;Model, data,&#10;environments, features&#10;&#10;Accuracy&#10;&#10;Build from scratch&#10;">
            <a:extLst>
              <a:ext uri="{FF2B5EF4-FFF2-40B4-BE49-F238E27FC236}">
                <a16:creationId xmlns:a16="http://schemas.microsoft.com/office/drawing/2014/main" id="{43C8FD39-EF43-EB7C-23D9-A7B1612009C7}"/>
              </a:ext>
            </a:extLst>
          </p:cNvPr>
          <p:cNvGrpSpPr/>
          <p:nvPr/>
        </p:nvGrpSpPr>
        <p:grpSpPr>
          <a:xfrm>
            <a:off x="3055402" y="1410463"/>
            <a:ext cx="4123790" cy="4901437"/>
            <a:chOff x="3055402" y="1410463"/>
            <a:chExt cx="4123790" cy="4901437"/>
          </a:xfrm>
        </p:grpSpPr>
        <p:sp>
          <p:nvSpPr>
            <p:cNvPr id="6" name="Rectangle: Rounded Corners 4" descr="Light: small container">
              <a:extLst>
                <a:ext uri="{FF2B5EF4-FFF2-40B4-BE49-F238E27FC236}">
                  <a16:creationId xmlns:a16="http://schemas.microsoft.com/office/drawing/2014/main" id="{A925942D-D398-94BF-DFE5-67CE009A5727}"/>
                </a:ext>
              </a:extLst>
            </p:cNvPr>
            <p:cNvSpPr/>
            <p:nvPr/>
          </p:nvSpPr>
          <p:spPr bwMode="auto">
            <a:xfrm>
              <a:off x="3055439" y="1410463"/>
              <a:ext cx="4123751" cy="4899400"/>
            </a:xfrm>
            <a:prstGeom prst="roundRect">
              <a:avLst>
                <a:gd name="adj" fmla="val 2114"/>
              </a:avLst>
            </a:prstGeom>
            <a:solidFill>
              <a:srgbClr val="1B1A61"/>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mn-ea"/>
                <a:cs typeface="Segoe UI" pitchFamily="34" charset="0"/>
              </a:endParaRPr>
            </a:p>
          </p:txBody>
        </p:sp>
        <p:sp>
          <p:nvSpPr>
            <p:cNvPr id="7" name="Rounded Rectangle 6" descr="Light Pattern: Waves">
              <a:extLst>
                <a:ext uri="{FF2B5EF4-FFF2-40B4-BE49-F238E27FC236}">
                  <a16:creationId xmlns:a16="http://schemas.microsoft.com/office/drawing/2014/main" id="{774382AE-8287-C03B-354B-03425AB35B3E}"/>
                </a:ext>
              </a:extLst>
            </p:cNvPr>
            <p:cNvSpPr/>
            <p:nvPr/>
          </p:nvSpPr>
          <p:spPr bwMode="auto">
            <a:xfrm>
              <a:off x="3055402" y="1410464"/>
              <a:ext cx="4123750" cy="470392"/>
            </a:xfrm>
            <a:prstGeom prst="roundRect">
              <a:avLst>
                <a:gd name="adj" fmla="val 1955"/>
              </a:avLst>
            </a:prstGeom>
            <a:blipFill dpi="0" rotWithShape="1">
              <a:blip r:embed="rId4">
                <a:alphaModFix amt="7000"/>
                <a:lum bright="100000"/>
                <a:extLst>
                  <a:ext uri="{96DAC541-7B7A-43D3-8B79-37D633B846F1}">
                    <asvg:svgBlip xmlns:asvg="http://schemas.microsoft.com/office/drawing/2016/SVG/main" r:embed="rId5"/>
                  </a:ext>
                </a:extLst>
              </a:blip>
              <a:srcRect/>
              <a:tile tx="0" ty="0" sx="85000" sy="8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70000" lnSpcReduction="20000"/>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Rectangle: Top Corners Rounded 14" descr="Light container - front layer">
              <a:extLst>
                <a:ext uri="{FF2B5EF4-FFF2-40B4-BE49-F238E27FC236}">
                  <a16:creationId xmlns:a16="http://schemas.microsoft.com/office/drawing/2014/main" id="{8A0C09DC-FF88-13D9-2274-AEDB537166F1}"/>
                </a:ext>
              </a:extLst>
            </p:cNvPr>
            <p:cNvSpPr/>
            <p:nvPr/>
          </p:nvSpPr>
          <p:spPr bwMode="auto">
            <a:xfrm>
              <a:off x="3055437" y="1880855"/>
              <a:ext cx="4123755" cy="4431045"/>
            </a:xfrm>
            <a:prstGeom prst="round2SameRect">
              <a:avLst>
                <a:gd name="adj1" fmla="val 0"/>
                <a:gd name="adj2" fmla="val 2121"/>
              </a:avLst>
            </a:prstGeom>
            <a:solidFill>
              <a:srgbClr val="8661C5">
                <a:alpha val="10196"/>
              </a:srgbClr>
            </a:solidFill>
            <a:ln w="12700" cap="flat" cmpd="sng" algn="ctr">
              <a:noFill/>
              <a:prstDash val="solid"/>
              <a:headEnd type="none" w="med" len="med"/>
              <a:tailEnd type="none" w="med" len="med"/>
            </a:ln>
            <a:effectLst>
              <a:outerShdw blurRad="1270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3CE7D01F-814A-89A7-8639-1DDEC4DA609D}"/>
                </a:ext>
              </a:extLst>
            </p:cNvPr>
            <p:cNvSpPr txBox="1"/>
            <p:nvPr/>
          </p:nvSpPr>
          <p:spPr>
            <a:xfrm>
              <a:off x="3911387" y="2464499"/>
              <a:ext cx="2411855"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 Engineers</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Data Scientists </a:t>
              </a:r>
            </a:p>
          </p:txBody>
        </p:sp>
        <p:sp>
          <p:nvSpPr>
            <p:cNvPr id="21" name="TextBox 20">
              <a:extLst>
                <a:ext uri="{FF2B5EF4-FFF2-40B4-BE49-F238E27FC236}">
                  <a16:creationId xmlns:a16="http://schemas.microsoft.com/office/drawing/2014/main" id="{8944BAD8-0894-091F-7838-C4CAB565768C}"/>
                </a:ext>
              </a:extLst>
            </p:cNvPr>
            <p:cNvSpPr txBox="1"/>
            <p:nvPr/>
          </p:nvSpPr>
          <p:spPr>
            <a:xfrm>
              <a:off x="3795656" y="3332616"/>
              <a:ext cx="2643317"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Model, data,</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environments, features</a:t>
              </a:r>
            </a:p>
          </p:txBody>
        </p:sp>
        <p:sp>
          <p:nvSpPr>
            <p:cNvPr id="24" name="TextBox 23">
              <a:extLst>
                <a:ext uri="{FF2B5EF4-FFF2-40B4-BE49-F238E27FC236}">
                  <a16:creationId xmlns:a16="http://schemas.microsoft.com/office/drawing/2014/main" id="{0A860C90-AC0D-7EBB-73CA-AB9A6A2B60BC}"/>
                </a:ext>
              </a:extLst>
            </p:cNvPr>
            <p:cNvSpPr txBox="1"/>
            <p:nvPr/>
          </p:nvSpPr>
          <p:spPr>
            <a:xfrm>
              <a:off x="3911387" y="4514047"/>
              <a:ext cx="2411855" cy="24622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Accuracy</a:t>
              </a:r>
            </a:p>
          </p:txBody>
        </p:sp>
        <p:sp>
          <p:nvSpPr>
            <p:cNvPr id="30" name="TextBox 29">
              <a:extLst>
                <a:ext uri="{FF2B5EF4-FFF2-40B4-BE49-F238E27FC236}">
                  <a16:creationId xmlns:a16="http://schemas.microsoft.com/office/drawing/2014/main" id="{FB2AEBCE-F3D3-E7E6-8BF1-7D18D38A49A2}"/>
                </a:ext>
              </a:extLst>
            </p:cNvPr>
            <p:cNvSpPr txBox="1"/>
            <p:nvPr/>
          </p:nvSpPr>
          <p:spPr>
            <a:xfrm>
              <a:off x="3911387" y="5663533"/>
              <a:ext cx="2411855" cy="24622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Build from scratch</a:t>
              </a:r>
            </a:p>
          </p:txBody>
        </p:sp>
        <p:cxnSp>
          <p:nvCxnSpPr>
            <p:cNvPr id="41" name="Straight Connector 40">
              <a:extLst>
                <a:ext uri="{FF2B5EF4-FFF2-40B4-BE49-F238E27FC236}">
                  <a16:creationId xmlns:a16="http://schemas.microsoft.com/office/drawing/2014/main" id="{B42EB054-CD79-0209-3C1C-EE60B617CF3E}"/>
                </a:ext>
              </a:extLst>
            </p:cNvPr>
            <p:cNvCxnSpPr>
              <a:cxnSpLocks/>
            </p:cNvCxnSpPr>
            <p:nvPr/>
          </p:nvCxnSpPr>
          <p:spPr>
            <a:xfrm>
              <a:off x="4318244" y="3114199"/>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12CAF01-B2F2-C737-9A61-348E89363E4B}"/>
                </a:ext>
              </a:extLst>
            </p:cNvPr>
            <p:cNvCxnSpPr>
              <a:cxnSpLocks/>
            </p:cNvCxnSpPr>
            <p:nvPr/>
          </p:nvCxnSpPr>
          <p:spPr>
            <a:xfrm>
              <a:off x="4318244" y="4094340"/>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7F58088-CEE6-729A-9F06-2113A5703920}"/>
                </a:ext>
              </a:extLst>
            </p:cNvPr>
            <p:cNvCxnSpPr>
              <a:cxnSpLocks/>
            </p:cNvCxnSpPr>
            <p:nvPr/>
          </p:nvCxnSpPr>
          <p:spPr>
            <a:xfrm>
              <a:off x="4318244" y="5252710"/>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 name="Rounded Rectangle 18" descr="Announcing&#10;">
            <a:extLst>
              <a:ext uri="{FF2B5EF4-FFF2-40B4-BE49-F238E27FC236}">
                <a16:creationId xmlns:a16="http://schemas.microsoft.com/office/drawing/2014/main" id="{FCAEA25C-A11C-27FA-31E4-910EB3470BD1}"/>
              </a:ext>
            </a:extLst>
          </p:cNvPr>
          <p:cNvSpPr/>
          <p:nvPr/>
        </p:nvSpPr>
        <p:spPr bwMode="auto">
          <a:xfrm>
            <a:off x="3762767" y="1619017"/>
            <a:ext cx="2709095" cy="523679"/>
          </a:xfrm>
          <a:prstGeom prst="roundRect">
            <a:avLst>
              <a:gd name="adj" fmla="val 50000"/>
            </a:avLst>
          </a:prstGeom>
          <a:solidFill>
            <a:srgbClr val="A9D5ED"/>
          </a:soli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Traditional </a:t>
            </a:r>
            <a:r>
              <a:rPr kumimoji="0" lang="en-US" sz="2000" b="1" i="0" u="none" strike="noStrike" kern="1200" cap="none" spc="0" normalizeH="0" baseline="0" noProof="0" err="1">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MLOps</a:t>
            </a: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grpSp>
        <p:nvGrpSpPr>
          <p:cNvPr id="51" name="Group 50" descr="ML Engineers&#10;App developers &#10;&#10;LLMs, agents, plugins, prompts, chains, APIs&#10;&#10;Quality: accuracy, similarity &#10;Harm: bias, toxicity&#10;Honest: groundness &#10;Cost: token per request&#10;Latency: response time, RPS&#10;&#10;Pre-built, fine-tuned&#10;served as API (MaaS) &#10;">
            <a:extLst>
              <a:ext uri="{FF2B5EF4-FFF2-40B4-BE49-F238E27FC236}">
                <a16:creationId xmlns:a16="http://schemas.microsoft.com/office/drawing/2014/main" id="{96DDF663-6222-51C0-685F-5013EBFCD848}"/>
              </a:ext>
            </a:extLst>
          </p:cNvPr>
          <p:cNvGrpSpPr/>
          <p:nvPr/>
        </p:nvGrpSpPr>
        <p:grpSpPr>
          <a:xfrm>
            <a:off x="7462593" y="1408426"/>
            <a:ext cx="4150442" cy="4936803"/>
            <a:chOff x="7462593" y="1408426"/>
            <a:chExt cx="4150442" cy="4936803"/>
          </a:xfrm>
        </p:grpSpPr>
        <p:sp>
          <p:nvSpPr>
            <p:cNvPr id="19" name="Rectangle: Rounded Corners 4" descr="Light: small container">
              <a:extLst>
                <a:ext uri="{FF2B5EF4-FFF2-40B4-BE49-F238E27FC236}">
                  <a16:creationId xmlns:a16="http://schemas.microsoft.com/office/drawing/2014/main" id="{D367A8A2-CC13-4954-29E0-C998210CAA99}"/>
                </a:ext>
              </a:extLst>
            </p:cNvPr>
            <p:cNvSpPr/>
            <p:nvPr/>
          </p:nvSpPr>
          <p:spPr bwMode="auto">
            <a:xfrm>
              <a:off x="7489284" y="1408426"/>
              <a:ext cx="4123751" cy="4936803"/>
            </a:xfrm>
            <a:prstGeom prst="roundRect">
              <a:avLst>
                <a:gd name="adj" fmla="val 2114"/>
              </a:avLst>
            </a:prstGeom>
            <a:solidFill>
              <a:srgbClr val="1B1A61"/>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
                <a:ea typeface="+mn-ea"/>
                <a:cs typeface="Segoe UI" pitchFamily="34" charset="0"/>
              </a:endParaRPr>
            </a:p>
          </p:txBody>
        </p:sp>
        <p:sp>
          <p:nvSpPr>
            <p:cNvPr id="23" name="Rounded Rectangle 6" descr="Light Pattern: Waves">
              <a:extLst>
                <a:ext uri="{FF2B5EF4-FFF2-40B4-BE49-F238E27FC236}">
                  <a16:creationId xmlns:a16="http://schemas.microsoft.com/office/drawing/2014/main" id="{80B860D5-7A27-5E6A-9FEF-4759738DBB15}"/>
                </a:ext>
              </a:extLst>
            </p:cNvPr>
            <p:cNvSpPr/>
            <p:nvPr/>
          </p:nvSpPr>
          <p:spPr bwMode="auto">
            <a:xfrm>
              <a:off x="7462593" y="1408427"/>
              <a:ext cx="4123750" cy="470392"/>
            </a:xfrm>
            <a:prstGeom prst="roundRect">
              <a:avLst>
                <a:gd name="adj" fmla="val 1955"/>
              </a:avLst>
            </a:prstGeom>
            <a:blipFill dpi="0" rotWithShape="1">
              <a:blip r:embed="rId4">
                <a:alphaModFix amt="7000"/>
                <a:lum bright="100000"/>
                <a:extLst>
                  <a:ext uri="{96DAC541-7B7A-43D3-8B79-37D633B846F1}">
                    <asvg:svgBlip xmlns:asvg="http://schemas.microsoft.com/office/drawing/2016/SVG/main" r:embed="rId5"/>
                  </a:ext>
                </a:extLst>
              </a:blip>
              <a:srcRect/>
              <a:tile tx="0" ty="0" sx="85000" sy="8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fontScale="70000" lnSpcReduction="20000"/>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14" descr="Light container - front layer">
              <a:extLst>
                <a:ext uri="{FF2B5EF4-FFF2-40B4-BE49-F238E27FC236}">
                  <a16:creationId xmlns:a16="http://schemas.microsoft.com/office/drawing/2014/main" id="{019BAE54-29E1-9F43-BE7B-307F9C53D591}"/>
                </a:ext>
              </a:extLst>
            </p:cNvPr>
            <p:cNvSpPr/>
            <p:nvPr/>
          </p:nvSpPr>
          <p:spPr bwMode="auto">
            <a:xfrm>
              <a:off x="7482457" y="1878818"/>
              <a:ext cx="4123755" cy="4431045"/>
            </a:xfrm>
            <a:prstGeom prst="round2SameRect">
              <a:avLst>
                <a:gd name="adj1" fmla="val 0"/>
                <a:gd name="adj2" fmla="val 2121"/>
              </a:avLst>
            </a:prstGeom>
            <a:solidFill>
              <a:srgbClr val="8661C5">
                <a:alpha val="10196"/>
              </a:srgbClr>
            </a:solidFill>
            <a:ln w="12700" cap="flat" cmpd="sng" algn="ctr">
              <a:noFill/>
              <a:prstDash val="solid"/>
              <a:headEnd type="none" w="med" len="med"/>
              <a:tailEnd type="none" w="med" len="med"/>
            </a:ln>
            <a:effectLst>
              <a:outerShdw blurRad="1270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30D6DC25-36B8-90E1-C045-42417F1FC8A5}"/>
                </a:ext>
              </a:extLst>
            </p:cNvPr>
            <p:cNvSpPr txBox="1"/>
            <p:nvPr/>
          </p:nvSpPr>
          <p:spPr>
            <a:xfrm>
              <a:off x="8336718" y="2464499"/>
              <a:ext cx="2411855"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 Engineers</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App developers </a:t>
              </a:r>
            </a:p>
          </p:txBody>
        </p:sp>
        <p:sp>
          <p:nvSpPr>
            <p:cNvPr id="22" name="TextBox 21">
              <a:extLst>
                <a:ext uri="{FF2B5EF4-FFF2-40B4-BE49-F238E27FC236}">
                  <a16:creationId xmlns:a16="http://schemas.microsoft.com/office/drawing/2014/main" id="{D88A4C0C-AD0E-9EA2-A0C8-B13860831E4A}"/>
                </a:ext>
              </a:extLst>
            </p:cNvPr>
            <p:cNvSpPr txBox="1"/>
            <p:nvPr/>
          </p:nvSpPr>
          <p:spPr>
            <a:xfrm>
              <a:off x="8336718" y="3332616"/>
              <a:ext cx="2411855"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LLMs, agents, plugins, prompts, chains, APIs</a:t>
              </a:r>
            </a:p>
          </p:txBody>
        </p:sp>
        <p:sp>
          <p:nvSpPr>
            <p:cNvPr id="29" name="TextBox 28">
              <a:extLst>
                <a:ext uri="{FF2B5EF4-FFF2-40B4-BE49-F238E27FC236}">
                  <a16:creationId xmlns:a16="http://schemas.microsoft.com/office/drawing/2014/main" id="{4B791D94-83C4-E856-85E6-D26B1EF5B3B4}"/>
                </a:ext>
              </a:extLst>
            </p:cNvPr>
            <p:cNvSpPr txBox="1"/>
            <p:nvPr/>
          </p:nvSpPr>
          <p:spPr>
            <a:xfrm>
              <a:off x="8206023" y="4108103"/>
              <a:ext cx="3205434" cy="107721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Quality: </a:t>
              </a:r>
              <a:r>
                <a:rPr kumimoji="0" lang="en-US" sz="1400" b="0" i="0" u="none" strike="noStrike" kern="1200" cap="none" spc="0" normalizeH="0" baseline="0" noProof="0">
                  <a:ln>
                    <a:noFill/>
                  </a:ln>
                  <a:solidFill>
                    <a:srgbClr val="FFFFFF"/>
                  </a:solidFill>
                  <a:effectLst/>
                  <a:uLnTx/>
                  <a:uFillTx/>
                  <a:latin typeface="Segoe UI"/>
                  <a:ea typeface="+mn-ea"/>
                  <a:cs typeface="Segoe UI"/>
                </a:rPr>
                <a:t>accuracy, similarity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400" b="1" i="0" u="none" strike="noStrike" kern="1200" cap="none" spc="0" normalizeH="0" baseline="0" noProof="0">
                  <a:ln>
                    <a:noFill/>
                  </a:ln>
                  <a:solidFill>
                    <a:srgbClr val="FFFFFF"/>
                  </a:solidFill>
                  <a:effectLst/>
                  <a:uLnTx/>
                  <a:uFillTx/>
                  <a:latin typeface="Segoe UI"/>
                  <a:ea typeface="+mn-ea"/>
                  <a:cs typeface="Segoe UI"/>
                </a:rPr>
                <a:t>Harm: </a:t>
              </a:r>
              <a:r>
                <a:rPr kumimoji="0" lang="en-US" sz="1400" b="0" i="0" u="none" strike="noStrike" kern="1200" cap="none" spc="0" normalizeH="0" baseline="0" noProof="0">
                  <a:ln>
                    <a:noFill/>
                  </a:ln>
                  <a:solidFill>
                    <a:srgbClr val="FFFFFF"/>
                  </a:solidFill>
                  <a:effectLst/>
                  <a:uLnTx/>
                  <a:uFillTx/>
                  <a:latin typeface="Segoe UI"/>
                  <a:ea typeface="+mn-ea"/>
                  <a:cs typeface="Segoe UI"/>
                </a:rPr>
                <a:t>bias, toxicity</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400" b="1" i="0" u="none" strike="noStrike" kern="1200" cap="none" spc="0" normalizeH="0" baseline="0" noProof="0">
                  <a:ln>
                    <a:noFill/>
                  </a:ln>
                  <a:solidFill>
                    <a:srgbClr val="FFFFFF"/>
                  </a:solidFill>
                  <a:effectLst/>
                  <a:uLnTx/>
                  <a:uFillTx/>
                  <a:latin typeface="Segoe UI"/>
                  <a:ea typeface="+mn-ea"/>
                  <a:cs typeface="Segoe UI"/>
                </a:rPr>
                <a:t>Honest: </a:t>
              </a:r>
              <a:r>
                <a:rPr kumimoji="0" lang="en-US" sz="1400" b="0" i="0" u="none" strike="noStrike" kern="1200" cap="none" spc="0" normalizeH="0" baseline="0" noProof="0" err="1">
                  <a:ln>
                    <a:noFill/>
                  </a:ln>
                  <a:solidFill>
                    <a:srgbClr val="FFFFFF"/>
                  </a:solidFill>
                  <a:effectLst/>
                  <a:uLnTx/>
                  <a:uFillTx/>
                  <a:latin typeface="Segoe UI"/>
                  <a:ea typeface="+mn-ea"/>
                  <a:cs typeface="Segoe UI"/>
                </a:rPr>
                <a:t>groundness</a:t>
              </a:r>
              <a:r>
                <a:rPr kumimoji="0" lang="en-US" sz="1400" b="0" i="0" u="none" strike="noStrike" kern="1200" cap="none" spc="0" normalizeH="0" baseline="0" noProof="0">
                  <a:ln>
                    <a:noFill/>
                  </a:ln>
                  <a:solidFill>
                    <a:srgbClr val="FFFFFF"/>
                  </a:solidFill>
                  <a:effectLst/>
                  <a:uLnTx/>
                  <a:uFillTx/>
                  <a:latin typeface="Segoe UI"/>
                  <a:ea typeface="+mn-ea"/>
                  <a:cs typeface="Segoe UI"/>
                </a:rPr>
                <a:t>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400" b="1" i="0" u="none" strike="noStrike" kern="1200" cap="none" spc="0" normalizeH="0" baseline="0" noProof="0">
                  <a:ln>
                    <a:noFill/>
                  </a:ln>
                  <a:solidFill>
                    <a:srgbClr val="FFFFFF"/>
                  </a:solidFill>
                  <a:effectLst/>
                  <a:uLnTx/>
                  <a:uFillTx/>
                  <a:latin typeface="Segoe UI"/>
                  <a:ea typeface="+mn-ea"/>
                  <a:cs typeface="Segoe UI"/>
                </a:rPr>
                <a:t>Cost: </a:t>
              </a:r>
              <a:r>
                <a:rPr kumimoji="0" lang="en-US" sz="1400" b="0" i="0" u="none" strike="noStrike" kern="1200" cap="none" spc="0" normalizeH="0" baseline="0" noProof="0">
                  <a:ln>
                    <a:noFill/>
                  </a:ln>
                  <a:solidFill>
                    <a:srgbClr val="FFFFFF"/>
                  </a:solidFill>
                  <a:effectLst/>
                  <a:uLnTx/>
                  <a:uFillTx/>
                  <a:latin typeface="Segoe UI"/>
                  <a:ea typeface="+mn-ea"/>
                  <a:cs typeface="Segoe UI"/>
                </a:rPr>
                <a:t>token per request</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400" b="1" i="0" u="none" strike="noStrike" kern="1200" cap="none" spc="0" normalizeH="0" baseline="0" noProof="0">
                  <a:ln>
                    <a:noFill/>
                  </a:ln>
                  <a:solidFill>
                    <a:srgbClr val="FFFFFF"/>
                  </a:solidFill>
                  <a:effectLst/>
                  <a:uLnTx/>
                  <a:uFillTx/>
                  <a:latin typeface="Segoe UI"/>
                  <a:ea typeface="+mn-ea"/>
                  <a:cs typeface="Segoe UI"/>
                </a:rPr>
                <a:t>Latency: </a:t>
              </a:r>
              <a:r>
                <a:rPr kumimoji="0" lang="en-US" sz="1400" b="0" i="0" u="none" strike="noStrike" kern="1200" cap="none" spc="0" normalizeH="0" baseline="0" noProof="0">
                  <a:ln>
                    <a:noFill/>
                  </a:ln>
                  <a:solidFill>
                    <a:srgbClr val="FFFFFF"/>
                  </a:solidFill>
                  <a:effectLst/>
                  <a:uLnTx/>
                  <a:uFillTx/>
                  <a:latin typeface="Segoe UI"/>
                  <a:ea typeface="+mn-ea"/>
                  <a:cs typeface="Segoe UI"/>
                </a:rPr>
                <a:t>response time, RPS</a:t>
              </a:r>
              <a:endParaRPr kumimoji="0" lang="en-US" sz="1800" b="0" i="0" u="none" strike="noStrike" kern="1200" cap="none" spc="0" normalizeH="0" baseline="0" noProof="0">
                <a:ln>
                  <a:noFill/>
                </a:ln>
                <a:solidFill>
                  <a:srgbClr val="FFFFFF"/>
                </a:solidFill>
                <a:effectLst/>
                <a:uLnTx/>
                <a:uFillTx/>
                <a:latin typeface="Segoe UI "/>
                <a:ea typeface="+mn-ea"/>
                <a:cs typeface="+mn-cs"/>
              </a:endParaRPr>
            </a:p>
          </p:txBody>
        </p:sp>
        <p:sp>
          <p:nvSpPr>
            <p:cNvPr id="31" name="TextBox 30">
              <a:extLst>
                <a:ext uri="{FF2B5EF4-FFF2-40B4-BE49-F238E27FC236}">
                  <a16:creationId xmlns:a16="http://schemas.microsoft.com/office/drawing/2014/main" id="{C70334E4-1C48-27A2-A20F-A8A8792EFA0F}"/>
                </a:ext>
              </a:extLst>
            </p:cNvPr>
            <p:cNvSpPr txBox="1"/>
            <p:nvPr/>
          </p:nvSpPr>
          <p:spPr>
            <a:xfrm>
              <a:off x="7738508" y="5540422"/>
              <a:ext cx="3608275"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Pre-built, fine-tuned</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served as API (</a:t>
              </a:r>
              <a:r>
                <a:rPr kumimoji="0" lang="en-US" sz="1600" b="0" i="0" u="none" strike="noStrike" kern="1200" cap="none" spc="0" normalizeH="0" baseline="0" noProof="0" err="1">
                  <a:ln>
                    <a:noFill/>
                  </a:ln>
                  <a:solidFill>
                    <a:srgbClr val="FFFFFF"/>
                  </a:solidFill>
                  <a:effectLst/>
                  <a:uLnTx/>
                  <a:uFillTx/>
                  <a:latin typeface="Segoe UI"/>
                  <a:ea typeface="+mn-ea"/>
                  <a:cs typeface="+mn-cs"/>
                </a:rPr>
                <a:t>MaaS</a:t>
              </a:r>
              <a:r>
                <a:rPr kumimoji="0" lang="en-US" sz="1600" b="0" i="0" u="none" strike="noStrike" kern="1200" cap="none" spc="0" normalizeH="0" baseline="0" noProof="0">
                  <a:ln>
                    <a:noFill/>
                  </a:ln>
                  <a:solidFill>
                    <a:srgbClr val="FFFFFF"/>
                  </a:solidFill>
                  <a:effectLst/>
                  <a:uLnTx/>
                  <a:uFillTx/>
                  <a:latin typeface="Segoe UI"/>
                  <a:ea typeface="+mn-ea"/>
                  <a:cs typeface="+mn-cs"/>
                </a:rPr>
                <a:t>) </a:t>
              </a:r>
            </a:p>
          </p:txBody>
        </p:sp>
        <p:cxnSp>
          <p:nvCxnSpPr>
            <p:cNvPr id="44" name="Straight Connector 43">
              <a:extLst>
                <a:ext uri="{FF2B5EF4-FFF2-40B4-BE49-F238E27FC236}">
                  <a16:creationId xmlns:a16="http://schemas.microsoft.com/office/drawing/2014/main" id="{661B1FE8-14BE-9D4B-A967-312356572B97}"/>
                </a:ext>
              </a:extLst>
            </p:cNvPr>
            <p:cNvCxnSpPr>
              <a:cxnSpLocks/>
            </p:cNvCxnSpPr>
            <p:nvPr/>
          </p:nvCxnSpPr>
          <p:spPr>
            <a:xfrm>
              <a:off x="8745264" y="3114199"/>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5072F25-51FA-1DFF-12B1-EB96956DD50D}"/>
                </a:ext>
              </a:extLst>
            </p:cNvPr>
            <p:cNvCxnSpPr>
              <a:cxnSpLocks/>
            </p:cNvCxnSpPr>
            <p:nvPr/>
          </p:nvCxnSpPr>
          <p:spPr>
            <a:xfrm>
              <a:off x="8745264" y="3951890"/>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BCC3BC1-9D17-6F3C-C254-DC02BA6CEE67}"/>
                </a:ext>
              </a:extLst>
            </p:cNvPr>
            <p:cNvCxnSpPr>
              <a:cxnSpLocks/>
            </p:cNvCxnSpPr>
            <p:nvPr/>
          </p:nvCxnSpPr>
          <p:spPr>
            <a:xfrm>
              <a:off x="8745264" y="5351566"/>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Rounded Rectangle 18" descr="Announcing&#10;">
            <a:extLst>
              <a:ext uri="{FF2B5EF4-FFF2-40B4-BE49-F238E27FC236}">
                <a16:creationId xmlns:a16="http://schemas.microsoft.com/office/drawing/2014/main" id="{4657EC8E-3762-C054-AD63-C8B1F19695DE}"/>
              </a:ext>
            </a:extLst>
          </p:cNvPr>
          <p:cNvSpPr/>
          <p:nvPr/>
        </p:nvSpPr>
        <p:spPr bwMode="auto">
          <a:xfrm>
            <a:off x="8188096" y="1616980"/>
            <a:ext cx="2709095" cy="523679"/>
          </a:xfrm>
          <a:prstGeom prst="roundRect">
            <a:avLst>
              <a:gd name="adj" fmla="val 50000"/>
            </a:avLst>
          </a:prstGeom>
          <a:solidFill>
            <a:srgbClr val="A9D5ED"/>
          </a:soli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GenAIOps</a:t>
            </a:r>
          </a:p>
        </p:txBody>
      </p:sp>
    </p:spTree>
    <p:custDataLst>
      <p:tags r:id="rId1"/>
    </p:custDataLst>
    <p:extLst>
      <p:ext uri="{BB962C8B-B14F-4D97-AF65-F5344CB8AC3E}">
        <p14:creationId xmlns:p14="http://schemas.microsoft.com/office/powerpoint/2010/main" val="153170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5E-6 -0.04491 L 2.5E-6 1.48148E-6 " pathEditMode="relative" rAng="0" ptsTypes="AA">
                                      <p:cBhvr>
                                        <p:cTn id="9" dur="600" fill="hold"/>
                                        <p:tgtEl>
                                          <p:spTgt spid="11"/>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42" presetClass="path" presetSubtype="0" decel="100000" fill="hold" nodeType="withEffect">
                                  <p:stCondLst>
                                    <p:cond delay="0"/>
                                  </p:stCondLst>
                                  <p:childTnLst>
                                    <p:animMotion origin="layout" path="M -1.45833E-6 0.04491 L -1.45833E-6 -2.96296E-6 " pathEditMode="relative" rAng="0" ptsTypes="AA">
                                      <p:cBhvr>
                                        <p:cTn id="14" dur="600" fill="hold"/>
                                        <p:tgtEl>
                                          <p:spTgt spid="50"/>
                                        </p:tgtEl>
                                        <p:attrNameLst>
                                          <p:attrName>ppt_x</p:attrName>
                                          <p:attrName>ppt_y</p:attrName>
                                        </p:attrNameLst>
                                      </p:cBhvr>
                                      <p:rCtr x="0" y="-2245"/>
                                    </p:animMotion>
                                  </p:childTnLst>
                                </p:cTn>
                              </p:par>
                              <p:par>
                                <p:cTn id="15" presetID="10" presetClass="entr" presetSubtype="0" fill="hold" grpId="0" nodeType="withEffect">
                                  <p:stCondLst>
                                    <p:cond delay="2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200"/>
                                  </p:stCondLst>
                                  <p:childTnLst>
                                    <p:animMotion origin="layout" path="M 2.5E-6 -0.04491 L 2.5E-6 1.48148E-6 " pathEditMode="relative" rAng="0" ptsTypes="AA">
                                      <p:cBhvr>
                                        <p:cTn id="19" dur="600" fill="hold"/>
                                        <p:tgtEl>
                                          <p:spTgt spid="26"/>
                                        </p:tgtEl>
                                        <p:attrNameLst>
                                          <p:attrName>ppt_x</p:attrName>
                                          <p:attrName>ppt_y</p:attrName>
                                        </p:attrNameLst>
                                      </p:cBhvr>
                                      <p:rCtr x="0" y="2245"/>
                                    </p:animMotion>
                                  </p:childTnLst>
                                </p:cTn>
                              </p:par>
                              <p:par>
                                <p:cTn id="20" presetID="10" presetClass="entr" presetSubtype="0" fill="hold" nodeType="withEffect">
                                  <p:stCondLst>
                                    <p:cond delay="20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42" presetClass="path" presetSubtype="0" decel="100000" fill="hold" nodeType="withEffect">
                                  <p:stCondLst>
                                    <p:cond delay="200"/>
                                  </p:stCondLst>
                                  <p:childTnLst>
                                    <p:animMotion origin="layout" path="M 3.125E-6 0.0449 L 3.125E-6 4.81481E-6 " pathEditMode="relative" rAng="0" ptsTypes="AA">
                                      <p:cBhvr>
                                        <p:cTn id="24" dur="600" fill="hold"/>
                                        <p:tgtEl>
                                          <p:spTgt spid="51"/>
                                        </p:tgtEl>
                                        <p:attrNameLst>
                                          <p:attrName>ppt_x</p:attrName>
                                          <p:attrName>ppt_y</p:attrName>
                                        </p:attrNameLst>
                                      </p:cBhvr>
                                      <p:rCtr x="0" y="-2245"/>
                                    </p:animMotion>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42" presetClass="path" presetSubtype="0" decel="100000" fill="hold" nodeType="withEffect">
                                  <p:stCondLst>
                                    <p:cond delay="0"/>
                                  </p:stCondLst>
                                  <p:childTnLst>
                                    <p:animMotion origin="layout" path="M -0.03033 1.48148E-6 L -4.16667E-6 1.48148E-6 " pathEditMode="relative" rAng="0" ptsTypes="AA">
                                      <p:cBhvr>
                                        <p:cTn id="30" dur="600" fill="hold"/>
                                        <p:tgtEl>
                                          <p:spTgt spid="54"/>
                                        </p:tgtEl>
                                        <p:attrNameLst>
                                          <p:attrName>ppt_x</p:attrName>
                                          <p:attrName>ppt_y</p:attrName>
                                        </p:attrNameLst>
                                      </p:cBhvr>
                                      <p:rCtr x="1510" y="0"/>
                                    </p:animMotion>
                                  </p:childTnLst>
                                </p:cTn>
                              </p:par>
                              <p:par>
                                <p:cTn id="31" presetID="10" presetClass="entr" presetSubtype="0" fill="hold" nodeType="withEffect">
                                  <p:stCondLst>
                                    <p:cond delay="2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42" presetClass="path" presetSubtype="0" decel="100000" fill="hold" nodeType="withEffect">
                                  <p:stCondLst>
                                    <p:cond delay="200"/>
                                  </p:stCondLst>
                                  <p:childTnLst>
                                    <p:animMotion origin="layout" path="M -0.03033 1.48148E-6 L -4.16667E-6 1.48148E-6 " pathEditMode="relative" rAng="0" ptsTypes="AA">
                                      <p:cBhvr>
                                        <p:cTn id="35" dur="600" fill="hold"/>
                                        <p:tgtEl>
                                          <p:spTgt spid="55"/>
                                        </p:tgtEl>
                                        <p:attrNameLst>
                                          <p:attrName>ppt_x</p:attrName>
                                          <p:attrName>ppt_y</p:attrName>
                                        </p:attrNameLst>
                                      </p:cBhvr>
                                      <p:rCtr x="1510" y="0"/>
                                    </p:animMotion>
                                  </p:childTnLst>
                                </p:cTn>
                              </p:par>
                              <p:par>
                                <p:cTn id="36" presetID="10" presetClass="entr" presetSubtype="0" fill="hold" nodeType="withEffect">
                                  <p:stCondLst>
                                    <p:cond delay="40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42" presetClass="path" presetSubtype="0" decel="100000" fill="hold" nodeType="withEffect">
                                  <p:stCondLst>
                                    <p:cond delay="400"/>
                                  </p:stCondLst>
                                  <p:childTnLst>
                                    <p:animMotion origin="layout" path="M -0.03033 1.48148E-6 L -4.16667E-6 1.48148E-6 " pathEditMode="relative" rAng="0" ptsTypes="AA">
                                      <p:cBhvr>
                                        <p:cTn id="40" dur="600" fill="hold"/>
                                        <p:tgtEl>
                                          <p:spTgt spid="56"/>
                                        </p:tgtEl>
                                        <p:attrNameLst>
                                          <p:attrName>ppt_x</p:attrName>
                                          <p:attrName>ppt_y</p:attrName>
                                        </p:attrNameLst>
                                      </p:cBhvr>
                                      <p:rCtr x="1510" y="0"/>
                                    </p:animMotion>
                                  </p:childTnLst>
                                </p:cTn>
                              </p:par>
                              <p:par>
                                <p:cTn id="41" presetID="10" presetClass="entr" presetSubtype="0" fill="hold" nodeType="withEffect">
                                  <p:stCondLst>
                                    <p:cond delay="6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42" presetClass="path" presetSubtype="0" decel="100000" fill="hold" nodeType="withEffect">
                                  <p:stCondLst>
                                    <p:cond delay="600"/>
                                  </p:stCondLst>
                                  <p:childTnLst>
                                    <p:animMotion origin="layout" path="M -0.03033 1.48148E-6 L -4.16667E-6 1.48148E-6 " pathEditMode="relative" rAng="0" ptsTypes="AA">
                                      <p:cBhvr>
                                        <p:cTn id="45" dur="600" fill="hold"/>
                                        <p:tgtEl>
                                          <p:spTgt spid="57"/>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6" grpId="0" animBg="1"/>
      <p:bldP spid="2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ircle: Hollow 17">
            <a:extLst>
              <a:ext uri="{FF2B5EF4-FFF2-40B4-BE49-F238E27FC236}">
                <a16:creationId xmlns:a16="http://schemas.microsoft.com/office/drawing/2014/main" id="{7CC889A1-9ABA-437A-B3D0-BA7B0AB92C5A}"/>
              </a:ext>
              <a:ext uri="{C183D7F6-B498-43B3-948B-1728B52AA6E4}">
                <adec:decorative xmlns:adec="http://schemas.microsoft.com/office/drawing/2017/decorative" val="1"/>
              </a:ext>
            </a:extLst>
          </p:cNvPr>
          <p:cNvSpPr/>
          <p:nvPr/>
        </p:nvSpPr>
        <p:spPr bwMode="auto">
          <a:xfrm>
            <a:off x="1688435" y="2605754"/>
            <a:ext cx="2342200" cy="2342200"/>
          </a:xfrm>
          <a:prstGeom prst="donut">
            <a:avLst>
              <a:gd name="adj" fmla="val 9798"/>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9" name="Circle: Hollow 18">
            <a:extLst>
              <a:ext uri="{FF2B5EF4-FFF2-40B4-BE49-F238E27FC236}">
                <a16:creationId xmlns:a16="http://schemas.microsoft.com/office/drawing/2014/main" id="{98B95B85-3956-6632-C0D5-35F3E7F38D62}"/>
              </a:ext>
              <a:ext uri="{C183D7F6-B498-43B3-948B-1728B52AA6E4}">
                <adec:decorative xmlns:adec="http://schemas.microsoft.com/office/drawing/2017/decorative" val="1"/>
              </a:ext>
            </a:extLst>
          </p:cNvPr>
          <p:cNvSpPr/>
          <p:nvPr/>
        </p:nvSpPr>
        <p:spPr bwMode="auto">
          <a:xfrm>
            <a:off x="4462069" y="2242036"/>
            <a:ext cx="3069637" cy="3069637"/>
          </a:xfrm>
          <a:prstGeom prst="donut">
            <a:avLst>
              <a:gd name="adj" fmla="val 9798"/>
            </a:avLst>
          </a:prstGeom>
          <a:solidFill>
            <a:srgbClr val="FFB3B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0" name="Circle: Hollow 19">
            <a:extLst>
              <a:ext uri="{FF2B5EF4-FFF2-40B4-BE49-F238E27FC236}">
                <a16:creationId xmlns:a16="http://schemas.microsoft.com/office/drawing/2014/main" id="{88AC4061-90E8-691B-DB93-2EDAE4A20839}"/>
              </a:ext>
              <a:ext uri="{C183D7F6-B498-43B3-948B-1728B52AA6E4}">
                <adec:decorative xmlns:adec="http://schemas.microsoft.com/office/drawing/2017/decorative" val="1"/>
              </a:ext>
            </a:extLst>
          </p:cNvPr>
          <p:cNvSpPr/>
          <p:nvPr/>
        </p:nvSpPr>
        <p:spPr bwMode="auto">
          <a:xfrm>
            <a:off x="7963139" y="2072363"/>
            <a:ext cx="3408982" cy="3408982"/>
          </a:xfrm>
          <a:prstGeom prst="donut">
            <a:avLst>
              <a:gd name="adj" fmla="val 9798"/>
            </a:avLst>
          </a:prstGeom>
          <a:solidFill>
            <a:srgbClr val="A58A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a:t>LLM Lifecycle in the real world </a:t>
            </a:r>
          </a:p>
        </p:txBody>
      </p:sp>
      <p:sp>
        <p:nvSpPr>
          <p:cNvPr id="81" name="Safe Rollout/Stag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CE337B3B-885F-233C-A300-52B8D9EB8CE6}"/>
              </a:ext>
            </a:extLst>
          </p:cNvPr>
          <p:cNvSpPr txBox="1"/>
          <p:nvPr/>
        </p:nvSpPr>
        <p:spPr>
          <a:xfrm rot="17865733">
            <a:off x="7949660" y="2171006"/>
            <a:ext cx="3942353" cy="3526094"/>
          </a:xfrm>
          <a:prstGeom prst="ellipse">
            <a:avLst/>
          </a:prstGeom>
          <a:noFill/>
        </p:spPr>
        <p:txBody>
          <a:bodyPr spcFirstLastPara="1" wrap="none" lIns="0" tIns="0" rIns="0" bIns="0" numCol="1" rtlCol="0">
            <a:prstTxWarp prst="textArchDown">
              <a:avLst>
                <a:gd name="adj" fmla="val 298073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Safe Rollout/Staging</a:t>
            </a:r>
          </a:p>
        </p:txBody>
      </p:sp>
      <p:grpSp>
        <p:nvGrpSpPr>
          <p:cNvPr id="17" name="Group 16" descr="Diagram of the LLM Lifecycle">
            <a:extLst>
              <a:ext uri="{FF2B5EF4-FFF2-40B4-BE49-F238E27FC236}">
                <a16:creationId xmlns:a16="http://schemas.microsoft.com/office/drawing/2014/main" id="{E3785683-4639-1EB9-8218-1D3173ABA7B4}"/>
              </a:ext>
            </a:extLst>
          </p:cNvPr>
          <p:cNvGrpSpPr/>
          <p:nvPr/>
        </p:nvGrpSpPr>
        <p:grpSpPr>
          <a:xfrm>
            <a:off x="511646" y="1194517"/>
            <a:ext cx="11168707" cy="5206283"/>
            <a:chOff x="511646" y="1194517"/>
            <a:chExt cx="11168707" cy="5206283"/>
          </a:xfrm>
        </p:grpSpPr>
        <p:grpSp>
          <p:nvGrpSpPr>
            <p:cNvPr id="13" name="Set-up &amp; management frame" descr="Set-up &amp; management frame">
              <a:extLst>
                <a:ext uri="{FF2B5EF4-FFF2-40B4-BE49-F238E27FC236}">
                  <a16:creationId xmlns:a16="http://schemas.microsoft.com/office/drawing/2014/main" id="{E6554D93-0787-114C-FC61-B461A58FD291}"/>
                </a:ext>
              </a:extLst>
            </p:cNvPr>
            <p:cNvGrpSpPr/>
            <p:nvPr/>
          </p:nvGrpSpPr>
          <p:grpSpPr>
            <a:xfrm>
              <a:off x="511646" y="1194517"/>
              <a:ext cx="11168707" cy="5206283"/>
              <a:chOff x="1054843" y="1441687"/>
              <a:chExt cx="9939532" cy="4838533"/>
            </a:xfrm>
          </p:grpSpPr>
          <p:sp>
            <p:nvSpPr>
              <p:cNvPr id="46" name="Rectangle: Rounded Corners 16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FC6BBFE2-3D56-FEE7-3199-C2321E0F9B89}"/>
                  </a:ext>
                </a:extLst>
              </p:cNvPr>
              <p:cNvSpPr/>
              <p:nvPr/>
            </p:nvSpPr>
            <p:spPr bwMode="auto">
              <a:xfrm>
                <a:off x="1054843" y="1441687"/>
                <a:ext cx="9939532" cy="4838533"/>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noFill/>
              <a:ln w="38100">
                <a:gradFill flip="none" rotWithShape="1">
                  <a:gsLst>
                    <a:gs pos="3358">
                      <a:srgbClr val="8DC8E8"/>
                    </a:gs>
                    <a:gs pos="43000">
                      <a:srgbClr val="D59DFF"/>
                    </a:gs>
                    <a:gs pos="75000">
                      <a:srgbClr val="8661C5"/>
                    </a:gs>
                    <a:gs pos="100000">
                      <a:srgbClr val="0078D4"/>
                    </a:gs>
                  </a:gsLst>
                  <a:lin ang="2700000" scaled="1"/>
                  <a:tileRect/>
                </a:gra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29" normalizeH="0" baseline="0" noProof="0">
                  <a:ln>
                    <a:noFill/>
                  </a:ln>
                  <a:solidFill>
                    <a:srgbClr val="FFFFFF"/>
                  </a:solidFill>
                  <a:effectLst/>
                  <a:uLnTx/>
                  <a:uFillTx/>
                  <a:latin typeface="Segoe UI"/>
                  <a:ea typeface="ＭＳ Ｐゴシック" charset="0"/>
                  <a:cs typeface="Segoe UI Semilight" panose="020B0402040204020203" pitchFamily="34" charset="0"/>
                </a:endParaRPr>
              </a:p>
            </p:txBody>
          </p:sp>
          <p:sp>
            <p:nvSpPr>
              <p:cNvPr id="47" name="TextBox 46"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C24784F-411C-7C5F-49E7-E2C8E1D12C31}"/>
                  </a:ext>
                </a:extLst>
              </p:cNvPr>
              <p:cNvSpPr txBox="1"/>
              <p:nvPr/>
            </p:nvSpPr>
            <p:spPr>
              <a:xfrm>
                <a:off x="1216045" y="1613043"/>
                <a:ext cx="1888069" cy="452689"/>
              </a:xfrm>
              <a:prstGeom prst="rect">
                <a:avLst/>
              </a:prstGeom>
              <a:noFill/>
            </p:spPr>
            <p:txBody>
              <a:bodyPr wrap="square" lIns="58312" tIns="58312" rIns="58312" bIns="58312" rtlCol="0" anchor="t">
                <a:spAutoFit/>
              </a:bodyPr>
              <a:lstStyle/>
              <a:p>
                <a:pPr marL="0" marR="0" lvl="0" indent="0" algn="l" defTabSz="74052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Arial"/>
                  </a:rPr>
                  <a:t>Managing</a:t>
                </a:r>
                <a:endParaRPr kumimoji="0" lang="en-US" sz="1800" b="0" i="0" u="none" strike="noStrike" kern="1200" cap="none" spc="0" normalizeH="0" baseline="0" noProof="0" dirty="0">
                  <a:ln>
                    <a:noFill/>
                  </a:ln>
                  <a:effectLst/>
                  <a:uLnTx/>
                  <a:uFillTx/>
                  <a:latin typeface="Segoe UI Semibold"/>
                  <a:ea typeface="+mn-ea"/>
                  <a:cs typeface="+mn-cs"/>
                </a:endParaRPr>
              </a:p>
            </p:txBody>
          </p:sp>
        </p:grpSp>
        <p:sp>
          <p:nvSpPr>
            <p:cNvPr id="114"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C0B471B-1434-34C8-2D59-14D5512DF897}"/>
                </a:ext>
              </a:extLst>
            </p:cNvPr>
            <p:cNvSpPr>
              <a:spLocks noChangeAspect="1"/>
            </p:cNvSpPr>
            <p:nvPr/>
          </p:nvSpPr>
          <p:spPr>
            <a:xfrm flipH="1">
              <a:off x="5994609" y="2044029"/>
              <a:ext cx="3608275" cy="3608274"/>
            </a:xfrm>
            <a:prstGeom prst="arc">
              <a:avLst>
                <a:gd name="adj1" fmla="val 3543377"/>
                <a:gd name="adj2" fmla="val 7539487"/>
              </a:avLst>
            </a:prstGeom>
            <a:ln w="25400">
              <a:solidFill>
                <a:srgbClr val="C5B4E3"/>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US" sz="1429" b="0" i="0" u="none" strike="noStrike" kern="1200" cap="none" spc="0" normalizeH="0" baseline="0" noProof="0">
                <a:ln>
                  <a:noFill/>
                </a:ln>
                <a:solidFill>
                  <a:prstClr val="black"/>
                </a:solidFill>
                <a:effectLst/>
                <a:uLnTx/>
                <a:uFillTx/>
                <a:latin typeface="Segoe UI"/>
                <a:ea typeface="+mn-ea"/>
                <a:cs typeface="+mn-cs"/>
              </a:endParaRPr>
            </a:p>
          </p:txBody>
        </p:sp>
        <p:sp>
          <p:nvSpPr>
            <p:cNvPr id="99" name="SEND FEEDBACK"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3A5C1FB-CC34-B57A-490E-392C62630E83}"/>
                </a:ext>
              </a:extLst>
            </p:cNvPr>
            <p:cNvSpPr txBox="1"/>
            <p:nvPr/>
          </p:nvSpPr>
          <p:spPr>
            <a:xfrm>
              <a:off x="6802652" y="5082225"/>
              <a:ext cx="1954438" cy="783090"/>
            </a:xfrm>
            <a:prstGeom prst="rect">
              <a:avLst/>
            </a:prstGeom>
            <a:noFill/>
          </p:spPr>
          <p:txBody>
            <a:bodyPr wrap="none" rtlCol="0">
              <a:prstTxWarp prst="textArchDown">
                <a:avLst>
                  <a:gd name="adj" fmla="val 1663301"/>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panose="020B0702040204020203" pitchFamily="34" charset="0"/>
                  <a:ea typeface="+mn-ea"/>
                  <a:cs typeface="Segoe UI Semibold" panose="020B0702040204020203" pitchFamily="34" charset="0"/>
                </a:rPr>
                <a:t>SEND FEEDBACK </a:t>
              </a:r>
            </a:p>
          </p:txBody>
        </p:sp>
        <p:sp>
          <p:nvSpPr>
            <p:cNvPr id="101" name="PREPARE FOR APP DEPLOY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ADEBD90-3017-68E9-508F-8FAEF6BD30DF}"/>
                </a:ext>
              </a:extLst>
            </p:cNvPr>
            <p:cNvSpPr txBox="1"/>
            <p:nvPr/>
          </p:nvSpPr>
          <p:spPr>
            <a:xfrm>
              <a:off x="5746328" y="1412369"/>
              <a:ext cx="3943516" cy="2744172"/>
            </a:xfrm>
            <a:prstGeom prst="ellipse">
              <a:avLst/>
            </a:prstGeom>
            <a:noFill/>
          </p:spPr>
          <p:txBody>
            <a:bodyPr wrap="none" rtlCol="0">
              <a:prstTxWarp prst="textArchUp">
                <a:avLst>
                  <a:gd name="adj" fmla="val 12655355"/>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panose="020B0702040204020203" pitchFamily="34" charset="0"/>
                  <a:ea typeface="+mn-ea"/>
                  <a:cs typeface="Segoe UI Semibold" panose="020B0702040204020203" pitchFamily="34" charset="0"/>
                </a:rPr>
                <a:t>PREPARE FOR APP DEPLOYMENT</a:t>
              </a:r>
              <a:endParaRPr kumimoji="0" lang="en-US" sz="1000" b="0" i="0" u="sng" strike="noStrike" kern="1200" cap="none" spc="32" normalizeH="0" baseline="0" noProof="0">
                <a:ln w="3175">
                  <a:noFill/>
                </a:ln>
                <a:effectLst/>
                <a:uLnTx/>
                <a:uFillTx/>
                <a:latin typeface="Segoe UI Semibold" panose="020B0702040204020203" pitchFamily="34" charset="0"/>
                <a:ea typeface="+mn-ea"/>
                <a:cs typeface="Segoe UI Semibold" panose="020B0702040204020203" pitchFamily="34" charset="0"/>
              </a:endParaRPr>
            </a:p>
          </p:txBody>
        </p:sp>
        <p:sp>
          <p:nvSpPr>
            <p:cNvPr id="113"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FC99BFD-7179-A825-55FC-999919ABB0DA}"/>
                </a:ext>
              </a:extLst>
            </p:cNvPr>
            <p:cNvSpPr>
              <a:spLocks noChangeAspect="1"/>
            </p:cNvSpPr>
            <p:nvPr/>
          </p:nvSpPr>
          <p:spPr>
            <a:xfrm flipV="1">
              <a:off x="5912587" y="2010767"/>
              <a:ext cx="3608275" cy="3608274"/>
            </a:xfrm>
            <a:prstGeom prst="arc">
              <a:avLst>
                <a:gd name="adj1" fmla="val 3543377"/>
                <a:gd name="adj2" fmla="val 7571121"/>
              </a:avLst>
            </a:prstGeom>
            <a:ln w="25400">
              <a:solidFill>
                <a:schemeClr val="accent1"/>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US" sz="1429" b="0" i="0" u="none" strike="noStrike" kern="1200" cap="none" spc="0" normalizeH="0" baseline="0" noProof="0">
                <a:ln>
                  <a:noFill/>
                </a:ln>
                <a:solidFill>
                  <a:prstClr val="black"/>
                </a:solidFill>
                <a:effectLst/>
                <a:uLnTx/>
                <a:uFillTx/>
                <a:latin typeface="Segoe UI"/>
                <a:ea typeface="+mn-ea"/>
                <a:cs typeface="+mn-cs"/>
              </a:endParaRPr>
            </a:p>
          </p:txBody>
        </p:sp>
        <p:sp>
          <p:nvSpPr>
            <p:cNvPr id="29" name="2y"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8149226-33CA-F94C-CE9E-3C1DB78BAE19}"/>
                </a:ext>
              </a:extLst>
            </p:cNvPr>
            <p:cNvSpPr/>
            <p:nvPr/>
          </p:nvSpPr>
          <p:spPr>
            <a:xfrm>
              <a:off x="5475004" y="3260231"/>
              <a:ext cx="1045654" cy="1021073"/>
            </a:xfrm>
            <a:custGeom>
              <a:avLst/>
              <a:gdLst>
                <a:gd name="connsiteX0" fmla="*/ 211679 w 1045654"/>
                <a:gd name="connsiteY0" fmla="*/ 300519 h 1021073"/>
                <a:gd name="connsiteX1" fmla="*/ 262250 w 1045654"/>
                <a:gd name="connsiteY1" fmla="*/ 277761 h 1021073"/>
                <a:gd name="connsiteX2" fmla="*/ 522827 w 1045654"/>
                <a:gd name="connsiteY2" fmla="*/ 376643 h 1021073"/>
                <a:gd name="connsiteX3" fmla="*/ 783399 w 1045654"/>
                <a:gd name="connsiteY3" fmla="*/ 277761 h 1021073"/>
                <a:gd name="connsiteX4" fmla="*/ 833972 w 1045654"/>
                <a:gd name="connsiteY4" fmla="*/ 300519 h 1021073"/>
                <a:gd name="connsiteX5" fmla="*/ 811219 w 1045654"/>
                <a:gd name="connsiteY5" fmla="*/ 351101 h 1021073"/>
                <a:gd name="connsiteX6" fmla="*/ 562039 w 1045654"/>
                <a:gd name="connsiteY6" fmla="*/ 445657 h 1021073"/>
                <a:gd name="connsiteX7" fmla="*/ 562039 w 1045654"/>
                <a:gd name="connsiteY7" fmla="*/ 732782 h 1021073"/>
                <a:gd name="connsiteX8" fmla="*/ 522827 w 1045654"/>
                <a:gd name="connsiteY8" fmla="*/ 772002 h 1021073"/>
                <a:gd name="connsiteX9" fmla="*/ 483615 w 1045654"/>
                <a:gd name="connsiteY9" fmla="*/ 732782 h 1021073"/>
                <a:gd name="connsiteX10" fmla="*/ 483615 w 1045654"/>
                <a:gd name="connsiteY10" fmla="*/ 445662 h 1021073"/>
                <a:gd name="connsiteX11" fmla="*/ 234431 w 1045654"/>
                <a:gd name="connsiteY11" fmla="*/ 351101 h 1021073"/>
                <a:gd name="connsiteX12" fmla="*/ 211679 w 1045654"/>
                <a:gd name="connsiteY12" fmla="*/ 300519 h 1021073"/>
                <a:gd name="connsiteX13" fmla="*/ 449166 w 1045654"/>
                <a:gd name="connsiteY13" fmla="*/ 14367 h 1021073"/>
                <a:gd name="connsiteX14" fmla="*/ 596488 w 1045654"/>
                <a:gd name="connsiteY14" fmla="*/ 14367 h 1021073"/>
                <a:gd name="connsiteX15" fmla="*/ 988535 w 1045654"/>
                <a:gd name="connsiteY15" fmla="*/ 173338 h 1021073"/>
                <a:gd name="connsiteX16" fmla="*/ 1045654 w 1045654"/>
                <a:gd name="connsiteY16" fmla="*/ 258148 h 1021073"/>
                <a:gd name="connsiteX17" fmla="*/ 1045654 w 1045654"/>
                <a:gd name="connsiteY17" fmla="*/ 762924 h 1021073"/>
                <a:gd name="connsiteX18" fmla="*/ 988535 w 1045654"/>
                <a:gd name="connsiteY18" fmla="*/ 847734 h 1021073"/>
                <a:gd name="connsiteX19" fmla="*/ 596488 w 1045654"/>
                <a:gd name="connsiteY19" fmla="*/ 1006707 h 1021073"/>
                <a:gd name="connsiteX20" fmla="*/ 449166 w 1045654"/>
                <a:gd name="connsiteY20" fmla="*/ 1006707 h 1021073"/>
                <a:gd name="connsiteX21" fmla="*/ 57120 w 1045654"/>
                <a:gd name="connsiteY21" fmla="*/ 847734 h 1021073"/>
                <a:gd name="connsiteX22" fmla="*/ 0 w 1045654"/>
                <a:gd name="connsiteY22" fmla="*/ 762924 h 1021073"/>
                <a:gd name="connsiteX23" fmla="*/ 0 w 1045654"/>
                <a:gd name="connsiteY23" fmla="*/ 258148 h 1021073"/>
                <a:gd name="connsiteX24" fmla="*/ 57120 w 1045654"/>
                <a:gd name="connsiteY24" fmla="*/ 173338 h 1021073"/>
                <a:gd name="connsiteX25" fmla="*/ 449166 w 1045654"/>
                <a:gd name="connsiteY25" fmla="*/ 14367 h 1021073"/>
                <a:gd name="connsiteX26" fmla="*/ 567022 w 1045654"/>
                <a:gd name="connsiteY26" fmla="*/ 87060 h 1021073"/>
                <a:gd name="connsiteX27" fmla="*/ 478633 w 1045654"/>
                <a:gd name="connsiteY27" fmla="*/ 87060 h 1021073"/>
                <a:gd name="connsiteX28" fmla="*/ 86584 w 1045654"/>
                <a:gd name="connsiteY28" fmla="*/ 246032 h 1021073"/>
                <a:gd name="connsiteX29" fmla="*/ 78424 w 1045654"/>
                <a:gd name="connsiteY29" fmla="*/ 258148 h 1021073"/>
                <a:gd name="connsiteX30" fmla="*/ 78424 w 1045654"/>
                <a:gd name="connsiteY30" fmla="*/ 762924 h 1021073"/>
                <a:gd name="connsiteX31" fmla="*/ 86584 w 1045654"/>
                <a:gd name="connsiteY31" fmla="*/ 775040 h 1021073"/>
                <a:gd name="connsiteX32" fmla="*/ 478633 w 1045654"/>
                <a:gd name="connsiteY32" fmla="*/ 934014 h 1021073"/>
                <a:gd name="connsiteX33" fmla="*/ 567022 w 1045654"/>
                <a:gd name="connsiteY33" fmla="*/ 934014 h 1021073"/>
                <a:gd name="connsiteX34" fmla="*/ 959069 w 1045654"/>
                <a:gd name="connsiteY34" fmla="*/ 775040 h 1021073"/>
                <a:gd name="connsiteX35" fmla="*/ 967230 w 1045654"/>
                <a:gd name="connsiteY35" fmla="*/ 762924 h 1021073"/>
                <a:gd name="connsiteX36" fmla="*/ 967230 w 1045654"/>
                <a:gd name="connsiteY36" fmla="*/ 258148 h 1021073"/>
                <a:gd name="connsiteX37" fmla="*/ 959069 w 1045654"/>
                <a:gd name="connsiteY37" fmla="*/ 246032 h 1021073"/>
                <a:gd name="connsiteX38" fmla="*/ 567022 w 1045654"/>
                <a:gd name="connsiteY38" fmla="*/ 87060 h 102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45654" h="1021073">
                  <a:moveTo>
                    <a:pt x="211679" y="300519"/>
                  </a:moveTo>
                  <a:cubicBezTo>
                    <a:pt x="219360" y="280266"/>
                    <a:pt x="242002" y="270077"/>
                    <a:pt x="262250" y="277761"/>
                  </a:cubicBezTo>
                  <a:lnTo>
                    <a:pt x="522827" y="376643"/>
                  </a:lnTo>
                  <a:lnTo>
                    <a:pt x="783399" y="277761"/>
                  </a:lnTo>
                  <a:cubicBezTo>
                    <a:pt x="803648" y="270077"/>
                    <a:pt x="826292" y="280266"/>
                    <a:pt x="833972" y="300519"/>
                  </a:cubicBezTo>
                  <a:cubicBezTo>
                    <a:pt x="841652" y="320771"/>
                    <a:pt x="831468" y="343417"/>
                    <a:pt x="811219" y="351101"/>
                  </a:cubicBezTo>
                  <a:lnTo>
                    <a:pt x="562039" y="445657"/>
                  </a:lnTo>
                  <a:lnTo>
                    <a:pt x="562039" y="732782"/>
                  </a:lnTo>
                  <a:cubicBezTo>
                    <a:pt x="562039" y="754447"/>
                    <a:pt x="544483" y="772002"/>
                    <a:pt x="522827" y="772002"/>
                  </a:cubicBezTo>
                  <a:cubicBezTo>
                    <a:pt x="501172" y="772002"/>
                    <a:pt x="483615" y="754447"/>
                    <a:pt x="483615" y="732782"/>
                  </a:cubicBezTo>
                  <a:lnTo>
                    <a:pt x="483615" y="445662"/>
                  </a:lnTo>
                  <a:lnTo>
                    <a:pt x="234431" y="351101"/>
                  </a:lnTo>
                  <a:cubicBezTo>
                    <a:pt x="214183" y="343417"/>
                    <a:pt x="203997" y="320771"/>
                    <a:pt x="211679" y="300519"/>
                  </a:cubicBezTo>
                  <a:close/>
                  <a:moveTo>
                    <a:pt x="449166" y="14367"/>
                  </a:moveTo>
                  <a:cubicBezTo>
                    <a:pt x="496409" y="-4789"/>
                    <a:pt x="549246" y="-4789"/>
                    <a:pt x="596488" y="14367"/>
                  </a:cubicBezTo>
                  <a:lnTo>
                    <a:pt x="988535" y="173338"/>
                  </a:lnTo>
                  <a:cubicBezTo>
                    <a:pt x="1023063" y="187339"/>
                    <a:pt x="1045654" y="220882"/>
                    <a:pt x="1045654" y="258148"/>
                  </a:cubicBezTo>
                  <a:lnTo>
                    <a:pt x="1045654" y="762924"/>
                  </a:lnTo>
                  <a:cubicBezTo>
                    <a:pt x="1045654" y="800188"/>
                    <a:pt x="1023063" y="833735"/>
                    <a:pt x="988535" y="847734"/>
                  </a:cubicBezTo>
                  <a:lnTo>
                    <a:pt x="596488" y="1006707"/>
                  </a:lnTo>
                  <a:cubicBezTo>
                    <a:pt x="549246" y="1025862"/>
                    <a:pt x="496409" y="1025862"/>
                    <a:pt x="449166" y="1006707"/>
                  </a:cubicBezTo>
                  <a:lnTo>
                    <a:pt x="57120" y="847734"/>
                  </a:lnTo>
                  <a:cubicBezTo>
                    <a:pt x="22592" y="833735"/>
                    <a:pt x="0" y="800188"/>
                    <a:pt x="0" y="762924"/>
                  </a:cubicBezTo>
                  <a:lnTo>
                    <a:pt x="0" y="258148"/>
                  </a:lnTo>
                  <a:cubicBezTo>
                    <a:pt x="0" y="220882"/>
                    <a:pt x="22592" y="187339"/>
                    <a:pt x="57120" y="173338"/>
                  </a:cubicBezTo>
                  <a:lnTo>
                    <a:pt x="449166" y="14367"/>
                  </a:lnTo>
                  <a:close/>
                  <a:moveTo>
                    <a:pt x="567022" y="87060"/>
                  </a:moveTo>
                  <a:cubicBezTo>
                    <a:pt x="538679" y="75567"/>
                    <a:pt x="506975" y="75567"/>
                    <a:pt x="478633" y="87060"/>
                  </a:cubicBezTo>
                  <a:lnTo>
                    <a:pt x="86584" y="246032"/>
                  </a:lnTo>
                  <a:cubicBezTo>
                    <a:pt x="81651" y="248032"/>
                    <a:pt x="78424" y="252825"/>
                    <a:pt x="78424" y="258148"/>
                  </a:cubicBezTo>
                  <a:lnTo>
                    <a:pt x="78424" y="762924"/>
                  </a:lnTo>
                  <a:cubicBezTo>
                    <a:pt x="78424" y="768247"/>
                    <a:pt x="81651" y="773043"/>
                    <a:pt x="86584" y="775040"/>
                  </a:cubicBezTo>
                  <a:lnTo>
                    <a:pt x="478633" y="934014"/>
                  </a:lnTo>
                  <a:cubicBezTo>
                    <a:pt x="506975" y="945508"/>
                    <a:pt x="538679" y="945508"/>
                    <a:pt x="567022" y="934014"/>
                  </a:cubicBezTo>
                  <a:lnTo>
                    <a:pt x="959069" y="775040"/>
                  </a:lnTo>
                  <a:cubicBezTo>
                    <a:pt x="964004" y="773043"/>
                    <a:pt x="967230" y="768247"/>
                    <a:pt x="967230" y="762924"/>
                  </a:cubicBezTo>
                  <a:lnTo>
                    <a:pt x="967230" y="258148"/>
                  </a:lnTo>
                  <a:cubicBezTo>
                    <a:pt x="967230" y="252825"/>
                    <a:pt x="964004" y="248032"/>
                    <a:pt x="959069" y="246032"/>
                  </a:cubicBezTo>
                  <a:lnTo>
                    <a:pt x="567022" y="87060"/>
                  </a:lnTo>
                  <a:close/>
                </a:path>
              </a:pathLst>
            </a:custGeom>
            <a:gradFill>
              <a:gsLst>
                <a:gs pos="0">
                  <a:srgbClr val="D59DFF"/>
                </a:gs>
                <a:gs pos="100000">
                  <a:srgbClr val="C03BC4"/>
                </a:gs>
              </a:gsLst>
              <a:lin ang="2700000" scaled="1"/>
            </a:gradFill>
            <a:ln w="519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ADVANCE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CDFF65E-123C-119E-2258-FEB3BA3F93D2}"/>
                </a:ext>
              </a:extLst>
            </p:cNvPr>
            <p:cNvSpPr txBox="1"/>
            <p:nvPr/>
          </p:nvSpPr>
          <p:spPr>
            <a:xfrm>
              <a:off x="3163235" y="1670585"/>
              <a:ext cx="2474951" cy="1222996"/>
            </a:xfrm>
            <a:prstGeom prst="ellipse">
              <a:avLst/>
            </a:prstGeom>
            <a:noFill/>
          </p:spPr>
          <p:txBody>
            <a:bodyPr wrap="none" rtlCol="0">
              <a:prstTxWarp prst="textArchUp">
                <a:avLst>
                  <a:gd name="adj" fmla="val 12451684"/>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panose="020B0702040204020203" pitchFamily="34" charset="0"/>
                  <a:ea typeface="+mn-ea"/>
                  <a:cs typeface="Segoe UI Semibold" panose="020B0702040204020203" pitchFamily="34" charset="0"/>
                </a:rPr>
                <a:t>ADVANCE PROJECT </a:t>
              </a:r>
            </a:p>
          </p:txBody>
        </p:sp>
        <p:sp>
          <p:nvSpPr>
            <p:cNvPr id="89" name="Find LLM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8E258E-3317-6BC1-B59D-CAADEFD18844}"/>
                </a:ext>
              </a:extLst>
            </p:cNvPr>
            <p:cNvSpPr txBox="1">
              <a:spLocks noChangeAspect="1"/>
            </p:cNvSpPr>
            <p:nvPr/>
          </p:nvSpPr>
          <p:spPr>
            <a:xfrm rot="396060">
              <a:off x="1270018" y="2029574"/>
              <a:ext cx="3262408" cy="3317323"/>
            </a:xfrm>
            <a:prstGeom prst="ellipse">
              <a:avLst/>
            </a:prstGeom>
            <a:noFill/>
            <a:ln>
              <a:noFill/>
            </a:ln>
          </p:spPr>
          <p:txBody>
            <a:bodyPr spcFirstLastPara="1" wrap="none" lIns="0" tIns="0" rIns="0" bIns="0" numCol="1" rtlCol="0">
              <a:prstTxWarp prst="textArchDown">
                <a:avLst>
                  <a:gd name="adj" fmla="val 3145882"/>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Find LLMs</a:t>
              </a:r>
            </a:p>
          </p:txBody>
        </p:sp>
        <p:sp>
          <p:nvSpPr>
            <p:cNvPr id="90" name="Try prompt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3145EE4-D2A1-406A-E4AC-A476A5962E0E}"/>
                </a:ext>
              </a:extLst>
            </p:cNvPr>
            <p:cNvSpPr txBox="1">
              <a:spLocks noChangeAspect="1"/>
            </p:cNvSpPr>
            <p:nvPr/>
          </p:nvSpPr>
          <p:spPr>
            <a:xfrm rot="17125066">
              <a:off x="1812236" y="2415682"/>
              <a:ext cx="2371053" cy="2686348"/>
            </a:xfrm>
            <a:prstGeom prst="ellipse">
              <a:avLst/>
            </a:prstGeom>
            <a:noFill/>
            <a:ln>
              <a:noFill/>
            </a:ln>
          </p:spPr>
          <p:txBody>
            <a:bodyPr spcFirstLastPara="1" wrap="square" lIns="58312" tIns="58312" rIns="58312" bIns="58312" numCol="1" rtlCol="0">
              <a:prstTxWarp prst="textArchUp">
                <a:avLst>
                  <a:gd name="adj" fmla="val 8459393"/>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  Try prompts  </a:t>
              </a:r>
            </a:p>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91F2C"/>
                </a:solidFill>
                <a:effectLst/>
                <a:uLnTx/>
                <a:uFillTx/>
                <a:latin typeface="Segoe UI Semibold"/>
                <a:ea typeface="+mn-ea"/>
                <a:cs typeface="+mn-cs"/>
              </a:endParaRPr>
            </a:p>
          </p:txBody>
        </p:sp>
        <p:sp>
          <p:nvSpPr>
            <p:cNvPr id="91" name="Hypotahesis"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E886BB2-E4B0-CC8E-3252-9987F4D11EA1}"/>
                </a:ext>
              </a:extLst>
            </p:cNvPr>
            <p:cNvSpPr txBox="1">
              <a:spLocks noChangeAspect="1"/>
            </p:cNvSpPr>
            <p:nvPr/>
          </p:nvSpPr>
          <p:spPr>
            <a:xfrm rot="2846671">
              <a:off x="1789014" y="2432458"/>
              <a:ext cx="2402880" cy="2402370"/>
            </a:xfrm>
            <a:prstGeom prst="ellipse">
              <a:avLst/>
            </a:prstGeom>
            <a:noFill/>
            <a:ln>
              <a:noFill/>
            </a:ln>
          </p:spPr>
          <p:txBody>
            <a:bodyPr spcFirstLastPara="1" wrap="square" lIns="58312" tIns="58312" rIns="58312" bIns="58312" numCol="1" rtlCol="0" anchor="t">
              <a:prstTxWarp prst="textArchUp">
                <a:avLst>
                  <a:gd name="adj" fmla="val 10850206"/>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Hypothesis</a:t>
              </a:r>
              <a:endParaRPr kumimoji="0" lang="en-US" sz="1200" b="0" i="0" u="none" strike="noStrike" kern="1200" cap="none" spc="0" normalizeH="0" baseline="0" noProof="0">
                <a:ln>
                  <a:noFill/>
                </a:ln>
                <a:solidFill>
                  <a:srgbClr val="091F2C"/>
                </a:solidFill>
                <a:effectLst/>
                <a:uLnTx/>
                <a:uFillTx/>
                <a:latin typeface="Segoe UI Semibold"/>
                <a:ea typeface="+mn-ea"/>
                <a:cs typeface="+mn-cs"/>
              </a:endParaRPr>
            </a:p>
          </p:txBody>
        </p:sp>
        <p:sp>
          <p:nvSpPr>
            <p:cNvPr id="48"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014A7DF-8ECC-C151-5747-D0A4C6D1DD7B}"/>
                </a:ext>
              </a:extLst>
            </p:cNvPr>
            <p:cNvSpPr>
              <a:spLocks noChangeAspect="1"/>
            </p:cNvSpPr>
            <p:nvPr/>
          </p:nvSpPr>
          <p:spPr>
            <a:xfrm flipV="1">
              <a:off x="2687202" y="2010767"/>
              <a:ext cx="3353514" cy="3353513"/>
            </a:xfrm>
            <a:prstGeom prst="arc">
              <a:avLst>
                <a:gd name="adj1" fmla="val 3543377"/>
                <a:gd name="adj2" fmla="val 8316952"/>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US" sz="1429" b="0" i="0" u="none" strike="noStrike" kern="1200" cap="none" spc="0" normalizeH="0" baseline="0" noProof="0">
                <a:ln>
                  <a:noFill/>
                </a:ln>
                <a:solidFill>
                  <a:prstClr val="black"/>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9EDEEAA9-F2A1-C249-E9B4-55F1E2AC91D4}"/>
                </a:ext>
              </a:extLst>
            </p:cNvPr>
            <p:cNvGrpSpPr/>
            <p:nvPr/>
          </p:nvGrpSpPr>
          <p:grpSpPr>
            <a:xfrm>
              <a:off x="883376" y="2347430"/>
              <a:ext cx="1942236" cy="1531095"/>
              <a:chOff x="777019" y="2171482"/>
              <a:chExt cx="1942236" cy="1531095"/>
            </a:xfrm>
          </p:grpSpPr>
          <p:sp>
            <p:nvSpPr>
              <p:cNvPr id="84" name="BUSINESS NEED"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ABAFEF73-9995-E30B-37E7-218489D9DCC1}"/>
                  </a:ext>
                </a:extLst>
              </p:cNvPr>
              <p:cNvSpPr txBox="1"/>
              <p:nvPr/>
            </p:nvSpPr>
            <p:spPr>
              <a:xfrm>
                <a:off x="777019" y="2519171"/>
                <a:ext cx="888384" cy="444545"/>
              </a:xfrm>
              <a:prstGeom prst="rect">
                <a:avLst/>
              </a:prstGeom>
              <a:noFill/>
            </p:spPr>
            <p:txBody>
              <a:bodyPr wrap="none" rtlCol="0">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1" i="0" u="none" strike="noStrike" kern="1200" cap="all" spc="100" normalizeH="0" baseline="0" noProof="0" dirty="0">
                    <a:ln>
                      <a:noFill/>
                    </a:ln>
                    <a:effectLst/>
                    <a:uLnTx/>
                    <a:uFillTx/>
                    <a:latin typeface="Segoe UI"/>
                    <a:ea typeface="+mn-ea"/>
                    <a:cs typeface="+mn-cs"/>
                  </a:rPr>
                  <a:t>BUSINESS</a:t>
                </a:r>
                <a:br>
                  <a:rPr kumimoji="0" lang="en-US" sz="1000" b="1" i="0" u="none" strike="noStrike" kern="1200" cap="all" spc="100" normalizeH="0" baseline="0" noProof="0" dirty="0">
                    <a:ln>
                      <a:noFill/>
                    </a:ln>
                    <a:effectLst/>
                    <a:uLnTx/>
                    <a:uFillTx/>
                    <a:latin typeface="Segoe UI"/>
                    <a:ea typeface="+mn-ea"/>
                    <a:cs typeface="+mn-cs"/>
                  </a:rPr>
                </a:br>
                <a:r>
                  <a:rPr kumimoji="0" lang="en-US" sz="1000" b="1" i="0" u="none" strike="noStrike" kern="1200" cap="all" spc="100" normalizeH="0" baseline="0" noProof="0" dirty="0">
                    <a:ln>
                      <a:noFill/>
                    </a:ln>
                    <a:effectLst/>
                    <a:uLnTx/>
                    <a:uFillTx/>
                    <a:latin typeface="Segoe UI"/>
                    <a:ea typeface="+mn-ea"/>
                    <a:cs typeface="+mn-cs"/>
                  </a:rPr>
                  <a:t>NEED</a:t>
                </a:r>
              </a:p>
            </p:txBody>
          </p:sp>
          <p:sp>
            <p:nvSpPr>
              <p:cNvPr id="87"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7A7C2C8-AB62-F319-20C8-4F71B6747117}"/>
                  </a:ext>
                </a:extLst>
              </p:cNvPr>
              <p:cNvSpPr>
                <a:spLocks noChangeAspect="1"/>
              </p:cNvSpPr>
              <p:nvPr/>
            </p:nvSpPr>
            <p:spPr>
              <a:xfrm flipH="1">
                <a:off x="1188484" y="2171482"/>
                <a:ext cx="1530771" cy="1531095"/>
              </a:xfrm>
              <a:prstGeom prst="arc">
                <a:avLst>
                  <a:gd name="adj1" fmla="val 14631255"/>
                  <a:gd name="adj2" fmla="val 19066496"/>
                </a:avLst>
              </a:prstGeom>
              <a:ln w="25400">
                <a:solidFill>
                  <a:srgbClr val="8DC8E8"/>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US" sz="1429" b="0" i="0" u="none" strike="noStrike" kern="1200" cap="none" spc="0" normalizeH="0" baseline="0" noProof="0">
                  <a:ln>
                    <a:noFill/>
                  </a:ln>
                  <a:solidFill>
                    <a:prstClr val="black"/>
                  </a:solidFill>
                  <a:effectLst/>
                  <a:uLnTx/>
                  <a:uFillTx/>
                  <a:latin typeface="Segoe UI"/>
                  <a:ea typeface="+mn-ea"/>
                  <a:cs typeface="+mn-cs"/>
                </a:endParaRPr>
              </a:p>
            </p:txBody>
          </p:sp>
        </p:grpSp>
        <p:sp>
          <p:nvSpPr>
            <p:cNvPr id="32" name="3y"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564DB3D-6E43-EB14-47D6-31741DACCDA4}"/>
                </a:ext>
              </a:extLst>
            </p:cNvPr>
            <p:cNvSpPr/>
            <p:nvPr/>
          </p:nvSpPr>
          <p:spPr>
            <a:xfrm>
              <a:off x="9119246" y="3268476"/>
              <a:ext cx="1096281" cy="1070510"/>
            </a:xfrm>
            <a:custGeom>
              <a:avLst/>
              <a:gdLst>
                <a:gd name="connsiteX0" fmla="*/ 221927 w 1096281"/>
                <a:gd name="connsiteY0" fmla="*/ 315069 h 1070510"/>
                <a:gd name="connsiteX1" fmla="*/ 274947 w 1096281"/>
                <a:gd name="connsiteY1" fmla="*/ 291210 h 1070510"/>
                <a:gd name="connsiteX2" fmla="*/ 548141 w 1096281"/>
                <a:gd name="connsiteY2" fmla="*/ 394878 h 1070510"/>
                <a:gd name="connsiteX3" fmla="*/ 821329 w 1096281"/>
                <a:gd name="connsiteY3" fmla="*/ 291210 h 1070510"/>
                <a:gd name="connsiteX4" fmla="*/ 874350 w 1096281"/>
                <a:gd name="connsiteY4" fmla="*/ 315069 h 1070510"/>
                <a:gd name="connsiteX5" fmla="*/ 850495 w 1096281"/>
                <a:gd name="connsiteY5" fmla="*/ 368100 h 1070510"/>
                <a:gd name="connsiteX6" fmla="*/ 589251 w 1096281"/>
                <a:gd name="connsiteY6" fmla="*/ 467234 h 1070510"/>
                <a:gd name="connsiteX7" fmla="*/ 589251 w 1096281"/>
                <a:gd name="connsiteY7" fmla="*/ 768260 h 1070510"/>
                <a:gd name="connsiteX8" fmla="*/ 548141 w 1096281"/>
                <a:gd name="connsiteY8" fmla="*/ 809379 h 1070510"/>
                <a:gd name="connsiteX9" fmla="*/ 507030 w 1096281"/>
                <a:gd name="connsiteY9" fmla="*/ 768260 h 1070510"/>
                <a:gd name="connsiteX10" fmla="*/ 507030 w 1096281"/>
                <a:gd name="connsiteY10" fmla="*/ 467240 h 1070510"/>
                <a:gd name="connsiteX11" fmla="*/ 245782 w 1096281"/>
                <a:gd name="connsiteY11" fmla="*/ 368100 h 1070510"/>
                <a:gd name="connsiteX12" fmla="*/ 221927 w 1096281"/>
                <a:gd name="connsiteY12" fmla="*/ 315069 h 1070510"/>
                <a:gd name="connsiteX13" fmla="*/ 470913 w 1096281"/>
                <a:gd name="connsiteY13" fmla="*/ 15062 h 1070510"/>
                <a:gd name="connsiteX14" fmla="*/ 625368 w 1096281"/>
                <a:gd name="connsiteY14" fmla="*/ 15062 h 1070510"/>
                <a:gd name="connsiteX15" fmla="*/ 1036397 w 1096281"/>
                <a:gd name="connsiteY15" fmla="*/ 181730 h 1070510"/>
                <a:gd name="connsiteX16" fmla="*/ 1096282 w 1096281"/>
                <a:gd name="connsiteY16" fmla="*/ 270647 h 1070510"/>
                <a:gd name="connsiteX17" fmla="*/ 1096282 w 1096281"/>
                <a:gd name="connsiteY17" fmla="*/ 799862 h 1070510"/>
                <a:gd name="connsiteX18" fmla="*/ 1036397 w 1096281"/>
                <a:gd name="connsiteY18" fmla="*/ 888778 h 1070510"/>
                <a:gd name="connsiteX19" fmla="*/ 625368 w 1096281"/>
                <a:gd name="connsiteY19" fmla="*/ 1055448 h 1070510"/>
                <a:gd name="connsiteX20" fmla="*/ 470913 w 1096281"/>
                <a:gd name="connsiteY20" fmla="*/ 1055448 h 1070510"/>
                <a:gd name="connsiteX21" fmla="*/ 59885 w 1096281"/>
                <a:gd name="connsiteY21" fmla="*/ 888778 h 1070510"/>
                <a:gd name="connsiteX22" fmla="*/ 0 w 1096281"/>
                <a:gd name="connsiteY22" fmla="*/ 799862 h 1070510"/>
                <a:gd name="connsiteX23" fmla="*/ 0 w 1096281"/>
                <a:gd name="connsiteY23" fmla="*/ 270647 h 1070510"/>
                <a:gd name="connsiteX24" fmla="*/ 59885 w 1096281"/>
                <a:gd name="connsiteY24" fmla="*/ 181730 h 1070510"/>
                <a:gd name="connsiteX25" fmla="*/ 470913 w 1096281"/>
                <a:gd name="connsiteY25" fmla="*/ 15062 h 1070510"/>
                <a:gd name="connsiteX26" fmla="*/ 594475 w 1096281"/>
                <a:gd name="connsiteY26" fmla="*/ 91276 h 1070510"/>
                <a:gd name="connsiteX27" fmla="*/ 501807 w 1096281"/>
                <a:gd name="connsiteY27" fmla="*/ 91276 h 1070510"/>
                <a:gd name="connsiteX28" fmla="*/ 90776 w 1096281"/>
                <a:gd name="connsiteY28" fmla="*/ 257944 h 1070510"/>
                <a:gd name="connsiteX29" fmla="*/ 82221 w 1096281"/>
                <a:gd name="connsiteY29" fmla="*/ 270647 h 1070510"/>
                <a:gd name="connsiteX30" fmla="*/ 82221 w 1096281"/>
                <a:gd name="connsiteY30" fmla="*/ 799862 h 1070510"/>
                <a:gd name="connsiteX31" fmla="*/ 90776 w 1096281"/>
                <a:gd name="connsiteY31" fmla="*/ 812565 h 1070510"/>
                <a:gd name="connsiteX32" fmla="*/ 501807 w 1096281"/>
                <a:gd name="connsiteY32" fmla="*/ 979235 h 1070510"/>
                <a:gd name="connsiteX33" fmla="*/ 594475 w 1096281"/>
                <a:gd name="connsiteY33" fmla="*/ 979235 h 1070510"/>
                <a:gd name="connsiteX34" fmla="*/ 1005504 w 1096281"/>
                <a:gd name="connsiteY34" fmla="*/ 812565 h 1070510"/>
                <a:gd name="connsiteX35" fmla="*/ 1014061 w 1096281"/>
                <a:gd name="connsiteY35" fmla="*/ 799862 h 1070510"/>
                <a:gd name="connsiteX36" fmla="*/ 1014061 w 1096281"/>
                <a:gd name="connsiteY36" fmla="*/ 270647 h 1070510"/>
                <a:gd name="connsiteX37" fmla="*/ 1005504 w 1096281"/>
                <a:gd name="connsiteY37" fmla="*/ 257944 h 1070510"/>
                <a:gd name="connsiteX38" fmla="*/ 594475 w 1096281"/>
                <a:gd name="connsiteY38" fmla="*/ 91276 h 1070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96281" h="1070510">
                  <a:moveTo>
                    <a:pt x="221927" y="315069"/>
                  </a:moveTo>
                  <a:cubicBezTo>
                    <a:pt x="229981" y="293836"/>
                    <a:pt x="253719" y="283154"/>
                    <a:pt x="274947" y="291210"/>
                  </a:cubicBezTo>
                  <a:lnTo>
                    <a:pt x="548141" y="394878"/>
                  </a:lnTo>
                  <a:lnTo>
                    <a:pt x="821329" y="291210"/>
                  </a:lnTo>
                  <a:cubicBezTo>
                    <a:pt x="842558" y="283154"/>
                    <a:pt x="866298" y="293836"/>
                    <a:pt x="874350" y="315069"/>
                  </a:cubicBezTo>
                  <a:cubicBezTo>
                    <a:pt x="882403" y="336302"/>
                    <a:pt x="871725" y="360044"/>
                    <a:pt x="850495" y="368100"/>
                  </a:cubicBezTo>
                  <a:lnTo>
                    <a:pt x="589251" y="467234"/>
                  </a:lnTo>
                  <a:lnTo>
                    <a:pt x="589251" y="768260"/>
                  </a:lnTo>
                  <a:cubicBezTo>
                    <a:pt x="589251" y="790975"/>
                    <a:pt x="570845" y="809379"/>
                    <a:pt x="548141" y="809379"/>
                  </a:cubicBezTo>
                  <a:cubicBezTo>
                    <a:pt x="525437" y="809379"/>
                    <a:pt x="507030" y="790975"/>
                    <a:pt x="507030" y="768260"/>
                  </a:cubicBezTo>
                  <a:lnTo>
                    <a:pt x="507030" y="467240"/>
                  </a:lnTo>
                  <a:lnTo>
                    <a:pt x="245782" y="368100"/>
                  </a:lnTo>
                  <a:cubicBezTo>
                    <a:pt x="224554" y="360044"/>
                    <a:pt x="213874" y="336302"/>
                    <a:pt x="221927" y="315069"/>
                  </a:cubicBezTo>
                  <a:close/>
                  <a:moveTo>
                    <a:pt x="470913" y="15062"/>
                  </a:moveTo>
                  <a:cubicBezTo>
                    <a:pt x="520443" y="-5021"/>
                    <a:pt x="575838" y="-5021"/>
                    <a:pt x="625368" y="15062"/>
                  </a:cubicBezTo>
                  <a:lnTo>
                    <a:pt x="1036397" y="181730"/>
                  </a:lnTo>
                  <a:cubicBezTo>
                    <a:pt x="1072597" y="196409"/>
                    <a:pt x="1096282" y="231577"/>
                    <a:pt x="1096282" y="270647"/>
                  </a:cubicBezTo>
                  <a:lnTo>
                    <a:pt x="1096282" y="799862"/>
                  </a:lnTo>
                  <a:cubicBezTo>
                    <a:pt x="1096282" y="838931"/>
                    <a:pt x="1072597" y="874101"/>
                    <a:pt x="1036397" y="888778"/>
                  </a:cubicBezTo>
                  <a:lnTo>
                    <a:pt x="625368" y="1055448"/>
                  </a:lnTo>
                  <a:cubicBezTo>
                    <a:pt x="575838" y="1075531"/>
                    <a:pt x="520443" y="1075531"/>
                    <a:pt x="470913" y="1055448"/>
                  </a:cubicBezTo>
                  <a:lnTo>
                    <a:pt x="59885" y="888778"/>
                  </a:lnTo>
                  <a:cubicBezTo>
                    <a:pt x="23686" y="874101"/>
                    <a:pt x="0" y="838931"/>
                    <a:pt x="0" y="799862"/>
                  </a:cubicBezTo>
                  <a:lnTo>
                    <a:pt x="0" y="270647"/>
                  </a:lnTo>
                  <a:cubicBezTo>
                    <a:pt x="0" y="231577"/>
                    <a:pt x="23686" y="196409"/>
                    <a:pt x="59885" y="181730"/>
                  </a:cubicBezTo>
                  <a:lnTo>
                    <a:pt x="470913" y="15062"/>
                  </a:lnTo>
                  <a:close/>
                  <a:moveTo>
                    <a:pt x="594475" y="91276"/>
                  </a:moveTo>
                  <a:cubicBezTo>
                    <a:pt x="564760" y="79226"/>
                    <a:pt x="531521" y="79226"/>
                    <a:pt x="501807" y="91276"/>
                  </a:cubicBezTo>
                  <a:lnTo>
                    <a:pt x="90776" y="257944"/>
                  </a:lnTo>
                  <a:cubicBezTo>
                    <a:pt x="85605" y="260041"/>
                    <a:pt x="82221" y="265065"/>
                    <a:pt x="82221" y="270647"/>
                  </a:cubicBezTo>
                  <a:lnTo>
                    <a:pt x="82221" y="799862"/>
                  </a:lnTo>
                  <a:cubicBezTo>
                    <a:pt x="82221" y="805443"/>
                    <a:pt x="85605" y="810470"/>
                    <a:pt x="90776" y="812565"/>
                  </a:cubicBezTo>
                  <a:lnTo>
                    <a:pt x="501807" y="979235"/>
                  </a:lnTo>
                  <a:cubicBezTo>
                    <a:pt x="531521" y="991286"/>
                    <a:pt x="564760" y="991286"/>
                    <a:pt x="594475" y="979235"/>
                  </a:cubicBezTo>
                  <a:lnTo>
                    <a:pt x="1005504" y="812565"/>
                  </a:lnTo>
                  <a:cubicBezTo>
                    <a:pt x="1010678" y="810470"/>
                    <a:pt x="1014061" y="805443"/>
                    <a:pt x="1014061" y="799862"/>
                  </a:cubicBezTo>
                  <a:lnTo>
                    <a:pt x="1014061" y="270647"/>
                  </a:lnTo>
                  <a:cubicBezTo>
                    <a:pt x="1014061" y="265065"/>
                    <a:pt x="1010678" y="260041"/>
                    <a:pt x="1005504" y="257944"/>
                  </a:cubicBezTo>
                  <a:lnTo>
                    <a:pt x="594475" y="91276"/>
                  </a:lnTo>
                  <a:close/>
                </a:path>
              </a:pathLst>
            </a:custGeom>
            <a:gradFill>
              <a:gsLst>
                <a:gs pos="0">
                  <a:srgbClr val="C5B4E3"/>
                </a:gs>
                <a:gs pos="100000">
                  <a:srgbClr val="8661C5"/>
                </a:gs>
              </a:gsLst>
              <a:lin ang="2700000" scaled="1"/>
            </a:gradFill>
            <a:ln w="547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Deploy LLM App/UI"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B246DF0-AB1D-E19E-547D-533A488D8637}"/>
                </a:ext>
              </a:extLst>
            </p:cNvPr>
            <p:cNvSpPr txBox="1"/>
            <p:nvPr/>
          </p:nvSpPr>
          <p:spPr>
            <a:xfrm rot="16200000">
              <a:off x="7852615" y="3189902"/>
              <a:ext cx="1718641" cy="1139331"/>
            </a:xfrm>
            <a:prstGeom prst="rect">
              <a:avLst/>
            </a:prstGeom>
            <a:noFill/>
          </p:spPr>
          <p:txBody>
            <a:bodyPr spcFirstLastPara="1" wrap="none" lIns="0" tIns="0" rIns="0" bIns="0" numCol="1" rtlCol="0">
              <a:prstTxWarp prst="textArchUp">
                <a:avLst>
                  <a:gd name="adj" fmla="val 1338121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Deploy LLM App/UI</a:t>
              </a:r>
            </a:p>
          </p:txBody>
        </p:sp>
        <p:sp>
          <p:nvSpPr>
            <p:cNvPr id="94" name="Quota and cost managemen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F23BEA9-E26B-C7B9-C87F-6AB23A84C499}"/>
                </a:ext>
              </a:extLst>
            </p:cNvPr>
            <p:cNvSpPr txBox="1"/>
            <p:nvPr/>
          </p:nvSpPr>
          <p:spPr>
            <a:xfrm rot="20693435">
              <a:off x="7997001" y="2020018"/>
              <a:ext cx="2866241" cy="1794748"/>
            </a:xfrm>
            <a:prstGeom prst="ellipse">
              <a:avLst/>
            </a:prstGeom>
            <a:noFill/>
          </p:spPr>
          <p:txBody>
            <a:bodyPr spcFirstLastPara="1" wrap="none" lIns="0" tIns="0" rIns="0" bIns="0" numCol="1" rtlCol="0">
              <a:prstTxWarp prst="textArchUp">
                <a:avLst>
                  <a:gd name="adj" fmla="val 1226662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Quota and cost management</a:t>
              </a:r>
            </a:p>
          </p:txBody>
        </p:sp>
        <p:sp>
          <p:nvSpPr>
            <p:cNvPr id="25" name="1y"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EA4F8CA-525B-289E-AEB7-4814B74BB948}"/>
                </a:ext>
              </a:extLst>
            </p:cNvPr>
            <p:cNvSpPr/>
            <p:nvPr/>
          </p:nvSpPr>
          <p:spPr>
            <a:xfrm>
              <a:off x="2508606" y="3409508"/>
              <a:ext cx="711278" cy="694558"/>
            </a:xfrm>
            <a:custGeom>
              <a:avLst/>
              <a:gdLst>
                <a:gd name="connsiteX0" fmla="*/ 143989 w 711278"/>
                <a:gd name="connsiteY0" fmla="*/ 204420 h 694558"/>
                <a:gd name="connsiteX1" fmla="*/ 178389 w 711278"/>
                <a:gd name="connsiteY1" fmla="*/ 188940 h 694558"/>
                <a:gd name="connsiteX2" fmla="*/ 355639 w 711278"/>
                <a:gd name="connsiteY2" fmla="*/ 256201 h 694558"/>
                <a:gd name="connsiteX3" fmla="*/ 532886 w 711278"/>
                <a:gd name="connsiteY3" fmla="*/ 188940 h 694558"/>
                <a:gd name="connsiteX4" fmla="*/ 567287 w 711278"/>
                <a:gd name="connsiteY4" fmla="*/ 204420 h 694558"/>
                <a:gd name="connsiteX5" fmla="*/ 551810 w 711278"/>
                <a:gd name="connsiteY5" fmla="*/ 238827 h 694558"/>
                <a:gd name="connsiteX6" fmla="*/ 382312 w 711278"/>
                <a:gd name="connsiteY6" fmla="*/ 303146 h 694558"/>
                <a:gd name="connsiteX7" fmla="*/ 382312 w 711278"/>
                <a:gd name="connsiteY7" fmla="*/ 498455 h 694558"/>
                <a:gd name="connsiteX8" fmla="*/ 355639 w 711278"/>
                <a:gd name="connsiteY8" fmla="*/ 525134 h 694558"/>
                <a:gd name="connsiteX9" fmla="*/ 328966 w 711278"/>
                <a:gd name="connsiteY9" fmla="*/ 498455 h 694558"/>
                <a:gd name="connsiteX10" fmla="*/ 328966 w 711278"/>
                <a:gd name="connsiteY10" fmla="*/ 303150 h 694558"/>
                <a:gd name="connsiteX11" fmla="*/ 159466 w 711278"/>
                <a:gd name="connsiteY11" fmla="*/ 238827 h 694558"/>
                <a:gd name="connsiteX12" fmla="*/ 143989 w 711278"/>
                <a:gd name="connsiteY12" fmla="*/ 204420 h 694558"/>
                <a:gd name="connsiteX13" fmla="*/ 305533 w 711278"/>
                <a:gd name="connsiteY13" fmla="*/ 9773 h 694558"/>
                <a:gd name="connsiteX14" fmla="*/ 405745 w 711278"/>
                <a:gd name="connsiteY14" fmla="*/ 9773 h 694558"/>
                <a:gd name="connsiteX15" fmla="*/ 672425 w 711278"/>
                <a:gd name="connsiteY15" fmla="*/ 117909 h 694558"/>
                <a:gd name="connsiteX16" fmla="*/ 711278 w 711278"/>
                <a:gd name="connsiteY16" fmla="*/ 175598 h 694558"/>
                <a:gd name="connsiteX17" fmla="*/ 711278 w 711278"/>
                <a:gd name="connsiteY17" fmla="*/ 518959 h 694558"/>
                <a:gd name="connsiteX18" fmla="*/ 672425 w 711278"/>
                <a:gd name="connsiteY18" fmla="*/ 576649 h 694558"/>
                <a:gd name="connsiteX19" fmla="*/ 405745 w 711278"/>
                <a:gd name="connsiteY19" fmla="*/ 684786 h 694558"/>
                <a:gd name="connsiteX20" fmla="*/ 305533 w 711278"/>
                <a:gd name="connsiteY20" fmla="*/ 684786 h 694558"/>
                <a:gd name="connsiteX21" fmla="*/ 38854 w 711278"/>
                <a:gd name="connsiteY21" fmla="*/ 576649 h 694558"/>
                <a:gd name="connsiteX22" fmla="*/ 0 w 711278"/>
                <a:gd name="connsiteY22" fmla="*/ 518959 h 694558"/>
                <a:gd name="connsiteX23" fmla="*/ 0 w 711278"/>
                <a:gd name="connsiteY23" fmla="*/ 175598 h 694558"/>
                <a:gd name="connsiteX24" fmla="*/ 38854 w 711278"/>
                <a:gd name="connsiteY24" fmla="*/ 117909 h 694558"/>
                <a:gd name="connsiteX25" fmla="*/ 305533 w 711278"/>
                <a:gd name="connsiteY25" fmla="*/ 9773 h 694558"/>
                <a:gd name="connsiteX26" fmla="*/ 385701 w 711278"/>
                <a:gd name="connsiteY26" fmla="*/ 59221 h 694558"/>
                <a:gd name="connsiteX27" fmla="*/ 325577 w 711278"/>
                <a:gd name="connsiteY27" fmla="*/ 59221 h 694558"/>
                <a:gd name="connsiteX28" fmla="*/ 58896 w 711278"/>
                <a:gd name="connsiteY28" fmla="*/ 167357 h 694558"/>
                <a:gd name="connsiteX29" fmla="*/ 53346 w 711278"/>
                <a:gd name="connsiteY29" fmla="*/ 175598 h 694558"/>
                <a:gd name="connsiteX30" fmla="*/ 53346 w 711278"/>
                <a:gd name="connsiteY30" fmla="*/ 518959 h 694558"/>
                <a:gd name="connsiteX31" fmla="*/ 58896 w 711278"/>
                <a:gd name="connsiteY31" fmla="*/ 527201 h 694558"/>
                <a:gd name="connsiteX32" fmla="*/ 325577 w 711278"/>
                <a:gd name="connsiteY32" fmla="*/ 635338 h 694558"/>
                <a:gd name="connsiteX33" fmla="*/ 385701 w 711278"/>
                <a:gd name="connsiteY33" fmla="*/ 635338 h 694558"/>
                <a:gd name="connsiteX34" fmla="*/ 652381 w 711278"/>
                <a:gd name="connsiteY34" fmla="*/ 527201 h 694558"/>
                <a:gd name="connsiteX35" fmla="*/ 657932 w 711278"/>
                <a:gd name="connsiteY35" fmla="*/ 518959 h 694558"/>
                <a:gd name="connsiteX36" fmla="*/ 657932 w 711278"/>
                <a:gd name="connsiteY36" fmla="*/ 175598 h 694558"/>
                <a:gd name="connsiteX37" fmla="*/ 652381 w 711278"/>
                <a:gd name="connsiteY37" fmla="*/ 167357 h 694558"/>
                <a:gd name="connsiteX38" fmla="*/ 385701 w 711278"/>
                <a:gd name="connsiteY38" fmla="*/ 59221 h 69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11278" h="694558">
                  <a:moveTo>
                    <a:pt x="143989" y="204420"/>
                  </a:moveTo>
                  <a:cubicBezTo>
                    <a:pt x="149214" y="190644"/>
                    <a:pt x="164615" y="183713"/>
                    <a:pt x="178389" y="188940"/>
                  </a:cubicBezTo>
                  <a:lnTo>
                    <a:pt x="355639" y="256201"/>
                  </a:lnTo>
                  <a:lnTo>
                    <a:pt x="532886" y="188940"/>
                  </a:lnTo>
                  <a:cubicBezTo>
                    <a:pt x="546660" y="183713"/>
                    <a:pt x="562063" y="190644"/>
                    <a:pt x="567287" y="204420"/>
                  </a:cubicBezTo>
                  <a:cubicBezTo>
                    <a:pt x="572512" y="218196"/>
                    <a:pt x="565584" y="233601"/>
                    <a:pt x="551810" y="238827"/>
                  </a:cubicBezTo>
                  <a:lnTo>
                    <a:pt x="382312" y="303146"/>
                  </a:lnTo>
                  <a:lnTo>
                    <a:pt x="382312" y="498455"/>
                  </a:lnTo>
                  <a:cubicBezTo>
                    <a:pt x="382312" y="513193"/>
                    <a:pt x="370370" y="525134"/>
                    <a:pt x="355639" y="525134"/>
                  </a:cubicBezTo>
                  <a:cubicBezTo>
                    <a:pt x="340909" y="525134"/>
                    <a:pt x="328966" y="513193"/>
                    <a:pt x="328966" y="498455"/>
                  </a:cubicBezTo>
                  <a:lnTo>
                    <a:pt x="328966" y="303150"/>
                  </a:lnTo>
                  <a:lnTo>
                    <a:pt x="159466" y="238827"/>
                  </a:lnTo>
                  <a:cubicBezTo>
                    <a:pt x="145693" y="233601"/>
                    <a:pt x="138763" y="218196"/>
                    <a:pt x="143989" y="204420"/>
                  </a:cubicBezTo>
                  <a:close/>
                  <a:moveTo>
                    <a:pt x="305533" y="9773"/>
                  </a:moveTo>
                  <a:cubicBezTo>
                    <a:pt x="337669" y="-3258"/>
                    <a:pt x="373610" y="-3258"/>
                    <a:pt x="405745" y="9773"/>
                  </a:cubicBezTo>
                  <a:lnTo>
                    <a:pt x="672425" y="117909"/>
                  </a:lnTo>
                  <a:cubicBezTo>
                    <a:pt x="695911" y="127432"/>
                    <a:pt x="711278" y="150249"/>
                    <a:pt x="711278" y="175598"/>
                  </a:cubicBezTo>
                  <a:lnTo>
                    <a:pt x="711278" y="518959"/>
                  </a:lnTo>
                  <a:cubicBezTo>
                    <a:pt x="711278" y="544307"/>
                    <a:pt x="695911" y="567126"/>
                    <a:pt x="672425" y="576649"/>
                  </a:cubicBezTo>
                  <a:lnTo>
                    <a:pt x="405745" y="684786"/>
                  </a:lnTo>
                  <a:cubicBezTo>
                    <a:pt x="373610" y="697816"/>
                    <a:pt x="337669" y="697816"/>
                    <a:pt x="305533" y="684786"/>
                  </a:cubicBezTo>
                  <a:lnTo>
                    <a:pt x="38854" y="576649"/>
                  </a:lnTo>
                  <a:cubicBezTo>
                    <a:pt x="15368" y="567126"/>
                    <a:pt x="0" y="544307"/>
                    <a:pt x="0" y="518959"/>
                  </a:cubicBezTo>
                  <a:lnTo>
                    <a:pt x="0" y="175598"/>
                  </a:lnTo>
                  <a:cubicBezTo>
                    <a:pt x="0" y="150249"/>
                    <a:pt x="15368" y="127432"/>
                    <a:pt x="38854" y="117909"/>
                  </a:cubicBezTo>
                  <a:lnTo>
                    <a:pt x="305533" y="9773"/>
                  </a:lnTo>
                  <a:close/>
                  <a:moveTo>
                    <a:pt x="385701" y="59221"/>
                  </a:moveTo>
                  <a:cubicBezTo>
                    <a:pt x="366422" y="51403"/>
                    <a:pt x="344856" y="51403"/>
                    <a:pt x="325577" y="59221"/>
                  </a:cubicBezTo>
                  <a:lnTo>
                    <a:pt x="58896" y="167357"/>
                  </a:lnTo>
                  <a:cubicBezTo>
                    <a:pt x="55541" y="168718"/>
                    <a:pt x="53346" y="171977"/>
                    <a:pt x="53346" y="175598"/>
                  </a:cubicBezTo>
                  <a:lnTo>
                    <a:pt x="53346" y="518959"/>
                  </a:lnTo>
                  <a:cubicBezTo>
                    <a:pt x="53346" y="522580"/>
                    <a:pt x="55541" y="525842"/>
                    <a:pt x="58896" y="527201"/>
                  </a:cubicBezTo>
                  <a:lnTo>
                    <a:pt x="325577" y="635338"/>
                  </a:lnTo>
                  <a:cubicBezTo>
                    <a:pt x="344856" y="643157"/>
                    <a:pt x="366422" y="643157"/>
                    <a:pt x="385701" y="635338"/>
                  </a:cubicBezTo>
                  <a:lnTo>
                    <a:pt x="652381" y="527201"/>
                  </a:lnTo>
                  <a:cubicBezTo>
                    <a:pt x="655738" y="525842"/>
                    <a:pt x="657932" y="522580"/>
                    <a:pt x="657932" y="518959"/>
                  </a:cubicBezTo>
                  <a:lnTo>
                    <a:pt x="657932" y="175598"/>
                  </a:lnTo>
                  <a:cubicBezTo>
                    <a:pt x="657932" y="171977"/>
                    <a:pt x="655738" y="168718"/>
                    <a:pt x="652381" y="167357"/>
                  </a:cubicBezTo>
                  <a:lnTo>
                    <a:pt x="385701" y="59221"/>
                  </a:lnTo>
                  <a:close/>
                </a:path>
              </a:pathLst>
            </a:custGeom>
            <a:gradFill>
              <a:gsLst>
                <a:gs pos="3358">
                  <a:srgbClr val="8DC8E8"/>
                </a:gs>
                <a:gs pos="100000">
                  <a:srgbClr val="0078D4"/>
                </a:gs>
              </a:gsLst>
              <a:lin ang="2700000" scaled="1"/>
            </a:gradFill>
            <a:ln w="353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REVERT PROJECT"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DB02C78-2F88-74D3-529F-9A6CF5CC6E0D}"/>
                </a:ext>
              </a:extLst>
            </p:cNvPr>
            <p:cNvSpPr txBox="1"/>
            <p:nvPr/>
          </p:nvSpPr>
          <p:spPr>
            <a:xfrm>
              <a:off x="3388290" y="4993658"/>
              <a:ext cx="1554321" cy="738205"/>
            </a:xfrm>
            <a:prstGeom prst="rect">
              <a:avLst/>
            </a:prstGeom>
            <a:noFill/>
          </p:spPr>
          <p:txBody>
            <a:bodyPr wrap="none" rtlCol="0">
              <a:prstTxWarp prst="textArchDown">
                <a:avLst>
                  <a:gd name="adj" fmla="val 1375053"/>
                </a:avLst>
              </a:prstTxWarp>
              <a:spAutoFit/>
            </a:bodyPr>
            <a:lstStyle/>
            <a:p>
              <a:pPr marL="0" marR="0" lvl="0" indent="0" algn="ctr" defTabSz="725629"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32" normalizeH="0" baseline="0" noProof="0">
                  <a:ln w="3175">
                    <a:noFill/>
                  </a:ln>
                  <a:effectLst/>
                  <a:uLnTx/>
                  <a:uFillTx/>
                  <a:latin typeface="Segoe UI Semibold" panose="020B0702040204020203" pitchFamily="34" charset="0"/>
                  <a:ea typeface="+mn-ea"/>
                  <a:cs typeface="Segoe UI Semibold" panose="020B0702040204020203" pitchFamily="34" charset="0"/>
                </a:rPr>
                <a:t>REVERT PROJECT</a:t>
              </a:r>
            </a:p>
          </p:txBody>
        </p:sp>
        <p:sp>
          <p:nvSpPr>
            <p:cNvPr id="105" name="Diamond 1042">
              <a:extLst>
                <a:ext uri="{FF2B5EF4-FFF2-40B4-BE49-F238E27FC236}">
                  <a16:creationId xmlns:a16="http://schemas.microsoft.com/office/drawing/2014/main" id="{F1027A60-24DA-DEA5-D2F2-E216BE03E896}"/>
                </a:ext>
              </a:extLst>
            </p:cNvPr>
            <p:cNvSpPr/>
            <p:nvPr/>
          </p:nvSpPr>
          <p:spPr>
            <a:xfrm rot="8920766">
              <a:off x="2400364" y="2511555"/>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Tx/>
                <a:buNone/>
                <a:tabLst/>
                <a:defRPr/>
              </a:pPr>
              <a:endParaRPr kumimoji="0" lang="en-US" sz="533" b="0" i="0" u="none" strike="noStrike" kern="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12"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812C088-43FD-292B-563C-228BAF800A35}"/>
                </a:ext>
              </a:extLst>
            </p:cNvPr>
            <p:cNvSpPr>
              <a:spLocks noChangeAspect="1"/>
            </p:cNvSpPr>
            <p:nvPr/>
          </p:nvSpPr>
          <p:spPr>
            <a:xfrm flipH="1">
              <a:off x="2446150" y="2018253"/>
              <a:ext cx="3441680" cy="3441679"/>
            </a:xfrm>
            <a:prstGeom prst="arc">
              <a:avLst>
                <a:gd name="adj1" fmla="val 3066467"/>
                <a:gd name="adj2" fmla="val 7557828"/>
              </a:avLst>
            </a:prstGeom>
            <a:ln w="25400">
              <a:solidFill>
                <a:srgbClr val="D59ED7"/>
              </a:solidFill>
              <a:prstDash val="dash"/>
              <a:headEnd type="arrow"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40495" rtl="0" eaLnBrk="1" fontAlgn="auto" latinLnBrk="0" hangingPunct="1">
                <a:lnSpc>
                  <a:spcPct val="100000"/>
                </a:lnSpc>
                <a:spcBef>
                  <a:spcPts val="0"/>
                </a:spcBef>
                <a:spcAft>
                  <a:spcPts val="0"/>
                </a:spcAft>
                <a:buClrTx/>
                <a:buSzTx/>
                <a:buFontTx/>
                <a:buNone/>
                <a:tabLst/>
                <a:defRPr/>
              </a:pPr>
              <a:endParaRPr kumimoji="0" lang="en-US" sz="1429" b="0" i="0" u="none" strike="noStrike" kern="1200" cap="none" spc="0" normalizeH="0" baseline="0" noProof="0">
                <a:ln>
                  <a:noFill/>
                </a:ln>
                <a:solidFill>
                  <a:prstClr val="black"/>
                </a:solidFill>
                <a:effectLst/>
                <a:uLnTx/>
                <a:uFillTx/>
                <a:latin typeface="Segoe UI"/>
                <a:ea typeface="+mn-ea"/>
                <a:cs typeface="+mn-cs"/>
              </a:endParaRPr>
            </a:p>
          </p:txBody>
        </p:sp>
        <p:sp>
          <p:nvSpPr>
            <p:cNvPr id="79" name="Prompt Engineering Fine-tun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344A193-9E56-A0BD-1C55-CA6878844B8C}"/>
                </a:ext>
              </a:extLst>
            </p:cNvPr>
            <p:cNvSpPr txBox="1"/>
            <p:nvPr/>
          </p:nvSpPr>
          <p:spPr>
            <a:xfrm rot="3165363">
              <a:off x="3946956" y="1786775"/>
              <a:ext cx="4009533" cy="4030133"/>
            </a:xfrm>
            <a:prstGeom prst="ellipse">
              <a:avLst/>
            </a:prstGeom>
            <a:noFill/>
          </p:spPr>
          <p:txBody>
            <a:bodyPr spcFirstLastPara="1" wrap="none" lIns="0" tIns="0" rIns="0" bIns="0" numCol="1" rtlCol="0">
              <a:prstTxWarp prst="textArchUp">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Prompt Engineering or Fine-tuning</a:t>
              </a:r>
            </a:p>
          </p:txBody>
        </p:sp>
        <p:sp>
          <p:nvSpPr>
            <p:cNvPr id="85" name="Retrieval Augmented Gener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E905396C-FC89-38A5-AD58-10EF76AAC35D}"/>
                </a:ext>
              </a:extLst>
            </p:cNvPr>
            <p:cNvSpPr txBox="1"/>
            <p:nvPr/>
          </p:nvSpPr>
          <p:spPr>
            <a:xfrm rot="18283549">
              <a:off x="3982571" y="1948865"/>
              <a:ext cx="3856145" cy="3551602"/>
            </a:xfrm>
            <a:prstGeom prst="ellipse">
              <a:avLst/>
            </a:prstGeom>
            <a:noFill/>
          </p:spPr>
          <p:txBody>
            <a:bodyPr spcFirstLastPara="1" wrap="none" lIns="0" tIns="0" rIns="0" bIns="0" numCol="1" rtlCol="0">
              <a:prstTxWarp prst="textArchUp">
                <a:avLst>
                  <a:gd name="adj" fmla="val 1177828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Retrieval Augmented Generation</a:t>
              </a:r>
            </a:p>
          </p:txBody>
        </p:sp>
        <p:sp>
          <p:nvSpPr>
            <p:cNvPr id="92" name="Evaluation"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130AA0D-6BAB-1795-2D50-CD3D3319CC8F}"/>
                </a:ext>
              </a:extLst>
            </p:cNvPr>
            <p:cNvSpPr txBox="1"/>
            <p:nvPr/>
          </p:nvSpPr>
          <p:spPr>
            <a:xfrm rot="19105265">
              <a:off x="5423079" y="3747589"/>
              <a:ext cx="2132936" cy="1505454"/>
            </a:xfrm>
            <a:prstGeom prst="ellipse">
              <a:avLst/>
            </a:prstGeom>
            <a:noFill/>
          </p:spPr>
          <p:txBody>
            <a:bodyPr spcFirstLastPara="1" wrap="none" lIns="0" tIns="0" rIns="0" bIns="0" numCol="1" rtlCol="0">
              <a:prstTxWarp prst="textArchDown">
                <a:avLst>
                  <a:gd name="adj" fmla="val 3540258"/>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Evaluation</a:t>
              </a:r>
            </a:p>
          </p:txBody>
        </p:sp>
        <p:sp>
          <p:nvSpPr>
            <p:cNvPr id="97" name="Exception Handl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C96A10C-79A4-693F-3693-AE5B209860EF}"/>
                </a:ext>
              </a:extLst>
            </p:cNvPr>
            <p:cNvSpPr txBox="1"/>
            <p:nvPr/>
          </p:nvSpPr>
          <p:spPr>
            <a:xfrm rot="2493209">
              <a:off x="4539360" y="3500040"/>
              <a:ext cx="2001981" cy="1505454"/>
            </a:xfrm>
            <a:prstGeom prst="rect">
              <a:avLst/>
            </a:prstGeom>
            <a:noFill/>
          </p:spPr>
          <p:txBody>
            <a:bodyPr spcFirstLastPara="1" wrap="none" lIns="0" tIns="0" rIns="0" bIns="0" numCol="1" rtlCol="0">
              <a:prstTxWarp prst="textArchDown">
                <a:avLst>
                  <a:gd name="adj" fmla="val 566105"/>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Exception Handling</a:t>
              </a:r>
            </a:p>
          </p:txBody>
        </p:sp>
        <p:sp>
          <p:nvSpPr>
            <p:cNvPr id="96" name="Content Filte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F08613-70B5-C452-3ABE-2C33642569A6}"/>
                </a:ext>
              </a:extLst>
            </p:cNvPr>
            <p:cNvSpPr txBox="1"/>
            <p:nvPr/>
          </p:nvSpPr>
          <p:spPr>
            <a:xfrm rot="1034379">
              <a:off x="8607801" y="4532898"/>
              <a:ext cx="1433724" cy="730998"/>
            </a:xfrm>
            <a:prstGeom prst="rect">
              <a:avLst/>
            </a:prstGeom>
            <a:noFill/>
          </p:spPr>
          <p:txBody>
            <a:bodyPr spcFirstLastPara="1" wrap="none" lIns="0" tIns="0" rIns="0" bIns="0" numCol="1" rtlCol="0">
              <a:prstTxWarp prst="textArchDown">
                <a:avLst>
                  <a:gd name="adj" fmla="val 757007"/>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Content Filtering</a:t>
              </a:r>
            </a:p>
          </p:txBody>
        </p:sp>
        <p:sp>
          <p:nvSpPr>
            <p:cNvPr id="95" name="Monitoring"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CCDCEC-5680-940F-C34A-11B5DF6348AB}"/>
                </a:ext>
              </a:extLst>
            </p:cNvPr>
            <p:cNvSpPr txBox="1"/>
            <p:nvPr/>
          </p:nvSpPr>
          <p:spPr>
            <a:xfrm rot="3640882">
              <a:off x="9823839" y="2878456"/>
              <a:ext cx="1634732" cy="926743"/>
            </a:xfrm>
            <a:prstGeom prst="rect">
              <a:avLst/>
            </a:prstGeom>
            <a:noFill/>
          </p:spPr>
          <p:txBody>
            <a:bodyPr spcFirstLastPara="1" wrap="none" lIns="0" tIns="0" rIns="0" bIns="0" numCol="1" rtlCol="0">
              <a:prstTxWarp prst="textArchUp">
                <a:avLst>
                  <a:gd name="adj" fmla="val 13736279"/>
                </a:avLst>
              </a:prstTxWarp>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Monitoring</a:t>
              </a:r>
            </a:p>
          </p:txBody>
        </p:sp>
        <p:sp>
          <p:nvSpPr>
            <p:cNvPr id="107" name="Diamond 1042">
              <a:extLst>
                <a:ext uri="{FF2B5EF4-FFF2-40B4-BE49-F238E27FC236}">
                  <a16:creationId xmlns:a16="http://schemas.microsoft.com/office/drawing/2014/main" id="{7E57570A-B6D8-9FBB-5D71-9DB13088EBCA}"/>
                </a:ext>
              </a:extLst>
            </p:cNvPr>
            <p:cNvSpPr/>
            <p:nvPr/>
          </p:nvSpPr>
          <p:spPr>
            <a:xfrm rot="17931842">
              <a:off x="7082444" y="4132233"/>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103" name="Diamond 1042">
              <a:extLst>
                <a:ext uri="{FF2B5EF4-FFF2-40B4-BE49-F238E27FC236}">
                  <a16:creationId xmlns:a16="http://schemas.microsoft.com/office/drawing/2014/main" id="{E8FE3BB0-4390-6467-473F-1157BA370DFB}"/>
                </a:ext>
              </a:extLst>
            </p:cNvPr>
            <p:cNvSpPr/>
            <p:nvPr/>
          </p:nvSpPr>
          <p:spPr>
            <a:xfrm rot="12936910">
              <a:off x="10384359" y="2310080"/>
              <a:ext cx="369005" cy="465760"/>
            </a:xfrm>
            <a:custGeom>
              <a:avLst/>
              <a:gdLst>
                <a:gd name="connsiteX0" fmla="*/ 0 w 410212"/>
                <a:gd name="connsiteY0" fmla="*/ 205106 h 410212"/>
                <a:gd name="connsiteX1" fmla="*/ 205106 w 410212"/>
                <a:gd name="connsiteY1" fmla="*/ 0 h 410212"/>
                <a:gd name="connsiteX2" fmla="*/ 410212 w 410212"/>
                <a:gd name="connsiteY2" fmla="*/ 205106 h 410212"/>
                <a:gd name="connsiteX3" fmla="*/ 205106 w 410212"/>
                <a:gd name="connsiteY3" fmla="*/ 410212 h 410212"/>
                <a:gd name="connsiteX4" fmla="*/ 0 w 410212"/>
                <a:gd name="connsiteY4" fmla="*/ 205106 h 410212"/>
                <a:gd name="connsiteX0" fmla="*/ 0 w 205106"/>
                <a:gd name="connsiteY0" fmla="*/ 205106 h 410212"/>
                <a:gd name="connsiteX1" fmla="*/ 205106 w 205106"/>
                <a:gd name="connsiteY1" fmla="*/ 0 h 410212"/>
                <a:gd name="connsiteX2" fmla="*/ 155541 w 205106"/>
                <a:gd name="connsiteY2" fmla="*/ 204393 h 410212"/>
                <a:gd name="connsiteX3" fmla="*/ 205106 w 205106"/>
                <a:gd name="connsiteY3" fmla="*/ 410212 h 410212"/>
                <a:gd name="connsiteX4" fmla="*/ 0 w 205106"/>
                <a:gd name="connsiteY4" fmla="*/ 205106 h 410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106" h="410212">
                  <a:moveTo>
                    <a:pt x="0" y="205106"/>
                  </a:moveTo>
                  <a:lnTo>
                    <a:pt x="205106" y="0"/>
                  </a:lnTo>
                  <a:lnTo>
                    <a:pt x="155541" y="204393"/>
                  </a:lnTo>
                  <a:lnTo>
                    <a:pt x="205106" y="410212"/>
                  </a:lnTo>
                  <a:lnTo>
                    <a:pt x="0" y="205106"/>
                  </a:lnTo>
                  <a:close/>
                </a:path>
              </a:pathLst>
            </a:custGeom>
            <a:solidFill>
              <a:schemeClr val="tx1"/>
            </a:solidFill>
            <a:ln w="12700" cap="flat" cmpd="sng" algn="ctr">
              <a:noFill/>
              <a:prstDash val="solid"/>
              <a:miter lim="800000"/>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rtlCol="0" anchor="ctr"/>
            <a:lstStyle/>
            <a:p>
              <a:pPr marL="0" marR="0" lvl="0" indent="0" algn="ctr" defTabSz="530841" rtl="0" eaLnBrk="1" fontAlgn="auto" latinLnBrk="0" hangingPunct="1">
                <a:lnSpc>
                  <a:spcPct val="100000"/>
                </a:lnSpc>
                <a:spcBef>
                  <a:spcPts val="0"/>
                </a:spcBef>
                <a:spcAft>
                  <a:spcPts val="0"/>
                </a:spcAft>
                <a:buClr>
                  <a:srgbClr val="000000"/>
                </a:buClr>
                <a:buSzTx/>
                <a:buFont typeface="Arial"/>
                <a:buNone/>
                <a:tabLst/>
                <a:defRPr/>
              </a:pPr>
              <a:endParaRPr kumimoji="0" lang="en-US" sz="533" b="0" i="0" u="none" strike="noStrike" kern="0" cap="none" spc="0" normalizeH="0" baseline="0" noProof="0">
                <a:ln>
                  <a:noFill/>
                </a:ln>
                <a:solidFill>
                  <a:srgbClr val="FFFFFF"/>
                </a:solidFill>
                <a:effectLst/>
                <a:uLnTx/>
                <a:uFillTx/>
                <a:latin typeface="Calibri" panose="020F0502020204030204"/>
                <a:ea typeface="+mn-ea"/>
                <a:cs typeface="Arial"/>
                <a:sym typeface="Arial"/>
              </a:endParaRPr>
            </a:p>
          </p:txBody>
        </p:sp>
        <p:sp>
          <p:nvSpPr>
            <p:cNvPr id="49" name="Oval 48">
              <a:extLst>
                <a:ext uri="{FF2B5EF4-FFF2-40B4-BE49-F238E27FC236}">
                  <a16:creationId xmlns:a16="http://schemas.microsoft.com/office/drawing/2014/main" id="{833674A8-DD82-0628-A36F-CB26ED576244}"/>
                </a:ext>
              </a:extLst>
            </p:cNvPr>
            <p:cNvSpPr/>
            <p:nvPr/>
          </p:nvSpPr>
          <p:spPr bwMode="auto">
            <a:xfrm>
              <a:off x="8501351" y="2577197"/>
              <a:ext cx="2384400" cy="2384400"/>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6" name="TextBox 15"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1F52CBB-E068-CC3B-A983-391C6E191604}"/>
                </a:ext>
              </a:extLst>
            </p:cNvPr>
            <p:cNvSpPr txBox="1"/>
            <p:nvPr/>
          </p:nvSpPr>
          <p:spPr>
            <a:xfrm>
              <a:off x="7877919" y="3579682"/>
              <a:ext cx="3607509" cy="366658"/>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Operationalizing</a:t>
              </a:r>
              <a:endParaRPr kumimoji="0" lang="en-US" sz="2800" b="0" i="0" u="none" strike="noStrike" kern="1200" cap="none" spc="0" normalizeH="0" baseline="0" noProof="0">
                <a:ln>
                  <a:noFill/>
                </a:ln>
                <a:solidFill>
                  <a:srgbClr val="C5B4E3"/>
                </a:solidFill>
                <a:effectLst/>
                <a:uLnTx/>
                <a:uFillTx/>
                <a:latin typeface="Segoe UI Semibold"/>
                <a:ea typeface="+mn-ea"/>
                <a:cs typeface="+mn-cs"/>
              </a:endParaRPr>
            </a:p>
          </p:txBody>
        </p:sp>
        <p:sp>
          <p:nvSpPr>
            <p:cNvPr id="50" name="Oval 49">
              <a:extLst>
                <a:ext uri="{FF2B5EF4-FFF2-40B4-BE49-F238E27FC236}">
                  <a16:creationId xmlns:a16="http://schemas.microsoft.com/office/drawing/2014/main" id="{E1193698-562D-91AF-D7B5-6028632062C2}"/>
                </a:ext>
              </a:extLst>
            </p:cNvPr>
            <p:cNvSpPr/>
            <p:nvPr/>
          </p:nvSpPr>
          <p:spPr bwMode="auto">
            <a:xfrm>
              <a:off x="5165083" y="2948049"/>
              <a:ext cx="1700824" cy="1700824"/>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4" name="TextBox 3"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721A1C02-BA74-58FA-8AEB-739A14EBBE00}"/>
                </a:ext>
              </a:extLst>
            </p:cNvPr>
            <p:cNvSpPr txBox="1"/>
            <p:nvPr/>
          </p:nvSpPr>
          <p:spPr>
            <a:xfrm>
              <a:off x="5097806" y="3425794"/>
              <a:ext cx="1876126" cy="674435"/>
            </a:xfrm>
            <a:prstGeom prst="rect">
              <a:avLst/>
            </a:prstGeom>
            <a:noFill/>
          </p:spPr>
          <p:txBody>
            <a:bodyPr wrap="square" lIns="58312" tIns="29156" rIns="58312" bIns="29156" rtlCol="0" anchor="t">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B3BB"/>
                  </a:solidFill>
                  <a:effectLst/>
                  <a:uLnTx/>
                  <a:uFillTx/>
                  <a:latin typeface="Segoe UI Semibold"/>
                  <a:ea typeface="+mn-ea"/>
                  <a:cs typeface="+mn-cs"/>
                </a:rPr>
                <a:t>Building/</a:t>
              </a:r>
              <a:br>
                <a:rPr kumimoji="0" lang="en-US" sz="2000" b="0" i="0" u="none" strike="noStrike" kern="1200" cap="none" spc="0" normalizeH="0" baseline="0" noProof="0">
                  <a:ln>
                    <a:noFill/>
                  </a:ln>
                  <a:solidFill>
                    <a:srgbClr val="FFB3BB"/>
                  </a:solidFill>
                  <a:effectLst/>
                  <a:uLnTx/>
                  <a:uFillTx/>
                  <a:latin typeface="Segoe UI Semibold"/>
                  <a:ea typeface="+mn-ea"/>
                  <a:cs typeface="+mn-cs"/>
                </a:rPr>
              </a:br>
              <a:r>
                <a:rPr kumimoji="0" lang="en-US" sz="2000" b="0" i="0" u="none" strike="noStrike" kern="1200" cap="none" spc="0" normalizeH="0" baseline="0" noProof="0">
                  <a:ln>
                    <a:noFill/>
                  </a:ln>
                  <a:solidFill>
                    <a:srgbClr val="FFB3BB"/>
                  </a:solidFill>
                  <a:effectLst/>
                  <a:uLnTx/>
                  <a:uFillTx/>
                  <a:latin typeface="Segoe UI Semibold"/>
                  <a:ea typeface="+mn-ea"/>
                  <a:cs typeface="+mn-cs"/>
                </a:rPr>
                <a:t>augmenting</a:t>
              </a:r>
              <a:endParaRPr kumimoji="0" lang="en-US" sz="2800" b="0" i="0" u="none" strike="noStrike" kern="1200" cap="none" spc="0" normalizeH="0" baseline="0" noProof="0">
                <a:ln>
                  <a:noFill/>
                </a:ln>
                <a:solidFill>
                  <a:srgbClr val="FFB3BB"/>
                </a:solidFill>
                <a:effectLst/>
                <a:uLnTx/>
                <a:uFillTx/>
                <a:latin typeface="Segoe UI Semibold"/>
                <a:ea typeface="+mn-ea"/>
                <a:cs typeface="+mn-cs"/>
              </a:endParaRPr>
            </a:p>
          </p:txBody>
        </p:sp>
        <p:sp>
          <p:nvSpPr>
            <p:cNvPr id="52" name="Oval 51">
              <a:extLst>
                <a:ext uri="{FF2B5EF4-FFF2-40B4-BE49-F238E27FC236}">
                  <a16:creationId xmlns:a16="http://schemas.microsoft.com/office/drawing/2014/main" id="{15E8C5CA-A554-F4B6-D7BF-2AB83B7B2903}"/>
                </a:ext>
              </a:extLst>
            </p:cNvPr>
            <p:cNvSpPr/>
            <p:nvPr/>
          </p:nvSpPr>
          <p:spPr bwMode="auto">
            <a:xfrm>
              <a:off x="2177684" y="3121273"/>
              <a:ext cx="1409136" cy="1409136"/>
            </a:xfrm>
            <a:prstGeom prst="ellipse">
              <a:avLst/>
            </a:prstGeom>
            <a:solidFill>
              <a:schemeClr val="bg1">
                <a:alpha val="70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 name="TextBox 2"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367CFD2-4CBB-FCE8-2975-16B12C50195E}"/>
                </a:ext>
              </a:extLst>
            </p:cNvPr>
            <p:cNvSpPr txBox="1"/>
            <p:nvPr/>
          </p:nvSpPr>
          <p:spPr>
            <a:xfrm>
              <a:off x="2110134" y="3425794"/>
              <a:ext cx="1503742" cy="674435"/>
            </a:xfrm>
            <a:prstGeom prst="rect">
              <a:avLst/>
            </a:prstGeom>
            <a:noFill/>
          </p:spPr>
          <p:txBody>
            <a:bodyPr wrap="square" lIns="58312" tIns="29156" rIns="58312" bIns="29156" rtlCol="0">
              <a:spAutoFit/>
            </a:bodyPr>
            <a:lstStyle/>
            <a:p>
              <a:pPr marL="0" marR="0" lvl="0" indent="0" algn="ctr" defTabSz="74049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mn-ea"/>
                  <a:cs typeface="+mn-cs"/>
                </a:rPr>
                <a:t>Ideating/</a:t>
              </a:r>
              <a:br>
                <a:rPr kumimoji="0" lang="en-US" sz="2000" b="0" i="0" u="none" strike="noStrike" kern="1200" cap="none" spc="0" normalizeH="0" baseline="0" noProof="0">
                  <a:ln>
                    <a:noFill/>
                  </a:ln>
                  <a:solidFill>
                    <a:srgbClr val="8DC8E8"/>
                  </a:solidFill>
                  <a:effectLst/>
                  <a:uLnTx/>
                  <a:uFillTx/>
                  <a:latin typeface="Segoe UI Semibold"/>
                  <a:ea typeface="+mn-ea"/>
                  <a:cs typeface="+mn-cs"/>
                </a:rPr>
              </a:br>
              <a:r>
                <a:rPr kumimoji="0" lang="en-US" sz="2000" b="0" i="0" u="none" strike="noStrike" kern="1200" cap="none" spc="0" normalizeH="0" baseline="0" noProof="0">
                  <a:ln>
                    <a:noFill/>
                  </a:ln>
                  <a:solidFill>
                    <a:srgbClr val="8DC8E8"/>
                  </a:solidFill>
                  <a:effectLst/>
                  <a:uLnTx/>
                  <a:uFillTx/>
                  <a:latin typeface="Segoe UI Semibold"/>
                  <a:ea typeface="+mn-ea"/>
                  <a:cs typeface="+mn-cs"/>
                </a:rPr>
                <a:t>exploring</a:t>
              </a:r>
              <a:endParaRPr kumimoji="0" lang="en-US" sz="2800" b="0" i="0" u="none" strike="noStrike" kern="1200" cap="none" spc="0" normalizeH="0" baseline="0" noProof="0">
                <a:ln>
                  <a:noFill/>
                </a:ln>
                <a:solidFill>
                  <a:srgbClr val="8DC8E8"/>
                </a:solidFill>
                <a:effectLst/>
                <a:uLnTx/>
                <a:uFillTx/>
                <a:latin typeface="Segoe UI Semibold"/>
                <a:ea typeface="+mn-ea"/>
                <a:cs typeface="+mn-cs"/>
              </a:endParaRPr>
            </a:p>
          </p:txBody>
        </p:sp>
      </p:grpSp>
    </p:spTree>
    <p:custDataLst>
      <p:tags r:id="rId1"/>
    </p:custDataLst>
    <p:extLst>
      <p:ext uri="{BB962C8B-B14F-4D97-AF65-F5344CB8AC3E}">
        <p14:creationId xmlns:p14="http://schemas.microsoft.com/office/powerpoint/2010/main" val="36123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6DD67C1-7C44-1E71-18BD-9BAEAD3EA79D}"/>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does good answers look like?</a:t>
            </a:r>
          </a:p>
        </p:txBody>
      </p:sp>
      <p:sp>
        <p:nvSpPr>
          <p:cNvPr id="8" name="Content Placeholder 2">
            <a:extLst>
              <a:ext uri="{FF2B5EF4-FFF2-40B4-BE49-F238E27FC236}">
                <a16:creationId xmlns:a16="http://schemas.microsoft.com/office/drawing/2014/main" id="{B073141E-F14E-8773-8137-29F176653C88}"/>
              </a:ext>
            </a:extLst>
          </p:cNvPr>
          <p:cNvSpPr>
            <a:spLocks noGrp="1"/>
          </p:cNvSpPr>
          <p:nvPr>
            <p:ph type="body" sz="quarter" idx="10"/>
          </p:nvPr>
        </p:nvSpPr>
        <p:spPr/>
        <p:txBody>
          <a:bodyPr wrap="square">
            <a:spAutoFit/>
          </a:bodyPr>
          <a:lstStyle/>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clear and understandable?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correct? (relative to the knowledge base)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formatted in the desired manner?</a:t>
            </a:r>
          </a:p>
        </p:txBody>
      </p:sp>
      <p:sp>
        <p:nvSpPr>
          <p:cNvPr id="12" name="TextBox 11">
            <a:extLst>
              <a:ext uri="{FF2B5EF4-FFF2-40B4-BE49-F238E27FC236}">
                <a16:creationId xmlns:a16="http://schemas.microsoft.com/office/drawing/2014/main" id="{7ABEDC9E-086F-77D1-5C7E-8990B308DB59}"/>
              </a:ext>
            </a:extLst>
          </p:cNvPr>
          <p:cNvSpPr txBox="1"/>
          <p:nvPr/>
        </p:nvSpPr>
        <p:spPr>
          <a:xfrm>
            <a:off x="1725564" y="2869564"/>
            <a:ext cx="4983994" cy="646331"/>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F0502020204030204" pitchFamily="34" charset="0"/>
                <a:ea typeface="+mn-ea"/>
                <a:cs typeface="Segoe UI" pitchFamily="34" charset="0"/>
              </a:rPr>
              <a:t>Do the perks cover underwater activities?</a:t>
            </a:r>
          </a:p>
        </p:txBody>
      </p:sp>
      <p:sp>
        <p:nvSpPr>
          <p:cNvPr id="10" name="TextBox 9">
            <a:extLst>
              <a:ext uri="{FF2B5EF4-FFF2-40B4-BE49-F238E27FC236}">
                <a16:creationId xmlns:a16="http://schemas.microsoft.com/office/drawing/2014/main" id="{DBE481F7-F065-8375-06BC-CF34504B81B4}"/>
              </a:ext>
            </a:extLst>
          </p:cNvPr>
          <p:cNvSpPr txBox="1"/>
          <p:nvPr/>
        </p:nvSpPr>
        <p:spPr>
          <a:xfrm>
            <a:off x="7040348" y="2396587"/>
            <a:ext cx="4337587" cy="1704289"/>
          </a:xfrm>
          <a:prstGeom prst="roundRect">
            <a:avLst>
              <a:gd name="adj" fmla="val 13286"/>
            </a:avLst>
          </a:prstGeom>
          <a:solidFill>
            <a:schemeClr val="bg1"/>
          </a:solidFill>
          <a:ln>
            <a:solidFill>
              <a:srgbClr val="D9D9D6"/>
            </a:solidFill>
          </a:ln>
        </p:spPr>
        <p:txBody>
          <a:bodyPr wrap="square" lIns="180000" tIns="180000" rIns="180000" bIns="39600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uLnTx/>
                <a:uFillTx/>
                <a:latin typeface="Segoe UI Semibold"/>
                <a:ea typeface="+mn-ea"/>
                <a:cs typeface="Segoe UI" pitchFamily="34" charset="0"/>
              </a:rPr>
              <a:t>Yes</a:t>
            </a:r>
            <a:r>
              <a:rPr kumimoji="0" lang="en-US" sz="1500" b="0" i="0" u="none" strike="noStrike" kern="1200" cap="none" spc="0" normalizeH="0" baseline="0" noProof="0">
                <a:ln>
                  <a:noFill/>
                </a:ln>
                <a:solidFill>
                  <a:srgbClr val="FFFFFF"/>
                </a:solidFill>
                <a:effectLst/>
                <a:uLnTx/>
                <a:uFillTx/>
                <a:latin typeface="Segoe UI"/>
                <a:ea typeface="+mn-ea"/>
                <a:cs typeface="+mn-cs"/>
              </a:rPr>
              <a:t>, according to the information provided in the PerksPlus.pdf document, underwater activities such as scuba diving are covered under the program.</a:t>
            </a:r>
          </a:p>
        </p:txBody>
      </p:sp>
      <p:sp>
        <p:nvSpPr>
          <p:cNvPr id="9" name="TextBox 8">
            <a:extLst>
              <a:ext uri="{FF2B5EF4-FFF2-40B4-BE49-F238E27FC236}">
                <a16:creationId xmlns:a16="http://schemas.microsoft.com/office/drawing/2014/main" id="{3EDCE3A2-5A6E-9FD4-D0F9-2EFEB02EAC0C}"/>
              </a:ext>
            </a:extLst>
          </p:cNvPr>
          <p:cNvSpPr txBox="1"/>
          <p:nvPr/>
        </p:nvSpPr>
        <p:spPr>
          <a:xfrm>
            <a:off x="1628765" y="4319269"/>
            <a:ext cx="4263190" cy="1717997"/>
          </a:xfrm>
          <a:prstGeom prst="roundRect">
            <a:avLst>
              <a:gd name="adj" fmla="val 13609"/>
            </a:avLst>
          </a:prstGeom>
          <a:solidFill>
            <a:schemeClr val="bg1"/>
          </a:solidFill>
          <a:ln>
            <a:solidFill>
              <a:srgbClr val="D9D9D6"/>
            </a:solidFill>
          </a:ln>
        </p:spPr>
        <p:txBody>
          <a:bodyPr wrap="square" lIns="180000" tIns="180000" rIns="648000" bIns="180000">
            <a:spAutoFit/>
          </a:bodyPr>
          <a:lstStyle>
            <a:defPPr>
              <a:defRPr lang="en-US"/>
            </a:defPPr>
            <a:lvl1pPr>
              <a:defRPr sz="1500" b="0" i="0">
                <a:solidFill>
                  <a:srgbClr val="000000"/>
                </a:solidFill>
                <a:effectLs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uLnTx/>
                <a:uFillTx/>
                <a:latin typeface="Segoe UI Semibold"/>
                <a:ea typeface="+mn-ea"/>
                <a:cs typeface="Segoe UI" pitchFamily="34" charset="0"/>
              </a:rPr>
              <a:t>Yes</a:t>
            </a:r>
            <a:r>
              <a:rPr kumimoji="0" lang="en-US" sz="1500" b="0" i="0" u="none" strike="noStrike" kern="1200" cap="none" spc="0" normalizeH="0" baseline="0" noProof="0">
                <a:ln>
                  <a:noFill/>
                </a:ln>
                <a:solidFill>
                  <a:srgbClr val="FFFFFF"/>
                </a:solidFill>
                <a:effectLst/>
                <a:uLnTx/>
                <a:uFillTx/>
                <a:latin typeface="Segoe UI"/>
                <a:ea typeface="+mn-ea"/>
                <a:cs typeface="+mn-cs"/>
              </a:rPr>
              <a:t>, underwater activities are included as part of the </a:t>
            </a:r>
            <a:r>
              <a:rPr kumimoji="0" lang="en-US" sz="1500" b="0" i="0" u="none" strike="noStrike" kern="1200" cap="none" spc="0" normalizeH="0" baseline="0" noProof="0" err="1">
                <a:ln>
                  <a:noFill/>
                </a:ln>
                <a:solidFill>
                  <a:srgbClr val="FFFFFF"/>
                </a:solidFill>
                <a:effectLst/>
                <a:uLnTx/>
                <a:uFillTx/>
                <a:latin typeface="Segoe UI"/>
                <a:ea typeface="+mn-ea"/>
                <a:cs typeface="+mn-cs"/>
              </a:rPr>
              <a:t>PerksPlus</a:t>
            </a:r>
            <a:r>
              <a:rPr kumimoji="0" lang="en-US" sz="1500" b="0" i="0" u="none" strike="noStrike" kern="1200" cap="none" spc="0" normalizeH="0" baseline="0" noProof="0">
                <a:ln>
                  <a:noFill/>
                </a:ln>
                <a:solidFill>
                  <a:srgbClr val="FFFFFF"/>
                </a:solidFill>
                <a:effectLst/>
                <a:uLnTx/>
                <a:uFillTx/>
                <a:latin typeface="Segoe UI"/>
                <a:ea typeface="+mn-ea"/>
                <a:cs typeface="+mn-cs"/>
              </a:rPr>
              <a:t> program. Some of the underwater activities covered under </a:t>
            </a:r>
            <a:r>
              <a:rPr kumimoji="0" lang="en-US" sz="1500" b="0" i="0" u="none" strike="noStrike" kern="1200" cap="none" spc="0" normalizeH="0" baseline="0" noProof="0" err="1">
                <a:ln>
                  <a:noFill/>
                </a:ln>
                <a:solidFill>
                  <a:srgbClr val="FFFFFF"/>
                </a:solidFill>
                <a:effectLst/>
                <a:uLnTx/>
                <a:uFillTx/>
                <a:latin typeface="Segoe UI"/>
                <a:ea typeface="+mn-ea"/>
                <a:cs typeface="+mn-cs"/>
              </a:rPr>
              <a:t>PerksPlus</a:t>
            </a:r>
            <a:r>
              <a:rPr kumimoji="0" lang="en-US" sz="1500" b="0" i="0" u="none" strike="noStrike" kern="1200" cap="none" spc="0" normalizeH="0" baseline="0" noProof="0">
                <a:ln>
                  <a:noFill/>
                </a:ln>
                <a:solidFill>
                  <a:srgbClr val="FFFFFF"/>
                </a:solidFill>
                <a:effectLst/>
                <a:uLnTx/>
                <a:uFillTx/>
                <a:latin typeface="Segoe UI"/>
                <a:ea typeface="+mn-ea"/>
                <a:cs typeface="+mn-cs"/>
              </a:rPr>
              <a:t> include scuba diving lessons [</a:t>
            </a:r>
            <a:r>
              <a:rPr kumimoji="0" lang="en-US" sz="1500" b="0" i="0" u="none" strike="noStrike" kern="1200" cap="none" spc="0" normalizeH="0" baseline="0" noProof="0" err="1">
                <a:ln>
                  <a:noFill/>
                </a:ln>
                <a:solidFill>
                  <a:srgbClr val="FFFFFF"/>
                </a:solidFill>
                <a:effectLst/>
                <a:uLnTx/>
                <a:uFillTx/>
                <a:latin typeface="Segoe UI"/>
                <a:ea typeface="+mn-ea"/>
                <a:cs typeface="+mn-cs"/>
              </a:rPr>
              <a:t>PerksPlus.pdf#page</a:t>
            </a:r>
            <a:r>
              <a:rPr kumimoji="0" lang="en-US" sz="1500" b="0" i="0" u="none" strike="noStrike" kern="1200" cap="none" spc="0" normalizeH="0" baseline="0" noProof="0">
                <a:ln>
                  <a:noFill/>
                </a:ln>
                <a:solidFill>
                  <a:srgbClr val="FFFFFF"/>
                </a:solidFill>
                <a:effectLst/>
                <a:uLnTx/>
                <a:uFillTx/>
                <a:latin typeface="Segoe UI"/>
                <a:ea typeface="+mn-ea"/>
                <a:cs typeface="+mn-cs"/>
              </a:rPr>
              <a:t>=3].</a:t>
            </a:r>
          </a:p>
        </p:txBody>
      </p:sp>
      <p:sp>
        <p:nvSpPr>
          <p:cNvPr id="11" name="TextBox 10">
            <a:extLst>
              <a:ext uri="{FF2B5EF4-FFF2-40B4-BE49-F238E27FC236}">
                <a16:creationId xmlns:a16="http://schemas.microsoft.com/office/drawing/2014/main" id="{46B681F8-38C5-3065-6EB7-CECCE68D8ABC}"/>
              </a:ext>
            </a:extLst>
          </p:cNvPr>
          <p:cNvSpPr txBox="1"/>
          <p:nvPr/>
        </p:nvSpPr>
        <p:spPr>
          <a:xfrm>
            <a:off x="5406096" y="3749220"/>
            <a:ext cx="5693270" cy="2855120"/>
          </a:xfrm>
          <a:prstGeom prst="roundRect">
            <a:avLst>
              <a:gd name="adj" fmla="val 7388"/>
            </a:avLst>
          </a:prstGeom>
          <a:solidFill>
            <a:schemeClr val="bg1"/>
          </a:solidFill>
          <a:ln>
            <a:solidFill>
              <a:srgbClr val="D9D9D6"/>
            </a:solidFill>
          </a:ln>
        </p:spPr>
        <p:txBody>
          <a:bodyPr wrap="square" lIns="180000" tIns="180000" rIns="180000" bIns="180000">
            <a:spAutoFit/>
          </a:bodyPr>
          <a:lstStyle>
            <a:defPPr>
              <a:defRPr lang="en-US"/>
            </a:defPPr>
            <a:lvl1pPr>
              <a:defRPr sz="1500" b="0" i="0">
                <a:solidFill>
                  <a:srgbClr val="000000"/>
                </a:solidFill>
                <a:effectLs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uLnTx/>
                <a:uFillTx/>
                <a:latin typeface="Segoe UI Semibold"/>
                <a:ea typeface="+mn-ea"/>
                <a:cs typeface="Segoe UI" pitchFamily="34" charset="0"/>
              </a:rPr>
              <a:t>Yes</a:t>
            </a:r>
            <a:r>
              <a:rPr kumimoji="0" lang="en-US" sz="1500" b="0" i="0" u="none" strike="noStrike" kern="1200" cap="none" spc="0" normalizeH="0" baseline="0" noProof="0">
                <a:ln>
                  <a:noFill/>
                </a:ln>
                <a:solidFill>
                  <a:srgbClr val="FFFFFF"/>
                </a:solidFill>
                <a:effectLst/>
                <a:uLnTx/>
                <a:uFillTx/>
                <a:latin typeface="Segoe UI"/>
                <a:ea typeface="+mn-ea"/>
                <a:cs typeface="+mn-cs"/>
              </a:rPr>
              <a:t>, the perks provided by the </a:t>
            </a:r>
            <a:r>
              <a:rPr kumimoji="0" lang="en-US" sz="1500" b="0" i="0" u="none" strike="noStrike" kern="1200" cap="none" spc="0" normalizeH="0" baseline="0" noProof="0" err="1">
                <a:ln>
                  <a:noFill/>
                </a:ln>
                <a:solidFill>
                  <a:srgbClr val="FFFFFF"/>
                </a:solidFill>
                <a:effectLst/>
                <a:uLnTx/>
                <a:uFillTx/>
                <a:latin typeface="Segoe UI"/>
                <a:ea typeface="+mn-ea"/>
                <a:cs typeface="+mn-cs"/>
              </a:rPr>
              <a:t>PerksPlus</a:t>
            </a:r>
            <a:r>
              <a:rPr kumimoji="0" lang="en-US" sz="1500" b="0" i="0" u="none" strike="noStrike" kern="1200" cap="none" spc="0" normalizeH="0" baseline="0" noProof="0">
                <a:ln>
                  <a:noFill/>
                </a:ln>
                <a:solidFill>
                  <a:srgbClr val="FFFFFF"/>
                </a:solidFill>
                <a:effectLst/>
                <a:uLnTx/>
                <a:uFillTx/>
                <a:latin typeface="Segoe UI"/>
                <a:ea typeface="+mn-ea"/>
                <a:cs typeface="+mn-cs"/>
              </a:rPr>
              <a:t> Health and Wellness Reimbursement Program cover a wide range of fitness activities, including underwater activities such as scuba diving. The program aims to support employees' physical health and overall well-being, so it includes various lessons and experiences that promote health and wellness. Scuba diving lessons are specifically mentioned as one of the activities covered under </a:t>
            </a:r>
            <a:r>
              <a:rPr kumimoji="0" lang="en-US" sz="1500" b="0" i="0" u="none" strike="noStrike" kern="1200" cap="none" spc="0" normalizeH="0" baseline="0" noProof="0" err="1">
                <a:ln>
                  <a:noFill/>
                </a:ln>
                <a:solidFill>
                  <a:srgbClr val="FFFFFF"/>
                </a:solidFill>
                <a:effectLst/>
                <a:uLnTx/>
                <a:uFillTx/>
                <a:latin typeface="Segoe UI"/>
                <a:ea typeface="+mn-ea"/>
                <a:cs typeface="+mn-cs"/>
              </a:rPr>
              <a:t>PerksPlus</a:t>
            </a:r>
            <a:r>
              <a:rPr kumimoji="0" lang="en-US" sz="1500" b="0" i="0" u="none" strike="noStrike" kern="1200" cap="none" spc="0" normalizeH="0" baseline="0" noProof="0">
                <a:ln>
                  <a:noFill/>
                </a:ln>
                <a:solidFill>
                  <a:srgbClr val="FFFFFF"/>
                </a:solidFill>
                <a:effectLst/>
                <a:uLnTx/>
                <a:uFillTx/>
                <a:latin typeface="Segoe UI"/>
                <a:ea typeface="+mn-ea"/>
                <a:cs typeface="+mn-cs"/>
              </a:rPr>
              <a:t>. Therefore, if an employee wishes to pursue scuba diving as a fitness-related activity, they can expense it through the </a:t>
            </a:r>
            <a:r>
              <a:rPr kumimoji="0" lang="en-US" sz="1500" b="0" i="0" u="none" strike="noStrike" kern="1200" cap="none" spc="0" normalizeH="0" baseline="0" noProof="0" err="1">
                <a:ln>
                  <a:noFill/>
                </a:ln>
                <a:solidFill>
                  <a:srgbClr val="FFFFFF"/>
                </a:solidFill>
                <a:effectLst/>
                <a:uLnTx/>
                <a:uFillTx/>
                <a:latin typeface="Segoe UI"/>
                <a:ea typeface="+mn-ea"/>
                <a:cs typeface="+mn-cs"/>
              </a:rPr>
              <a:t>PerksPlus</a:t>
            </a:r>
            <a:r>
              <a:rPr kumimoji="0" lang="en-US" sz="1500" b="0" i="0" u="none" strike="noStrike" kern="1200" cap="none" spc="0" normalizeH="0" baseline="0" noProof="0">
                <a:ln>
                  <a:noFill/>
                </a:ln>
                <a:solidFill>
                  <a:srgbClr val="FFFFFF"/>
                </a:solidFill>
                <a:effectLst/>
                <a:uLnTx/>
                <a:uFillTx/>
                <a:latin typeface="Segoe UI"/>
                <a:ea typeface="+mn-ea"/>
                <a:cs typeface="+mn-cs"/>
              </a:rPr>
              <a:t> program.</a:t>
            </a:r>
          </a:p>
        </p:txBody>
      </p:sp>
    </p:spTree>
    <p:extLst>
      <p:ext uri="{BB962C8B-B14F-4D97-AF65-F5344CB8AC3E}">
        <p14:creationId xmlns:p14="http://schemas.microsoft.com/office/powerpoint/2010/main" val="339913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3.33333E-6 7.40741E-7 L -3.33333E-6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4.79167E-6 -2.96296E-6 L 4.7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20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300"/>
                                  </p:stCondLst>
                                  <p:childTnLst>
                                    <p:animMotion origin="layout" path="M 4.79167E-6 -2.96296E-6 L 4.79167E-6 0.03542 " pathEditMode="relative" rAng="0" ptsTypes="AA">
                                      <p:cBhvr>
                                        <p:cTn id="2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animBg="1"/>
      <p:bldP spid="12" grpId="1" animBg="1"/>
      <p:bldP spid="10" grpId="0" animBg="1"/>
      <p:bldP spid="10" grpId="1" animBg="1"/>
      <p:bldP spid="9" grpId="0" animBg="1"/>
      <p:bldP spid="9" grpId="1" animBg="1"/>
      <p:bldP spid="11" grpId="0" animBg="1"/>
      <p:bldP spid="11"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44796-17F6-0B7A-C2AD-AAA2286EB597}"/>
              </a:ext>
            </a:extLst>
          </p:cNvPr>
          <p:cNvSpPr>
            <a:spLocks noGrp="1"/>
          </p:cNvSpPr>
          <p:nvPr>
            <p:ph type="title"/>
          </p:nvPr>
        </p:nvSpPr>
        <p:spPr/>
        <p:txBody>
          <a:bodyPr/>
          <a:lstStyle/>
          <a:p>
            <a:r>
              <a:rPr lang="en-US">
                <a:solidFill>
                  <a:schemeClr val="bg1"/>
                </a:solidFill>
                <a:effectLst>
                  <a:glow rad="63500">
                    <a:schemeClr val="bg1">
                      <a:alpha val="40000"/>
                    </a:schemeClr>
                  </a:glow>
                </a:effectLst>
                <a:latin typeface="Segoe UI Semibold" panose="020B0702040204020203" pitchFamily="34" charset="0"/>
                <a:cs typeface="Segoe UI Semibold" panose="020B0702040204020203" pitchFamily="34" charset="0"/>
              </a:rPr>
              <a:t>What affects the quality?</a:t>
            </a:r>
          </a:p>
        </p:txBody>
      </p:sp>
      <p:sp>
        <p:nvSpPr>
          <p:cNvPr id="18" name="Rounded Rectangle 5">
            <a:extLst>
              <a:ext uri="{FF2B5EF4-FFF2-40B4-BE49-F238E27FC236}">
                <a16:creationId xmlns:a16="http://schemas.microsoft.com/office/drawing/2014/main" id="{8BA67083-DC5B-05AD-F018-9DB5F17A8B40}"/>
              </a:ext>
              <a:ext uri="{C183D7F6-B498-43B3-948B-1728B52AA6E4}">
                <adec:decorative xmlns:adec="http://schemas.microsoft.com/office/drawing/2017/decorative" val="1"/>
              </a:ext>
            </a:extLst>
          </p:cNvPr>
          <p:cNvSpPr/>
          <p:nvPr/>
        </p:nvSpPr>
        <p:spPr bwMode="auto">
          <a:xfrm>
            <a:off x="7380213" y="925074"/>
            <a:ext cx="1898415" cy="319440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9" name="Rounded Rectangle 5">
            <a:extLst>
              <a:ext uri="{FF2B5EF4-FFF2-40B4-BE49-F238E27FC236}">
                <a16:creationId xmlns:a16="http://schemas.microsoft.com/office/drawing/2014/main" id="{B50C906E-BD9B-CBF7-AF76-A0783F19E8FC}"/>
              </a:ext>
              <a:ext uri="{C183D7F6-B498-43B3-948B-1728B52AA6E4}">
                <adec:decorative xmlns:adec="http://schemas.microsoft.com/office/drawing/2017/decorative" val="1"/>
              </a:ext>
            </a:extLst>
          </p:cNvPr>
          <p:cNvSpPr/>
          <p:nvPr/>
        </p:nvSpPr>
        <p:spPr bwMode="auto">
          <a:xfrm>
            <a:off x="599815" y="2221730"/>
            <a:ext cx="1898415"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0" name="Graphic 22" descr="Large Language Model icon">
            <a:extLst>
              <a:ext uri="{FF2B5EF4-FFF2-40B4-BE49-F238E27FC236}">
                <a16:creationId xmlns:a16="http://schemas.microsoft.com/office/drawing/2014/main" id="{30CDBA80-CC16-0A78-D0A8-AB58F25DB3D5}"/>
              </a:ext>
            </a:extLst>
          </p:cNvPr>
          <p:cNvSpPr/>
          <p:nvPr/>
        </p:nvSpPr>
        <p:spPr>
          <a:xfrm>
            <a:off x="7931544" y="1490837"/>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21" name="Graphic 27" descr="Robot icon">
            <a:extLst>
              <a:ext uri="{FF2B5EF4-FFF2-40B4-BE49-F238E27FC236}">
                <a16:creationId xmlns:a16="http://schemas.microsoft.com/office/drawing/2014/main" id="{0C8533B1-2AEF-C2C0-CD43-46E41AEFE1BD}"/>
              </a:ext>
            </a:extLst>
          </p:cNvPr>
          <p:cNvSpPr/>
          <p:nvPr/>
        </p:nvSpPr>
        <p:spPr>
          <a:xfrm>
            <a:off x="10192368" y="1413084"/>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22" name="Graphic 31" descr="Person with chat icon">
            <a:extLst>
              <a:ext uri="{FF2B5EF4-FFF2-40B4-BE49-F238E27FC236}">
                <a16:creationId xmlns:a16="http://schemas.microsoft.com/office/drawing/2014/main" id="{9C81B8B0-8B03-DB02-8873-5BDF2F1561EF}"/>
              </a:ext>
            </a:extLst>
          </p:cNvPr>
          <p:cNvSpPr/>
          <p:nvPr/>
        </p:nvSpPr>
        <p:spPr>
          <a:xfrm>
            <a:off x="1290850" y="2605746"/>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23" name="Rounded Rectangle 5">
            <a:extLst>
              <a:ext uri="{FF2B5EF4-FFF2-40B4-BE49-F238E27FC236}">
                <a16:creationId xmlns:a16="http://schemas.microsoft.com/office/drawing/2014/main" id="{9361E2E6-FCA4-6910-2448-8C4186CB6AD8}"/>
              </a:ext>
              <a:ext uri="{C183D7F6-B498-43B3-948B-1728B52AA6E4}">
                <adec:decorative xmlns:adec="http://schemas.microsoft.com/office/drawing/2017/decorative" val="1"/>
              </a:ext>
            </a:extLst>
          </p:cNvPr>
          <p:cNvSpPr/>
          <p:nvPr/>
        </p:nvSpPr>
        <p:spPr bwMode="auto">
          <a:xfrm>
            <a:off x="3988821" y="2221730"/>
            <a:ext cx="1900800"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4" name="Graphic 29" descr="Database with magnifying glass icon">
            <a:extLst>
              <a:ext uri="{FF2B5EF4-FFF2-40B4-BE49-F238E27FC236}">
                <a16:creationId xmlns:a16="http://schemas.microsoft.com/office/drawing/2014/main" id="{09E09276-70AC-2771-6371-3687B085E2EB}"/>
              </a:ext>
            </a:extLst>
          </p:cNvPr>
          <p:cNvSpPr/>
          <p:nvPr/>
        </p:nvSpPr>
        <p:spPr>
          <a:xfrm>
            <a:off x="4680795" y="2605516"/>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cxnSp>
        <p:nvCxnSpPr>
          <p:cNvPr id="25" name="Straight Connector 24">
            <a:extLst>
              <a:ext uri="{FF2B5EF4-FFF2-40B4-BE49-F238E27FC236}">
                <a16:creationId xmlns:a16="http://schemas.microsoft.com/office/drawing/2014/main" id="{27BB9944-7388-4C5C-7FD2-888E0ABF0A14}"/>
              </a:ext>
              <a:ext uri="{C183D7F6-B498-43B3-948B-1728B52AA6E4}">
                <adec:decorative xmlns:adec="http://schemas.microsoft.com/office/drawing/2017/decorative" val="1"/>
              </a:ext>
            </a:extLst>
          </p:cNvPr>
          <p:cNvCxnSpPr>
            <a:cxnSpLocks/>
          </p:cNvCxnSpPr>
          <p:nvPr/>
        </p:nvCxnSpPr>
        <p:spPr>
          <a:xfrm>
            <a:off x="2498230" y="2891118"/>
            <a:ext cx="1490591"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94FAF612-8EDE-5E37-0473-765F5B85A827}"/>
              </a:ext>
              <a:ext uri="{C183D7F6-B498-43B3-948B-1728B52AA6E4}">
                <adec:decorative xmlns:adec="http://schemas.microsoft.com/office/drawing/2017/decorative" val="1"/>
              </a:ext>
            </a:extLst>
          </p:cNvPr>
          <p:cNvGrpSpPr/>
          <p:nvPr/>
        </p:nvGrpSpPr>
        <p:grpSpPr>
          <a:xfrm>
            <a:off x="3877493" y="2781201"/>
            <a:ext cx="219835" cy="219834"/>
            <a:chOff x="1613419" y="2537559"/>
            <a:chExt cx="339399" cy="339399"/>
          </a:xfrm>
        </p:grpSpPr>
        <p:sp>
          <p:nvSpPr>
            <p:cNvPr id="27" name="Oval 26">
              <a:extLst>
                <a:ext uri="{FF2B5EF4-FFF2-40B4-BE49-F238E27FC236}">
                  <a16:creationId xmlns:a16="http://schemas.microsoft.com/office/drawing/2014/main" id="{30D41EAE-FCD6-7BB2-E190-A2621B45B7F5}"/>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8" name="Oval 27">
              <a:extLst>
                <a:ext uri="{FF2B5EF4-FFF2-40B4-BE49-F238E27FC236}">
                  <a16:creationId xmlns:a16="http://schemas.microsoft.com/office/drawing/2014/main" id="{AFF4587B-8AD0-5330-9B39-7BE85A16AA1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grpSp>
      <p:sp>
        <p:nvSpPr>
          <p:cNvPr id="29" name="Text Placeholder 5">
            <a:extLst>
              <a:ext uri="{FF2B5EF4-FFF2-40B4-BE49-F238E27FC236}">
                <a16:creationId xmlns:a16="http://schemas.microsoft.com/office/drawing/2014/main" id="{954F6848-8CA3-3735-6B58-3F6D925D06B2}"/>
              </a:ext>
            </a:extLst>
          </p:cNvPr>
          <p:cNvSpPr txBox="1">
            <a:spLocks/>
          </p:cNvSpPr>
          <p:nvPr/>
        </p:nvSpPr>
        <p:spPr>
          <a:xfrm>
            <a:off x="4300010" y="3316741"/>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a:rPr>
              <a:t>Search</a:t>
            </a:r>
            <a:endParaRPr kumimoji="0" lang="en-US" sz="1800" b="0" i="0" u="none" strike="noStrike" kern="1200" cap="none" spc="0" normalizeH="0" baseline="0" noProof="0">
              <a:ln>
                <a:noFill/>
              </a:ln>
              <a:solidFill>
                <a:srgbClr val="000000"/>
              </a:solidFill>
              <a:effectLst/>
              <a:uLnTx/>
              <a:uFillTx/>
              <a:latin typeface="Segoe UI"/>
              <a:ea typeface="+mn-ea"/>
              <a:cs typeface="Segoe UI Semilight"/>
            </a:endParaRPr>
          </a:p>
        </p:txBody>
      </p:sp>
      <p:cxnSp>
        <p:nvCxnSpPr>
          <p:cNvPr id="30" name="Straight Connector 29">
            <a:extLst>
              <a:ext uri="{FF2B5EF4-FFF2-40B4-BE49-F238E27FC236}">
                <a16:creationId xmlns:a16="http://schemas.microsoft.com/office/drawing/2014/main" id="{FBE44E4A-4D06-B4DE-7B1F-490A117E1D49}"/>
              </a:ext>
              <a:ext uri="{C183D7F6-B498-43B3-948B-1728B52AA6E4}">
                <adec:decorative xmlns:adec="http://schemas.microsoft.com/office/drawing/2017/decorative" val="1"/>
              </a:ext>
            </a:extLst>
          </p:cNvPr>
          <p:cNvCxnSpPr>
            <a:cxnSpLocks/>
          </p:cNvCxnSpPr>
          <p:nvPr/>
        </p:nvCxnSpPr>
        <p:spPr>
          <a:xfrm>
            <a:off x="5889621" y="2891118"/>
            <a:ext cx="15053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1" name="Group 30">
            <a:extLst>
              <a:ext uri="{FF2B5EF4-FFF2-40B4-BE49-F238E27FC236}">
                <a16:creationId xmlns:a16="http://schemas.microsoft.com/office/drawing/2014/main" id="{E9518832-5819-B10B-0A3C-EB3C8B1F5B98}"/>
              </a:ext>
              <a:ext uri="{C183D7F6-B498-43B3-948B-1728B52AA6E4}">
                <adec:decorative xmlns:adec="http://schemas.microsoft.com/office/drawing/2017/decorative" val="1"/>
              </a:ext>
            </a:extLst>
          </p:cNvPr>
          <p:cNvGrpSpPr/>
          <p:nvPr/>
        </p:nvGrpSpPr>
        <p:grpSpPr>
          <a:xfrm>
            <a:off x="7278684" y="2781201"/>
            <a:ext cx="219835" cy="219834"/>
            <a:chOff x="1613419" y="2537559"/>
            <a:chExt cx="339399" cy="339399"/>
          </a:xfrm>
        </p:grpSpPr>
        <p:sp>
          <p:nvSpPr>
            <p:cNvPr id="32" name="Oval 31">
              <a:extLst>
                <a:ext uri="{FF2B5EF4-FFF2-40B4-BE49-F238E27FC236}">
                  <a16:creationId xmlns:a16="http://schemas.microsoft.com/office/drawing/2014/main" id="{0B10CE9B-7197-C499-1751-CC718160C051}"/>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33" name="Oval 32">
              <a:extLst>
                <a:ext uri="{FF2B5EF4-FFF2-40B4-BE49-F238E27FC236}">
                  <a16:creationId xmlns:a16="http://schemas.microsoft.com/office/drawing/2014/main" id="{A57C7D91-4D22-9949-3504-367445FD5B8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grpSp>
      <p:sp>
        <p:nvSpPr>
          <p:cNvPr id="35" name="Text Placeholder 5">
            <a:extLst>
              <a:ext uri="{FF2B5EF4-FFF2-40B4-BE49-F238E27FC236}">
                <a16:creationId xmlns:a16="http://schemas.microsoft.com/office/drawing/2014/main" id="{5CAF80CC-3456-3412-3EA7-4177BC89A533}"/>
              </a:ext>
            </a:extLst>
          </p:cNvPr>
          <p:cNvSpPr txBox="1">
            <a:spLocks/>
          </p:cNvSpPr>
          <p:nvPr/>
        </p:nvSpPr>
        <p:spPr>
          <a:xfrm>
            <a:off x="7690209" y="251195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a:rPr>
              <a:t>Large Language Model</a:t>
            </a:r>
          </a:p>
        </p:txBody>
      </p:sp>
      <p:cxnSp>
        <p:nvCxnSpPr>
          <p:cNvPr id="36" name="Straight Connector 35">
            <a:extLst>
              <a:ext uri="{FF2B5EF4-FFF2-40B4-BE49-F238E27FC236}">
                <a16:creationId xmlns:a16="http://schemas.microsoft.com/office/drawing/2014/main" id="{B907E454-340B-E9F0-79A3-886E44B668A6}"/>
              </a:ext>
              <a:ext uri="{C183D7F6-B498-43B3-948B-1728B52AA6E4}">
                <adec:decorative xmlns:adec="http://schemas.microsoft.com/office/drawing/2017/decorative" val="1"/>
              </a:ext>
            </a:extLst>
          </p:cNvPr>
          <p:cNvCxnSpPr>
            <a:cxnSpLocks/>
          </p:cNvCxnSpPr>
          <p:nvPr/>
        </p:nvCxnSpPr>
        <p:spPr>
          <a:xfrm>
            <a:off x="9280038" y="1894524"/>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7" name="Group 36">
            <a:extLst>
              <a:ext uri="{FF2B5EF4-FFF2-40B4-BE49-F238E27FC236}">
                <a16:creationId xmlns:a16="http://schemas.microsoft.com/office/drawing/2014/main" id="{8C916EF7-AA50-D8F5-D1C5-81B26D0BE15F}"/>
              </a:ext>
              <a:ext uri="{C183D7F6-B498-43B3-948B-1728B52AA6E4}">
                <adec:decorative xmlns:adec="http://schemas.microsoft.com/office/drawing/2017/decorative" val="1"/>
              </a:ext>
            </a:extLst>
          </p:cNvPr>
          <p:cNvGrpSpPr/>
          <p:nvPr/>
        </p:nvGrpSpPr>
        <p:grpSpPr>
          <a:xfrm>
            <a:off x="9734208" y="1784607"/>
            <a:ext cx="219835" cy="219834"/>
            <a:chOff x="1613419" y="2537559"/>
            <a:chExt cx="339399" cy="339399"/>
          </a:xfrm>
        </p:grpSpPr>
        <p:sp>
          <p:nvSpPr>
            <p:cNvPr id="38" name="Oval 37">
              <a:extLst>
                <a:ext uri="{FF2B5EF4-FFF2-40B4-BE49-F238E27FC236}">
                  <a16:creationId xmlns:a16="http://schemas.microsoft.com/office/drawing/2014/main" id="{68BBAFDA-2A70-D386-DD9F-2B8E7F41C24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39" name="Oval 38">
              <a:extLst>
                <a:ext uri="{FF2B5EF4-FFF2-40B4-BE49-F238E27FC236}">
                  <a16:creationId xmlns:a16="http://schemas.microsoft.com/office/drawing/2014/main" id="{07D386D3-13F1-5BE7-FBDA-08CAC816B907}"/>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4461AE5D-D50E-D5D2-BBBE-175C6DFF4D6F}"/>
              </a:ext>
              <a:ext uri="{C183D7F6-B498-43B3-948B-1728B52AA6E4}">
                <adec:decorative xmlns:adec="http://schemas.microsoft.com/office/drawing/2017/decorative" val="1"/>
              </a:ext>
            </a:extLst>
          </p:cNvPr>
          <p:cNvCxnSpPr>
            <a:cxnSpLocks/>
          </p:cNvCxnSpPr>
          <p:nvPr/>
        </p:nvCxnSpPr>
        <p:spPr>
          <a:xfrm>
            <a:off x="1543084" y="1743221"/>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6942619C-EE25-DF0E-45A5-71E231B53771}"/>
              </a:ext>
              <a:ext uri="{C183D7F6-B498-43B3-948B-1728B52AA6E4}">
                <adec:decorative xmlns:adec="http://schemas.microsoft.com/office/drawing/2017/decorative" val="1"/>
              </a:ext>
            </a:extLst>
          </p:cNvPr>
          <p:cNvGrpSpPr/>
          <p:nvPr/>
        </p:nvGrpSpPr>
        <p:grpSpPr>
          <a:xfrm>
            <a:off x="7278684" y="1633304"/>
            <a:ext cx="219835" cy="219834"/>
            <a:chOff x="1613419" y="2537559"/>
            <a:chExt cx="339399" cy="339399"/>
          </a:xfrm>
        </p:grpSpPr>
        <p:sp>
          <p:nvSpPr>
            <p:cNvPr id="42" name="Oval 41">
              <a:extLst>
                <a:ext uri="{FF2B5EF4-FFF2-40B4-BE49-F238E27FC236}">
                  <a16:creationId xmlns:a16="http://schemas.microsoft.com/office/drawing/2014/main" id="{0DBFCB53-9457-DEC4-65E5-504C6C709E3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43" name="Oval 42">
              <a:extLst>
                <a:ext uri="{FF2B5EF4-FFF2-40B4-BE49-F238E27FC236}">
                  <a16:creationId xmlns:a16="http://schemas.microsoft.com/office/drawing/2014/main" id="{200E7ADD-2F39-E4A8-0AAF-A3E50E637F5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endPar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endParaRPr>
            </a:p>
          </p:txBody>
        </p:sp>
      </p:grpSp>
      <p:cxnSp>
        <p:nvCxnSpPr>
          <p:cNvPr id="44" name="Straight Connector 43">
            <a:extLst>
              <a:ext uri="{FF2B5EF4-FFF2-40B4-BE49-F238E27FC236}">
                <a16:creationId xmlns:a16="http://schemas.microsoft.com/office/drawing/2014/main" id="{649A0BAC-FE4A-A33F-9926-5F8AA4D1A762}"/>
              </a:ext>
              <a:ext uri="{C183D7F6-B498-43B3-948B-1728B52AA6E4}">
                <adec:decorative xmlns:adec="http://schemas.microsoft.com/office/drawing/2017/decorative" val="1"/>
              </a:ext>
            </a:extLst>
          </p:cNvPr>
          <p:cNvCxnSpPr>
            <a:cxnSpLocks/>
          </p:cNvCxnSpPr>
          <p:nvPr/>
        </p:nvCxnSpPr>
        <p:spPr>
          <a:xfrm flipV="1">
            <a:off x="1549022" y="1743221"/>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sp>
        <p:nvSpPr>
          <p:cNvPr id="45" name="Text Placeholder 5">
            <a:extLst>
              <a:ext uri="{FF2B5EF4-FFF2-40B4-BE49-F238E27FC236}">
                <a16:creationId xmlns:a16="http://schemas.microsoft.com/office/drawing/2014/main" id="{97EF9337-544E-3669-4700-03C6683985DA}"/>
              </a:ext>
            </a:extLst>
          </p:cNvPr>
          <p:cNvSpPr txBox="1">
            <a:spLocks/>
          </p:cNvSpPr>
          <p:nvPr/>
        </p:nvSpPr>
        <p:spPr>
          <a:xfrm>
            <a:off x="909811" y="327325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marR="0" lvl="0" indent="0" algn="ctr" defTabSz="186548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light"/>
              </a:rPr>
              <a:t>Question</a:t>
            </a:r>
            <a:endParaRPr kumimoji="0" lang="en-US" sz="1800" b="0" i="0" u="none" strike="noStrike" kern="1200" cap="none" spc="0" normalizeH="0" baseline="0" noProof="0">
              <a:ln>
                <a:noFill/>
              </a:ln>
              <a:solidFill>
                <a:srgbClr val="000000"/>
              </a:solidFill>
              <a:effectLst/>
              <a:uLnTx/>
              <a:uFillTx/>
              <a:latin typeface="Segoe UI"/>
              <a:ea typeface="+mn-ea"/>
              <a:cs typeface="Segoe UI Semilight"/>
            </a:endParaRPr>
          </a:p>
        </p:txBody>
      </p:sp>
      <p:sp>
        <p:nvSpPr>
          <p:cNvPr id="48" name="Content Placeholder 2">
            <a:extLst>
              <a:ext uri="{FF2B5EF4-FFF2-40B4-BE49-F238E27FC236}">
                <a16:creationId xmlns:a16="http://schemas.microsoft.com/office/drawing/2014/main" id="{C2D31929-71EE-0B29-8E76-75C5B7B16F27}"/>
              </a:ext>
            </a:extLst>
          </p:cNvPr>
          <p:cNvSpPr txBox="1">
            <a:spLocks/>
          </p:cNvSpPr>
          <p:nvPr/>
        </p:nvSpPr>
        <p:spPr>
          <a:xfrm>
            <a:off x="1239317" y="4172577"/>
            <a:ext cx="5496185" cy="22713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Search engine (</a:t>
            </a:r>
            <a:r>
              <a:rPr kumimoji="0" lang="en-US" sz="1800" b="0" i="0" u="none" strike="noStrike" kern="1200" cap="none" spc="0" normalizeH="0" baseline="0" noProof="0" err="1">
                <a:ln>
                  <a:noFill/>
                </a:ln>
                <a:solidFill>
                  <a:srgbClr val="FFFFFF"/>
                </a:solidFill>
                <a:effectLst/>
                <a:uLnTx/>
                <a:uFillTx/>
                <a:latin typeface="Segoe UI"/>
                <a:ea typeface="+mn-ea"/>
                <a:cs typeface="+mn-cs"/>
                <a:sym typeface="Wingdings" panose="05000000000000000000" pitchFamily="2" charset="2"/>
              </a:rPr>
              <a:t>ie</a:t>
            </a: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 Azure AI Search)</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Search query cleaning</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Search options (hybrid, vector, </a:t>
            </a:r>
            <a:r>
              <a:rPr kumimoji="0" lang="en-US" sz="1800" b="0" i="0" u="none" strike="noStrike" kern="1200" cap="none" spc="0" normalizeH="0" baseline="0" noProof="0" err="1">
                <a:ln>
                  <a:noFill/>
                </a:ln>
                <a:solidFill>
                  <a:srgbClr val="FFFFFF"/>
                </a:solidFill>
                <a:effectLst/>
                <a:uLnTx/>
                <a:uFillTx/>
                <a:latin typeface="Segoe UI"/>
                <a:ea typeface="+mn-ea"/>
                <a:cs typeface="+mn-cs"/>
                <a:sym typeface="Wingdings" panose="05000000000000000000" pitchFamily="2" charset="2"/>
              </a:rPr>
              <a:t>reranker</a:t>
            </a: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Additional search options</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Data chunk size and overlap</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Number of results returned</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0078D4">
                    <a:lumMod val="60000"/>
                    <a:lumOff val="40000"/>
                  </a:srgbClr>
                </a:solidFill>
                <a:effectLst/>
                <a:uLnTx/>
                <a:uFillTx/>
                <a:latin typeface="Segoe UI"/>
                <a:ea typeface="+mn-ea"/>
                <a:cs typeface="+mn-cs"/>
                <a:sym typeface="Wingdings" panose="05000000000000000000" pitchFamily="2" charset="2"/>
              </a:rPr>
              <a:t>Data Quality</a:t>
            </a:r>
          </a:p>
        </p:txBody>
      </p:sp>
      <p:sp>
        <p:nvSpPr>
          <p:cNvPr id="49" name="TextBox 48">
            <a:extLst>
              <a:ext uri="{FF2B5EF4-FFF2-40B4-BE49-F238E27FC236}">
                <a16:creationId xmlns:a16="http://schemas.microsoft.com/office/drawing/2014/main" id="{C83A3444-5641-F4DC-760C-A0B391DF6290}"/>
              </a:ext>
            </a:extLst>
          </p:cNvPr>
          <p:cNvSpPr txBox="1"/>
          <p:nvPr/>
        </p:nvSpPr>
        <p:spPr>
          <a:xfrm>
            <a:off x="7380213" y="4198606"/>
            <a:ext cx="3256628" cy="2031325"/>
          </a:xfrm>
          <a:prstGeom prst="rect">
            <a:avLst/>
          </a:prstGeom>
          <a:noFill/>
        </p:spPr>
        <p:txBody>
          <a:bodyPr vert="horz" wrap="square" tIns="0">
            <a:spAutoFit/>
          </a:bodyPr>
          <a:lstStyle/>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System prompt</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Language</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Message history</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Model (</a:t>
            </a:r>
            <a:r>
              <a:rPr kumimoji="0" lang="en-US" sz="1800" b="0" i="0" u="none" strike="noStrike" kern="1200" cap="none" spc="0" normalizeH="0" baseline="0" noProof="0" err="1">
                <a:ln>
                  <a:noFill/>
                </a:ln>
                <a:solidFill>
                  <a:srgbClr val="FFFFFF"/>
                </a:solidFill>
                <a:effectLst/>
                <a:uLnTx/>
                <a:uFillTx/>
                <a:latin typeface="Segoe UI"/>
                <a:ea typeface="+mn-ea"/>
                <a:cs typeface="+mn-cs"/>
                <a:sym typeface="Wingdings" panose="05000000000000000000" pitchFamily="2" charset="2"/>
              </a:rPr>
              <a:t>ie</a:t>
            </a: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 GPT 3.5)</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Temperature (0-1)</a:t>
            </a:r>
          </a:p>
          <a:p>
            <a:pPr marL="298450" marR="0" lvl="1" indent="-285750" algn="l" defTabSz="914367" rtl="0" eaLnBrk="1" fontAlgn="auto" latinLnBrk="0" hangingPunct="1">
              <a:lnSpc>
                <a:spcPct val="100000"/>
              </a:lnSpc>
              <a:spcBef>
                <a:spcPct val="20000"/>
              </a:spcBef>
              <a:spcAft>
                <a:spcPts val="0"/>
              </a:spcAft>
              <a:buClrTx/>
              <a:buSzPct val="90000"/>
              <a:buFont typeface="System Font Regular"/>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Max tokens</a:t>
            </a:r>
          </a:p>
        </p:txBody>
      </p:sp>
      <p:pic>
        <p:nvPicPr>
          <p:cNvPr id="7" name="Picture 6">
            <a:extLst>
              <a:ext uri="{FF2B5EF4-FFF2-40B4-BE49-F238E27FC236}">
                <a16:creationId xmlns:a16="http://schemas.microsoft.com/office/drawing/2014/main" id="{DA8A8F71-5FFA-4090-CB6D-6CCC9CC770D6}"/>
              </a:ext>
            </a:extLst>
          </p:cNvPr>
          <p:cNvPicPr>
            <a:picLocks noChangeAspect="1"/>
          </p:cNvPicPr>
          <p:nvPr/>
        </p:nvPicPr>
        <p:blipFill>
          <a:blip r:embed="rId3"/>
          <a:stretch>
            <a:fillRect/>
          </a:stretch>
        </p:blipFill>
        <p:spPr>
          <a:xfrm>
            <a:off x="2964032" y="398157"/>
            <a:ext cx="5955378" cy="6002643"/>
          </a:xfrm>
          <a:prstGeom prst="rect">
            <a:avLst/>
          </a:prstGeom>
        </p:spPr>
      </p:pic>
    </p:spTree>
    <p:extLst>
      <p:ext uri="{BB962C8B-B14F-4D97-AF65-F5344CB8AC3E}">
        <p14:creationId xmlns:p14="http://schemas.microsoft.com/office/powerpoint/2010/main" val="27948067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46E8-A017-8E69-071F-7FDFD65F8D46}"/>
              </a:ext>
            </a:extLst>
          </p:cNvPr>
          <p:cNvSpPr>
            <a:spLocks noGrp="1"/>
          </p:cNvSpPr>
          <p:nvPr>
            <p:ph type="title"/>
          </p:nvPr>
        </p:nvSpPr>
        <p:spPr/>
        <p:txBody>
          <a:bodyPr/>
          <a:lstStyle/>
          <a:p>
            <a:r>
              <a:rPr lang="en-GB"/>
              <a:t>Experience Sharing – the 5 Step</a:t>
            </a:r>
            <a:endParaRPr lang="en-HK"/>
          </a:p>
        </p:txBody>
      </p:sp>
      <p:sp>
        <p:nvSpPr>
          <p:cNvPr id="3" name="Text Placeholder 2">
            <a:extLst>
              <a:ext uri="{FF2B5EF4-FFF2-40B4-BE49-F238E27FC236}">
                <a16:creationId xmlns:a16="http://schemas.microsoft.com/office/drawing/2014/main" id="{FCAA2A97-AC9D-99B3-1963-9F0AB2C8E40E}"/>
              </a:ext>
            </a:extLst>
          </p:cNvPr>
          <p:cNvSpPr>
            <a:spLocks noGrp="1"/>
          </p:cNvSpPr>
          <p:nvPr>
            <p:ph type="body" sz="quarter" idx="10"/>
          </p:nvPr>
        </p:nvSpPr>
        <p:spPr>
          <a:xfrm>
            <a:off x="586389" y="1434370"/>
            <a:ext cx="11385651" cy="4653582"/>
          </a:xfrm>
        </p:spPr>
        <p:txBody>
          <a:bodyPr/>
          <a:lstStyle/>
          <a:p>
            <a:pPr marL="514350" indent="-514350">
              <a:buAutoNum type="arabicPeriod"/>
            </a:pPr>
            <a:r>
              <a:rPr lang="en-GB" sz="2400"/>
              <a:t>Drive test cases from requirement spec. (</a:t>
            </a:r>
            <a:r>
              <a:rPr lang="en-GB" sz="2400" err="1"/>
              <a:t>eg.</a:t>
            </a:r>
            <a:r>
              <a:rPr lang="en-GB" sz="2400"/>
              <a:t> 10 requirements)</a:t>
            </a:r>
          </a:p>
          <a:p>
            <a:pPr marL="514350" indent="-514350">
              <a:buAutoNum type="arabicPeriod"/>
            </a:pPr>
            <a:endParaRPr lang="en-GB" sz="2400"/>
          </a:p>
          <a:p>
            <a:pPr marL="514350" indent="-514350">
              <a:buAutoNum type="arabicPeriod"/>
            </a:pPr>
            <a:r>
              <a:rPr lang="en-GB" sz="2400"/>
              <a:t>Define max number of questions for each requirement. (e.g. 3 questions for each requirement, </a:t>
            </a:r>
            <a:r>
              <a:rPr lang="en-GB" sz="2400" err="1"/>
              <a:t>ie</a:t>
            </a:r>
            <a:r>
              <a:rPr lang="en-GB" sz="2400"/>
              <a:t>. 3 x 10 = 30). Prepare the test dataset. </a:t>
            </a:r>
          </a:p>
          <a:p>
            <a:pPr marL="514350" indent="-514350">
              <a:buAutoNum type="arabicPeriod"/>
            </a:pPr>
            <a:endParaRPr lang="en-GB" sz="2400"/>
          </a:p>
          <a:p>
            <a:pPr marL="514350" indent="-514350">
              <a:buFont typeface="Wingdings" panose="05000000000000000000" pitchFamily="2" charset="2"/>
              <a:buAutoNum type="arabicPeriod"/>
            </a:pPr>
            <a:r>
              <a:rPr lang="en-GB" sz="2400"/>
              <a:t>Define the relevant </a:t>
            </a:r>
            <a:r>
              <a:rPr lang="en-GB" sz="2400">
                <a:hlinkClick r:id="rId2"/>
              </a:rPr>
              <a:t>metrics</a:t>
            </a:r>
            <a:r>
              <a:rPr lang="en-GB" sz="2400"/>
              <a:t> (e.g. </a:t>
            </a:r>
            <a:r>
              <a:rPr lang="en-GB" sz="2400" err="1"/>
              <a:t>groundedness</a:t>
            </a:r>
            <a:r>
              <a:rPr lang="en-GB" sz="2400"/>
              <a:t>, relevance, latency) and agree on the </a:t>
            </a:r>
            <a:r>
              <a:rPr lang="en-GB" sz="2400" b="1">
                <a:solidFill>
                  <a:srgbClr val="8DE971"/>
                </a:solidFill>
              </a:rPr>
              <a:t>acceptance criteria</a:t>
            </a:r>
            <a:r>
              <a:rPr lang="en-GB" sz="2400"/>
              <a:t>. </a:t>
            </a:r>
            <a:r>
              <a:rPr lang="en-GB" sz="2400">
                <a:hlinkClick r:id="rId3"/>
              </a:rPr>
              <a:t>Enable tracing</a:t>
            </a:r>
            <a:endParaRPr lang="en-GB" sz="2400"/>
          </a:p>
          <a:p>
            <a:pPr marL="514350" indent="-514350">
              <a:buAutoNum type="arabicPeriod"/>
            </a:pPr>
            <a:endParaRPr lang="en-GB" sz="2400"/>
          </a:p>
          <a:p>
            <a:pPr marL="514350" indent="-514350">
              <a:buAutoNum type="arabicPeriod"/>
            </a:pPr>
            <a:r>
              <a:rPr lang="en-GB" sz="2400"/>
              <a:t>Iteration: Execute the test cases, </a:t>
            </a:r>
            <a:r>
              <a:rPr lang="en-GB" sz="2400">
                <a:hlinkClick r:id="rId4"/>
              </a:rPr>
              <a:t>evaluate</a:t>
            </a:r>
            <a:r>
              <a:rPr lang="en-GB" sz="2400"/>
              <a:t>, </a:t>
            </a:r>
            <a:r>
              <a:rPr lang="en-GB" sz="2400">
                <a:hlinkClick r:id="rId5"/>
              </a:rPr>
              <a:t>analyse</a:t>
            </a:r>
            <a:r>
              <a:rPr lang="en-GB" sz="2400"/>
              <a:t> and </a:t>
            </a:r>
            <a:r>
              <a:rPr lang="en-GB" sz="2400">
                <a:hlinkClick r:id="rId6"/>
              </a:rPr>
              <a:t>keep track the metric</a:t>
            </a:r>
            <a:endParaRPr lang="en-GB" sz="2400"/>
          </a:p>
          <a:p>
            <a:pPr marL="514350" indent="-514350">
              <a:buAutoNum type="arabicPeriod"/>
            </a:pPr>
            <a:endParaRPr lang="en-GB" sz="2400"/>
          </a:p>
          <a:p>
            <a:pPr marL="514350" indent="-514350">
              <a:buAutoNum type="arabicPeriod"/>
            </a:pPr>
            <a:r>
              <a:rPr lang="en-GB" sz="2400"/>
              <a:t>Continuous </a:t>
            </a:r>
            <a:r>
              <a:rPr lang="en-GB" sz="2400">
                <a:hlinkClick r:id="rId7"/>
              </a:rPr>
              <a:t>monitoring</a:t>
            </a:r>
            <a:r>
              <a:rPr lang="en-GB" sz="2400"/>
              <a:t> after </a:t>
            </a:r>
            <a:r>
              <a:rPr lang="en-GB" sz="2400" err="1"/>
              <a:t>golive</a:t>
            </a:r>
            <a:endParaRPr lang="en-HK" sz="2400"/>
          </a:p>
        </p:txBody>
      </p:sp>
    </p:spTree>
    <p:extLst>
      <p:ext uri="{BB962C8B-B14F-4D97-AF65-F5344CB8AC3E}">
        <p14:creationId xmlns:p14="http://schemas.microsoft.com/office/powerpoint/2010/main" val="398895725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CEB5C9-2972-0B99-22E7-4AB57DB96E05}"/>
              </a:ext>
            </a:extLst>
          </p:cNvPr>
          <p:cNvSpPr>
            <a:spLocks noGrp="1"/>
          </p:cNvSpPr>
          <p:nvPr>
            <p:ph type="title"/>
          </p:nvPr>
        </p:nvSpPr>
        <p:spPr>
          <a:xfrm>
            <a:off x="588263" y="457200"/>
            <a:ext cx="11018520" cy="553998"/>
          </a:xfrm>
        </p:spPr>
        <p:txBody>
          <a:bodyPr/>
          <a:lstStyle/>
          <a:p>
            <a:pPr algn="ctr"/>
            <a:r>
              <a:rPr lang="en-US"/>
              <a:t>Evaluation</a:t>
            </a:r>
          </a:p>
        </p:txBody>
      </p:sp>
      <p:sp>
        <p:nvSpPr>
          <p:cNvPr id="9" name="Rectangle: Rounded Corners 8">
            <a:extLst>
              <a:ext uri="{FF2B5EF4-FFF2-40B4-BE49-F238E27FC236}">
                <a16:creationId xmlns:a16="http://schemas.microsoft.com/office/drawing/2014/main" id="{3B9F6475-B3EB-3A9A-6A35-D851FE92A6D2}"/>
              </a:ext>
            </a:extLst>
          </p:cNvPr>
          <p:cNvSpPr/>
          <p:nvPr/>
        </p:nvSpPr>
        <p:spPr bwMode="auto">
          <a:xfrm>
            <a:off x="2638092" y="1595841"/>
            <a:ext cx="3337511" cy="476026"/>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540000" tIns="0" rIns="0" bIns="1828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rPr>
              <a:t>Send queries to app</a:t>
            </a:r>
          </a:p>
        </p:txBody>
      </p:sp>
      <p:sp>
        <p:nvSpPr>
          <p:cNvPr id="10" name="Graphic 58" descr="Icon of a document and pen">
            <a:extLst>
              <a:ext uri="{FF2B5EF4-FFF2-40B4-BE49-F238E27FC236}">
                <a16:creationId xmlns:a16="http://schemas.microsoft.com/office/drawing/2014/main" id="{950746C7-E569-73FB-5589-37BE5289C271}"/>
              </a:ext>
              <a:ext uri="{C183D7F6-B498-43B3-948B-1728B52AA6E4}">
                <adec:decorative xmlns:adec="http://schemas.microsoft.com/office/drawing/2017/decorative" val="0"/>
              </a:ext>
            </a:extLst>
          </p:cNvPr>
          <p:cNvSpPr/>
          <p:nvPr/>
        </p:nvSpPr>
        <p:spPr>
          <a:xfrm>
            <a:off x="2868606" y="1715818"/>
            <a:ext cx="231947" cy="258322"/>
          </a:xfrm>
          <a:custGeom>
            <a:avLst/>
            <a:gdLst>
              <a:gd name="connsiteX0" fmla="*/ 182880 w 410908"/>
              <a:gd name="connsiteY0" fmla="*/ 0 h 457633"/>
              <a:gd name="connsiteX1" fmla="*/ 182880 w 410908"/>
              <a:gd name="connsiteY1" fmla="*/ 137160 h 457633"/>
              <a:gd name="connsiteX2" fmla="*/ 228600 w 410908"/>
              <a:gd name="connsiteY2" fmla="*/ 182880 h 457633"/>
              <a:gd name="connsiteX3" fmla="*/ 340614 w 410908"/>
              <a:gd name="connsiteY3" fmla="*/ 182880 h 457633"/>
              <a:gd name="connsiteX4" fmla="*/ 304038 w 410908"/>
              <a:gd name="connsiteY4" fmla="*/ 205740 h 457633"/>
              <a:gd name="connsiteX5" fmla="*/ 164592 w 410908"/>
              <a:gd name="connsiteY5" fmla="*/ 345186 h 457633"/>
              <a:gd name="connsiteX6" fmla="*/ 148590 w 410908"/>
              <a:gd name="connsiteY6" fmla="*/ 374904 h 457633"/>
              <a:gd name="connsiteX7" fmla="*/ 137160 w 410908"/>
              <a:gd name="connsiteY7" fmla="*/ 420624 h 457633"/>
              <a:gd name="connsiteX8" fmla="*/ 141732 w 410908"/>
              <a:gd name="connsiteY8" fmla="*/ 457200 h 457633"/>
              <a:gd name="connsiteX9" fmla="*/ 34290 w 410908"/>
              <a:gd name="connsiteY9" fmla="*/ 457200 h 457633"/>
              <a:gd name="connsiteX10" fmla="*/ 0 w 410908"/>
              <a:gd name="connsiteY10" fmla="*/ 422910 h 457633"/>
              <a:gd name="connsiteX11" fmla="*/ 0 w 410908"/>
              <a:gd name="connsiteY11" fmla="*/ 34290 h 457633"/>
              <a:gd name="connsiteX12" fmla="*/ 34290 w 410908"/>
              <a:gd name="connsiteY12" fmla="*/ 0 h 457633"/>
              <a:gd name="connsiteX13" fmla="*/ 182880 w 410908"/>
              <a:gd name="connsiteY13" fmla="*/ 0 h 457633"/>
              <a:gd name="connsiteX14" fmla="*/ 217170 w 410908"/>
              <a:gd name="connsiteY14" fmla="*/ 11430 h 457633"/>
              <a:gd name="connsiteX15" fmla="*/ 217170 w 410908"/>
              <a:gd name="connsiteY15" fmla="*/ 137160 h 457633"/>
              <a:gd name="connsiteX16" fmla="*/ 228600 w 410908"/>
              <a:gd name="connsiteY16" fmla="*/ 148590 h 457633"/>
              <a:gd name="connsiteX17" fmla="*/ 354330 w 410908"/>
              <a:gd name="connsiteY17" fmla="*/ 148590 h 457633"/>
              <a:gd name="connsiteX18" fmla="*/ 217170 w 410908"/>
              <a:gd name="connsiteY18" fmla="*/ 11430 h 457633"/>
              <a:gd name="connsiteX19" fmla="*/ 187452 w 410908"/>
              <a:gd name="connsiteY19" fmla="*/ 356616 h 457633"/>
              <a:gd name="connsiteX20" fmla="*/ 322326 w 410908"/>
              <a:gd name="connsiteY20" fmla="*/ 221742 h 457633"/>
              <a:gd name="connsiteX21" fmla="*/ 395478 w 410908"/>
              <a:gd name="connsiteY21" fmla="*/ 221742 h 457633"/>
              <a:gd name="connsiteX22" fmla="*/ 395478 w 410908"/>
              <a:gd name="connsiteY22" fmla="*/ 294894 h 457633"/>
              <a:gd name="connsiteX23" fmla="*/ 395478 w 410908"/>
              <a:gd name="connsiteY23" fmla="*/ 294894 h 457633"/>
              <a:gd name="connsiteX24" fmla="*/ 260604 w 410908"/>
              <a:gd name="connsiteY24" fmla="*/ 429768 h 457633"/>
              <a:gd name="connsiteX25" fmla="*/ 233172 w 410908"/>
              <a:gd name="connsiteY25" fmla="*/ 445770 h 457633"/>
              <a:gd name="connsiteX26" fmla="*/ 189738 w 410908"/>
              <a:gd name="connsiteY26" fmla="*/ 457200 h 457633"/>
              <a:gd name="connsiteX27" fmla="*/ 160020 w 410908"/>
              <a:gd name="connsiteY27" fmla="*/ 438912 h 457633"/>
              <a:gd name="connsiteX28" fmla="*/ 160020 w 410908"/>
              <a:gd name="connsiteY28" fmla="*/ 427482 h 457633"/>
              <a:gd name="connsiteX29" fmla="*/ 171450 w 410908"/>
              <a:gd name="connsiteY29" fmla="*/ 386334 h 457633"/>
              <a:gd name="connsiteX30" fmla="*/ 187452 w 410908"/>
              <a:gd name="connsiteY30" fmla="*/ 356616 h 4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0908" h="457633">
                <a:moveTo>
                  <a:pt x="182880" y="0"/>
                </a:moveTo>
                <a:lnTo>
                  <a:pt x="182880" y="137160"/>
                </a:lnTo>
                <a:cubicBezTo>
                  <a:pt x="182880" y="162306"/>
                  <a:pt x="203454" y="182880"/>
                  <a:pt x="228600" y="182880"/>
                </a:cubicBezTo>
                <a:lnTo>
                  <a:pt x="340614" y="182880"/>
                </a:lnTo>
                <a:cubicBezTo>
                  <a:pt x="326898" y="187452"/>
                  <a:pt x="315468" y="196596"/>
                  <a:pt x="304038" y="205740"/>
                </a:cubicBezTo>
                <a:lnTo>
                  <a:pt x="164592" y="345186"/>
                </a:lnTo>
                <a:cubicBezTo>
                  <a:pt x="155448" y="354330"/>
                  <a:pt x="150876" y="363474"/>
                  <a:pt x="148590" y="374904"/>
                </a:cubicBezTo>
                <a:lnTo>
                  <a:pt x="137160" y="420624"/>
                </a:lnTo>
                <a:cubicBezTo>
                  <a:pt x="134874" y="434340"/>
                  <a:pt x="134874" y="445770"/>
                  <a:pt x="141732" y="457200"/>
                </a:cubicBezTo>
                <a:lnTo>
                  <a:pt x="34290" y="457200"/>
                </a:lnTo>
                <a:cubicBezTo>
                  <a:pt x="16002" y="457200"/>
                  <a:pt x="0" y="441198"/>
                  <a:pt x="0" y="422910"/>
                </a:cubicBezTo>
                <a:lnTo>
                  <a:pt x="0" y="34290"/>
                </a:lnTo>
                <a:cubicBezTo>
                  <a:pt x="0" y="16002"/>
                  <a:pt x="16002" y="0"/>
                  <a:pt x="34290" y="0"/>
                </a:cubicBezTo>
                <a:lnTo>
                  <a:pt x="182880" y="0"/>
                </a:lnTo>
                <a:close/>
                <a:moveTo>
                  <a:pt x="217170" y="11430"/>
                </a:moveTo>
                <a:lnTo>
                  <a:pt x="217170" y="137160"/>
                </a:lnTo>
                <a:cubicBezTo>
                  <a:pt x="217170" y="144018"/>
                  <a:pt x="221742" y="148590"/>
                  <a:pt x="228600" y="148590"/>
                </a:cubicBezTo>
                <a:lnTo>
                  <a:pt x="354330" y="148590"/>
                </a:lnTo>
                <a:lnTo>
                  <a:pt x="217170" y="11430"/>
                </a:lnTo>
                <a:close/>
                <a:moveTo>
                  <a:pt x="187452" y="356616"/>
                </a:moveTo>
                <a:lnTo>
                  <a:pt x="322326" y="221742"/>
                </a:lnTo>
                <a:cubicBezTo>
                  <a:pt x="342900" y="201168"/>
                  <a:pt x="374904" y="201168"/>
                  <a:pt x="395478" y="221742"/>
                </a:cubicBezTo>
                <a:cubicBezTo>
                  <a:pt x="416052" y="242316"/>
                  <a:pt x="416052" y="274320"/>
                  <a:pt x="395478" y="294894"/>
                </a:cubicBezTo>
                <a:lnTo>
                  <a:pt x="395478" y="294894"/>
                </a:lnTo>
                <a:lnTo>
                  <a:pt x="260604" y="429768"/>
                </a:lnTo>
                <a:cubicBezTo>
                  <a:pt x="253746" y="436626"/>
                  <a:pt x="242316" y="443484"/>
                  <a:pt x="233172" y="445770"/>
                </a:cubicBezTo>
                <a:lnTo>
                  <a:pt x="189738" y="457200"/>
                </a:lnTo>
                <a:cubicBezTo>
                  <a:pt x="176022" y="459486"/>
                  <a:pt x="162306" y="452628"/>
                  <a:pt x="160020" y="438912"/>
                </a:cubicBezTo>
                <a:cubicBezTo>
                  <a:pt x="160020" y="434340"/>
                  <a:pt x="160020" y="429768"/>
                  <a:pt x="160020" y="427482"/>
                </a:cubicBezTo>
                <a:lnTo>
                  <a:pt x="171450" y="386334"/>
                </a:lnTo>
                <a:cubicBezTo>
                  <a:pt x="173736" y="372618"/>
                  <a:pt x="180594" y="363474"/>
                  <a:pt x="187452" y="356616"/>
                </a:cubicBezTo>
                <a:close/>
              </a:path>
            </a:pathLst>
          </a:custGeom>
          <a:solidFill>
            <a:srgbClr val="FFFFFF"/>
          </a:solidFill>
          <a:ln w="22622" cap="flat">
            <a:noFill/>
            <a:prstDash val="solid"/>
            <a:miter/>
          </a:ln>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1" name="Straight Arrow Connector 10" descr="Arrow point from “Send queries to app” to “Generate app outputs”&#10;">
            <a:extLst>
              <a:ext uri="{FF2B5EF4-FFF2-40B4-BE49-F238E27FC236}">
                <a16:creationId xmlns:a16="http://schemas.microsoft.com/office/drawing/2014/main" id="{E2F43B07-6025-C11B-DAFA-7FF8FDA040C6}"/>
              </a:ext>
              <a:ext uri="{C183D7F6-B498-43B3-948B-1728B52AA6E4}">
                <adec:decorative xmlns:adec="http://schemas.microsoft.com/office/drawing/2017/decorative" val="0"/>
              </a:ext>
            </a:extLst>
          </p:cNvPr>
          <p:cNvCxnSpPr>
            <a:cxnSpLocks/>
          </p:cNvCxnSpPr>
          <p:nvPr/>
        </p:nvCxnSpPr>
        <p:spPr>
          <a:xfrm>
            <a:off x="4306847" y="2076239"/>
            <a:ext cx="0" cy="776430"/>
          </a:xfrm>
          <a:prstGeom prst="straightConnector1">
            <a:avLst/>
          </a:prstGeom>
          <a:ln w="12700" cap="rnd">
            <a:solidFill>
              <a:srgbClr val="657076"/>
            </a:solidFill>
            <a:headEnd type="none" w="lg" len="sm"/>
            <a:tailEnd type="arrow" w="med" len="med"/>
          </a:ln>
          <a:effectLst/>
        </p:spPr>
        <p:style>
          <a:lnRef idx="1">
            <a:schemeClr val="accent1"/>
          </a:lnRef>
          <a:fillRef idx="0">
            <a:schemeClr val="accent1"/>
          </a:fillRef>
          <a:effectRef idx="0">
            <a:schemeClr val="accent1"/>
          </a:effectRef>
          <a:fontRef idx="minor">
            <a:schemeClr val="tx1"/>
          </a:fontRef>
        </p:style>
      </p:cxnSp>
      <p:sp>
        <p:nvSpPr>
          <p:cNvPr id="13" name="Rectangle: Rounded Corners 23">
            <a:extLst>
              <a:ext uri="{FF2B5EF4-FFF2-40B4-BE49-F238E27FC236}">
                <a16:creationId xmlns:a16="http://schemas.microsoft.com/office/drawing/2014/main" id="{E98A1F73-409F-3714-2779-B658C1F1BFA3}"/>
              </a:ext>
            </a:extLst>
          </p:cNvPr>
          <p:cNvSpPr/>
          <p:nvPr/>
        </p:nvSpPr>
        <p:spPr bwMode="auto">
          <a:xfrm>
            <a:off x="2638092" y="2852669"/>
            <a:ext cx="3337511" cy="480399"/>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540000" tIns="0" rIns="0" bIns="1828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rPr>
              <a:t>Generate app outputs</a:t>
            </a:r>
          </a:p>
        </p:txBody>
      </p:sp>
      <p:sp>
        <p:nvSpPr>
          <p:cNvPr id="14" name="Graphic 49">
            <a:extLst>
              <a:ext uri="{FF2B5EF4-FFF2-40B4-BE49-F238E27FC236}">
                <a16:creationId xmlns:a16="http://schemas.microsoft.com/office/drawing/2014/main" id="{3395312A-75BE-0FE2-CA62-110B6CA9AE7E}"/>
              </a:ext>
              <a:ext uri="{C183D7F6-B498-43B3-948B-1728B52AA6E4}">
                <adec:decorative xmlns:adec="http://schemas.microsoft.com/office/drawing/2017/decorative" val="1"/>
              </a:ext>
            </a:extLst>
          </p:cNvPr>
          <p:cNvSpPr/>
          <p:nvPr/>
        </p:nvSpPr>
        <p:spPr>
          <a:xfrm>
            <a:off x="2863772" y="2967030"/>
            <a:ext cx="241615" cy="251619"/>
          </a:xfrm>
          <a:custGeom>
            <a:avLst/>
            <a:gdLst>
              <a:gd name="connsiteX0" fmla="*/ 214258 w 428035"/>
              <a:gd name="connsiteY0" fmla="*/ 0 h 445757"/>
              <a:gd name="connsiteX1" fmla="*/ 264138 w 428035"/>
              <a:gd name="connsiteY1" fmla="*/ 5784 h 445757"/>
              <a:gd name="connsiteX2" fmla="*/ 277443 w 428035"/>
              <a:gd name="connsiteY2" fmla="*/ 20620 h 445757"/>
              <a:gd name="connsiteX3" fmla="*/ 281329 w 428035"/>
              <a:gd name="connsiteY3" fmla="*/ 55527 h 445757"/>
              <a:gd name="connsiteX4" fmla="*/ 316278 w 428035"/>
              <a:gd name="connsiteY4" fmla="*/ 83465 h 445757"/>
              <a:gd name="connsiteX5" fmla="*/ 325380 w 428035"/>
              <a:gd name="connsiteY5" fmla="*/ 81039 h 445757"/>
              <a:gd name="connsiteX6" fmla="*/ 357407 w 428035"/>
              <a:gd name="connsiteY6" fmla="*/ 66980 h 445757"/>
              <a:gd name="connsiteX7" fmla="*/ 376838 w 428035"/>
              <a:gd name="connsiteY7" fmla="*/ 70957 h 445757"/>
              <a:gd name="connsiteX8" fmla="*/ 427222 w 428035"/>
              <a:gd name="connsiteY8" fmla="*/ 157643 h 445757"/>
              <a:gd name="connsiteX9" fmla="*/ 421027 w 428035"/>
              <a:gd name="connsiteY9" fmla="*/ 176502 h 445757"/>
              <a:gd name="connsiteX10" fmla="*/ 392635 w 428035"/>
              <a:gd name="connsiteY10" fmla="*/ 197442 h 445757"/>
              <a:gd name="connsiteX11" fmla="*/ 385882 w 428035"/>
              <a:gd name="connsiteY11" fmla="*/ 241575 h 445757"/>
              <a:gd name="connsiteX12" fmla="*/ 392635 w 428035"/>
              <a:gd name="connsiteY12" fmla="*/ 248328 h 445757"/>
              <a:gd name="connsiteX13" fmla="*/ 421050 w 428035"/>
              <a:gd name="connsiteY13" fmla="*/ 269245 h 445757"/>
              <a:gd name="connsiteX14" fmla="*/ 427267 w 428035"/>
              <a:gd name="connsiteY14" fmla="*/ 288127 h 445757"/>
              <a:gd name="connsiteX15" fmla="*/ 376884 w 428035"/>
              <a:gd name="connsiteY15" fmla="*/ 374813 h 445757"/>
              <a:gd name="connsiteX16" fmla="*/ 357499 w 428035"/>
              <a:gd name="connsiteY16" fmla="*/ 378813 h 445757"/>
              <a:gd name="connsiteX17" fmla="*/ 325335 w 428035"/>
              <a:gd name="connsiteY17" fmla="*/ 364708 h 445757"/>
              <a:gd name="connsiteX18" fmla="*/ 283775 w 428035"/>
              <a:gd name="connsiteY18" fmla="*/ 380932 h 445757"/>
              <a:gd name="connsiteX19" fmla="*/ 281306 w 428035"/>
              <a:gd name="connsiteY19" fmla="*/ 390175 h 445757"/>
              <a:gd name="connsiteX20" fmla="*/ 277443 w 428035"/>
              <a:gd name="connsiteY20" fmla="*/ 425059 h 445757"/>
              <a:gd name="connsiteX21" fmla="*/ 264367 w 428035"/>
              <a:gd name="connsiteY21" fmla="*/ 439849 h 445757"/>
              <a:gd name="connsiteX22" fmla="*/ 163646 w 428035"/>
              <a:gd name="connsiteY22" fmla="*/ 439849 h 445757"/>
              <a:gd name="connsiteX23" fmla="*/ 150570 w 428035"/>
              <a:gd name="connsiteY23" fmla="*/ 425059 h 445757"/>
              <a:gd name="connsiteX24" fmla="*/ 146729 w 428035"/>
              <a:gd name="connsiteY24" fmla="*/ 390220 h 445757"/>
              <a:gd name="connsiteX25" fmla="*/ 111761 w 428035"/>
              <a:gd name="connsiteY25" fmla="*/ 362411 h 445757"/>
              <a:gd name="connsiteX26" fmla="*/ 102701 w 428035"/>
              <a:gd name="connsiteY26" fmla="*/ 364846 h 445757"/>
              <a:gd name="connsiteX27" fmla="*/ 70560 w 428035"/>
              <a:gd name="connsiteY27" fmla="*/ 378927 h 445757"/>
              <a:gd name="connsiteX28" fmla="*/ 51152 w 428035"/>
              <a:gd name="connsiteY28" fmla="*/ 374927 h 445757"/>
              <a:gd name="connsiteX29" fmla="*/ 768 w 428035"/>
              <a:gd name="connsiteY29" fmla="*/ 288150 h 445757"/>
              <a:gd name="connsiteX30" fmla="*/ 6986 w 428035"/>
              <a:gd name="connsiteY30" fmla="*/ 269268 h 445757"/>
              <a:gd name="connsiteX31" fmla="*/ 35401 w 428035"/>
              <a:gd name="connsiteY31" fmla="*/ 248328 h 445757"/>
              <a:gd name="connsiteX32" fmla="*/ 42194 w 428035"/>
              <a:gd name="connsiteY32" fmla="*/ 204234 h 445757"/>
              <a:gd name="connsiteX33" fmla="*/ 35401 w 428035"/>
              <a:gd name="connsiteY33" fmla="*/ 197442 h 445757"/>
              <a:gd name="connsiteX34" fmla="*/ 6986 w 428035"/>
              <a:gd name="connsiteY34" fmla="*/ 176548 h 445757"/>
              <a:gd name="connsiteX35" fmla="*/ 791 w 428035"/>
              <a:gd name="connsiteY35" fmla="*/ 157665 h 445757"/>
              <a:gd name="connsiteX36" fmla="*/ 51175 w 428035"/>
              <a:gd name="connsiteY36" fmla="*/ 70980 h 445757"/>
              <a:gd name="connsiteX37" fmla="*/ 70606 w 428035"/>
              <a:gd name="connsiteY37" fmla="*/ 67003 h 445757"/>
              <a:gd name="connsiteX38" fmla="*/ 102610 w 428035"/>
              <a:gd name="connsiteY38" fmla="*/ 81062 h 445757"/>
              <a:gd name="connsiteX39" fmla="*/ 144311 w 428035"/>
              <a:gd name="connsiteY39" fmla="*/ 64581 h 445757"/>
              <a:gd name="connsiteX40" fmla="*/ 146729 w 428035"/>
              <a:gd name="connsiteY40" fmla="*/ 55504 h 445757"/>
              <a:gd name="connsiteX41" fmla="*/ 150616 w 428035"/>
              <a:gd name="connsiteY41" fmla="*/ 20620 h 445757"/>
              <a:gd name="connsiteX42" fmla="*/ 163943 w 428035"/>
              <a:gd name="connsiteY42" fmla="*/ 5761 h 445757"/>
              <a:gd name="connsiteX43" fmla="*/ 214258 w 428035"/>
              <a:gd name="connsiteY43" fmla="*/ 0 h 445757"/>
              <a:gd name="connsiteX44" fmla="*/ 213984 w 428035"/>
              <a:gd name="connsiteY44" fmla="*/ 154305 h 445757"/>
              <a:gd name="connsiteX45" fmla="*/ 145404 w 428035"/>
              <a:gd name="connsiteY45" fmla="*/ 222885 h 445757"/>
              <a:gd name="connsiteX46" fmla="*/ 213984 w 428035"/>
              <a:gd name="connsiteY46" fmla="*/ 291465 h 445757"/>
              <a:gd name="connsiteX47" fmla="*/ 282564 w 428035"/>
              <a:gd name="connsiteY47" fmla="*/ 222885 h 445757"/>
              <a:gd name="connsiteX48" fmla="*/ 213984 w 428035"/>
              <a:gd name="connsiteY48" fmla="*/ 154305 h 445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28035" h="445757">
                <a:moveTo>
                  <a:pt x="214258" y="0"/>
                </a:moveTo>
                <a:cubicBezTo>
                  <a:pt x="231037" y="183"/>
                  <a:pt x="247748" y="2126"/>
                  <a:pt x="264138" y="5784"/>
                </a:cubicBezTo>
                <a:cubicBezTo>
                  <a:pt x="271287" y="7379"/>
                  <a:pt x="276631" y="13340"/>
                  <a:pt x="277443" y="20620"/>
                </a:cubicBezTo>
                <a:lnTo>
                  <a:pt x="281329" y="55527"/>
                </a:lnTo>
                <a:cubicBezTo>
                  <a:pt x="283265" y="72893"/>
                  <a:pt x="298913" y="85401"/>
                  <a:pt x="316278" y="83465"/>
                </a:cubicBezTo>
                <a:cubicBezTo>
                  <a:pt x="319416" y="83115"/>
                  <a:pt x="322484" y="82297"/>
                  <a:pt x="325380" y="81039"/>
                </a:cubicBezTo>
                <a:lnTo>
                  <a:pt x="357407" y="66980"/>
                </a:lnTo>
                <a:cubicBezTo>
                  <a:pt x="364071" y="64045"/>
                  <a:pt x="371864" y="65640"/>
                  <a:pt x="376838" y="70957"/>
                </a:cubicBezTo>
                <a:cubicBezTo>
                  <a:pt x="399970" y="95671"/>
                  <a:pt x="417198" y="125310"/>
                  <a:pt x="427222" y="157643"/>
                </a:cubicBezTo>
                <a:cubicBezTo>
                  <a:pt x="429375" y="164607"/>
                  <a:pt x="426890" y="172172"/>
                  <a:pt x="421027" y="176502"/>
                </a:cubicBezTo>
                <a:lnTo>
                  <a:pt x="392635" y="197442"/>
                </a:lnTo>
                <a:cubicBezTo>
                  <a:pt x="378582" y="207763"/>
                  <a:pt x="375558" y="227523"/>
                  <a:pt x="385882" y="241575"/>
                </a:cubicBezTo>
                <a:cubicBezTo>
                  <a:pt x="387777" y="244154"/>
                  <a:pt x="390054" y="246433"/>
                  <a:pt x="392635" y="248328"/>
                </a:cubicBezTo>
                <a:lnTo>
                  <a:pt x="421050" y="269245"/>
                </a:lnTo>
                <a:cubicBezTo>
                  <a:pt x="426931" y="273573"/>
                  <a:pt x="429428" y="281151"/>
                  <a:pt x="427267" y="288127"/>
                </a:cubicBezTo>
                <a:cubicBezTo>
                  <a:pt x="417239" y="320458"/>
                  <a:pt x="400014" y="350096"/>
                  <a:pt x="376884" y="374813"/>
                </a:cubicBezTo>
                <a:cubicBezTo>
                  <a:pt x="371921" y="380118"/>
                  <a:pt x="364156" y="381721"/>
                  <a:pt x="357499" y="378813"/>
                </a:cubicBezTo>
                <a:lnTo>
                  <a:pt x="325335" y="364708"/>
                </a:lnTo>
                <a:cubicBezTo>
                  <a:pt x="309378" y="357711"/>
                  <a:pt x="290770" y="364976"/>
                  <a:pt x="283775" y="380932"/>
                </a:cubicBezTo>
                <a:cubicBezTo>
                  <a:pt x="282488" y="383870"/>
                  <a:pt x="281654" y="386986"/>
                  <a:pt x="281306" y="390175"/>
                </a:cubicBezTo>
                <a:lnTo>
                  <a:pt x="277443" y="425059"/>
                </a:lnTo>
                <a:cubicBezTo>
                  <a:pt x="276645" y="432255"/>
                  <a:pt x="271413" y="438176"/>
                  <a:pt x="264367" y="439849"/>
                </a:cubicBezTo>
                <a:cubicBezTo>
                  <a:pt x="231254" y="447727"/>
                  <a:pt x="196759" y="447727"/>
                  <a:pt x="163646" y="439849"/>
                </a:cubicBezTo>
                <a:cubicBezTo>
                  <a:pt x="156601" y="438176"/>
                  <a:pt x="151368" y="432255"/>
                  <a:pt x="150570" y="425059"/>
                </a:cubicBezTo>
                <a:lnTo>
                  <a:pt x="146729" y="390220"/>
                </a:lnTo>
                <a:cubicBezTo>
                  <a:pt x="144753" y="372885"/>
                  <a:pt x="129097" y="360434"/>
                  <a:pt x="111761" y="362411"/>
                </a:cubicBezTo>
                <a:cubicBezTo>
                  <a:pt x="108637" y="362768"/>
                  <a:pt x="105583" y="363588"/>
                  <a:pt x="102701" y="364846"/>
                </a:cubicBezTo>
                <a:lnTo>
                  <a:pt x="70560" y="378927"/>
                </a:lnTo>
                <a:cubicBezTo>
                  <a:pt x="63897" y="381847"/>
                  <a:pt x="56117" y="380242"/>
                  <a:pt x="51152" y="374927"/>
                </a:cubicBezTo>
                <a:cubicBezTo>
                  <a:pt x="28011" y="350183"/>
                  <a:pt x="10784" y="320513"/>
                  <a:pt x="768" y="288150"/>
                </a:cubicBezTo>
                <a:cubicBezTo>
                  <a:pt x="-1392" y="281173"/>
                  <a:pt x="1104" y="273595"/>
                  <a:pt x="6986" y="269268"/>
                </a:cubicBezTo>
                <a:lnTo>
                  <a:pt x="35401" y="248328"/>
                </a:lnTo>
                <a:cubicBezTo>
                  <a:pt x="49453" y="238027"/>
                  <a:pt x="52494" y="218286"/>
                  <a:pt x="42194" y="204234"/>
                </a:cubicBezTo>
                <a:cubicBezTo>
                  <a:pt x="40290" y="201637"/>
                  <a:pt x="37999" y="199346"/>
                  <a:pt x="35401" y="197442"/>
                </a:cubicBezTo>
                <a:lnTo>
                  <a:pt x="6986" y="176548"/>
                </a:lnTo>
                <a:cubicBezTo>
                  <a:pt x="1112" y="172214"/>
                  <a:pt x="-1374" y="164637"/>
                  <a:pt x="791" y="157665"/>
                </a:cubicBezTo>
                <a:cubicBezTo>
                  <a:pt x="10816" y="125333"/>
                  <a:pt x="28042" y="95694"/>
                  <a:pt x="51175" y="70980"/>
                </a:cubicBezTo>
                <a:cubicBezTo>
                  <a:pt x="56150" y="65662"/>
                  <a:pt x="63941" y="64067"/>
                  <a:pt x="70606" y="67003"/>
                </a:cubicBezTo>
                <a:lnTo>
                  <a:pt x="102610" y="81062"/>
                </a:lnTo>
                <a:cubicBezTo>
                  <a:pt x="118676" y="88026"/>
                  <a:pt x="137347" y="80648"/>
                  <a:pt x="144311" y="64581"/>
                </a:cubicBezTo>
                <a:cubicBezTo>
                  <a:pt x="145564" y="61692"/>
                  <a:pt x="146379" y="58633"/>
                  <a:pt x="146729" y="55504"/>
                </a:cubicBezTo>
                <a:lnTo>
                  <a:pt x="150616" y="20620"/>
                </a:lnTo>
                <a:cubicBezTo>
                  <a:pt x="151420" y="13325"/>
                  <a:pt x="156778" y="7351"/>
                  <a:pt x="163943" y="5761"/>
                </a:cubicBezTo>
                <a:cubicBezTo>
                  <a:pt x="180334" y="2126"/>
                  <a:pt x="197090" y="206"/>
                  <a:pt x="214258" y="0"/>
                </a:cubicBezTo>
                <a:close/>
                <a:moveTo>
                  <a:pt x="213984" y="154305"/>
                </a:moveTo>
                <a:cubicBezTo>
                  <a:pt x="176107" y="154305"/>
                  <a:pt x="145404" y="185008"/>
                  <a:pt x="145404" y="222885"/>
                </a:cubicBezTo>
                <a:cubicBezTo>
                  <a:pt x="145404" y="260762"/>
                  <a:pt x="176107" y="291465"/>
                  <a:pt x="213984" y="291465"/>
                </a:cubicBezTo>
                <a:cubicBezTo>
                  <a:pt x="251860" y="291465"/>
                  <a:pt x="282564" y="260762"/>
                  <a:pt x="282564" y="222885"/>
                </a:cubicBezTo>
                <a:cubicBezTo>
                  <a:pt x="282564" y="185008"/>
                  <a:pt x="251860" y="154305"/>
                  <a:pt x="213984" y="154305"/>
                </a:cubicBezTo>
                <a:close/>
              </a:path>
            </a:pathLst>
          </a:custGeom>
          <a:solidFill>
            <a:srgbClr val="FFFFFF"/>
          </a:solidFill>
          <a:ln w="22622"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Rounded Corners 23">
            <a:extLst>
              <a:ext uri="{FF2B5EF4-FFF2-40B4-BE49-F238E27FC236}">
                <a16:creationId xmlns:a16="http://schemas.microsoft.com/office/drawing/2014/main" id="{16105CE1-1A76-E709-DF61-416CF085E021}"/>
              </a:ext>
            </a:extLst>
          </p:cNvPr>
          <p:cNvSpPr/>
          <p:nvPr/>
        </p:nvSpPr>
        <p:spPr bwMode="auto">
          <a:xfrm>
            <a:off x="2638092" y="4109498"/>
            <a:ext cx="3337511" cy="480399"/>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540000" tIns="0" rIns="0" bIns="18288"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3776">
                      <a:srgbClr val="FFFFFF"/>
                    </a:gs>
                    <a:gs pos="42000">
                      <a:srgbClr val="FFFFFF"/>
                    </a:gs>
                  </a:gsLst>
                  <a:path path="circle">
                    <a:fillToRect l="100000" t="100000"/>
                  </a:path>
                </a:gradFill>
                <a:effectLst/>
                <a:uLnTx/>
                <a:uFillTx/>
                <a:latin typeface="Segoe UI Semibold" panose="020F0502020204030204" pitchFamily="34" charset="0"/>
                <a:ea typeface="+mn-ea"/>
                <a:cs typeface="+mn-cs"/>
              </a:rPr>
              <a:t>Evaluate app outputs</a:t>
            </a:r>
          </a:p>
        </p:txBody>
      </p:sp>
      <p:sp>
        <p:nvSpPr>
          <p:cNvPr id="19" name="Graphic 33">
            <a:extLst>
              <a:ext uri="{FF2B5EF4-FFF2-40B4-BE49-F238E27FC236}">
                <a16:creationId xmlns:a16="http://schemas.microsoft.com/office/drawing/2014/main" id="{13D9C35E-428E-589B-DA6B-B9477D848FD0}"/>
              </a:ext>
              <a:ext uri="{C183D7F6-B498-43B3-948B-1728B52AA6E4}">
                <adec:decorative xmlns:adec="http://schemas.microsoft.com/office/drawing/2017/decorative" val="1"/>
              </a:ext>
            </a:extLst>
          </p:cNvPr>
          <p:cNvSpPr/>
          <p:nvPr/>
        </p:nvSpPr>
        <p:spPr>
          <a:xfrm>
            <a:off x="2862614" y="4218595"/>
            <a:ext cx="243932" cy="269609"/>
          </a:xfrm>
          <a:custGeom>
            <a:avLst/>
            <a:gdLst>
              <a:gd name="connsiteX0" fmla="*/ 142152 w 432141"/>
              <a:gd name="connsiteY0" fmla="*/ 0 h 477630"/>
              <a:gd name="connsiteX1" fmla="*/ 221757 w 432141"/>
              <a:gd name="connsiteY1" fmla="*/ 0 h 477630"/>
              <a:gd name="connsiteX2" fmla="*/ 272613 w 432141"/>
              <a:gd name="connsiteY2" fmla="*/ 45489 h 477630"/>
              <a:gd name="connsiteX3" fmla="*/ 312734 w 432141"/>
              <a:gd name="connsiteY3" fmla="*/ 45489 h 477630"/>
              <a:gd name="connsiteX4" fmla="*/ 363909 w 432141"/>
              <a:gd name="connsiteY4" fmla="*/ 96663 h 477630"/>
              <a:gd name="connsiteX5" fmla="*/ 363909 w 432141"/>
              <a:gd name="connsiteY5" fmla="*/ 216025 h 477630"/>
              <a:gd name="connsiteX6" fmla="*/ 170548 w 432141"/>
              <a:gd name="connsiteY6" fmla="*/ 295548 h 477630"/>
              <a:gd name="connsiteX7" fmla="*/ 200377 w 432141"/>
              <a:gd name="connsiteY7" fmla="*/ 454886 h 477630"/>
              <a:gd name="connsiteX8" fmla="*/ 51175 w 432141"/>
              <a:gd name="connsiteY8" fmla="*/ 454886 h 477630"/>
              <a:gd name="connsiteX9" fmla="*/ 0 w 432141"/>
              <a:gd name="connsiteY9" fmla="*/ 403711 h 477630"/>
              <a:gd name="connsiteX10" fmla="*/ 0 w 432141"/>
              <a:gd name="connsiteY10" fmla="*/ 96663 h 477630"/>
              <a:gd name="connsiteX11" fmla="*/ 51175 w 432141"/>
              <a:gd name="connsiteY11" fmla="*/ 45489 h 477630"/>
              <a:gd name="connsiteX12" fmla="*/ 91296 w 432141"/>
              <a:gd name="connsiteY12" fmla="*/ 45489 h 477630"/>
              <a:gd name="connsiteX13" fmla="*/ 142152 w 432141"/>
              <a:gd name="connsiteY13" fmla="*/ 0 h 477630"/>
              <a:gd name="connsiteX14" fmla="*/ 221757 w 432141"/>
              <a:gd name="connsiteY14" fmla="*/ 34116 h 477630"/>
              <a:gd name="connsiteX15" fmla="*/ 142152 w 432141"/>
              <a:gd name="connsiteY15" fmla="*/ 34116 h 477630"/>
              <a:gd name="connsiteX16" fmla="*/ 125094 w 432141"/>
              <a:gd name="connsiteY16" fmla="*/ 51175 h 477630"/>
              <a:gd name="connsiteX17" fmla="*/ 142152 w 432141"/>
              <a:gd name="connsiteY17" fmla="*/ 68233 h 477630"/>
              <a:gd name="connsiteX18" fmla="*/ 221757 w 432141"/>
              <a:gd name="connsiteY18" fmla="*/ 68233 h 477630"/>
              <a:gd name="connsiteX19" fmla="*/ 238815 w 432141"/>
              <a:gd name="connsiteY19" fmla="*/ 51175 h 477630"/>
              <a:gd name="connsiteX20" fmla="*/ 221757 w 432141"/>
              <a:gd name="connsiteY20" fmla="*/ 34116 h 477630"/>
              <a:gd name="connsiteX21" fmla="*/ 432142 w 432141"/>
              <a:gd name="connsiteY21" fmla="*/ 352537 h 477630"/>
              <a:gd name="connsiteX22" fmla="*/ 307048 w 432141"/>
              <a:gd name="connsiteY22" fmla="*/ 477630 h 477630"/>
              <a:gd name="connsiteX23" fmla="*/ 181954 w 432141"/>
              <a:gd name="connsiteY23" fmla="*/ 352537 h 477630"/>
              <a:gd name="connsiteX24" fmla="*/ 307048 w 432141"/>
              <a:gd name="connsiteY24" fmla="*/ 227443 h 477630"/>
              <a:gd name="connsiteX25" fmla="*/ 432142 w 432141"/>
              <a:gd name="connsiteY25" fmla="*/ 352537 h 477630"/>
              <a:gd name="connsiteX26" fmla="*/ 383332 w 432141"/>
              <a:gd name="connsiteY26" fmla="*/ 298996 h 477630"/>
              <a:gd name="connsiteX27" fmla="*/ 367250 w 432141"/>
              <a:gd name="connsiteY27" fmla="*/ 298976 h 477630"/>
              <a:gd name="connsiteX28" fmla="*/ 367229 w 432141"/>
              <a:gd name="connsiteY28" fmla="*/ 298996 h 477630"/>
              <a:gd name="connsiteX29" fmla="*/ 284304 w 432141"/>
              <a:gd name="connsiteY29" fmla="*/ 381945 h 477630"/>
              <a:gd name="connsiteX30" fmla="*/ 246867 w 432141"/>
              <a:gd name="connsiteY30" fmla="*/ 344485 h 477630"/>
              <a:gd name="connsiteX31" fmla="*/ 230764 w 432141"/>
              <a:gd name="connsiteY31" fmla="*/ 344485 h 477630"/>
              <a:gd name="connsiteX32" fmla="*/ 230764 w 432141"/>
              <a:gd name="connsiteY32" fmla="*/ 360588 h 477630"/>
              <a:gd name="connsiteX33" fmla="*/ 276252 w 432141"/>
              <a:gd name="connsiteY33" fmla="*/ 406077 h 477630"/>
              <a:gd name="connsiteX34" fmla="*/ 292335 w 432141"/>
              <a:gd name="connsiteY34" fmla="*/ 406097 h 477630"/>
              <a:gd name="connsiteX35" fmla="*/ 292355 w 432141"/>
              <a:gd name="connsiteY35" fmla="*/ 406077 h 477630"/>
              <a:gd name="connsiteX36" fmla="*/ 383332 w 432141"/>
              <a:gd name="connsiteY36" fmla="*/ 315099 h 477630"/>
              <a:gd name="connsiteX37" fmla="*/ 383353 w 432141"/>
              <a:gd name="connsiteY37" fmla="*/ 299017 h 477630"/>
              <a:gd name="connsiteX38" fmla="*/ 383332 w 432141"/>
              <a:gd name="connsiteY38" fmla="*/ 298996 h 477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2141" h="477630">
                <a:moveTo>
                  <a:pt x="142152" y="0"/>
                </a:moveTo>
                <a:lnTo>
                  <a:pt x="221757" y="0"/>
                </a:lnTo>
                <a:cubicBezTo>
                  <a:pt x="247820" y="1"/>
                  <a:pt x="269718" y="19588"/>
                  <a:pt x="272613" y="45489"/>
                </a:cubicBezTo>
                <a:lnTo>
                  <a:pt x="312734" y="45489"/>
                </a:lnTo>
                <a:cubicBezTo>
                  <a:pt x="340996" y="45489"/>
                  <a:pt x="363909" y="68400"/>
                  <a:pt x="363909" y="96663"/>
                </a:cubicBezTo>
                <a:lnTo>
                  <a:pt x="363909" y="216025"/>
                </a:lnTo>
                <a:cubicBezTo>
                  <a:pt x="288555" y="184590"/>
                  <a:pt x="201983" y="220194"/>
                  <a:pt x="170548" y="295548"/>
                </a:cubicBezTo>
                <a:cubicBezTo>
                  <a:pt x="147890" y="349864"/>
                  <a:pt x="159606" y="412445"/>
                  <a:pt x="200377" y="454886"/>
                </a:cubicBezTo>
                <a:lnTo>
                  <a:pt x="51175" y="454886"/>
                </a:lnTo>
                <a:cubicBezTo>
                  <a:pt x="22912" y="454886"/>
                  <a:pt x="0" y="431973"/>
                  <a:pt x="0" y="403711"/>
                </a:cubicBezTo>
                <a:lnTo>
                  <a:pt x="0" y="96663"/>
                </a:lnTo>
                <a:cubicBezTo>
                  <a:pt x="0" y="68400"/>
                  <a:pt x="22912" y="45489"/>
                  <a:pt x="51175" y="45489"/>
                </a:cubicBezTo>
                <a:lnTo>
                  <a:pt x="91296" y="45489"/>
                </a:lnTo>
                <a:cubicBezTo>
                  <a:pt x="94191" y="19588"/>
                  <a:pt x="116090" y="1"/>
                  <a:pt x="142152" y="0"/>
                </a:cubicBezTo>
                <a:close/>
                <a:moveTo>
                  <a:pt x="221757" y="34116"/>
                </a:moveTo>
                <a:lnTo>
                  <a:pt x="142152" y="34116"/>
                </a:lnTo>
                <a:cubicBezTo>
                  <a:pt x="132731" y="34116"/>
                  <a:pt x="125094" y="41754"/>
                  <a:pt x="125094" y="51175"/>
                </a:cubicBezTo>
                <a:cubicBezTo>
                  <a:pt x="125094" y="60596"/>
                  <a:pt x="132731" y="68233"/>
                  <a:pt x="142152" y="68233"/>
                </a:cubicBezTo>
                <a:lnTo>
                  <a:pt x="221757" y="68233"/>
                </a:lnTo>
                <a:cubicBezTo>
                  <a:pt x="231178" y="68233"/>
                  <a:pt x="238815" y="60596"/>
                  <a:pt x="238815" y="51175"/>
                </a:cubicBezTo>
                <a:cubicBezTo>
                  <a:pt x="238815" y="41754"/>
                  <a:pt x="231178" y="34116"/>
                  <a:pt x="221757" y="34116"/>
                </a:cubicBezTo>
                <a:close/>
                <a:moveTo>
                  <a:pt x="432142" y="352537"/>
                </a:moveTo>
                <a:cubicBezTo>
                  <a:pt x="432142" y="421625"/>
                  <a:pt x="376136" y="477630"/>
                  <a:pt x="307048" y="477630"/>
                </a:cubicBezTo>
                <a:cubicBezTo>
                  <a:pt x="237960" y="477630"/>
                  <a:pt x="181954" y="421625"/>
                  <a:pt x="181954" y="352537"/>
                </a:cubicBezTo>
                <a:cubicBezTo>
                  <a:pt x="181954" y="283448"/>
                  <a:pt x="237960" y="227443"/>
                  <a:pt x="307048" y="227443"/>
                </a:cubicBezTo>
                <a:cubicBezTo>
                  <a:pt x="376136" y="227443"/>
                  <a:pt x="432142" y="283448"/>
                  <a:pt x="432142" y="352537"/>
                </a:cubicBezTo>
                <a:close/>
                <a:moveTo>
                  <a:pt x="383332" y="298996"/>
                </a:moveTo>
                <a:cubicBezTo>
                  <a:pt x="378897" y="294550"/>
                  <a:pt x="371696" y="294541"/>
                  <a:pt x="367250" y="298976"/>
                </a:cubicBezTo>
                <a:cubicBezTo>
                  <a:pt x="367243" y="298983"/>
                  <a:pt x="367236" y="298990"/>
                  <a:pt x="367229" y="298996"/>
                </a:cubicBezTo>
                <a:lnTo>
                  <a:pt x="284304" y="381945"/>
                </a:lnTo>
                <a:lnTo>
                  <a:pt x="246867" y="344485"/>
                </a:lnTo>
                <a:cubicBezTo>
                  <a:pt x="242420" y="340039"/>
                  <a:pt x="235210" y="340039"/>
                  <a:pt x="230764" y="344485"/>
                </a:cubicBezTo>
                <a:cubicBezTo>
                  <a:pt x="226317" y="348932"/>
                  <a:pt x="226317" y="356142"/>
                  <a:pt x="230764" y="360588"/>
                </a:cubicBezTo>
                <a:lnTo>
                  <a:pt x="276252" y="406077"/>
                </a:lnTo>
                <a:cubicBezTo>
                  <a:pt x="280687" y="410523"/>
                  <a:pt x="287888" y="410532"/>
                  <a:pt x="292335" y="406097"/>
                </a:cubicBezTo>
                <a:cubicBezTo>
                  <a:pt x="292341" y="406090"/>
                  <a:pt x="292348" y="406083"/>
                  <a:pt x="292355" y="406077"/>
                </a:cubicBezTo>
                <a:lnTo>
                  <a:pt x="383332" y="315099"/>
                </a:lnTo>
                <a:cubicBezTo>
                  <a:pt x="387779" y="310664"/>
                  <a:pt x="387788" y="303463"/>
                  <a:pt x="383353" y="299017"/>
                </a:cubicBezTo>
                <a:cubicBezTo>
                  <a:pt x="383346" y="299010"/>
                  <a:pt x="383339" y="299003"/>
                  <a:pt x="383332" y="298996"/>
                </a:cubicBezTo>
                <a:close/>
              </a:path>
            </a:pathLst>
          </a:custGeom>
          <a:solidFill>
            <a:srgbClr val="FFFFFF"/>
          </a:solidFill>
          <a:ln w="22622"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935B81EC-DF47-50F0-A3CF-88A70DADF378}"/>
              </a:ext>
            </a:extLst>
          </p:cNvPr>
          <p:cNvSpPr txBox="1"/>
          <p:nvPr/>
        </p:nvSpPr>
        <p:spPr>
          <a:xfrm>
            <a:off x="3919723" y="5232839"/>
            <a:ext cx="774250" cy="276999"/>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Metrics</a:t>
            </a:r>
          </a:p>
        </p:txBody>
      </p:sp>
      <p:sp>
        <p:nvSpPr>
          <p:cNvPr id="31" name="TextBox 30">
            <a:extLst>
              <a:ext uri="{FF2B5EF4-FFF2-40B4-BE49-F238E27FC236}">
                <a16:creationId xmlns:a16="http://schemas.microsoft.com/office/drawing/2014/main" id="{584EE094-1241-4CFF-F7B0-ADBF8AD7BF1A}"/>
              </a:ext>
            </a:extLst>
          </p:cNvPr>
          <p:cNvSpPr txBox="1"/>
          <p:nvPr/>
        </p:nvSpPr>
        <p:spPr>
          <a:xfrm>
            <a:off x="3064373" y="5593653"/>
            <a:ext cx="2484948" cy="69762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Performance and quality </a:t>
            </a:r>
          </a:p>
          <a:p>
            <a:pPr marL="0" marR="0" lvl="0" indent="0" algn="ctr"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Risk and safety</a:t>
            </a:r>
          </a:p>
          <a:p>
            <a:pPr marL="0" marR="0" lvl="0" indent="0" algn="ctr" defTabSz="914367"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a:t>
            </a:r>
          </a:p>
        </p:txBody>
      </p:sp>
      <p:sp>
        <p:nvSpPr>
          <p:cNvPr id="22" name="Flowchart: Terminator 36">
            <a:extLst>
              <a:ext uri="{FF2B5EF4-FFF2-40B4-BE49-F238E27FC236}">
                <a16:creationId xmlns:a16="http://schemas.microsoft.com/office/drawing/2014/main" id="{76B3BCD7-6376-3F8D-FEF7-9ADFE1DD5D3E}"/>
              </a:ext>
            </a:extLst>
          </p:cNvPr>
          <p:cNvSpPr/>
          <p:nvPr/>
        </p:nvSpPr>
        <p:spPr>
          <a:xfrm>
            <a:off x="7195907" y="2897240"/>
            <a:ext cx="3372910" cy="914400"/>
          </a:xfrm>
          <a:prstGeom prst="roundRect">
            <a:avLst/>
          </a:prstGeom>
          <a:noFill/>
          <a:ln w="19050" cap="rnd">
            <a:gradFill flip="none" rotWithShape="1">
              <a:gsLst>
                <a:gs pos="0">
                  <a:srgbClr val="0078D4"/>
                </a:gs>
                <a:gs pos="100000">
                  <a:srgbClr val="C03BC4"/>
                </a:gs>
              </a:gsLst>
              <a:lin ang="0" scaled="1"/>
              <a:tileRect/>
            </a:gradFill>
            <a:prstDash val="solid"/>
            <a:round/>
            <a:headEnd type="none" w="lg" len="sm"/>
            <a:tailEnd type="arrow" w="lg" len="sm"/>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Manual Evaluation</a:t>
            </a:r>
          </a:p>
        </p:txBody>
      </p:sp>
      <p:sp>
        <p:nvSpPr>
          <p:cNvPr id="25" name="Flowchart: Terminator 36">
            <a:extLst>
              <a:ext uri="{FF2B5EF4-FFF2-40B4-BE49-F238E27FC236}">
                <a16:creationId xmlns:a16="http://schemas.microsoft.com/office/drawing/2014/main" id="{2C337F84-3B11-C75C-8423-CFC311DEF290}"/>
              </a:ext>
            </a:extLst>
          </p:cNvPr>
          <p:cNvSpPr/>
          <p:nvPr/>
        </p:nvSpPr>
        <p:spPr>
          <a:xfrm>
            <a:off x="7195907" y="4930350"/>
            <a:ext cx="3372905" cy="914400"/>
          </a:xfrm>
          <a:prstGeom prst="roundRect">
            <a:avLst/>
          </a:prstGeom>
          <a:noFill/>
          <a:ln w="19050" cap="rnd">
            <a:gradFill flip="none" rotWithShape="1">
              <a:gsLst>
                <a:gs pos="0">
                  <a:srgbClr val="0078D4"/>
                </a:gs>
                <a:gs pos="100000">
                  <a:srgbClr val="C03BC4"/>
                </a:gs>
              </a:gsLst>
              <a:lin ang="0" scaled="1"/>
              <a:tileRect/>
            </a:gradFill>
            <a:prstDash val="solid"/>
            <a:round/>
            <a:headEnd type="none" w="lg" len="sm"/>
            <a:tailEnd type="arrow" w="lg" len="sm"/>
          </a:ln>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Automatic Evaluation: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mn-cs"/>
              </a:rPr>
              <a:t>AI-Assisted Measurements</a:t>
            </a:r>
          </a:p>
        </p:txBody>
      </p:sp>
      <p:cxnSp>
        <p:nvCxnSpPr>
          <p:cNvPr id="15" name="Straight Arrow Connector 14" descr="Arrow from “Generate app outputs” to “Evaluate app outputs”">
            <a:extLst>
              <a:ext uri="{FF2B5EF4-FFF2-40B4-BE49-F238E27FC236}">
                <a16:creationId xmlns:a16="http://schemas.microsoft.com/office/drawing/2014/main" id="{C094CC7D-7930-8FE5-15A9-3A038F570F59}"/>
              </a:ext>
              <a:ext uri="{C183D7F6-B498-43B3-948B-1728B52AA6E4}">
                <adec:decorative xmlns:adec="http://schemas.microsoft.com/office/drawing/2017/decorative" val="0"/>
              </a:ext>
            </a:extLst>
          </p:cNvPr>
          <p:cNvCxnSpPr>
            <a:cxnSpLocks/>
          </p:cNvCxnSpPr>
          <p:nvPr/>
        </p:nvCxnSpPr>
        <p:spPr>
          <a:xfrm>
            <a:off x="4306847" y="3333068"/>
            <a:ext cx="0" cy="776430"/>
          </a:xfrm>
          <a:prstGeom prst="straightConnector1">
            <a:avLst/>
          </a:prstGeom>
          <a:ln w="12700" cap="rnd">
            <a:solidFill>
              <a:srgbClr val="657076"/>
            </a:solidFill>
            <a:headEnd type="none" w="lg" len="sm"/>
            <a:tailEnd type="arrow" w="med" len="med"/>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descr="Arrow from “Evaluate app outputs” to “Metrics”">
            <a:extLst>
              <a:ext uri="{FF2B5EF4-FFF2-40B4-BE49-F238E27FC236}">
                <a16:creationId xmlns:a16="http://schemas.microsoft.com/office/drawing/2014/main" id="{3AF8AEE1-D07C-9C4C-D770-72FB45CA90BE}"/>
              </a:ext>
              <a:ext uri="{C183D7F6-B498-43B3-948B-1728B52AA6E4}">
                <adec:decorative xmlns:adec="http://schemas.microsoft.com/office/drawing/2017/decorative" val="0"/>
              </a:ext>
            </a:extLst>
          </p:cNvPr>
          <p:cNvCxnSpPr>
            <a:cxnSpLocks/>
          </p:cNvCxnSpPr>
          <p:nvPr/>
        </p:nvCxnSpPr>
        <p:spPr>
          <a:xfrm>
            <a:off x="4306847" y="4589897"/>
            <a:ext cx="0" cy="638569"/>
          </a:xfrm>
          <a:prstGeom prst="straightConnector1">
            <a:avLst/>
          </a:prstGeom>
          <a:ln w="12700" cap="rnd">
            <a:solidFill>
              <a:srgbClr val="657076"/>
            </a:solidFill>
            <a:headEnd type="none" w="lg" len="sm"/>
            <a:tailEnd type="arrow" w="med" len="med"/>
          </a:ln>
          <a:effectLst/>
        </p:spPr>
        <p:style>
          <a:lnRef idx="1">
            <a:schemeClr val="accent1"/>
          </a:lnRef>
          <a:fillRef idx="0">
            <a:schemeClr val="accent1"/>
          </a:fillRef>
          <a:effectRef idx="0">
            <a:schemeClr val="accent1"/>
          </a:effectRef>
          <a:fontRef idx="minor">
            <a:schemeClr val="tx1"/>
          </a:fontRef>
        </p:style>
      </p:cxnSp>
      <p:sp>
        <p:nvSpPr>
          <p:cNvPr id="28" name="Graphic 80" descr="Arrow from “Evaluate app outputs” to “Send queries to app”">
            <a:extLst>
              <a:ext uri="{FF2B5EF4-FFF2-40B4-BE49-F238E27FC236}">
                <a16:creationId xmlns:a16="http://schemas.microsoft.com/office/drawing/2014/main" id="{FE61538F-4DBB-3B1B-2E1E-8EBF1662FE8C}"/>
              </a:ext>
              <a:ext uri="{C183D7F6-B498-43B3-948B-1728B52AA6E4}">
                <adec:decorative xmlns:adec="http://schemas.microsoft.com/office/drawing/2017/decorative" val="0"/>
              </a:ext>
            </a:extLst>
          </p:cNvPr>
          <p:cNvSpPr/>
          <p:nvPr/>
        </p:nvSpPr>
        <p:spPr>
          <a:xfrm>
            <a:off x="2026350" y="1841499"/>
            <a:ext cx="599130" cy="2529495"/>
          </a:xfrm>
          <a:custGeom>
            <a:avLst/>
            <a:gdLst>
              <a:gd name="connsiteX0" fmla="*/ 449199 w 449198"/>
              <a:gd name="connsiteY0" fmla="*/ 1981962 h 1981962"/>
              <a:gd name="connsiteX1" fmla="*/ 326993 w 449198"/>
              <a:gd name="connsiteY1" fmla="*/ 1981962 h 1981962"/>
              <a:gd name="connsiteX2" fmla="*/ 0 w 449198"/>
              <a:gd name="connsiteY2" fmla="*/ 1654778 h 1981962"/>
              <a:gd name="connsiteX3" fmla="*/ 0 w 449198"/>
              <a:gd name="connsiteY3" fmla="*/ 327184 h 1981962"/>
              <a:gd name="connsiteX4" fmla="*/ 326993 w 449198"/>
              <a:gd name="connsiteY4" fmla="*/ 0 h 1981962"/>
              <a:gd name="connsiteX5" fmla="*/ 449199 w 449198"/>
              <a:gd name="connsiteY5" fmla="*/ 0 h 198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198" h="1981962">
                <a:moveTo>
                  <a:pt x="449199" y="1981962"/>
                </a:moveTo>
                <a:lnTo>
                  <a:pt x="326993" y="1981962"/>
                </a:lnTo>
                <a:cubicBezTo>
                  <a:pt x="146399" y="1981962"/>
                  <a:pt x="0" y="1835468"/>
                  <a:pt x="0" y="1654778"/>
                </a:cubicBezTo>
                <a:lnTo>
                  <a:pt x="0" y="327184"/>
                </a:lnTo>
                <a:cubicBezTo>
                  <a:pt x="0" y="146495"/>
                  <a:pt x="146399" y="0"/>
                  <a:pt x="326993" y="0"/>
                </a:cubicBezTo>
                <a:lnTo>
                  <a:pt x="449199" y="0"/>
                </a:lnTo>
              </a:path>
            </a:pathLst>
          </a:custGeom>
          <a:ln w="12700" cap="rnd">
            <a:gradFill flip="none" rotWithShape="1">
              <a:gsLst>
                <a:gs pos="0">
                  <a:srgbClr val="C03BC4"/>
                </a:gs>
                <a:gs pos="80000">
                  <a:srgbClr val="0078D4"/>
                </a:gs>
              </a:gsLst>
              <a:path path="circle">
                <a:fillToRect l="100000" t="100000"/>
              </a:path>
              <a:tileRect r="-100000" b="-100000"/>
            </a:gradFill>
            <a:headEnd type="none" w="lg" len="sm"/>
            <a:tailEnd type="arrow" w="med" len="med"/>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8" name="Straight Connector 37">
            <a:extLst>
              <a:ext uri="{FF2B5EF4-FFF2-40B4-BE49-F238E27FC236}">
                <a16:creationId xmlns:a16="http://schemas.microsoft.com/office/drawing/2014/main" id="{C5D080DD-62DF-52B0-E4EA-6ED034C4A681}"/>
              </a:ext>
              <a:ext uri="{C183D7F6-B498-43B3-948B-1728B52AA6E4}">
                <adec:decorative xmlns:adec="http://schemas.microsoft.com/office/drawing/2017/decorative" val="1"/>
              </a:ext>
            </a:extLst>
          </p:cNvPr>
          <p:cNvCxnSpPr>
            <a:cxnSpLocks/>
            <a:endCxn id="36" idx="1"/>
          </p:cNvCxnSpPr>
          <p:nvPr/>
        </p:nvCxnSpPr>
        <p:spPr>
          <a:xfrm>
            <a:off x="5975603" y="4370995"/>
            <a:ext cx="579037" cy="0"/>
          </a:xfrm>
          <a:prstGeom prst="line">
            <a:avLst/>
          </a:prstGeom>
          <a:ln w="12700" cap="rnd">
            <a:solidFill>
              <a:srgbClr val="657076"/>
            </a:solidFill>
            <a:headEnd type="none" w="lg" len="sm"/>
            <a:tailEnd type="none" w="sm" len="sm"/>
          </a:ln>
          <a:effectLst/>
        </p:spPr>
        <p:style>
          <a:lnRef idx="1">
            <a:schemeClr val="accent1"/>
          </a:lnRef>
          <a:fillRef idx="0">
            <a:schemeClr val="accent1"/>
          </a:fillRef>
          <a:effectRef idx="0">
            <a:schemeClr val="accent1"/>
          </a:effectRef>
          <a:fontRef idx="minor">
            <a:schemeClr val="tx1"/>
          </a:fontRef>
        </p:style>
      </p:cxnSp>
      <p:sp>
        <p:nvSpPr>
          <p:cNvPr id="36" name="Left Bracket 35" descr="Arrow from “Evaluate app outputs” to “Manual Evaluation” and “Automatic Evaluation:&#10;AI-Assisted Measurements”">
            <a:extLst>
              <a:ext uri="{FF2B5EF4-FFF2-40B4-BE49-F238E27FC236}">
                <a16:creationId xmlns:a16="http://schemas.microsoft.com/office/drawing/2014/main" id="{17E55B5B-5818-EC20-AC95-CC732FD65162}"/>
              </a:ext>
              <a:ext uri="{C183D7F6-B498-43B3-948B-1728B52AA6E4}">
                <adec:decorative xmlns:adec="http://schemas.microsoft.com/office/drawing/2017/decorative" val="0"/>
              </a:ext>
            </a:extLst>
          </p:cNvPr>
          <p:cNvSpPr/>
          <p:nvPr/>
        </p:nvSpPr>
        <p:spPr>
          <a:xfrm>
            <a:off x="6554640" y="3354440"/>
            <a:ext cx="641267" cy="2033110"/>
          </a:xfrm>
          <a:prstGeom prst="leftBracket">
            <a:avLst>
              <a:gd name="adj" fmla="val 0"/>
            </a:avLst>
          </a:prstGeom>
          <a:ln w="12700" cap="rnd">
            <a:solidFill>
              <a:srgbClr val="657076"/>
            </a:solidFill>
            <a:headEnd type="arrow" w="lg" len="sm"/>
            <a:tailEnd type="arrow"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11988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600"/>
                                  </p:stCondLst>
                                  <p:childTnLst>
                                    <p:animMotion origin="layout" path="M 0.02552 2.22222E-6 L 4.79167E-6 2.22222E-6 " pathEditMode="relative" rAng="0" ptsTypes="AA">
                                      <p:cBhvr>
                                        <p:cTn id="9" dur="600" fill="hold"/>
                                        <p:tgtEl>
                                          <p:spTgt spid="28"/>
                                        </p:tgtEl>
                                        <p:attrNameLst>
                                          <p:attrName>ppt_x</p:attrName>
                                          <p:attrName>ppt_y</p:attrName>
                                        </p:attrNameLst>
                                      </p:cBhvr>
                                      <p:rCtr x="-1276" y="0"/>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100"/>
                                  </p:stCondLst>
                                  <p:childTnLst>
                                    <p:animMotion origin="layout" path="M -3.95833E-6 -2.96296E-6 L -3.95833E-6 -0.03287 " pathEditMode="relative" rAng="0" ptsTypes="AA">
                                      <p:cBhvr>
                                        <p:cTn id="14" dur="700" spd="-100000" fill="hold"/>
                                        <p:tgtEl>
                                          <p:spTgt spid="10"/>
                                        </p:tgtEl>
                                        <p:attrNameLst>
                                          <p:attrName>ppt_x</p:attrName>
                                          <p:attrName>ppt_y</p:attrName>
                                        </p:attrNameLst>
                                      </p:cBhvr>
                                      <p:rCtr x="0" y="-1644"/>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100"/>
                                  </p:stCondLst>
                                  <p:childTnLst>
                                    <p:animMotion origin="layout" path="M 4.79167E-6 -1.11111E-6 L 4.79167E-6 -0.03287 " pathEditMode="relative" rAng="0" ptsTypes="AA">
                                      <p:cBhvr>
                                        <p:cTn id="19" dur="700" spd="-100000" fill="hold"/>
                                        <p:tgtEl>
                                          <p:spTgt spid="9"/>
                                        </p:tgtEl>
                                        <p:attrNameLst>
                                          <p:attrName>ppt_x</p:attrName>
                                          <p:attrName>ppt_y</p:attrName>
                                        </p:attrNameLst>
                                      </p:cBhvr>
                                      <p:rCtr x="0" y="-1644"/>
                                    </p:animMotion>
                                  </p:childTnLst>
                                </p:cTn>
                              </p:par>
                              <p:par>
                                <p:cTn id="20" presetID="10" presetClass="entr" presetSubtype="0" fill="hold"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nodeType="withEffect">
                                  <p:stCondLst>
                                    <p:cond delay="200"/>
                                  </p:stCondLst>
                                  <p:childTnLst>
                                    <p:animMotion origin="layout" path="M -3.95833E-6 -2.96296E-6 L -3.95833E-6 -0.03287 " pathEditMode="relative" rAng="0" ptsTypes="AA">
                                      <p:cBhvr>
                                        <p:cTn id="24" dur="700" spd="-100000" fill="hold"/>
                                        <p:tgtEl>
                                          <p:spTgt spid="11"/>
                                        </p:tgtEl>
                                        <p:attrNameLst>
                                          <p:attrName>ppt_x</p:attrName>
                                          <p:attrName>ppt_y</p:attrName>
                                        </p:attrNameLst>
                                      </p:cBhvr>
                                      <p:rCtr x="0" y="-1644"/>
                                    </p:animMotion>
                                  </p:childTnLst>
                                </p:cTn>
                              </p:par>
                              <p:par>
                                <p:cTn id="25" presetID="10" presetClass="entr" presetSubtype="0" fill="hold" grpId="0" nodeType="withEffect">
                                  <p:stCondLst>
                                    <p:cond delay="2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200"/>
                                  </p:stCondLst>
                                  <p:childTnLst>
                                    <p:animMotion origin="layout" path="M -3.95833E-6 -2.96296E-6 L -3.95833E-6 -0.03287 " pathEditMode="relative" rAng="0" ptsTypes="AA">
                                      <p:cBhvr>
                                        <p:cTn id="29" dur="700" spd="-100000" fill="hold"/>
                                        <p:tgtEl>
                                          <p:spTgt spid="13"/>
                                        </p:tgtEl>
                                        <p:attrNameLst>
                                          <p:attrName>ppt_x</p:attrName>
                                          <p:attrName>ppt_y</p:attrName>
                                        </p:attrNameLst>
                                      </p:cBhvr>
                                      <p:rCtr x="0" y="-1644"/>
                                    </p:animMotion>
                                  </p:childTnLst>
                                </p:cTn>
                              </p:par>
                              <p:par>
                                <p:cTn id="30" presetID="10" presetClass="entr" presetSubtype="0" fill="hold" grpId="0" nodeType="withEffect">
                                  <p:stCondLst>
                                    <p:cond delay="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200"/>
                                  </p:stCondLst>
                                  <p:childTnLst>
                                    <p:animMotion origin="layout" path="M -3.95833E-6 -2.96296E-6 L -3.95833E-6 -0.03287 " pathEditMode="relative" rAng="0" ptsTypes="AA">
                                      <p:cBhvr>
                                        <p:cTn id="34" dur="700" spd="-100000" fill="hold"/>
                                        <p:tgtEl>
                                          <p:spTgt spid="14"/>
                                        </p:tgtEl>
                                        <p:attrNameLst>
                                          <p:attrName>ppt_x</p:attrName>
                                          <p:attrName>ppt_y</p:attrName>
                                        </p:attrNameLst>
                                      </p:cBhvr>
                                      <p:rCtr x="0" y="-1644"/>
                                    </p:animMotion>
                                  </p:childTnLst>
                                </p:cTn>
                              </p:par>
                              <p:par>
                                <p:cTn id="35" presetID="10" presetClass="entr" presetSubtype="0" fill="hold" nodeType="withEffect">
                                  <p:stCondLst>
                                    <p:cond delay="3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42" presetClass="path" presetSubtype="0" decel="100000" fill="hold" nodeType="withEffect">
                                  <p:stCondLst>
                                    <p:cond delay="300"/>
                                  </p:stCondLst>
                                  <p:childTnLst>
                                    <p:animMotion origin="layout" path="M 4.79167E-6 -2.59259E-6 L 4.79167E-6 -0.03287 " pathEditMode="relative" rAng="0" ptsTypes="AA">
                                      <p:cBhvr>
                                        <p:cTn id="39" dur="700" spd="-100000" fill="hold"/>
                                        <p:tgtEl>
                                          <p:spTgt spid="15"/>
                                        </p:tgtEl>
                                        <p:attrNameLst>
                                          <p:attrName>ppt_x</p:attrName>
                                          <p:attrName>ppt_y</p:attrName>
                                        </p:attrNameLst>
                                      </p:cBhvr>
                                      <p:rCtr x="0" y="-1644"/>
                                    </p:animMotion>
                                  </p:childTnLst>
                                </p:cTn>
                              </p:par>
                              <p:par>
                                <p:cTn id="40" presetID="10" presetClass="entr" presetSubtype="0" fill="hold" grpId="0" nodeType="withEffect">
                                  <p:stCondLst>
                                    <p:cond delay="3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300"/>
                                  </p:stCondLst>
                                  <p:childTnLst>
                                    <p:animMotion origin="layout" path="M 4.79167E-6 -2.59259E-6 L 4.79167E-6 -0.03287 " pathEditMode="relative" rAng="0" ptsTypes="AA">
                                      <p:cBhvr>
                                        <p:cTn id="44" dur="700" spd="-100000" fill="hold"/>
                                        <p:tgtEl>
                                          <p:spTgt spid="19"/>
                                        </p:tgtEl>
                                        <p:attrNameLst>
                                          <p:attrName>ppt_x</p:attrName>
                                          <p:attrName>ppt_y</p:attrName>
                                        </p:attrNameLst>
                                      </p:cBhvr>
                                      <p:rCtr x="0" y="-1644"/>
                                    </p:animMotion>
                                  </p:childTnLst>
                                </p:cTn>
                              </p:par>
                              <p:par>
                                <p:cTn id="45" presetID="10" presetClass="entr" presetSubtype="0" fill="hold" grpId="0" nodeType="withEffect">
                                  <p:stCondLst>
                                    <p:cond delay="3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path" presetSubtype="0" decel="100000" fill="hold" grpId="1" nodeType="withEffect">
                                  <p:stCondLst>
                                    <p:cond delay="300"/>
                                  </p:stCondLst>
                                  <p:childTnLst>
                                    <p:animMotion origin="layout" path="M 4.79167E-6 -2.59259E-6 L 4.79167E-6 -0.03287 " pathEditMode="relative" rAng="0" ptsTypes="AA">
                                      <p:cBhvr>
                                        <p:cTn id="49" dur="700" spd="-100000" fill="hold"/>
                                        <p:tgtEl>
                                          <p:spTgt spid="18"/>
                                        </p:tgtEl>
                                        <p:attrNameLst>
                                          <p:attrName>ppt_x</p:attrName>
                                          <p:attrName>ppt_y</p:attrName>
                                        </p:attrNameLst>
                                      </p:cBhvr>
                                      <p:rCtr x="0" y="-1644"/>
                                    </p:animMotion>
                                  </p:childTnLst>
                                </p:cTn>
                              </p:par>
                              <p:par>
                                <p:cTn id="50" presetID="10" presetClass="entr" presetSubtype="0" fill="hold" nodeType="withEffect">
                                  <p:stCondLst>
                                    <p:cond delay="4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42" presetClass="path" presetSubtype="0" decel="100000" fill="hold" nodeType="withEffect">
                                  <p:stCondLst>
                                    <p:cond delay="400"/>
                                  </p:stCondLst>
                                  <p:childTnLst>
                                    <p:animMotion origin="layout" path="M 4.79167E-6 -2.59259E-6 L 4.79167E-6 -0.03287 " pathEditMode="relative" rAng="0" ptsTypes="AA">
                                      <p:cBhvr>
                                        <p:cTn id="54" dur="700" spd="-100000" fill="hold"/>
                                        <p:tgtEl>
                                          <p:spTgt spid="20"/>
                                        </p:tgtEl>
                                        <p:attrNameLst>
                                          <p:attrName>ppt_x</p:attrName>
                                          <p:attrName>ppt_y</p:attrName>
                                        </p:attrNameLst>
                                      </p:cBhvr>
                                      <p:rCtr x="0" y="-1644"/>
                                    </p:animMotion>
                                  </p:childTnLst>
                                </p:cTn>
                              </p:par>
                              <p:par>
                                <p:cTn id="55" presetID="10" presetClass="entr" presetSubtype="0" fill="hold" grpId="0" nodeType="withEffect">
                                  <p:stCondLst>
                                    <p:cond delay="4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400"/>
                                  </p:stCondLst>
                                  <p:childTnLst>
                                    <p:animMotion origin="layout" path="M 4.79167E-6 -2.59259E-6 L 4.79167E-6 -0.03287 " pathEditMode="relative" rAng="0" ptsTypes="AA">
                                      <p:cBhvr>
                                        <p:cTn id="59" dur="700" spd="-100000" fill="hold"/>
                                        <p:tgtEl>
                                          <p:spTgt spid="17"/>
                                        </p:tgtEl>
                                        <p:attrNameLst>
                                          <p:attrName>ppt_x</p:attrName>
                                          <p:attrName>ppt_y</p:attrName>
                                        </p:attrNameLst>
                                      </p:cBhvr>
                                      <p:rCtr x="0" y="-1644"/>
                                    </p:animMotion>
                                  </p:childTnLst>
                                </p:cTn>
                              </p:par>
                              <p:par>
                                <p:cTn id="60" presetID="10" presetClass="entr" presetSubtype="0" fill="hold" grpId="0" nodeType="withEffect">
                                  <p:stCondLst>
                                    <p:cond delay="4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42" presetClass="path" presetSubtype="0" decel="100000" fill="hold" grpId="1" nodeType="withEffect">
                                  <p:stCondLst>
                                    <p:cond delay="400"/>
                                  </p:stCondLst>
                                  <p:childTnLst>
                                    <p:animMotion origin="layout" path="M 4.79167E-6 4.81481E-6 L 4.79167E-6 -0.03288 " pathEditMode="relative" rAng="0" ptsTypes="AA">
                                      <p:cBhvr>
                                        <p:cTn id="64" dur="700" spd="-100000" fill="hold"/>
                                        <p:tgtEl>
                                          <p:spTgt spid="31"/>
                                        </p:tgtEl>
                                        <p:attrNameLst>
                                          <p:attrName>ppt_x</p:attrName>
                                          <p:attrName>ppt_y</p:attrName>
                                        </p:attrNameLst>
                                      </p:cBhvr>
                                      <p:rCtr x="0" y="-1644"/>
                                    </p:animMotion>
                                  </p:childTnLst>
                                </p:cTn>
                              </p:par>
                              <p:par>
                                <p:cTn id="65" presetID="10" presetClass="entr" presetSubtype="0" fill="hold" nodeType="withEffect">
                                  <p:stCondLst>
                                    <p:cond delay="50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42" presetClass="path" presetSubtype="0" decel="50000" fill="hold" nodeType="withEffect">
                                  <p:stCondLst>
                                    <p:cond delay="500"/>
                                  </p:stCondLst>
                                  <p:childTnLst>
                                    <p:animMotion origin="layout" path="M -0.01836 7.40741E-7 L 2.29167E-6 7.40741E-7 " pathEditMode="relative" rAng="0" ptsTypes="AA">
                                      <p:cBhvr>
                                        <p:cTn id="69" dur="500" fill="hold"/>
                                        <p:tgtEl>
                                          <p:spTgt spid="38"/>
                                        </p:tgtEl>
                                        <p:attrNameLst>
                                          <p:attrName>ppt_x</p:attrName>
                                          <p:attrName>ppt_y</p:attrName>
                                        </p:attrNameLst>
                                      </p:cBhvr>
                                      <p:rCtr x="911" y="0"/>
                                    </p:animMotion>
                                  </p:childTnLst>
                                </p:cTn>
                              </p:par>
                              <p:par>
                                <p:cTn id="70" presetID="10" presetClass="entr" presetSubtype="0" fill="hold" grpId="0" nodeType="withEffect">
                                  <p:stCondLst>
                                    <p:cond delay="50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42" presetClass="path" presetSubtype="0" decel="50000" fill="hold" grpId="1" nodeType="withEffect">
                                  <p:stCondLst>
                                    <p:cond delay="500"/>
                                  </p:stCondLst>
                                  <p:childTnLst>
                                    <p:animMotion origin="layout" path="M -0.01836 7.40741E-7 L 2.29167E-6 7.40741E-7 " pathEditMode="relative" rAng="0" ptsTypes="AA">
                                      <p:cBhvr>
                                        <p:cTn id="74" dur="500" fill="hold"/>
                                        <p:tgtEl>
                                          <p:spTgt spid="36"/>
                                        </p:tgtEl>
                                        <p:attrNameLst>
                                          <p:attrName>ppt_x</p:attrName>
                                          <p:attrName>ppt_y</p:attrName>
                                        </p:attrNameLst>
                                      </p:cBhvr>
                                      <p:rCtr x="911" y="0"/>
                                    </p:animMotion>
                                  </p:childTnLst>
                                </p:cTn>
                              </p:par>
                              <p:par>
                                <p:cTn id="75" presetID="10" presetClass="entr" presetSubtype="0" fill="hold" grpId="0" nodeType="withEffect">
                                  <p:stCondLst>
                                    <p:cond delay="50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42" presetClass="path" presetSubtype="0" decel="50000" fill="hold" grpId="1" nodeType="withEffect">
                                  <p:stCondLst>
                                    <p:cond delay="500"/>
                                  </p:stCondLst>
                                  <p:childTnLst>
                                    <p:animMotion origin="layout" path="M -0.01836 7.40741E-7 L 2.29167E-6 7.40741E-7 " pathEditMode="relative" rAng="0" ptsTypes="AA">
                                      <p:cBhvr>
                                        <p:cTn id="79" dur="500" fill="hold"/>
                                        <p:tgtEl>
                                          <p:spTgt spid="22"/>
                                        </p:tgtEl>
                                        <p:attrNameLst>
                                          <p:attrName>ppt_x</p:attrName>
                                          <p:attrName>ppt_y</p:attrName>
                                        </p:attrNameLst>
                                      </p:cBhvr>
                                      <p:rCtr x="911" y="0"/>
                                    </p:animMotion>
                                  </p:childTnLst>
                                </p:cTn>
                              </p:par>
                              <p:par>
                                <p:cTn id="80" presetID="10" presetClass="entr" presetSubtype="0" fill="hold" grpId="0" nodeType="withEffect">
                                  <p:stCondLst>
                                    <p:cond delay="50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childTnLst>
                                </p:cTn>
                              </p:par>
                              <p:par>
                                <p:cTn id="83" presetID="42" presetClass="path" presetSubtype="0" decel="50000" fill="hold" grpId="1" nodeType="withEffect">
                                  <p:stCondLst>
                                    <p:cond delay="500"/>
                                  </p:stCondLst>
                                  <p:childTnLst>
                                    <p:animMotion origin="layout" path="M -0.01836 7.40741E-7 L 2.29167E-6 7.40741E-7 " pathEditMode="relative" rAng="0" ptsTypes="AA">
                                      <p:cBhvr>
                                        <p:cTn id="84" dur="500" fill="hold"/>
                                        <p:tgtEl>
                                          <p:spTgt spid="25"/>
                                        </p:tgtEl>
                                        <p:attrNameLst>
                                          <p:attrName>ppt_x</p:attrName>
                                          <p:attrName>ppt_y</p:attrName>
                                        </p:attrNameLst>
                                      </p:cBhvr>
                                      <p:rCtr x="911" y="0"/>
                                    </p:animMotion>
                                  </p:childTnLst>
                                </p:cTn>
                              </p:par>
                              <p:par>
                                <p:cTn id="85" presetID="10" presetClass="entr" presetSubtype="0" fill="hold" grpId="0"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42" presetClass="path" presetSubtype="0" decel="100000" fill="hold" grpId="1" nodeType="withEffect">
                                  <p:stCondLst>
                                    <p:cond delay="0"/>
                                  </p:stCondLst>
                                  <p:childTnLst>
                                    <p:animMotion origin="layout" path="M -2.08333E-7 2.59259E-6 L -2.08333E-7 0.03541 " pathEditMode="relative" rAng="0" ptsTypes="AA">
                                      <p:cBhvr>
                                        <p:cTn id="8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animBg="1"/>
      <p:bldP spid="9" grpId="1" animBg="1"/>
      <p:bldP spid="10" grpId="0" animBg="1"/>
      <p:bldP spid="10" grpId="1" animBg="1"/>
      <p:bldP spid="13" grpId="0" animBg="1"/>
      <p:bldP spid="13" grpId="1" animBg="1"/>
      <p:bldP spid="14" grpId="0" animBg="1"/>
      <p:bldP spid="14" grpId="1" animBg="1"/>
      <p:bldP spid="18" grpId="0" animBg="1"/>
      <p:bldP spid="18" grpId="1" animBg="1"/>
      <p:bldP spid="19" grpId="0" animBg="1"/>
      <p:bldP spid="19" grpId="1" animBg="1"/>
      <p:bldP spid="17" grpId="0"/>
      <p:bldP spid="17" grpId="1"/>
      <p:bldP spid="31" grpId="0"/>
      <p:bldP spid="31" grpId="1"/>
      <p:bldP spid="22" grpId="0" animBg="1"/>
      <p:bldP spid="22" grpId="1" animBg="1"/>
      <p:bldP spid="25" grpId="0" animBg="1"/>
      <p:bldP spid="25" grpId="1" animBg="1"/>
      <p:bldP spid="28" grpId="0" animBg="1"/>
      <p:bldP spid="28" grpId="1" animBg="1"/>
      <p:bldP spid="36" grpId="0" animBg="1"/>
      <p:bldP spid="36"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61E2D"/>
        </a:solidFill>
        <a:effectLst/>
      </p:bgPr>
    </p:bg>
    <p:spTree>
      <p:nvGrpSpPr>
        <p:cNvPr id="1" name="">
          <a:extLst>
            <a:ext uri="{FF2B5EF4-FFF2-40B4-BE49-F238E27FC236}">
              <a16:creationId xmlns:a16="http://schemas.microsoft.com/office/drawing/2014/main" id="{8E92D253-8381-D3C2-D5A8-923A3A64CA6A}"/>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65BD0EC7-FF16-1912-6C5D-4512A9D3C25F}"/>
              </a:ext>
            </a:extLst>
          </p:cNvPr>
          <p:cNvSpPr>
            <a:spLocks noGrp="1"/>
          </p:cNvSpPr>
          <p:nvPr>
            <p:ph type="title"/>
          </p:nvPr>
        </p:nvSpPr>
        <p:spPr>
          <a:xfrm>
            <a:off x="588263" y="457200"/>
            <a:ext cx="11018520" cy="553998"/>
          </a:xfrm>
        </p:spPr>
        <p:txBody>
          <a:bodyPr/>
          <a:lstStyle/>
          <a:p>
            <a:pPr algn="ctr"/>
            <a:r>
              <a:rPr lang="en-US"/>
              <a:t>Performance and quality metrics</a:t>
            </a:r>
          </a:p>
        </p:txBody>
      </p:sp>
      <p:sp>
        <p:nvSpPr>
          <p:cNvPr id="14" name="Rounded Rectangle 12">
            <a:extLst>
              <a:ext uri="{FF2B5EF4-FFF2-40B4-BE49-F238E27FC236}">
                <a16:creationId xmlns:a16="http://schemas.microsoft.com/office/drawing/2014/main" id="{2BAE7AC3-B05C-245F-BD4F-AAAC17AA8BE6}"/>
              </a:ext>
            </a:extLst>
          </p:cNvPr>
          <p:cNvSpPr/>
          <p:nvPr/>
        </p:nvSpPr>
        <p:spPr>
          <a:xfrm>
            <a:off x="1001949" y="2125807"/>
            <a:ext cx="2421051" cy="3625303"/>
          </a:xfrm>
          <a:prstGeom prst="roundRect">
            <a:avLst>
              <a:gd name="adj" fmla="val 87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0000" rIns="10800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err="1">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Groundedness</a:t>
            </a:r>
            <a:endPar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Measures how</a:t>
            </a:r>
            <a:b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well the model's generated answers align with information from the KB or input source</a:t>
            </a:r>
          </a:p>
        </p:txBody>
      </p:sp>
      <p:sp>
        <p:nvSpPr>
          <p:cNvPr id="3" name="Rounded Rectangle 12">
            <a:extLst>
              <a:ext uri="{FF2B5EF4-FFF2-40B4-BE49-F238E27FC236}">
                <a16:creationId xmlns:a16="http://schemas.microsoft.com/office/drawing/2014/main" id="{2636693B-E4FC-C8A8-21C4-905C184971B4}"/>
              </a:ext>
            </a:extLst>
          </p:cNvPr>
          <p:cNvSpPr/>
          <p:nvPr/>
        </p:nvSpPr>
        <p:spPr>
          <a:xfrm>
            <a:off x="3690394" y="2125807"/>
            <a:ext cx="2421051" cy="3625303"/>
          </a:xfrm>
          <a:prstGeom prst="roundRect">
            <a:avLst>
              <a:gd name="adj" fmla="val 87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0000" rIns="10800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Relevance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Measures the</a:t>
            </a:r>
            <a:b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extent to which the model's generated responses are pertinent and directly related to the given questions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endParaRPr>
          </a:p>
        </p:txBody>
      </p:sp>
      <p:sp>
        <p:nvSpPr>
          <p:cNvPr id="4" name="Rounded Rectangle 12">
            <a:extLst>
              <a:ext uri="{FF2B5EF4-FFF2-40B4-BE49-F238E27FC236}">
                <a16:creationId xmlns:a16="http://schemas.microsoft.com/office/drawing/2014/main" id="{AA4217F7-DAAD-D195-89CD-145AF2EA7289}"/>
              </a:ext>
            </a:extLst>
          </p:cNvPr>
          <p:cNvSpPr/>
          <p:nvPr/>
        </p:nvSpPr>
        <p:spPr>
          <a:xfrm>
            <a:off x="6378839" y="2125807"/>
            <a:ext cx="2421051" cy="3625303"/>
          </a:xfrm>
          <a:prstGeom prst="roundRect">
            <a:avLst>
              <a:gd name="adj" fmla="val 87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0000" rIns="10800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Coherence</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Evaluates how</a:t>
            </a:r>
            <a:b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well the model can produce output that flows smoothly, and resembles human-like language</a:t>
            </a:r>
          </a:p>
        </p:txBody>
      </p:sp>
      <p:sp>
        <p:nvSpPr>
          <p:cNvPr id="5" name="Rounded Rectangle 12">
            <a:extLst>
              <a:ext uri="{FF2B5EF4-FFF2-40B4-BE49-F238E27FC236}">
                <a16:creationId xmlns:a16="http://schemas.microsoft.com/office/drawing/2014/main" id="{09AAD40D-82C3-1259-2A68-4A85D117F713}"/>
              </a:ext>
            </a:extLst>
          </p:cNvPr>
          <p:cNvSpPr/>
          <p:nvPr/>
        </p:nvSpPr>
        <p:spPr>
          <a:xfrm>
            <a:off x="9067285" y="2125807"/>
            <a:ext cx="2421051" cy="3625303"/>
          </a:xfrm>
          <a:prstGeom prst="roundRect">
            <a:avLst>
              <a:gd name="adj" fmla="val 87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0000" rIns="10800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Fluency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Evaluates the</a:t>
            </a:r>
            <a:b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b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extent to which the generated text conforms to grammatical rules, syntactic structures, and appropriate vocabulary usage</a:t>
            </a:r>
          </a:p>
        </p:txBody>
      </p:sp>
    </p:spTree>
    <p:extLst>
      <p:ext uri="{BB962C8B-B14F-4D97-AF65-F5344CB8AC3E}">
        <p14:creationId xmlns:p14="http://schemas.microsoft.com/office/powerpoint/2010/main" val="315285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2.08333E-7 4.44444E-6 L -2.08333E-7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3.125E-6 4.44444E-6 L -3.125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300"/>
                                  </p:stCondLst>
                                  <p:childTnLst>
                                    <p:animMotion origin="layout" path="M 4.16667E-6 4.44444E-6 L 4.16667E-6 0.03541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400"/>
                                  </p:stCondLst>
                                  <p:childTnLst>
                                    <p:animMotion origin="layout" path="M 1.25E-6 4.44444E-6 L 1.25E-6 0.03541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0"/>
                                  </p:stCondLst>
                                  <p:childTnLst>
                                    <p:animMotion origin="layout" path="M -2.08333E-7 2.59259E-6 L -2.08333E-7 0.03541 " pathEditMode="relative" rAng="0" ptsTypes="AA">
                                      <p:cBhvr>
                                        <p:cTn id="29"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animBg="1"/>
      <p:bldP spid="14" grpId="1" animBg="1"/>
      <p:bldP spid="3" grpId="0" animBg="1"/>
      <p:bldP spid="3" grpId="1" animBg="1"/>
      <p:bldP spid="4" grpId="0" animBg="1"/>
      <p:bldP spid="4" grpId="1" animBg="1"/>
      <p:bldP spid="5" grpId="0" animBg="1"/>
      <p:bldP spid="5"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F3AB9-B340-BA0E-1E4A-40B1DCFEA163}"/>
            </a:ext>
          </a:extLst>
        </p:cNvPr>
        <p:cNvGrpSpPr/>
        <p:nvPr/>
      </p:nvGrpSpPr>
      <p:grpSpPr>
        <a:xfrm>
          <a:off x="0" y="0"/>
          <a:ext cx="0" cy="0"/>
          <a:chOff x="0" y="0"/>
          <a:chExt cx="0" cy="0"/>
        </a:xfrm>
      </p:grpSpPr>
      <p:pic>
        <p:nvPicPr>
          <p:cNvPr id="81" name="Picture 80">
            <a:extLst>
              <a:ext uri="{FF2B5EF4-FFF2-40B4-BE49-F238E27FC236}">
                <a16:creationId xmlns:a16="http://schemas.microsoft.com/office/drawing/2014/main" id="{D44CB918-A618-B443-DA6D-18B65657D228}"/>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3" name="Title 2">
            <a:extLst>
              <a:ext uri="{FF2B5EF4-FFF2-40B4-BE49-F238E27FC236}">
                <a16:creationId xmlns:a16="http://schemas.microsoft.com/office/drawing/2014/main" id="{35CEC8AC-8E5F-ACF1-655A-68DA331FAAFA}"/>
              </a:ext>
            </a:extLst>
          </p:cNvPr>
          <p:cNvSpPr>
            <a:spLocks noGrp="1"/>
          </p:cNvSpPr>
          <p:nvPr>
            <p:ph type="title"/>
          </p:nvPr>
        </p:nvSpPr>
        <p:spPr/>
        <p:txBody>
          <a:bodyPr/>
          <a:lstStyle/>
          <a:p>
            <a:pPr algn="ctr"/>
            <a:r>
              <a:rPr lang="en-US">
                <a:solidFill>
                  <a:schemeClr val="tx1"/>
                </a:solidFill>
              </a:rPr>
              <a:t>Content Safety evaluation in Azure AI Studio</a:t>
            </a:r>
          </a:p>
        </p:txBody>
      </p:sp>
      <p:grpSp>
        <p:nvGrpSpPr>
          <p:cNvPr id="4" name="Group 3" descr="quality&#10;AI-assisted metrics&#10;Groundedness&#10;Coherence&#10;Fluency&#10;Relevance&#10;Retrieval score&#10;GPT Similarity&#10;ML metrics&#10;F1 score&#10;">
            <a:extLst>
              <a:ext uri="{FF2B5EF4-FFF2-40B4-BE49-F238E27FC236}">
                <a16:creationId xmlns:a16="http://schemas.microsoft.com/office/drawing/2014/main" id="{8C740062-087D-3010-20B6-B93AC7B95C3A}"/>
              </a:ext>
            </a:extLst>
          </p:cNvPr>
          <p:cNvGrpSpPr/>
          <p:nvPr/>
        </p:nvGrpSpPr>
        <p:grpSpPr>
          <a:xfrm>
            <a:off x="879003" y="1902950"/>
            <a:ext cx="3081372" cy="4139494"/>
            <a:chOff x="879003" y="1902950"/>
            <a:chExt cx="3081372" cy="4139494"/>
          </a:xfrm>
        </p:grpSpPr>
        <p:sp>
          <p:nvSpPr>
            <p:cNvPr id="5" name="Rounded Rectangle 20">
              <a:extLst>
                <a:ext uri="{FF2B5EF4-FFF2-40B4-BE49-F238E27FC236}">
                  <a16:creationId xmlns:a16="http://schemas.microsoft.com/office/drawing/2014/main" id="{932D38F5-20C3-5F34-77D0-C71D3C7C3D55}"/>
                </a:ext>
              </a:extLst>
            </p:cNvPr>
            <p:cNvSpPr/>
            <p:nvPr/>
          </p:nvSpPr>
          <p:spPr bwMode="auto">
            <a:xfrm>
              <a:off x="879003" y="1902950"/>
              <a:ext cx="3081372" cy="4139494"/>
            </a:xfrm>
            <a:prstGeom prst="roundRect">
              <a:avLst>
                <a:gd name="adj" fmla="val 5687"/>
              </a:avLst>
            </a:prstGeom>
            <a:solidFill>
              <a:schemeClr val="bg1"/>
            </a:solidFill>
            <a:ln w="25400" cap="flat" cmpd="sng" algn="ctr">
              <a:gradFill>
                <a:gsLst>
                  <a:gs pos="0">
                    <a:schemeClr val="accent5"/>
                  </a:gs>
                  <a:gs pos="100000">
                    <a:schemeClr val="accent6"/>
                  </a:gs>
                </a:gsLst>
                <a:lin ang="5400000" scaled="1"/>
              </a:gradFill>
              <a:prstDash val="solid"/>
              <a:headEnd type="none" w="med" len="med"/>
              <a:tailEnd type="none" w="med" len="med"/>
            </a:ln>
            <a:effectLst>
              <a:outerShdw blurRad="76200" dist="38100" dir="2700000" algn="tl" rotWithShape="0">
                <a:prstClr val="black">
                  <a:alpha val="20000"/>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6" name="TextBox 5">
              <a:extLst>
                <a:ext uri="{FF2B5EF4-FFF2-40B4-BE49-F238E27FC236}">
                  <a16:creationId xmlns:a16="http://schemas.microsoft.com/office/drawing/2014/main" id="{2D8B1BCB-8001-A0F7-DD09-DF91159EFF20}"/>
                </a:ext>
              </a:extLst>
            </p:cNvPr>
            <p:cNvSpPr txBox="1"/>
            <p:nvPr/>
          </p:nvSpPr>
          <p:spPr>
            <a:xfrm>
              <a:off x="981593" y="2225726"/>
              <a:ext cx="2876192"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w="3175">
                    <a:noFill/>
                  </a:ln>
                  <a:gradFill flip="none" rotWithShape="1">
                    <a:gsLst>
                      <a:gs pos="100000">
                        <a:srgbClr val="F4364F"/>
                      </a:gs>
                      <a:gs pos="0">
                        <a:srgbClr val="C03BC4"/>
                      </a:gs>
                    </a:gsLst>
                    <a:path path="circle">
                      <a:fillToRect l="100000" t="100000"/>
                    </a:path>
                    <a:tileRect r="-100000" b="-100000"/>
                  </a:gradFill>
                  <a:effectLst/>
                  <a:uLnTx/>
                  <a:uFillTx/>
                  <a:latin typeface="Segoe Sans Text Semibold"/>
                  <a:ea typeface="+mn-ea"/>
                  <a:cs typeface="Segoe Sans Text" pitchFamily="2" charset="0"/>
                </a:rPr>
                <a:t>Quality</a:t>
              </a:r>
            </a:p>
          </p:txBody>
        </p:sp>
        <p:sp>
          <p:nvSpPr>
            <p:cNvPr id="7" name="TextBox 6">
              <a:extLst>
                <a:ext uri="{FF2B5EF4-FFF2-40B4-BE49-F238E27FC236}">
                  <a16:creationId xmlns:a16="http://schemas.microsoft.com/office/drawing/2014/main" id="{DA7C5A1A-2B7A-31ED-F07F-881A51AA64C9}"/>
                </a:ext>
              </a:extLst>
            </p:cNvPr>
            <p:cNvSpPr txBox="1"/>
            <p:nvPr/>
          </p:nvSpPr>
          <p:spPr>
            <a:xfrm>
              <a:off x="1321527" y="2954274"/>
              <a:ext cx="2196323" cy="286745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Semibold"/>
                  <a:ea typeface="+mn-ea"/>
                  <a:cs typeface="Segoe Sans Text" pitchFamily="2"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Sans Text"/>
                  <a:ea typeface="+mn-ea"/>
                  <a:cs typeface="+mn-cs"/>
                </a:rPr>
                <a:t>Groundedness</a:t>
              </a: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Coherence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Fluency</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Relevance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Retrieval score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GPT Similarity</a:t>
              </a:r>
            </a:p>
            <a:p>
              <a:pPr marL="0" marR="0" lvl="0" indent="0" algn="ctr" defTabSz="932449" rtl="0" eaLnBrk="1" fontAlgn="auto" latinLnBrk="0" hangingPunct="1">
                <a:lnSpc>
                  <a:spcPct val="100000"/>
                </a:lnSpc>
                <a:spcBef>
                  <a:spcPts val="600"/>
                </a:spcBef>
                <a:spcAft>
                  <a:spcPts val="20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Semibold"/>
                  <a:ea typeface="+mn-ea"/>
                  <a:cs typeface="Segoe Sans Text" pitchFamily="2" charset="0"/>
                </a:rPr>
                <a:t>ML metrics</a:t>
              </a:r>
            </a:p>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F1 score</a:t>
              </a:r>
            </a:p>
          </p:txBody>
        </p:sp>
        <p:cxnSp>
          <p:nvCxnSpPr>
            <p:cNvPr id="8" name="!!line2">
              <a:extLst>
                <a:ext uri="{FF2B5EF4-FFF2-40B4-BE49-F238E27FC236}">
                  <a16:creationId xmlns:a16="http://schemas.microsoft.com/office/drawing/2014/main" id="{0A6092A9-04ED-7AAE-53C4-E14E4EA4B23D}"/>
                </a:ext>
                <a:ext uri="{C183D7F6-B498-43B3-948B-1728B52AA6E4}">
                  <adec:decorative xmlns:adec="http://schemas.microsoft.com/office/drawing/2017/decorative" val="1"/>
                </a:ext>
              </a:extLst>
            </p:cNvPr>
            <p:cNvCxnSpPr>
              <a:cxnSpLocks/>
            </p:cNvCxnSpPr>
            <p:nvPr/>
          </p:nvCxnSpPr>
          <p:spPr>
            <a:xfrm>
              <a:off x="1188097" y="5177278"/>
              <a:ext cx="2463182"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9" name="Group 8" descr="risk and safety&#10;AI-assisted metrics&#10;Jailbreak defect&#10;Hate and Unfairness&#10;Sexual&#10;Violence&#10;Self-Harm&#10;">
            <a:extLst>
              <a:ext uri="{FF2B5EF4-FFF2-40B4-BE49-F238E27FC236}">
                <a16:creationId xmlns:a16="http://schemas.microsoft.com/office/drawing/2014/main" id="{D4EE62D6-B8C8-BCDE-1661-7A0D48C858BC}"/>
              </a:ext>
            </a:extLst>
          </p:cNvPr>
          <p:cNvGrpSpPr/>
          <p:nvPr/>
        </p:nvGrpSpPr>
        <p:grpSpPr>
          <a:xfrm>
            <a:off x="4556837" y="1902950"/>
            <a:ext cx="3081372" cy="4139494"/>
            <a:chOff x="4556837" y="1902950"/>
            <a:chExt cx="3081372" cy="4139494"/>
          </a:xfrm>
        </p:grpSpPr>
        <p:sp>
          <p:nvSpPr>
            <p:cNvPr id="10" name="Rounded Rectangle 37">
              <a:extLst>
                <a:ext uri="{FF2B5EF4-FFF2-40B4-BE49-F238E27FC236}">
                  <a16:creationId xmlns:a16="http://schemas.microsoft.com/office/drawing/2014/main" id="{0D835844-7ED3-A15D-5E83-22A69E18B5FA}"/>
                </a:ext>
              </a:extLst>
            </p:cNvPr>
            <p:cNvSpPr/>
            <p:nvPr/>
          </p:nvSpPr>
          <p:spPr bwMode="auto">
            <a:xfrm>
              <a:off x="4556837" y="1902950"/>
              <a:ext cx="3081372" cy="4139494"/>
            </a:xfrm>
            <a:prstGeom prst="roundRect">
              <a:avLst>
                <a:gd name="adj" fmla="val 5687"/>
              </a:avLst>
            </a:prstGeom>
            <a:solidFill>
              <a:schemeClr val="bg1"/>
            </a:solidFill>
            <a:ln w="25400" cap="flat" cmpd="sng" algn="ctr">
              <a:gradFill>
                <a:gsLst>
                  <a:gs pos="0">
                    <a:schemeClr val="accent5"/>
                  </a:gs>
                  <a:gs pos="100000">
                    <a:schemeClr val="accent6"/>
                  </a:gs>
                </a:gsLst>
                <a:lin ang="5400000" scaled="1"/>
              </a:gradFill>
              <a:prstDash val="solid"/>
              <a:headEnd type="none" w="med" len="med"/>
              <a:tailEnd type="none" w="med" len="med"/>
            </a:ln>
            <a:effectLst>
              <a:outerShdw blurRad="76200" dist="38100" dir="2700000" algn="tl" rotWithShape="0">
                <a:prstClr val="black">
                  <a:alpha val="20000"/>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11" name="TextBox 10">
              <a:extLst>
                <a:ext uri="{FF2B5EF4-FFF2-40B4-BE49-F238E27FC236}">
                  <a16:creationId xmlns:a16="http://schemas.microsoft.com/office/drawing/2014/main" id="{5180E0E9-A5B7-0B08-181F-F2D585EDB946}"/>
                </a:ext>
              </a:extLst>
            </p:cNvPr>
            <p:cNvSpPr txBox="1"/>
            <p:nvPr/>
          </p:nvSpPr>
          <p:spPr>
            <a:xfrm>
              <a:off x="4659427" y="2225725"/>
              <a:ext cx="2876192"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w="3175">
                    <a:noFill/>
                  </a:ln>
                  <a:gradFill flip="none" rotWithShape="1">
                    <a:gsLst>
                      <a:gs pos="100000">
                        <a:srgbClr val="F4364F"/>
                      </a:gs>
                      <a:gs pos="0">
                        <a:srgbClr val="C03BC4"/>
                      </a:gs>
                    </a:gsLst>
                    <a:path path="circle">
                      <a:fillToRect l="100000" t="100000"/>
                    </a:path>
                    <a:tileRect r="-100000" b="-100000"/>
                  </a:gradFill>
                  <a:effectLst/>
                  <a:uLnTx/>
                  <a:uFillTx/>
                  <a:latin typeface="Segoe Sans Text Semibold"/>
                  <a:ea typeface="+mn-ea"/>
                  <a:cs typeface="Segoe Sans Text" pitchFamily="2" charset="0"/>
                </a:rPr>
                <a:t>Risk &amp; Safety</a:t>
              </a:r>
            </a:p>
          </p:txBody>
        </p:sp>
        <p:sp>
          <p:nvSpPr>
            <p:cNvPr id="12" name="TextBox 11">
              <a:extLst>
                <a:ext uri="{FF2B5EF4-FFF2-40B4-BE49-F238E27FC236}">
                  <a16:creationId xmlns:a16="http://schemas.microsoft.com/office/drawing/2014/main" id="{A0A5B7F2-1097-1BD1-C46B-8490F0353AAF}"/>
                </a:ext>
              </a:extLst>
            </p:cNvPr>
            <p:cNvSpPr txBox="1"/>
            <p:nvPr/>
          </p:nvSpPr>
          <p:spPr>
            <a:xfrm>
              <a:off x="4995021" y="2979387"/>
              <a:ext cx="2196323" cy="194412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Semibold"/>
                  <a:ea typeface="+mn-ea"/>
                  <a:cs typeface="Segoe Sans Text" pitchFamily="2"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Jailbreak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Hate and Unfairness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Sexual</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Violence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Self-Harm</a:t>
              </a:r>
            </a:p>
          </p:txBody>
        </p:sp>
      </p:grpSp>
      <p:grpSp>
        <p:nvGrpSpPr>
          <p:cNvPr id="13" name="Group 12" descr="custom&#10;Customize pre-built metrics or build your own metrics using prompt flow&#10;">
            <a:extLst>
              <a:ext uri="{FF2B5EF4-FFF2-40B4-BE49-F238E27FC236}">
                <a16:creationId xmlns:a16="http://schemas.microsoft.com/office/drawing/2014/main" id="{4D91894B-5B6D-D4CD-C2E8-216DA7891D0D}"/>
              </a:ext>
            </a:extLst>
          </p:cNvPr>
          <p:cNvGrpSpPr/>
          <p:nvPr/>
        </p:nvGrpSpPr>
        <p:grpSpPr>
          <a:xfrm>
            <a:off x="8234671" y="1902950"/>
            <a:ext cx="3081372" cy="4139494"/>
            <a:chOff x="8234671" y="1902950"/>
            <a:chExt cx="3081372" cy="4139494"/>
          </a:xfrm>
        </p:grpSpPr>
        <p:sp>
          <p:nvSpPr>
            <p:cNvPr id="14" name="Rounded Rectangle 28">
              <a:extLst>
                <a:ext uri="{FF2B5EF4-FFF2-40B4-BE49-F238E27FC236}">
                  <a16:creationId xmlns:a16="http://schemas.microsoft.com/office/drawing/2014/main" id="{8F64785C-5DAB-1541-69DB-F03209771E67}"/>
                </a:ext>
              </a:extLst>
            </p:cNvPr>
            <p:cNvSpPr/>
            <p:nvPr/>
          </p:nvSpPr>
          <p:spPr bwMode="auto">
            <a:xfrm>
              <a:off x="8234671" y="1902950"/>
              <a:ext cx="3081372" cy="4139494"/>
            </a:xfrm>
            <a:prstGeom prst="roundRect">
              <a:avLst>
                <a:gd name="adj" fmla="val 5687"/>
              </a:avLst>
            </a:prstGeom>
            <a:solidFill>
              <a:schemeClr val="bg1"/>
            </a:solidFill>
            <a:ln w="25400" cap="flat" cmpd="sng" algn="ctr">
              <a:gradFill>
                <a:gsLst>
                  <a:gs pos="0">
                    <a:schemeClr val="accent5"/>
                  </a:gs>
                  <a:gs pos="100000">
                    <a:schemeClr val="accent6"/>
                  </a:gs>
                </a:gsLst>
                <a:lin ang="5400000" scaled="1"/>
              </a:gradFill>
              <a:prstDash val="solid"/>
              <a:headEnd type="none" w="med" len="med"/>
              <a:tailEnd type="none" w="med" len="med"/>
            </a:ln>
            <a:effectLst>
              <a:outerShdw blurRad="76200" dist="38100" dir="2700000" algn="tl" rotWithShape="0">
                <a:prstClr val="black">
                  <a:alpha val="20000"/>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Sans Text" pitchFamily="2" charset="0"/>
                <a:ea typeface="+mn-ea"/>
                <a:cs typeface="Segoe Sans Text" pitchFamily="2" charset="0"/>
              </a:endParaRPr>
            </a:p>
          </p:txBody>
        </p:sp>
        <p:sp>
          <p:nvSpPr>
            <p:cNvPr id="15" name="TextBox 14">
              <a:extLst>
                <a:ext uri="{FF2B5EF4-FFF2-40B4-BE49-F238E27FC236}">
                  <a16:creationId xmlns:a16="http://schemas.microsoft.com/office/drawing/2014/main" id="{5B0DCB7D-DDC2-8637-3828-87E543361A4E}"/>
                </a:ext>
              </a:extLst>
            </p:cNvPr>
            <p:cNvSpPr txBox="1"/>
            <p:nvPr/>
          </p:nvSpPr>
          <p:spPr>
            <a:xfrm>
              <a:off x="8334215" y="2225725"/>
              <a:ext cx="2876192"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0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800" b="0" i="0" u="none" strike="noStrike" kern="1200" cap="none" spc="0" normalizeH="0" baseline="0" noProof="0">
                  <a:ln w="3175">
                    <a:noFill/>
                  </a:ln>
                  <a:gradFill flip="none" rotWithShape="1">
                    <a:gsLst>
                      <a:gs pos="100000">
                        <a:srgbClr val="F4364F"/>
                      </a:gs>
                      <a:gs pos="0">
                        <a:srgbClr val="C03BC4"/>
                      </a:gs>
                    </a:gsLst>
                    <a:path path="circle">
                      <a:fillToRect l="100000" t="100000"/>
                    </a:path>
                    <a:tileRect r="-100000" b="-100000"/>
                  </a:gradFill>
                  <a:effectLst/>
                  <a:uLnTx/>
                  <a:uFillTx/>
                  <a:latin typeface="Segoe Sans Text Semibold"/>
                  <a:ea typeface="+mn-ea"/>
                  <a:cs typeface="Segoe Sans Text" pitchFamily="2" charset="0"/>
                </a:rPr>
                <a:t>Custom</a:t>
              </a:r>
            </a:p>
          </p:txBody>
        </p:sp>
        <p:sp>
          <p:nvSpPr>
            <p:cNvPr id="16" name="TextBox 15">
              <a:extLst>
                <a:ext uri="{FF2B5EF4-FFF2-40B4-BE49-F238E27FC236}">
                  <a16:creationId xmlns:a16="http://schemas.microsoft.com/office/drawing/2014/main" id="{6D1E8269-4A92-E148-D9DF-BB8834EF12A0}"/>
                </a:ext>
              </a:extLst>
            </p:cNvPr>
            <p:cNvSpPr txBox="1"/>
            <p:nvPr/>
          </p:nvSpPr>
          <p:spPr>
            <a:xfrm>
              <a:off x="8610370" y="2968745"/>
              <a:ext cx="2323878"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Sans Text"/>
                  <a:ea typeface="+mn-ea"/>
                  <a:cs typeface="Segoe Sans Text" pitchFamily="2" charset="0"/>
                </a:rPr>
                <a:t>Customize pre-built metrics or build your own metrics using prompt flow</a:t>
              </a:r>
            </a:p>
          </p:txBody>
        </p:sp>
      </p:grpSp>
      <p:sp>
        <p:nvSpPr>
          <p:cNvPr id="17" name="TextBox 16">
            <a:extLst>
              <a:ext uri="{FF2B5EF4-FFF2-40B4-BE49-F238E27FC236}">
                <a16:creationId xmlns:a16="http://schemas.microsoft.com/office/drawing/2014/main" id="{359E82E8-CF21-8263-89A8-1D3C413638F9}"/>
              </a:ext>
              <a:ext uri="{C183D7F6-B498-43B3-948B-1728B52AA6E4}">
                <adec:decorative xmlns:adec="http://schemas.microsoft.com/office/drawing/2017/decorative" val="1"/>
              </a:ext>
            </a:extLst>
          </p:cNvPr>
          <p:cNvSpPr txBox="1"/>
          <p:nvPr/>
        </p:nvSpPr>
        <p:spPr>
          <a:xfrm>
            <a:off x="5560377" y="1734700"/>
            <a:ext cx="1065612" cy="336500"/>
          </a:xfrm>
          <a:prstGeom prst="roundRect">
            <a:avLst>
              <a:gd name="adj" fmla="val 50000"/>
            </a:avLst>
          </a:prstGeom>
          <a:gradFill flip="none" rotWithShape="1">
            <a:gsLst>
              <a:gs pos="0">
                <a:srgbClr val="C03BC4"/>
              </a:gs>
              <a:gs pos="80000">
                <a:schemeClr val="accent5"/>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Sans Text Semibold"/>
                <a:ea typeface="+mn-ea"/>
                <a:cs typeface="Segoe Sans Text" pitchFamily="2" charset="0"/>
              </a:rPr>
              <a:t>New</a:t>
            </a:r>
          </a:p>
        </p:txBody>
      </p:sp>
      <p:sp>
        <p:nvSpPr>
          <p:cNvPr id="18" name="TextBox 17">
            <a:extLst>
              <a:ext uri="{FF2B5EF4-FFF2-40B4-BE49-F238E27FC236}">
                <a16:creationId xmlns:a16="http://schemas.microsoft.com/office/drawing/2014/main" id="{E649C87D-8091-E4AB-4F20-E642FAF81C7C}"/>
              </a:ext>
              <a:ext uri="{C183D7F6-B498-43B3-948B-1728B52AA6E4}">
                <adec:decorative xmlns:adec="http://schemas.microsoft.com/office/drawing/2017/decorative" val="1"/>
              </a:ext>
            </a:extLst>
          </p:cNvPr>
          <p:cNvSpPr txBox="1"/>
          <p:nvPr/>
        </p:nvSpPr>
        <p:spPr>
          <a:xfrm>
            <a:off x="9242309" y="1734699"/>
            <a:ext cx="1065612" cy="336500"/>
          </a:xfrm>
          <a:prstGeom prst="roundRect">
            <a:avLst>
              <a:gd name="adj" fmla="val 50000"/>
            </a:avLst>
          </a:prstGeom>
          <a:gradFill flip="none" rotWithShape="1">
            <a:gsLst>
              <a:gs pos="0">
                <a:srgbClr val="C03BC4"/>
              </a:gs>
              <a:gs pos="80000">
                <a:schemeClr val="accent5"/>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Sans Text Semibold"/>
                <a:ea typeface="+mn-ea"/>
                <a:cs typeface="Segoe Sans Text" pitchFamily="2" charset="0"/>
              </a:rPr>
              <a:t>New</a:t>
            </a:r>
          </a:p>
        </p:txBody>
      </p:sp>
      <p:pic>
        <p:nvPicPr>
          <p:cNvPr id="2" name="Picture 2" descr="thumbnail image 5 captioned Evaluation results in Azure AI Studio">
            <a:extLst>
              <a:ext uri="{FF2B5EF4-FFF2-40B4-BE49-F238E27FC236}">
                <a16:creationId xmlns:a16="http://schemas.microsoft.com/office/drawing/2014/main" id="{9291F289-4CD9-B35A-D56B-C37DDFD6B37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21527" y="606023"/>
            <a:ext cx="8845251" cy="543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41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2.5E-6 3.33333E-6 L 2.5E-6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100"/>
                                  </p:stCondLst>
                                  <p:childTnLst>
                                    <p:animMotion origin="layout" path="M 0 2.96296E-6 L 0 0.03541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200"/>
                                  </p:stCondLst>
                                  <p:childTnLst>
                                    <p:animMotion origin="layout" path="M -2.70833E-6 3.33333E-6 L -2.70833E-6 0.03541 " pathEditMode="relative" rAng="0" ptsTypes="AA">
                                      <p:cBhvr>
                                        <p:cTn id="19" dur="700" spd="-100000" fill="hold"/>
                                        <p:tgtEl>
                                          <p:spTgt spid="1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grpId="1" nodeType="withEffect">
                                  <p:stCondLst>
                                    <p:cond delay="100"/>
                                  </p:stCondLst>
                                  <p:childTnLst>
                                    <p:animMotion origin="layout" path="M 0 2.96296E-6 L 0 0.03541 " pathEditMode="relative" rAng="0" ptsTypes="AA">
                                      <p:cBhvr>
                                        <p:cTn id="24" dur="700" spd="-100000" fill="hold"/>
                                        <p:tgtEl>
                                          <p:spTgt spid="1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42" presetClass="path" presetSubtype="0" decel="100000" fill="hold" grpId="1" nodeType="withEffect">
                                  <p:stCondLst>
                                    <p:cond delay="200"/>
                                  </p:stCondLst>
                                  <p:childTnLst>
                                    <p:animMotion origin="layout" path="M -2.70833E-6 3.33333E-6 L -2.70833E-6 0.03541 " pathEditMode="relative" rAng="0" ptsTypes="AA">
                                      <p:cBhvr>
                                        <p:cTn id="29" dur="700" spd="-100000" fill="hold"/>
                                        <p:tgtEl>
                                          <p:spTgt spid="18"/>
                                        </p:tgtEl>
                                        <p:attrNameLst>
                                          <p:attrName>ppt_x</p:attrName>
                                          <p:attrName>ppt_y</p:attrName>
                                        </p:attrNameLst>
                                      </p:cBhvr>
                                      <p:rCtr x="0" y="1759"/>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8" grpId="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E0B8C-92B5-75FB-8BE6-0A6F19FD1E37}"/>
              </a:ext>
            </a:extLst>
          </p:cNvPr>
          <p:cNvSpPr>
            <a:spLocks noGrp="1"/>
          </p:cNvSpPr>
          <p:nvPr>
            <p:ph type="title"/>
          </p:nvPr>
        </p:nvSpPr>
        <p:spPr>
          <a:xfrm>
            <a:off x="588263" y="457200"/>
            <a:ext cx="11339880" cy="492443"/>
          </a:xfrm>
        </p:spPr>
        <p:txBody>
          <a:bodyPr/>
          <a:lstStyle/>
          <a:p>
            <a:r>
              <a:rPr lang="en-US" sz="3200" dirty="0"/>
              <a:t>Azure Machine Learning. Azure AI Studio </a:t>
            </a:r>
            <a:r>
              <a:rPr lang="en-US" sz="3200" b="1" spc="0" dirty="0">
                <a:gradFill flip="none" rotWithShape="1">
                  <a:gsLst>
                    <a:gs pos="80000">
                      <a:srgbClr val="0078D4"/>
                    </a:gs>
                    <a:gs pos="0">
                      <a:srgbClr val="C03BC4"/>
                    </a:gs>
                  </a:gsLst>
                  <a:path path="circle">
                    <a:fillToRect l="100000" t="100000"/>
                  </a:path>
                  <a:tileRect r="-100000" b="-100000"/>
                </a:gradFill>
                <a:latin typeface="Segoe UI Semibold" panose="020F0502020204030204" pitchFamily="34" charset="0"/>
              </a:rPr>
              <a:t>model catalog</a:t>
            </a:r>
          </a:p>
        </p:txBody>
      </p:sp>
      <p:sp>
        <p:nvSpPr>
          <p:cNvPr id="3" name="Text Placeholder 6">
            <a:extLst>
              <a:ext uri="{FF2B5EF4-FFF2-40B4-BE49-F238E27FC236}">
                <a16:creationId xmlns:a16="http://schemas.microsoft.com/office/drawing/2014/main" id="{CD533383-6B86-2CCC-89F0-2A2DAA5EDB61}"/>
              </a:ext>
            </a:extLst>
          </p:cNvPr>
          <p:cNvSpPr txBox="1">
            <a:spLocks/>
          </p:cNvSpPr>
          <p:nvPr/>
        </p:nvSpPr>
        <p:spPr>
          <a:xfrm>
            <a:off x="587902" y="1677850"/>
            <a:ext cx="5219700" cy="10541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GB"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Serverless API </a:t>
            </a:r>
            <a:br>
              <a:rPr kumimoji="0" lang="en-GB"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br>
            <a:r>
              <a:rPr kumimoji="0" lang="en-GB"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(Models-as-a-Service)</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Less hassle with managed services</a:t>
            </a:r>
          </a:p>
        </p:txBody>
      </p:sp>
      <p:sp>
        <p:nvSpPr>
          <p:cNvPr id="9" name="Text Placeholder 6">
            <a:extLst>
              <a:ext uri="{FF2B5EF4-FFF2-40B4-BE49-F238E27FC236}">
                <a16:creationId xmlns:a16="http://schemas.microsoft.com/office/drawing/2014/main" id="{C49A3015-CCBE-BA6C-E4C9-DCDE223540A1}"/>
              </a:ext>
            </a:extLst>
          </p:cNvPr>
          <p:cNvSpPr txBox="1">
            <a:spLocks/>
          </p:cNvSpPr>
          <p:nvPr/>
        </p:nvSpPr>
        <p:spPr>
          <a:xfrm>
            <a:off x="6317794" y="1642312"/>
            <a:ext cx="5219700" cy="10541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GB"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Managed Compute </a:t>
            </a:r>
            <a:br>
              <a:rPr kumimoji="0" lang="en-GB"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br>
            <a:r>
              <a:rPr kumimoji="0" lang="en-GB" sz="2400" b="1" i="0" u="none" strike="noStrike" kern="1200" cap="none" spc="0" normalizeH="0" baseline="0" noProof="0" dirty="0">
                <a:ln w="3175">
                  <a:noFill/>
                </a:ln>
                <a:gradFill flip="none" rotWithShape="1">
                  <a:gsLst>
                    <a:gs pos="80000">
                      <a:srgbClr val="0078D4"/>
                    </a:gs>
                    <a:gs pos="0">
                      <a:srgbClr val="C03BC4"/>
                    </a:gs>
                  </a:gsLst>
                  <a:path path="circle">
                    <a:fillToRect l="100000" t="100000"/>
                  </a:path>
                  <a:tileRect r="-100000" b="-100000"/>
                </a:gradFill>
                <a:effectLst/>
                <a:uLnTx/>
                <a:uFillTx/>
                <a:latin typeface="Segoe UI Semibold" panose="020F0502020204030204" pitchFamily="34" charset="0"/>
                <a:ea typeface="+mn-ea"/>
                <a:cs typeface="Segoe UI" panose="020B0502040204020203" pitchFamily="34" charset="0"/>
              </a:rPr>
              <a:t>(Models-as-a-Platform)</a:t>
            </a: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More options with greater responsibility</a:t>
            </a:r>
          </a:p>
        </p:txBody>
      </p:sp>
      <p:sp>
        <p:nvSpPr>
          <p:cNvPr id="12" name="Text Placeholder 35">
            <a:extLst>
              <a:ext uri="{FF2B5EF4-FFF2-40B4-BE49-F238E27FC236}">
                <a16:creationId xmlns:a16="http://schemas.microsoft.com/office/drawing/2014/main" id="{7003AC5C-7BC7-1370-8EBD-BEECE2D46E13}"/>
              </a:ext>
            </a:extLst>
          </p:cNvPr>
          <p:cNvSpPr txBox="1">
            <a:spLocks/>
          </p:cNvSpPr>
          <p:nvPr/>
        </p:nvSpPr>
        <p:spPr>
          <a:xfrm>
            <a:off x="702197" y="5591745"/>
            <a:ext cx="10474326" cy="744260"/>
          </a:xfrm>
          <a:prstGeom prst="roundRect">
            <a:avLst>
              <a:gd name="adj" fmla="val 5289"/>
            </a:avLst>
          </a:prstGeom>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panose="020B0502040204020203" pitchFamily="34" charset="0"/>
              </a:defRPr>
            </a:lvl1pPr>
            <a:lvl2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300"/>
              </a:spcBef>
              <a:spcAft>
                <a:spcPts val="600"/>
              </a:spcAft>
              <a:buClrTx/>
              <a:buSzPct val="90000"/>
              <a:buFont typeface="Wingdings" panose="05000000000000000000" pitchFamily="2" charset="2"/>
              <a:buNone/>
              <a:tabLst/>
              <a:defRPr sz="1200" kern="1200" spc="0" baseline="0">
                <a:solidFill>
                  <a:schemeClr val="tx1"/>
                </a:solidFill>
                <a:latin typeface="+mj-lt"/>
                <a:ea typeface="+mn-ea"/>
                <a:cs typeface="+mn-cs"/>
              </a:defRPr>
            </a:lvl3pPr>
            <a:lvl4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solidFill>
                  <a:schemeClr val="tx1"/>
                </a:solidFill>
                <a:latin typeface="+mn-lt"/>
                <a:ea typeface="+mn-ea"/>
                <a:cs typeface="+mn-cs"/>
              </a:defRPr>
            </a:lvl4pPr>
            <a:lvl5pPr marL="91440" marR="0" indent="-91440" algn="l" defTabSz="932563" rtl="0" eaLnBrk="1" fontAlgn="auto" latinLnBrk="0" hangingPunct="1">
              <a:lnSpc>
                <a:spcPct val="100000"/>
              </a:lnSpc>
              <a:spcBef>
                <a:spcPts val="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ctr" defTabSz="932563" rtl="0" eaLnBrk="1" fontAlgn="auto" latinLnBrk="0" hangingPunct="1">
              <a:lnSpc>
                <a:spcPct val="100000"/>
              </a:lnSpc>
              <a:spcBef>
                <a:spcPts val="3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Ensured data privacy with both options</a:t>
            </a:r>
          </a:p>
          <a:p>
            <a:pPr marL="0" marR="0" lvl="3" indent="0" algn="ctr"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does not share customer data with model providers. Customer data is anonymized and aggregated.</a:t>
            </a:r>
          </a:p>
        </p:txBody>
      </p:sp>
      <p:pic>
        <p:nvPicPr>
          <p:cNvPr id="10" name="Picture Placeholder 11">
            <a:extLst>
              <a:ext uri="{FF2B5EF4-FFF2-40B4-BE49-F238E27FC236}">
                <a16:creationId xmlns:a16="http://schemas.microsoft.com/office/drawing/2014/main" id="{9ADC332A-EEB3-BF5D-F9F6-D6439DB59C8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7" t="-233"/>
          <a:stretch/>
        </p:blipFill>
        <p:spPr>
          <a:xfrm>
            <a:off x="588263" y="2795659"/>
            <a:ext cx="5351821" cy="2668740"/>
          </a:xfrm>
          <a:prstGeom prst="roundRect">
            <a:avLst>
              <a:gd name="adj" fmla="val 8314"/>
            </a:avLst>
          </a:prstGeom>
          <a:ln w="12700" cap="rnd">
            <a:noFill/>
            <a:headEnd type="none" w="lg" len="sm"/>
            <a:tailEnd type="none" w="lg" len="sm"/>
          </a:ln>
          <a:effectLst/>
        </p:spPr>
      </p:pic>
      <p:sp>
        <p:nvSpPr>
          <p:cNvPr id="7" name="Rectangle: Rounded Corners 5">
            <a:extLst>
              <a:ext uri="{FF2B5EF4-FFF2-40B4-BE49-F238E27FC236}">
                <a16:creationId xmlns:a16="http://schemas.microsoft.com/office/drawing/2014/main" id="{062E72DB-6109-D90D-FF40-23A0ED4195C2}"/>
              </a:ext>
              <a:ext uri="{C183D7F6-B498-43B3-948B-1728B52AA6E4}">
                <adec:decorative xmlns:adec="http://schemas.microsoft.com/office/drawing/2017/decorative" val="1"/>
              </a:ext>
            </a:extLst>
          </p:cNvPr>
          <p:cNvSpPr/>
          <p:nvPr/>
        </p:nvSpPr>
        <p:spPr bwMode="auto">
          <a:xfrm>
            <a:off x="588626" y="1555363"/>
            <a:ext cx="5350734" cy="3909035"/>
          </a:xfrm>
          <a:prstGeom prst="roundRect">
            <a:avLst>
              <a:gd name="adj" fmla="val 5222"/>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pic>
        <p:nvPicPr>
          <p:cNvPr id="11" name="Picture Placeholder 9">
            <a:extLst>
              <a:ext uri="{FF2B5EF4-FFF2-40B4-BE49-F238E27FC236}">
                <a16:creationId xmlns:a16="http://schemas.microsoft.com/office/drawing/2014/main" id="{083182DE-F2FD-C738-D15C-2AF71E356A11}"/>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262329" y="2809726"/>
            <a:ext cx="5350734" cy="2668740"/>
          </a:xfrm>
          <a:prstGeom prst="roundRect">
            <a:avLst>
              <a:gd name="adj" fmla="val 8314"/>
            </a:avLst>
          </a:prstGeom>
          <a:ln w="12700" cap="rnd">
            <a:noFill/>
            <a:headEnd type="none" w="lg" len="sm"/>
            <a:tailEnd type="none" w="lg" len="sm"/>
          </a:ln>
          <a:effectLst/>
        </p:spPr>
      </p:pic>
      <p:sp>
        <p:nvSpPr>
          <p:cNvPr id="8" name="Rectangle: Rounded Corners 5">
            <a:extLst>
              <a:ext uri="{FF2B5EF4-FFF2-40B4-BE49-F238E27FC236}">
                <a16:creationId xmlns:a16="http://schemas.microsoft.com/office/drawing/2014/main" id="{BD15A966-7598-1D1B-0D01-92E2A99C494D}"/>
              </a:ext>
              <a:ext uri="{C183D7F6-B498-43B3-948B-1728B52AA6E4}">
                <adec:decorative xmlns:adec="http://schemas.microsoft.com/office/drawing/2017/decorative" val="1"/>
              </a:ext>
            </a:extLst>
          </p:cNvPr>
          <p:cNvSpPr/>
          <p:nvPr/>
        </p:nvSpPr>
        <p:spPr bwMode="auto">
          <a:xfrm>
            <a:off x="6262329" y="1569431"/>
            <a:ext cx="5350734" cy="3909035"/>
          </a:xfrm>
          <a:prstGeom prst="roundRect">
            <a:avLst>
              <a:gd name="adj" fmla="val 5222"/>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5765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0"/>
                                  </p:stCondLst>
                                  <p:childTnLst>
                                    <p:animMotion origin="layout" path="M -8.33333E-7 -2.96296E-6 L -8.33333E-7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8.33333E-7 -2.96296E-6 L -8.33333E-7 0.03542 " pathEditMode="relative" rAng="0" ptsTypes="AA">
                                      <p:cBhvr>
                                        <p:cTn id="39"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p:bldP spid="9" grpId="1"/>
      <p:bldP spid="12" grpId="0"/>
      <p:bldP spid="12" grpId="1"/>
      <p:bldP spid="7" grpId="0" animBg="1"/>
      <p:bldP spid="7" grpId="1" animBg="1"/>
      <p:bldP spid="8" grpId="0" animBg="1"/>
      <p:bldP spid="8"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8CEC5-E004-10DE-BADA-76775F3F5940}"/>
              </a:ext>
            </a:extLst>
          </p:cNvPr>
          <p:cNvSpPr>
            <a:spLocks noGrp="1"/>
          </p:cNvSpPr>
          <p:nvPr>
            <p:ph type="title"/>
          </p:nvPr>
        </p:nvSpPr>
        <p:spPr/>
        <p:txBody>
          <a:bodyPr/>
          <a:lstStyle/>
          <a:p>
            <a:r>
              <a:rPr lang="en-GB"/>
              <a:t>From feeling to number</a:t>
            </a:r>
            <a:endParaRPr lang="en-HK"/>
          </a:p>
        </p:txBody>
      </p:sp>
      <p:pic>
        <p:nvPicPr>
          <p:cNvPr id="5" name="Picture 4">
            <a:extLst>
              <a:ext uri="{FF2B5EF4-FFF2-40B4-BE49-F238E27FC236}">
                <a16:creationId xmlns:a16="http://schemas.microsoft.com/office/drawing/2014/main" id="{2727C2FA-A912-1013-A1FD-B8E7690FCF91}"/>
              </a:ext>
            </a:extLst>
          </p:cNvPr>
          <p:cNvPicPr>
            <a:picLocks noChangeAspect="1"/>
          </p:cNvPicPr>
          <p:nvPr/>
        </p:nvPicPr>
        <p:blipFill>
          <a:blip r:embed="rId2"/>
          <a:stretch>
            <a:fillRect/>
          </a:stretch>
        </p:blipFill>
        <p:spPr>
          <a:xfrm>
            <a:off x="508434" y="1816342"/>
            <a:ext cx="11570052" cy="4076458"/>
          </a:xfrm>
          <a:prstGeom prst="rect">
            <a:avLst/>
          </a:prstGeom>
        </p:spPr>
      </p:pic>
    </p:spTree>
    <p:extLst>
      <p:ext uri="{BB962C8B-B14F-4D97-AF65-F5344CB8AC3E}">
        <p14:creationId xmlns:p14="http://schemas.microsoft.com/office/powerpoint/2010/main" val="22306278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A94B5-BBC5-00C0-BBD0-2D0913EDCB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54AED-6D3C-B86A-DD1D-691117323BFB}"/>
              </a:ext>
            </a:extLst>
          </p:cNvPr>
          <p:cNvSpPr txBox="1">
            <a:spLocks noGrp="1"/>
          </p:cNvSpPr>
          <p:nvPr>
            <p:ph type="title" idx="4294967295"/>
          </p:nvPr>
        </p:nvSpPr>
        <p:spPr>
          <a:xfrm>
            <a:off x="5261829" y="3275111"/>
            <a:ext cx="1668342" cy="30777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a:ln>
                  <a:noFill/>
                </a:ln>
                <a:solidFill>
                  <a:schemeClr val="tx1"/>
                </a:solidFill>
                <a:effectLst/>
                <a:uLnTx/>
                <a:uFillTx/>
                <a:latin typeface="+mn-lt"/>
                <a:ea typeface="+mn-ea"/>
                <a:cs typeface="+mn-cs"/>
              </a:rPr>
              <a:t>Content Safety</a:t>
            </a:r>
          </a:p>
        </p:txBody>
      </p:sp>
      <p:pic>
        <p:nvPicPr>
          <p:cNvPr id="3" name="content-filtering" descr="Content filtering demo">
            <a:hlinkClick r:id="" action="ppaction://media"/>
            <a:extLst>
              <a:ext uri="{FF2B5EF4-FFF2-40B4-BE49-F238E27FC236}">
                <a16:creationId xmlns:a16="http://schemas.microsoft.com/office/drawing/2014/main" id="{863FE212-4280-A5D2-ABDF-69D2AA277E7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14400" y="514350"/>
            <a:ext cx="10363200" cy="5829300"/>
          </a:xfrm>
          <a:prstGeom prst="roundRect">
            <a:avLst>
              <a:gd name="adj" fmla="val 132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901749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0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91E2C"/>
        </a:solidFill>
        <a:effectLst/>
      </p:bgPr>
    </p:bg>
    <p:spTree>
      <p:nvGrpSpPr>
        <p:cNvPr id="1" name="">
          <a:extLst>
            <a:ext uri="{FF2B5EF4-FFF2-40B4-BE49-F238E27FC236}">
              <a16:creationId xmlns:a16="http://schemas.microsoft.com/office/drawing/2014/main" id="{BF93875D-84BC-618D-08B0-34B7DC6EF5C4}"/>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B7A4B30-80EA-B3D3-919F-B88E9505495D}"/>
              </a:ext>
            </a:extLst>
          </p:cNvPr>
          <p:cNvSpPr>
            <a:spLocks noGrp="1"/>
          </p:cNvSpPr>
          <p:nvPr>
            <p:ph type="title"/>
          </p:nvPr>
        </p:nvSpPr>
        <p:spPr/>
        <p:txBody>
          <a:bodyPr/>
          <a:lstStyle/>
          <a:p>
            <a:pPr algn="ctr"/>
            <a:r>
              <a:rPr lang="en-US">
                <a:latin typeface="Segoe UI Semibold" panose="020B0702040204020203" pitchFamily="34" charset="0"/>
                <a:cs typeface="Segoe UI Semibold" panose="020B0702040204020203" pitchFamily="34" charset="0"/>
              </a:rPr>
              <a:t>Azure AI Studio</a:t>
            </a:r>
            <a:r>
              <a:rPr lang="en-US" sz="1050">
                <a:solidFill>
                  <a:schemeClr val="tx1">
                    <a:alpha val="0"/>
                  </a:schemeClr>
                </a:solidFill>
                <a:latin typeface="Segoe UI Semibold" panose="020B0702040204020203" pitchFamily="34" charset="0"/>
                <a:cs typeface="Segoe UI Semibold" panose="020B0702040204020203" pitchFamily="34" charset="0"/>
              </a:rPr>
              <a:t>2</a:t>
            </a:r>
            <a:endParaRPr lang="en-US">
              <a:solidFill>
                <a:schemeClr val="tx1">
                  <a:alpha val="0"/>
                </a:schemeClr>
              </a:solidFill>
            </a:endParaRPr>
          </a:p>
        </p:txBody>
      </p:sp>
      <p:sp>
        <p:nvSpPr>
          <p:cNvPr id="11" name="TextBox 10">
            <a:extLst>
              <a:ext uri="{FF2B5EF4-FFF2-40B4-BE49-F238E27FC236}">
                <a16:creationId xmlns:a16="http://schemas.microsoft.com/office/drawing/2014/main" id="{4E3A487C-4A41-F909-E21D-37937C7E62EF}"/>
              </a:ext>
            </a:extLst>
          </p:cNvPr>
          <p:cNvSpPr txBox="1"/>
          <p:nvPr/>
        </p:nvSpPr>
        <p:spPr>
          <a:xfrm>
            <a:off x="1757809" y="1106890"/>
            <a:ext cx="8679428" cy="461665"/>
          </a:xfrm>
          <a:prstGeom prst="rect">
            <a:avLst/>
          </a:prstGeom>
          <a:noFill/>
        </p:spPr>
        <p:txBody>
          <a:bodyPr wrap="square">
            <a:spAutoFit/>
          </a:bodyPr>
          <a:lstStyle/>
          <a:p>
            <a:pPr marL="0" marR="0" lvl="0" indent="0" algn="ctr" defTabSz="1371600" rtl="0" eaLnBrk="1" fontAlgn="auto" latinLnBrk="0" hangingPunct="1">
              <a:lnSpc>
                <a:spcPct val="100000"/>
              </a:lnSpc>
              <a:spcBef>
                <a:spcPts val="0"/>
              </a:spcBef>
              <a:spcAft>
                <a:spcPts val="0"/>
              </a:spcAft>
              <a:buClrTx/>
              <a:buSzPct val="90000"/>
              <a:buFontTx/>
              <a:buNone/>
              <a:tabLst>
                <a:tab pos="1371600" algn="l"/>
              </a:tabLst>
              <a:defRPr/>
            </a:pP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Everything you need to build unique </a:t>
            </a:r>
            <a:r>
              <a:rPr kumimoji="0" lang="en-US" sz="2400" b="1" i="0" u="none" strike="noStrike" kern="1200" cap="none" spc="0" normalizeH="0" baseline="0" noProof="0" err="1">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GenAI</a:t>
            </a: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 experiences</a:t>
            </a:r>
          </a:p>
        </p:txBody>
      </p:sp>
      <p:sp>
        <p:nvSpPr>
          <p:cNvPr id="13" name="Rounded Rectangle 12">
            <a:extLst>
              <a:ext uri="{FF2B5EF4-FFF2-40B4-BE49-F238E27FC236}">
                <a16:creationId xmlns:a16="http://schemas.microsoft.com/office/drawing/2014/main" id="{B5316160-AAA5-BA77-2CBE-60C89E14E4D5}"/>
              </a:ext>
            </a:extLst>
          </p:cNvPr>
          <p:cNvSpPr/>
          <p:nvPr/>
        </p:nvSpPr>
        <p:spPr>
          <a:xfrm>
            <a:off x="1001949" y="2125807"/>
            <a:ext cx="2421051" cy="3625303"/>
          </a:xfrm>
          <a:prstGeom prst="roundRect">
            <a:avLst>
              <a:gd name="adj" fmla="val 87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0000" rIns="10800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Model</a:t>
            </a:r>
            <a:b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b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discovery</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Compare models and data sets across </a:t>
            </a: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industry-wide benchmarks </a:t>
            </a: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to optimize them for your scenario</a:t>
            </a:r>
          </a:p>
        </p:txBody>
      </p:sp>
      <p:sp>
        <p:nvSpPr>
          <p:cNvPr id="12" name="Rounded Rectangle 12">
            <a:extLst>
              <a:ext uri="{FF2B5EF4-FFF2-40B4-BE49-F238E27FC236}">
                <a16:creationId xmlns:a16="http://schemas.microsoft.com/office/drawing/2014/main" id="{83859680-CB0B-3DFB-A8E3-AEC426786736}"/>
              </a:ext>
            </a:extLst>
          </p:cNvPr>
          <p:cNvSpPr/>
          <p:nvPr/>
        </p:nvSpPr>
        <p:spPr>
          <a:xfrm>
            <a:off x="3690394" y="2125807"/>
            <a:ext cx="2421051" cy="3625303"/>
          </a:xfrm>
          <a:prstGeom prst="roundRect">
            <a:avLst>
              <a:gd name="adj" fmla="val 87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0000" rIns="10800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Model customization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Iterate and </a:t>
            </a: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tailor</a:t>
            </a:r>
            <a:b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your model selections </a:t>
            </a: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through prompt engineering, fine tuning and RAG techniques</a:t>
            </a:r>
          </a:p>
        </p:txBody>
      </p:sp>
      <p:sp>
        <p:nvSpPr>
          <p:cNvPr id="14" name="Rounded Rectangle 12">
            <a:extLst>
              <a:ext uri="{FF2B5EF4-FFF2-40B4-BE49-F238E27FC236}">
                <a16:creationId xmlns:a16="http://schemas.microsoft.com/office/drawing/2014/main" id="{DF92B420-E1A5-23DF-2251-EFFFB4B936AF}"/>
              </a:ext>
            </a:extLst>
          </p:cNvPr>
          <p:cNvSpPr/>
          <p:nvPr/>
        </p:nvSpPr>
        <p:spPr>
          <a:xfrm>
            <a:off x="6378839" y="2125807"/>
            <a:ext cx="2421051" cy="3625303"/>
          </a:xfrm>
          <a:prstGeom prst="roundRect">
            <a:avLst>
              <a:gd name="adj" fmla="val 87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0000" rIns="10800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Continuous monitoring</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Manage anomalies fast in a collaborative environment for prompting, evaluation and real-time deployments</a:t>
            </a:r>
          </a:p>
        </p:txBody>
      </p:sp>
      <p:sp>
        <p:nvSpPr>
          <p:cNvPr id="15" name="Rounded Rectangle 12">
            <a:extLst>
              <a:ext uri="{FF2B5EF4-FFF2-40B4-BE49-F238E27FC236}">
                <a16:creationId xmlns:a16="http://schemas.microsoft.com/office/drawing/2014/main" id="{09F93F9C-746C-A944-41D4-6363FAE0485E}"/>
              </a:ext>
            </a:extLst>
          </p:cNvPr>
          <p:cNvSpPr/>
          <p:nvPr/>
        </p:nvSpPr>
        <p:spPr>
          <a:xfrm>
            <a:off x="9067285" y="2125807"/>
            <a:ext cx="2421051" cy="3625303"/>
          </a:xfrm>
          <a:prstGeom prst="roundRect">
            <a:avLst>
              <a:gd name="adj" fmla="val 879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0000" rIns="10800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Nimble</a:t>
            </a:r>
            <a:b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br>
            <a:r>
              <a:rPr kumimoji="0" lang="en-US" sz="24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iteration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Seamlessly evaluate the alignment of your </a:t>
            </a:r>
            <a:r>
              <a:rPr kumimoji="0" lang="en-US" sz="18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LLM strategies </a:t>
            </a:r>
            <a:r>
              <a:rPr kumimoji="0" lang="en-US" sz="18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with evolving business objectives</a:t>
            </a:r>
          </a:p>
        </p:txBody>
      </p:sp>
    </p:spTree>
    <p:extLst>
      <p:ext uri="{BB962C8B-B14F-4D97-AF65-F5344CB8AC3E}">
        <p14:creationId xmlns:p14="http://schemas.microsoft.com/office/powerpoint/2010/main" val="2214814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2.08333E-7 2.59259E-6 L -2.08333E-7 0.03541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100"/>
                                  </p:stCondLst>
                                  <p:childTnLst>
                                    <p:animMotion origin="layout" path="M -2.08333E-7 4.44444E-6 L -2.08333E-7 0.03541 " pathEditMode="relative" rAng="0" ptsTypes="AA">
                                      <p:cBhvr>
                                        <p:cTn id="14" dur="700" spd="-100000" fill="hold"/>
                                        <p:tgtEl>
                                          <p:spTgt spid="1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200"/>
                                  </p:stCondLst>
                                  <p:childTnLst>
                                    <p:animMotion origin="layout" path="M -3.125E-6 4.44444E-6 L -3.125E-6 0.03541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300"/>
                                  </p:stCondLst>
                                  <p:childTnLst>
                                    <p:animMotion origin="layout" path="M 4.16667E-6 4.44444E-6 L 4.16667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grpId="1" nodeType="withEffect">
                                  <p:stCondLst>
                                    <p:cond delay="400"/>
                                  </p:stCondLst>
                                  <p:childTnLst>
                                    <p:animMotion origin="layout" path="M 1.25E-6 4.44444E-6 L 1.25E-6 0.03541 " pathEditMode="relative" rAng="0" ptsTypes="AA">
                                      <p:cBhvr>
                                        <p:cTn id="29" dur="700" spd="-100000" fill="hold"/>
                                        <p:tgtEl>
                                          <p:spTgt spid="1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decel="100000" fill="hold" grpId="1" nodeType="withEffect">
                                  <p:stCondLst>
                                    <p:cond delay="0"/>
                                  </p:stCondLst>
                                  <p:childTnLst>
                                    <p:animMotion origin="layout" path="M -2.08333E-7 2.59259E-6 L -2.08333E-7 0.03541 " pathEditMode="relative" rAng="0" ptsTypes="AA">
                                      <p:cBhvr>
                                        <p:cTn id="34"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3" grpId="0" animBg="1"/>
      <p:bldP spid="13" grpId="1" animBg="1"/>
      <p:bldP spid="12" grpId="0" animBg="1"/>
      <p:bldP spid="12" grpId="1" animBg="1"/>
      <p:bldP spid="14" grpId="0" animBg="1"/>
      <p:bldP spid="14" grpId="1" animBg="1"/>
      <p:bldP spid="15" grpId="0" animBg="1"/>
      <p:bldP spid="15"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B4069-6E13-CFDE-86E7-C4C8D07C0DE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6FA70B9-7884-FC13-CBD3-564FA44017FC}"/>
              </a:ext>
            </a:extLst>
          </p:cNvPr>
          <p:cNvSpPr>
            <a:spLocks noGrp="1"/>
          </p:cNvSpPr>
          <p:nvPr>
            <p:ph type="title"/>
          </p:nvPr>
        </p:nvSpPr>
        <p:spPr>
          <a:xfrm>
            <a:off x="948690" y="2938647"/>
            <a:ext cx="10294620" cy="980706"/>
          </a:xfrm>
          <a:prstGeom prst="roundRect">
            <a:avLst>
              <a:gd name="adj" fmla="val 50000"/>
            </a:avLst>
          </a:prstGeom>
          <a:gradFill>
            <a:gsLst>
              <a:gs pos="80000">
                <a:srgbClr val="D4318D"/>
              </a:gs>
              <a:gs pos="100000">
                <a:srgbClr val="F3213A"/>
              </a:gs>
              <a:gs pos="58000">
                <a:schemeClr val="accent2"/>
              </a:gs>
              <a:gs pos="19000">
                <a:schemeClr val="accent1"/>
              </a:gs>
            </a:gsLst>
            <a:path path="circle">
              <a:fillToRect r="100000" b="100000"/>
            </a:path>
          </a:gradFill>
          <a:ln w="15875">
            <a:noFill/>
            <a:headEnd type="none" w="med" len="med"/>
            <a:tailEnd type="none" w="med" len="med"/>
          </a:ln>
          <a:effectLst>
            <a:outerShdw blurRad="63500" dist="63500" dir="2700000" algn="tl" rotWithShape="0">
              <a:prstClr val="black">
                <a:alpha val="1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spAutoFit/>
          </a:bodyPr>
          <a:lstStyle/>
          <a:p>
            <a:pPr defTabSz="540123"/>
            <a:r>
              <a:rPr lang="en-US" sz="4400" dirty="0" err="1">
                <a:solidFill>
                  <a:schemeClr val="lt1"/>
                </a:solidFill>
                <a:latin typeface="Segoe UI Semibold" panose="020B0702040204020203" pitchFamily="34" charset="0"/>
                <a:cs typeface="Segoe UI" pitchFamily="34" charset="0"/>
              </a:rPr>
              <a:t>GenAI</a:t>
            </a:r>
            <a:r>
              <a:rPr lang="en-US" sz="4400" dirty="0">
                <a:solidFill>
                  <a:schemeClr val="lt1"/>
                </a:solidFill>
                <a:latin typeface="Segoe UI Semibold" panose="020B0702040204020203" pitchFamily="34" charset="0"/>
                <a:cs typeface="Segoe UI" pitchFamily="34" charset="0"/>
              </a:rPr>
              <a:t> Security</a:t>
            </a:r>
          </a:p>
        </p:txBody>
      </p:sp>
    </p:spTree>
    <p:extLst>
      <p:ext uri="{BB962C8B-B14F-4D97-AF65-F5344CB8AC3E}">
        <p14:creationId xmlns:p14="http://schemas.microsoft.com/office/powerpoint/2010/main" val="63460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D40F13-32DD-BFC4-C387-3CFA29E82828}"/>
              </a:ext>
            </a:extLst>
          </p:cNvPr>
          <p:cNvPicPr>
            <a:picLocks noChangeAspect="1"/>
          </p:cNvPicPr>
          <p:nvPr/>
        </p:nvPicPr>
        <p:blipFill>
          <a:blip r:embed="rId2"/>
          <a:stretch>
            <a:fillRect/>
          </a:stretch>
        </p:blipFill>
        <p:spPr>
          <a:xfrm>
            <a:off x="0" y="11922"/>
            <a:ext cx="12192000" cy="6834155"/>
          </a:xfrm>
          <a:prstGeom prst="rect">
            <a:avLst/>
          </a:prstGeom>
        </p:spPr>
      </p:pic>
      <p:sp>
        <p:nvSpPr>
          <p:cNvPr id="11" name="TextBox 10">
            <a:extLst>
              <a:ext uri="{FF2B5EF4-FFF2-40B4-BE49-F238E27FC236}">
                <a16:creationId xmlns:a16="http://schemas.microsoft.com/office/drawing/2014/main" id="{C3CEC8BF-CD0A-059A-8EF7-AF061AFB6A26}"/>
              </a:ext>
            </a:extLst>
          </p:cNvPr>
          <p:cNvSpPr txBox="1"/>
          <p:nvPr/>
        </p:nvSpPr>
        <p:spPr>
          <a:xfrm>
            <a:off x="0" y="6564960"/>
            <a:ext cx="616373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Sans Text"/>
                <a:ea typeface="+mn-ea"/>
                <a:cs typeface="+mn-cs"/>
                <a:hlinkClick r:id="rId3"/>
              </a:rPr>
              <a:t>https://genai.owasp.org/</a:t>
            </a: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75485214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D08CB-51DA-8788-A189-397DF3A6F687}"/>
              </a:ext>
            </a:extLst>
          </p:cNvPr>
          <p:cNvSpPr txBox="1"/>
          <p:nvPr/>
        </p:nvSpPr>
        <p:spPr>
          <a:xfrm>
            <a:off x="2365828" y="376759"/>
            <a:ext cx="8218714" cy="461665"/>
          </a:xfrm>
          <a:prstGeom prst="rect">
            <a:avLst/>
          </a:prstGeom>
          <a:noFill/>
        </p:spPr>
        <p:txBody>
          <a:bodyPr wrap="square">
            <a:spAutoFit/>
          </a:bodyPr>
          <a:lstStyle/>
          <a:p>
            <a:r>
              <a:rPr lang="en-GB" sz="2400" dirty="0">
                <a:hlinkClick r:id="rId2"/>
              </a:rPr>
              <a:t>Security Best Practices for LLM Applications in Azure</a:t>
            </a:r>
            <a:endParaRPr lang="en-HK" sz="2400" dirty="0"/>
          </a:p>
        </p:txBody>
      </p:sp>
      <p:graphicFrame>
        <p:nvGraphicFramePr>
          <p:cNvPr id="4" name="Table 3">
            <a:extLst>
              <a:ext uri="{FF2B5EF4-FFF2-40B4-BE49-F238E27FC236}">
                <a16:creationId xmlns:a16="http://schemas.microsoft.com/office/drawing/2014/main" id="{383E9E69-BECE-8C28-2F43-A23E57729491}"/>
              </a:ext>
            </a:extLst>
          </p:cNvPr>
          <p:cNvGraphicFramePr>
            <a:graphicFrameLocks noGrp="1"/>
          </p:cNvGraphicFramePr>
          <p:nvPr>
            <p:extLst>
              <p:ext uri="{D42A27DB-BD31-4B8C-83A1-F6EECF244321}">
                <p14:modId xmlns:p14="http://schemas.microsoft.com/office/powerpoint/2010/main" val="3146931590"/>
              </p:ext>
            </p:extLst>
          </p:nvPr>
        </p:nvGraphicFramePr>
        <p:xfrm>
          <a:off x="1066800" y="1043158"/>
          <a:ext cx="10058400" cy="5510348"/>
        </p:xfrm>
        <a:graphic>
          <a:graphicData uri="http://schemas.openxmlformats.org/drawingml/2006/table">
            <a:tbl>
              <a:tblPr firstRow="1" bandRow="1">
                <a:tableStyleId>{5C22544A-7EE6-4342-B048-85BDC9FD1C3A}</a:tableStyleId>
              </a:tblPr>
              <a:tblGrid>
                <a:gridCol w="3352800">
                  <a:extLst>
                    <a:ext uri="{9D8B030D-6E8A-4147-A177-3AD203B41FA5}">
                      <a16:colId xmlns:a16="http://schemas.microsoft.com/office/drawing/2014/main" val="568940258"/>
                    </a:ext>
                  </a:extLst>
                </a:gridCol>
                <a:gridCol w="3352800">
                  <a:extLst>
                    <a:ext uri="{9D8B030D-6E8A-4147-A177-3AD203B41FA5}">
                      <a16:colId xmlns:a16="http://schemas.microsoft.com/office/drawing/2014/main" val="823935024"/>
                    </a:ext>
                  </a:extLst>
                </a:gridCol>
                <a:gridCol w="3352800">
                  <a:extLst>
                    <a:ext uri="{9D8B030D-6E8A-4147-A177-3AD203B41FA5}">
                      <a16:colId xmlns:a16="http://schemas.microsoft.com/office/drawing/2014/main" val="362561493"/>
                    </a:ext>
                  </a:extLst>
                </a:gridCol>
              </a:tblGrid>
              <a:tr h="398667">
                <a:tc>
                  <a:txBody>
                    <a:bodyPr/>
                    <a:lstStyle/>
                    <a:p>
                      <a:r>
                        <a:rPr lang="en-GB" dirty="0"/>
                        <a:t>Category</a:t>
                      </a:r>
                      <a:endParaRPr lang="en-HK" dirty="0"/>
                    </a:p>
                  </a:txBody>
                  <a:tcPr/>
                </a:tc>
                <a:tc>
                  <a:txBody>
                    <a:bodyPr/>
                    <a:lstStyle/>
                    <a:p>
                      <a:r>
                        <a:rPr lang="en-GB" dirty="0"/>
                        <a:t>Best Practice</a:t>
                      </a:r>
                      <a:endParaRPr lang="en-HK" dirty="0"/>
                    </a:p>
                  </a:txBody>
                  <a:tcPr/>
                </a:tc>
                <a:tc>
                  <a:txBody>
                    <a:bodyPr/>
                    <a:lstStyle/>
                    <a:p>
                      <a:r>
                        <a:rPr lang="en-GB" dirty="0"/>
                        <a:t>Example</a:t>
                      </a:r>
                      <a:endParaRPr lang="en-HK" dirty="0"/>
                    </a:p>
                  </a:txBody>
                  <a:tcPr/>
                </a:tc>
                <a:extLst>
                  <a:ext uri="{0D108BD9-81ED-4DB2-BD59-A6C34878D82A}">
                    <a16:rowId xmlns:a16="http://schemas.microsoft.com/office/drawing/2014/main" val="2812493617"/>
                  </a:ext>
                </a:extLst>
              </a:tr>
              <a:tr h="688111">
                <a:tc>
                  <a:txBody>
                    <a:bodyPr/>
                    <a:lstStyle/>
                    <a:p>
                      <a:r>
                        <a:rPr lang="en-GB" dirty="0"/>
                        <a:t>Data Security</a:t>
                      </a:r>
                      <a:endParaRPr lang="en-HK" dirty="0"/>
                    </a:p>
                  </a:txBody>
                  <a:tcPr/>
                </a:tc>
                <a:tc>
                  <a:txBody>
                    <a:bodyPr/>
                    <a:lstStyle/>
                    <a:p>
                      <a:r>
                        <a:rPr lang="en-HK" dirty="0"/>
                        <a:t>Data Classification and Sensitivity</a:t>
                      </a:r>
                    </a:p>
                  </a:txBody>
                  <a:tcPr/>
                </a:tc>
                <a:tc>
                  <a:txBody>
                    <a:bodyPr/>
                    <a:lstStyle/>
                    <a:p>
                      <a:r>
                        <a:rPr lang="en-HK" sz="1800" b="0" i="0" kern="1200" dirty="0">
                          <a:solidFill>
                            <a:schemeClr val="dk1"/>
                          </a:solidFill>
                          <a:effectLst/>
                          <a:latin typeface="+mn-lt"/>
                          <a:ea typeface="+mn-ea"/>
                          <a:cs typeface="+mn-cs"/>
                        </a:rPr>
                        <a:t>Use Microsoft Purview to auto classify data</a:t>
                      </a:r>
                      <a:endParaRPr lang="en-HK" dirty="0"/>
                    </a:p>
                  </a:txBody>
                  <a:tcPr/>
                </a:tc>
                <a:extLst>
                  <a:ext uri="{0D108BD9-81ED-4DB2-BD59-A6C34878D82A}">
                    <a16:rowId xmlns:a16="http://schemas.microsoft.com/office/drawing/2014/main" val="1132616287"/>
                  </a:ext>
                </a:extLst>
              </a:tr>
              <a:tr h="157282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HK" sz="1800" b="0" i="0" kern="1200" dirty="0">
                          <a:solidFill>
                            <a:schemeClr val="dk1"/>
                          </a:solidFill>
                          <a:effectLst/>
                          <a:latin typeface="+mn-lt"/>
                          <a:ea typeface="+mn-ea"/>
                          <a:cs typeface="+mn-cs"/>
                        </a:rPr>
                        <a:t>Network Security</a:t>
                      </a:r>
                    </a:p>
                    <a:p>
                      <a:endParaRPr lang="en-HK" dirty="0"/>
                    </a:p>
                  </a:txBody>
                  <a:tcPr/>
                </a:tc>
                <a:tc>
                  <a:txBody>
                    <a:bodyPr/>
                    <a:lstStyle/>
                    <a:p>
                      <a:r>
                        <a:rPr lang="en-HK" dirty="0"/>
                        <a:t>Secure APIs and Endpoints</a:t>
                      </a:r>
                    </a:p>
                  </a:txBody>
                  <a:tcPr/>
                </a:tc>
                <a:tc>
                  <a:txBody>
                    <a:bodyPr/>
                    <a:lstStyle/>
                    <a:p>
                      <a:r>
                        <a:rPr lang="en-GB" dirty="0"/>
                        <a:t>properly secured with authentication and authorization mechanisms, such as API keys or OAuth, to prevent unauthorized access</a:t>
                      </a:r>
                      <a:endParaRPr lang="en-HK" dirty="0"/>
                    </a:p>
                  </a:txBody>
                  <a:tcPr/>
                </a:tc>
                <a:extLst>
                  <a:ext uri="{0D108BD9-81ED-4DB2-BD59-A6C34878D82A}">
                    <a16:rowId xmlns:a16="http://schemas.microsoft.com/office/drawing/2014/main" val="1658604512"/>
                  </a:ext>
                </a:extLst>
              </a:tr>
              <a:tr h="2162634">
                <a:tc>
                  <a:txBody>
                    <a:bodyPr/>
                    <a:lstStyle/>
                    <a:p>
                      <a:r>
                        <a:rPr lang="en-HK" dirty="0"/>
                        <a:t>Access and Identity Security</a:t>
                      </a:r>
                    </a:p>
                  </a:txBody>
                  <a:tcPr/>
                </a:tc>
                <a:tc>
                  <a:txBody>
                    <a:bodyPr/>
                    <a:lstStyle/>
                    <a:p>
                      <a:r>
                        <a:rPr lang="en-HK" sz="1800" b="0" i="0" kern="1200" dirty="0">
                          <a:solidFill>
                            <a:schemeClr val="dk1"/>
                          </a:solidFill>
                          <a:effectLst/>
                          <a:latin typeface="+mn-lt"/>
                          <a:ea typeface="+mn-ea"/>
                          <a:cs typeface="+mn-cs"/>
                        </a:rPr>
                        <a:t>Role-Based Access Control</a:t>
                      </a:r>
                      <a:endParaRPr lang="en-HK" b="0" dirty="0"/>
                    </a:p>
                  </a:txBody>
                  <a:tcPr/>
                </a:tc>
                <a:tc>
                  <a:txBody>
                    <a:bodyPr/>
                    <a:lstStyle/>
                    <a:p>
                      <a:r>
                        <a:rPr lang="en-GB" dirty="0"/>
                        <a:t>grant appropriate permissions to users, groups, or services accessing your LLM application. Follow the principle of least privilege, granting only the necessary permissions for each entity.</a:t>
                      </a:r>
                      <a:endParaRPr lang="en-HK" dirty="0"/>
                    </a:p>
                  </a:txBody>
                  <a:tcPr/>
                </a:tc>
                <a:extLst>
                  <a:ext uri="{0D108BD9-81ED-4DB2-BD59-A6C34878D82A}">
                    <a16:rowId xmlns:a16="http://schemas.microsoft.com/office/drawing/2014/main" val="2396643449"/>
                  </a:ext>
                </a:extLst>
              </a:tr>
              <a:tr h="688111">
                <a:tc>
                  <a:txBody>
                    <a:bodyPr/>
                    <a:lstStyle/>
                    <a:p>
                      <a:r>
                        <a:rPr lang="en-HK" dirty="0"/>
                        <a:t>Application Security</a:t>
                      </a:r>
                    </a:p>
                  </a:txBody>
                  <a:tcPr/>
                </a:tc>
                <a:tc>
                  <a:txBody>
                    <a:bodyPr/>
                    <a:lstStyle/>
                    <a:p>
                      <a:r>
                        <a:rPr lang="en-GB" dirty="0"/>
                        <a:t>Monitor and Audit LLM Activity</a:t>
                      </a:r>
                      <a:endParaRPr lang="en-HK" dirty="0"/>
                    </a:p>
                  </a:txBody>
                  <a:tcPr/>
                </a:tc>
                <a:tc>
                  <a:txBody>
                    <a:bodyPr/>
                    <a:lstStyle/>
                    <a:p>
                      <a:r>
                        <a:rPr lang="en-GB" sz="1800" b="0" i="0" kern="1200" dirty="0">
                          <a:solidFill>
                            <a:schemeClr val="dk1"/>
                          </a:solidFill>
                          <a:effectLst/>
                          <a:latin typeface="+mn-lt"/>
                          <a:ea typeface="+mn-ea"/>
                          <a:cs typeface="+mn-cs"/>
                        </a:rPr>
                        <a:t>track LLM activity, detect suspicious </a:t>
                      </a:r>
                      <a:r>
                        <a:rPr lang="en-GB" sz="1800" b="0" i="0" kern="1200" dirty="0" err="1">
                          <a:solidFill>
                            <a:schemeClr val="dk1"/>
                          </a:solidFill>
                          <a:effectLst/>
                          <a:latin typeface="+mn-lt"/>
                          <a:ea typeface="+mn-ea"/>
                          <a:cs typeface="+mn-cs"/>
                        </a:rPr>
                        <a:t>behavior</a:t>
                      </a:r>
                      <a:endParaRPr lang="en-HK" dirty="0"/>
                    </a:p>
                  </a:txBody>
                  <a:tcPr/>
                </a:tc>
                <a:extLst>
                  <a:ext uri="{0D108BD9-81ED-4DB2-BD59-A6C34878D82A}">
                    <a16:rowId xmlns:a16="http://schemas.microsoft.com/office/drawing/2014/main" val="1473980761"/>
                  </a:ext>
                </a:extLst>
              </a:tr>
            </a:tbl>
          </a:graphicData>
        </a:graphic>
      </p:graphicFrame>
    </p:spTree>
    <p:extLst>
      <p:ext uri="{BB962C8B-B14F-4D97-AF65-F5344CB8AC3E}">
        <p14:creationId xmlns:p14="http://schemas.microsoft.com/office/powerpoint/2010/main" val="36229397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7631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E91A58-E998-1C07-D0D6-2819639E12A4}"/>
              </a:ext>
            </a:extLst>
          </p:cNvPr>
          <p:cNvSpPr>
            <a:spLocks noGrp="1"/>
          </p:cNvSpPr>
          <p:nvPr>
            <p:ph type="title"/>
          </p:nvPr>
        </p:nvSpPr>
        <p:spPr/>
        <p:txBody>
          <a:bodyPr/>
          <a:lstStyle/>
          <a:p>
            <a:r>
              <a:rPr lang="en-US" dirty="0"/>
              <a:t>Local Data Residency Concern</a:t>
            </a:r>
          </a:p>
        </p:txBody>
      </p:sp>
      <p:sp>
        <p:nvSpPr>
          <p:cNvPr id="5" name="Content Placeholder 4">
            <a:extLst>
              <a:ext uri="{FF2B5EF4-FFF2-40B4-BE49-F238E27FC236}">
                <a16:creationId xmlns:a16="http://schemas.microsoft.com/office/drawing/2014/main" id="{03A8D0D2-B511-E95E-C9D8-456DA5060A0D}"/>
              </a:ext>
            </a:extLst>
          </p:cNvPr>
          <p:cNvSpPr>
            <a:spLocks noGrp="1"/>
          </p:cNvSpPr>
          <p:nvPr>
            <p:ph sz="quarter" idx="10"/>
          </p:nvPr>
        </p:nvSpPr>
        <p:spPr>
          <a:xfrm>
            <a:off x="586581" y="1266052"/>
            <a:ext cx="11018838" cy="5281446"/>
          </a:xfrm>
        </p:spPr>
        <p:txBody>
          <a:bodyPr/>
          <a:lstStyle/>
          <a:p>
            <a:r>
              <a:rPr lang="en-US" dirty="0"/>
              <a:t>Azure OpenAI &amp; Azure AI Studio</a:t>
            </a:r>
          </a:p>
          <a:p>
            <a:pPr lvl="1"/>
            <a:r>
              <a:rPr lang="en-US" dirty="0"/>
              <a:t>Not support deployment to East Asia</a:t>
            </a:r>
          </a:p>
          <a:p>
            <a:pPr lvl="1"/>
            <a:endParaRPr lang="en-US" dirty="0"/>
          </a:p>
          <a:p>
            <a:r>
              <a:rPr lang="en-US" dirty="0"/>
              <a:t>Azure Machine Learning Studio</a:t>
            </a:r>
          </a:p>
          <a:p>
            <a:pPr lvl="1"/>
            <a:r>
              <a:rPr lang="en-US" dirty="0"/>
              <a:t>Support deployment to East Asia</a:t>
            </a:r>
          </a:p>
          <a:p>
            <a:pPr lvl="1"/>
            <a:r>
              <a:rPr lang="en-US" dirty="0"/>
              <a:t>Model Catalog Serverless API deployment either not supported in East Asia or HK subscription</a:t>
            </a:r>
          </a:p>
          <a:p>
            <a:pPr lvl="2"/>
            <a:r>
              <a:rPr lang="en-US" dirty="0"/>
              <a:t>Phi-3, Phi-3.5, Mistral, </a:t>
            </a:r>
            <a:r>
              <a:rPr lang="en-US" dirty="0" err="1"/>
              <a:t>Nixtla</a:t>
            </a:r>
            <a:r>
              <a:rPr lang="en-US" dirty="0"/>
              <a:t> TimeGEN-1</a:t>
            </a:r>
          </a:p>
          <a:p>
            <a:pPr lvl="3"/>
            <a:r>
              <a:rPr lang="en-US" dirty="0"/>
              <a:t>Not supported in East Asia</a:t>
            </a:r>
          </a:p>
          <a:p>
            <a:pPr lvl="2"/>
            <a:r>
              <a:rPr lang="en-US" dirty="0"/>
              <a:t>Llama, AI21-Jamba, JAIS, Cohere</a:t>
            </a:r>
          </a:p>
          <a:p>
            <a:pPr lvl="3"/>
            <a:r>
              <a:rPr lang="en-US" dirty="0"/>
              <a:t>Marketplace models currently supported marketplace managed regions only: </a:t>
            </a:r>
            <a:r>
              <a:rPr lang="en-US" dirty="0">
                <a:hlinkClick r:id="rId2"/>
              </a:rPr>
              <a:t>Microsoft Managed Regions</a:t>
            </a:r>
            <a:endParaRPr lang="en-US" dirty="0"/>
          </a:p>
          <a:p>
            <a:pPr lvl="3"/>
            <a:r>
              <a:rPr lang="en-US" dirty="0"/>
              <a:t>Will gradually support but no ETA</a:t>
            </a:r>
          </a:p>
          <a:p>
            <a:pPr lvl="2"/>
            <a:endParaRPr lang="en-US" dirty="0"/>
          </a:p>
          <a:p>
            <a:pPr lvl="1"/>
            <a:r>
              <a:rPr lang="en-US" dirty="0"/>
              <a:t>Model Catalog Managed Compute preset list of sizing does not support in East Asia</a:t>
            </a:r>
          </a:p>
          <a:p>
            <a:pPr marL="0" indent="0">
              <a:buNone/>
            </a:pPr>
            <a:r>
              <a:rPr lang="en-US" dirty="0"/>
              <a:t>=&gt;Azure Machine Learning Studio Manual deployment</a:t>
            </a:r>
          </a:p>
        </p:txBody>
      </p:sp>
    </p:spTree>
    <p:extLst>
      <p:ext uri="{BB962C8B-B14F-4D97-AF65-F5344CB8AC3E}">
        <p14:creationId xmlns:p14="http://schemas.microsoft.com/office/powerpoint/2010/main" val="38102481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38B2A-9D42-B50C-6DC9-0FDF8730DC25}"/>
              </a:ext>
            </a:extLst>
          </p:cNvPr>
          <p:cNvSpPr>
            <a:spLocks noGrp="1"/>
          </p:cNvSpPr>
          <p:nvPr>
            <p:ph type="title"/>
          </p:nvPr>
        </p:nvSpPr>
        <p:spPr/>
        <p:txBody>
          <a:bodyPr/>
          <a:lstStyle/>
          <a:p>
            <a:r>
              <a:rPr lang="en-US" dirty="0"/>
              <a:t>Model Catalog Serverless API</a:t>
            </a:r>
          </a:p>
        </p:txBody>
      </p:sp>
      <p:pic>
        <p:nvPicPr>
          <p:cNvPr id="5" name="Picture 4">
            <a:extLst>
              <a:ext uri="{FF2B5EF4-FFF2-40B4-BE49-F238E27FC236}">
                <a16:creationId xmlns:a16="http://schemas.microsoft.com/office/drawing/2014/main" id="{273D4BFE-7556-E30D-89E3-07B75C717E62}"/>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691562" y="1114185"/>
            <a:ext cx="7384638" cy="4026434"/>
          </a:xfrm>
          <a:prstGeom prst="rect">
            <a:avLst/>
          </a:prstGeom>
        </p:spPr>
      </p:pic>
      <p:pic>
        <p:nvPicPr>
          <p:cNvPr id="7" name="Picture 6">
            <a:extLst>
              <a:ext uri="{FF2B5EF4-FFF2-40B4-BE49-F238E27FC236}">
                <a16:creationId xmlns:a16="http://schemas.microsoft.com/office/drawing/2014/main" id="{F5FB68EB-1A3C-1270-38EB-8F7FD3B0160B}"/>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5363457" y="3293030"/>
            <a:ext cx="7169203" cy="3901152"/>
          </a:xfrm>
          <a:prstGeom prst="rect">
            <a:avLst/>
          </a:prstGeom>
        </p:spPr>
      </p:pic>
    </p:spTree>
    <p:extLst>
      <p:ext uri="{BB962C8B-B14F-4D97-AF65-F5344CB8AC3E}">
        <p14:creationId xmlns:p14="http://schemas.microsoft.com/office/powerpoint/2010/main" val="122988068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I_Light">
  <a:themeElements>
    <a:clrScheme name="Custom 45">
      <a:dk1>
        <a:srgbClr val="080808"/>
      </a:dk1>
      <a:lt1>
        <a:srgbClr val="FFFFFF"/>
      </a:lt1>
      <a:dk2>
        <a:srgbClr val="0078D4"/>
      </a:dk2>
      <a:lt2>
        <a:srgbClr val="FFFFFF"/>
      </a:lt2>
      <a:accent1>
        <a:srgbClr val="8661C5"/>
      </a:accent1>
      <a:accent2>
        <a:srgbClr val="C03BC4"/>
      </a:accent2>
      <a:accent3>
        <a:srgbClr val="35B884"/>
      </a:accent3>
      <a:accent4>
        <a:srgbClr val="D4EC8E"/>
      </a:accent4>
      <a:accent5>
        <a:srgbClr val="F4364C"/>
      </a:accent5>
      <a:accent6>
        <a:srgbClr val="FA930A"/>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PT Template (Light).potx" id="{E1FC2B72-E061-4FA7-92C1-BFDCCE048C6D}" vid="{BD4A2376-B24D-4101-B242-1F35A03DB37B}"/>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3.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4.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PPT Template (Light)</Template>
  <TotalTime>0</TotalTime>
  <Words>5293</Words>
  <Application>Microsoft Office PowerPoint</Application>
  <PresentationFormat>Widescreen</PresentationFormat>
  <Paragraphs>1161</Paragraphs>
  <Slides>76</Slides>
  <Notes>47</Notes>
  <HiddenSlides>0</HiddenSlides>
  <MMClips>7</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76</vt:i4>
      </vt:variant>
    </vt:vector>
  </HeadingPairs>
  <TitlesOfParts>
    <vt:vector size="95" baseType="lpstr">
      <vt:lpstr>Segoe UI </vt:lpstr>
      <vt:lpstr>System Font Regular</vt:lpstr>
      <vt:lpstr>Aptos</vt:lpstr>
      <vt:lpstr>Arial</vt:lpstr>
      <vt:lpstr>Calibri</vt:lpstr>
      <vt:lpstr>Consolas</vt:lpstr>
      <vt:lpstr>Segoe Sans Display Semibold</vt:lpstr>
      <vt:lpstr>Segoe Sans Text</vt:lpstr>
      <vt:lpstr>Segoe Sans Text Semibold</vt:lpstr>
      <vt:lpstr>Segoe UI</vt:lpstr>
      <vt:lpstr>Segoe UI Light</vt:lpstr>
      <vt:lpstr>Segoe UI Semibold</vt:lpstr>
      <vt:lpstr>Segoe UI Variable Display Semib</vt:lpstr>
      <vt:lpstr>Segoe UI Variable Small</vt:lpstr>
      <vt:lpstr>Wingdings</vt:lpstr>
      <vt:lpstr>AI_Light</vt:lpstr>
      <vt:lpstr>Azure 2023 Template</vt:lpstr>
      <vt:lpstr>Microsoft AI Tour 16:9 Template Light</vt:lpstr>
      <vt:lpstr>Microsoft AI Tour 16:9 Template Dark</vt:lpstr>
      <vt:lpstr>From Cloud to on-premises: Working with LLM, SLM and more</vt:lpstr>
      <vt:lpstr>Agenda</vt:lpstr>
      <vt:lpstr>Microsoft AI tooling and services</vt:lpstr>
      <vt:lpstr>Access to the latest open-source &amp; foundational models</vt:lpstr>
      <vt:lpstr>GitHub Model Card and Playground</vt:lpstr>
      <vt:lpstr>AI Toolkit for  VS Code</vt:lpstr>
      <vt:lpstr>Azure Machine Learning. Azure AI Studio model catalog</vt:lpstr>
      <vt:lpstr>Local Data Residency Concern</vt:lpstr>
      <vt:lpstr>Model Catalog Serverless API</vt:lpstr>
      <vt:lpstr>Model Catalog Managed Compute</vt:lpstr>
      <vt:lpstr>Supported GPU sizing in East Asia</vt:lpstr>
      <vt:lpstr>Upcoming Retirement</vt:lpstr>
      <vt:lpstr>Models are advancing and offering new ways to AI</vt:lpstr>
      <vt:lpstr>Comparison of SLMs vs LLMs</vt:lpstr>
      <vt:lpstr>PowerPoint Presentation</vt:lpstr>
      <vt:lpstr>Machine Learning platform architecture</vt:lpstr>
      <vt:lpstr>Azure ML service</vt:lpstr>
      <vt:lpstr>Inference Endpoint for LLM/SLM</vt:lpstr>
      <vt:lpstr>Inference Endpoint for LLM/SLM</vt:lpstr>
      <vt:lpstr>Azure ML service Workspace Taxonomy</vt:lpstr>
      <vt:lpstr>Compute Targets</vt:lpstr>
      <vt:lpstr>Machine learning anywhere</vt:lpstr>
      <vt:lpstr>Assess the model performance</vt:lpstr>
      <vt:lpstr>The opportunity of SLMs apps and devices</vt:lpstr>
      <vt:lpstr>Bring AI experiences to your apps and devices</vt:lpstr>
      <vt:lpstr>Optimization and performance ONNX runtime</vt:lpstr>
      <vt:lpstr>Optimize the deployed model with Olive Toolchain </vt:lpstr>
      <vt:lpstr>The Microsoft Developer Hybrid Loop</vt:lpstr>
      <vt:lpstr>Choosing the right model</vt:lpstr>
      <vt:lpstr>The importance of model benchmarks in AI development</vt:lpstr>
      <vt:lpstr>Considerations when selecting a model</vt:lpstr>
      <vt:lpstr>Find, customize, and operationalize models at scale</vt:lpstr>
      <vt:lpstr>Infrastructure Cost Consideration</vt:lpstr>
      <vt:lpstr>End-to-end Cloud Native path</vt:lpstr>
      <vt:lpstr>AI Application Architecture</vt:lpstr>
      <vt:lpstr>AI Application Architecture Example 1</vt:lpstr>
      <vt:lpstr>AI Application Architecture Example 2</vt:lpstr>
      <vt:lpstr>AI Application Architecture Example 3</vt:lpstr>
      <vt:lpstr>Infrastructure cost considerations</vt:lpstr>
      <vt:lpstr>New! Provisioned Offering Self-service purchasing</vt:lpstr>
      <vt:lpstr>PowerPoint Presentation</vt:lpstr>
      <vt:lpstr>PowerPoint Presentation</vt:lpstr>
      <vt:lpstr>PowerPoint Presentation</vt:lpstr>
      <vt:lpstr>PowerPoint Presentation</vt:lpstr>
      <vt:lpstr>PowerPoint Presentation</vt:lpstr>
      <vt:lpstr>Choosing the best offer</vt:lpstr>
      <vt:lpstr>Provisioned pricing</vt:lpstr>
      <vt:lpstr>GenAI gateway features in Azure API Management</vt:lpstr>
      <vt:lpstr>GenAI gateway features in Azure API Management</vt:lpstr>
      <vt:lpstr>Calculating Chargeback for BU/Projects</vt:lpstr>
      <vt:lpstr>Latest Updates</vt:lpstr>
      <vt:lpstr>PowerPoint Presentation</vt:lpstr>
      <vt:lpstr>PowerPoint Presentation</vt:lpstr>
      <vt:lpstr>Introducing Video Translation</vt:lpstr>
      <vt:lpstr>PowerPoint Presentation</vt:lpstr>
      <vt:lpstr>Text to speech avatar</vt:lpstr>
      <vt:lpstr>PowerPoint Presentation</vt:lpstr>
      <vt:lpstr>Self Learning Resource</vt:lpstr>
      <vt:lpstr>PowerPoint Presentation</vt:lpstr>
      <vt:lpstr>GenAI Ops</vt:lpstr>
      <vt:lpstr>Get to  know  Azure AI</vt:lpstr>
      <vt:lpstr>The paradigm shift — from MLOps to GenAIOps</vt:lpstr>
      <vt:lpstr>LLM Lifecycle in the real world </vt:lpstr>
      <vt:lpstr>What does good answers look like?</vt:lpstr>
      <vt:lpstr>What affects the quality?</vt:lpstr>
      <vt:lpstr>Experience Sharing – the 5 Step</vt:lpstr>
      <vt:lpstr>Evaluation</vt:lpstr>
      <vt:lpstr>Performance and quality metrics</vt:lpstr>
      <vt:lpstr>Content Safety evaluation in Azure AI Studio</vt:lpstr>
      <vt:lpstr>From feeling to number</vt:lpstr>
      <vt:lpstr>Content Safety</vt:lpstr>
      <vt:lpstr>Azure AI Studio2</vt:lpstr>
      <vt:lpstr>GenAI Security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2024-10-25T07:56:57Z</dcterms:created>
  <dcterms:modified xsi:type="dcterms:W3CDTF">2024-10-25T10:47:51Z</dcterms:modified>
</cp:coreProperties>
</file>